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17/11/2020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8077200" cy="1673352"/>
          </a:xfrm>
        </p:spPr>
        <p:txBody>
          <a:bodyPr/>
          <a:lstStyle/>
          <a:p>
            <a:r>
              <a:rPr lang="es-CL" smtClean="0"/>
              <a:t>Sesión 8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596" y="2643182"/>
            <a:ext cx="8077200" cy="357190"/>
          </a:xfrm>
        </p:spPr>
        <p:txBody>
          <a:bodyPr/>
          <a:lstStyle/>
          <a:p>
            <a:r>
              <a:rPr lang="es-CL" b="1" dirty="0" smtClean="0"/>
              <a:t>Regresión lineal</a:t>
            </a:r>
          </a:p>
        </p:txBody>
      </p:sp>
      <p:sp>
        <p:nvSpPr>
          <p:cNvPr id="4" name="3 Rectángulo"/>
          <p:cNvSpPr/>
          <p:nvPr/>
        </p:nvSpPr>
        <p:spPr>
          <a:xfrm>
            <a:off x="500034" y="3071810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 smtClean="0"/>
              <a:t>Usos y preguntas de investigación asociadas. Regresiones simples y múltiples. Tabla de regresión y ecuación de regresión. Error.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214290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" name="3 Conector recto de flecha"/>
          <p:cNvCxnSpPr/>
          <p:nvPr/>
        </p:nvCxnSpPr>
        <p:spPr>
          <a:xfrm>
            <a:off x="5929322" y="1714488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572264" y="1357298"/>
            <a:ext cx="2571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Estadística descriptiva de los residuos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071538" y="5500702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Una condición importante es que los residuos deben distribuir normal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4282" y="285728"/>
            <a:ext cx="85011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De los residuos se calcula el Coeficiente de </a:t>
            </a:r>
            <a:r>
              <a:rPr lang="es-CL" b="1" u="sng" dirty="0" smtClean="0"/>
              <a:t>Determinación R</a:t>
            </a:r>
            <a:r>
              <a:rPr lang="es-CL" b="1" u="sng" baseline="30000" dirty="0" smtClean="0"/>
              <a:t>2</a:t>
            </a:r>
            <a:r>
              <a:rPr lang="es-CL" b="1" dirty="0" smtClean="0"/>
              <a:t>: índice del TAMAÑO DEL EFECTO (Como la V de </a:t>
            </a:r>
            <a:r>
              <a:rPr lang="es-CL" b="1" dirty="0" err="1" smtClean="0"/>
              <a:t>Crámer</a:t>
            </a:r>
            <a:r>
              <a:rPr lang="es-CL" b="1" dirty="0" smtClean="0"/>
              <a:t> en Ji</a:t>
            </a:r>
            <a:r>
              <a:rPr lang="es-CL" b="1" baseline="30000" dirty="0" smtClean="0"/>
              <a:t>2</a:t>
            </a:r>
            <a:r>
              <a:rPr lang="es-CL" b="1" dirty="0" smtClean="0"/>
              <a:t>). Cuánto es la proporción de la varianza de la v. dependiente explicada por las v. independientes. El R</a:t>
            </a:r>
            <a:r>
              <a:rPr lang="es-CL" b="1" baseline="30000" dirty="0" smtClean="0"/>
              <a:t>2</a:t>
            </a:r>
            <a:r>
              <a:rPr lang="es-CL" b="1" dirty="0" smtClean="0"/>
              <a:t> va de </a:t>
            </a:r>
            <a:r>
              <a:rPr lang="es-CL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s-CL" b="1" dirty="0" smtClean="0"/>
              <a:t> (el modelo no explica la varianza de la v. dependiente) a 1 (el modelo explica toda la varianza de la v. dependiente).</a:t>
            </a:r>
            <a:endParaRPr lang="es-CL" b="1" u="sng" baseline="30000" dirty="0"/>
          </a:p>
        </p:txBody>
      </p:sp>
      <p:sp>
        <p:nvSpPr>
          <p:cNvPr id="3" name="2 Rectángulo"/>
          <p:cNvSpPr/>
          <p:nvPr/>
        </p:nvSpPr>
        <p:spPr>
          <a:xfrm>
            <a:off x="285720" y="191383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572264" y="6143644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7000892" y="5000636"/>
            <a:ext cx="1928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Un 0.3% de la varianza de WHZ6 es explicada por el sexo (sexo explica poco).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85720" y="191383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715140" y="4856172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285720" y="357166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Los resultados de la regresión también muestra si las variables dentro del modelo fueron significativas.</a:t>
            </a:r>
            <a:endParaRPr lang="es-CL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7215206" y="4214818"/>
            <a:ext cx="171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El sexo explica la variación de WHZ6</a:t>
            </a:r>
            <a:endParaRPr lang="es-CL" b="1" dirty="0"/>
          </a:p>
        </p:txBody>
      </p:sp>
      <p:cxnSp>
        <p:nvCxnSpPr>
          <p:cNvPr id="9" name="8 Conector recto de flecha"/>
          <p:cNvCxnSpPr/>
          <p:nvPr/>
        </p:nvCxnSpPr>
        <p:spPr>
          <a:xfrm rot="5400000" flipH="1" flipV="1">
            <a:off x="6286512" y="3857628"/>
            <a:ext cx="100013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715008" y="2071678"/>
            <a:ext cx="3428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Que el intercepto sea o no significativo, no aporta nada a la interpretación del modelo. No lo tomen en cuenta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142852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488" y="5357826"/>
            <a:ext cx="49291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También muestra la significación del modelo completo. Como el modelo tiene solo una v. independiente, la significación del modelo es igual a la de la v. independiente.</a:t>
            </a:r>
            <a:endParaRPr lang="es-CL" b="1" dirty="0"/>
          </a:p>
        </p:txBody>
      </p:sp>
      <p:cxnSp>
        <p:nvCxnSpPr>
          <p:cNvPr id="4" name="3 Conector recto de flecha"/>
          <p:cNvCxnSpPr/>
          <p:nvPr/>
        </p:nvCxnSpPr>
        <p:spPr>
          <a:xfrm rot="5400000">
            <a:off x="5107785" y="5036355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785794"/>
            <a:ext cx="850112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) 	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0.99907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0.10249		9.748	&lt;2e-16 ***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-0.14510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0.06537		-2.220	0.0267 * 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5720" y="214290"/>
            <a:ext cx="857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Finalmente, el modelo de regresión entrega los valores estimados de los coeficientes, con los que se puede construir la ecuación predictiva.</a:t>
            </a:r>
            <a:endParaRPr lang="es-CL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857884" y="1214422"/>
            <a:ext cx="30718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Recuerden que sexo es 0 cuando es femenino y 1 cuando es masculino.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142976" y="5916059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/>
              <a:t>WHZ36 = 0.99907 + sexo*-0.14510</a:t>
            </a:r>
            <a:endParaRPr lang="es-CL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14414" y="214290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b="1" dirty="0" smtClean="0"/>
              <a:t>WHZ36 = 0.99907 + sexo*-0.14510</a:t>
            </a:r>
            <a:endParaRPr lang="es-CL" sz="32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1071546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Femenino: WHZ36 = 0.99907 + 0*-0.14510</a:t>
            </a:r>
            <a:endParaRPr lang="es-CL" b="1" dirty="0"/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4786314" y="1285860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286380" y="1071546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0.99907</a:t>
            </a:r>
            <a:endParaRPr lang="es-CL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57158" y="1643050"/>
            <a:ext cx="4357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Masculino: WHZ36 = 0.99907 + 1*-0.14510</a:t>
            </a:r>
            <a:endParaRPr lang="es-CL" b="1" dirty="0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4786314" y="1857364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5286380" y="1643050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0.85397</a:t>
            </a:r>
            <a:endParaRPr lang="es-CL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00034" y="2285992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El sexo masculino presenta menor WHZ a los 36 meses comparado con el sexo femenino. Y hasta se conoce su valor promedio.</a:t>
            </a:r>
            <a:endParaRPr lang="es-CL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500034" y="3286124"/>
            <a:ext cx="78581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En síntesis, una regresión muestra (LO MAS IMPORTANTE):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La significación del modelo completo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La significación de cada una de las variables independientes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El R</a:t>
            </a:r>
            <a:r>
              <a:rPr lang="es-CL" b="1" baseline="30000" dirty="0" smtClean="0"/>
              <a:t>2</a:t>
            </a:r>
            <a:r>
              <a:rPr lang="es-CL" b="1" dirty="0" smtClean="0"/>
              <a:t> que indica cuánta proporción de la varianza de la v. dependiente es explicada por el modelo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Los coeficientes de cada v. independiente  y del intercepto para construir la ecuación predictiva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57224" y="142852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Regresión con una v. independiente continua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214282" y="428604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¿Podemos predecir el peso para la talla de un individuo a los 36 meses a partir de su peso para la edad a esa misma edad?</a:t>
            </a:r>
            <a:endParaRPr lang="es-CL" b="1" dirty="0"/>
          </a:p>
        </p:txBody>
      </p:sp>
      <p:sp>
        <p:nvSpPr>
          <p:cNvPr id="4" name="3 Rectángulo"/>
          <p:cNvSpPr/>
          <p:nvPr/>
        </p:nvSpPr>
        <p:spPr>
          <a:xfrm>
            <a:off x="214282" y="1785926"/>
            <a:ext cx="77153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WHZ36 ~ WAZ36,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-2.17497	-0.32682	0.00776	0.31133	2.43729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	0.37697	0.01803		20.91	&lt;2e-16 ***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WAZ36		0.93284	0.01589		58.70	&lt;2e-16 ***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error: 0.5142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0.7754,  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0.7752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3446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&lt; 2.2e-16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5214942" y="5643578"/>
            <a:ext cx="857256" cy="285752"/>
          </a:xfrm>
          <a:prstGeom prst="ellipse">
            <a:avLst/>
          </a:prstGeom>
          <a:noFill/>
          <a:ln w="31750" cmpd="sng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7" name="6 Conector recto de flecha"/>
          <p:cNvCxnSpPr>
            <a:stCxn id="5" idx="6"/>
          </p:cNvCxnSpPr>
          <p:nvPr/>
        </p:nvCxnSpPr>
        <p:spPr>
          <a:xfrm>
            <a:off x="6072198" y="5786454"/>
            <a:ext cx="2857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6429388" y="5291752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Alto R</a:t>
            </a:r>
            <a:r>
              <a:rPr lang="es-CL" b="1" baseline="30000" dirty="0" smtClean="0"/>
              <a:t>2</a:t>
            </a:r>
            <a:r>
              <a:rPr lang="es-CL" b="1" dirty="0" smtClean="0"/>
              <a:t>, un 77% de la varianza de WHZ36 es explicada por WAZ36</a:t>
            </a:r>
            <a:endParaRPr lang="es-CL" b="1" baseline="30000" dirty="0"/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4857752" y="6215082"/>
            <a:ext cx="428628" cy="28575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286380" y="634581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Modelo significativo</a:t>
            </a:r>
            <a:endParaRPr lang="es-CL" b="1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6715140" y="4429132"/>
            <a:ext cx="35719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7072330" y="3934430"/>
            <a:ext cx="2071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WAZ36 se asocia significativamente a WHZ36</a:t>
            </a:r>
            <a:endParaRPr lang="es-CL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000232" y="1139595"/>
            <a:ext cx="5429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fit &lt;- lm(WHZ36 ~ WAZ36, data=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summary(fit)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71472" y="571480"/>
            <a:ext cx="81439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Ecuación predictiva</a:t>
            </a:r>
          </a:p>
          <a:p>
            <a:pPr algn="ctr"/>
            <a:endParaRPr lang="es-CL" b="1" dirty="0" smtClean="0"/>
          </a:p>
          <a:p>
            <a:pPr algn="ctr"/>
            <a:r>
              <a:rPr lang="es-CL" b="1" dirty="0" smtClean="0"/>
              <a:t>WHZ36 = 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0.37697 + WAZ36*0.93284</a:t>
            </a:r>
          </a:p>
          <a:p>
            <a:pPr algn="ctr"/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Intercepto: el promedio de los lactantes al menos tendrá 0.37697 desviaciones estándar de WHZ36.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WAZ36=0, entonces WHZ36 se define por el intercepto (0.37697 DS).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WAZ36=1, entonces WHZ36= 1.30981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WAZ36=2, entonces WHZ36= 2.24265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Es decir, si un lactante a los 36 meses tiene mas de 2 DS de WAZ, es seguro que tiene sobrepeso.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Extensión del modelo ANOVA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720" y="1571612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Responde a las mismas preguntas de investigación, pero desde otra perspectiva. Se pueden calcular las rectas de ajuste entre la variable dependiente y las variables independientes. Sirve para predecir relaciones entre variables 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cálculo de la estatura de un individuo a partir de la magnitud de una estructura ósea).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 va a tener algunas diferencias respecto a un modelo ANOVA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627784" y="3357562"/>
            <a:ext cx="48245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496308" y="4653136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211960" y="4653136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 (modelo)</a:t>
            </a:r>
            <a:endParaRPr lang="es-CL" b="1" dirty="0"/>
          </a:p>
        </p:txBody>
      </p:sp>
      <p:cxnSp>
        <p:nvCxnSpPr>
          <p:cNvPr id="23" name="22 Conector recto de flecha"/>
          <p:cNvCxnSpPr>
            <a:endCxn id="24" idx="0"/>
          </p:cNvCxnSpPr>
          <p:nvPr/>
        </p:nvCxnSpPr>
        <p:spPr>
          <a:xfrm flipH="1">
            <a:off x="1647411" y="4437112"/>
            <a:ext cx="1412421" cy="1008112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611560" y="544522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SIEMPRE continua</a:t>
            </a:r>
            <a:endParaRPr lang="es-CL" b="1" dirty="0"/>
          </a:p>
        </p:txBody>
      </p:sp>
      <p:cxnSp>
        <p:nvCxnSpPr>
          <p:cNvPr id="25" name="24 Conector recto de flecha"/>
          <p:cNvCxnSpPr>
            <a:stCxn id="22" idx="3"/>
            <a:endCxn id="26" idx="0"/>
          </p:cNvCxnSpPr>
          <p:nvPr/>
        </p:nvCxnSpPr>
        <p:spPr>
          <a:xfrm>
            <a:off x="5997910" y="5114801"/>
            <a:ext cx="1182717" cy="600215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6359090" y="571501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Categóricas o</a:t>
            </a:r>
          </a:p>
          <a:p>
            <a:r>
              <a:rPr lang="es-CL" b="1" dirty="0" smtClean="0"/>
              <a:t>continuas</a:t>
            </a:r>
            <a:endParaRPr lang="es-CL" b="1" dirty="0"/>
          </a:p>
        </p:txBody>
      </p:sp>
      <p:sp>
        <p:nvSpPr>
          <p:cNvPr id="27" name="26 CuadroTexto"/>
          <p:cNvSpPr txBox="1"/>
          <p:nvPr/>
        </p:nvSpPr>
        <p:spPr>
          <a:xfrm>
            <a:off x="179512" y="3585790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¿Qué es una v. dependiente y qué una v. independiente?</a:t>
            </a:r>
            <a:endParaRPr lang="es-CL" b="1" dirty="0"/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7205707" y="4340953"/>
            <a:ext cx="750669" cy="672223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7092280" y="508518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Error del modelo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Extensión del modelo ANOVA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285720" y="1571612"/>
            <a:ext cx="857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Responde a las mismas preguntas de investigación, pero desde otra perspectiva. Se pueden calcular las rectas de ajuste entre la variable dependiente y las variables independientes. Sirve para predecir relaciones entre variables 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p.e.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cálculo de la estatura de un individuo a partir de la magnitud de una estructura ósea).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 va a tener algunas diferencias respecto a un modelo ANOVA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5576" y="3278594"/>
            <a:ext cx="72494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CL" sz="8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s-CL" sz="8800" b="1" dirty="0" smtClean="0">
                <a:latin typeface="Times New Roman" pitchFamily="18" charset="0"/>
                <a:cs typeface="Times New Roman" pitchFamily="18" charset="0"/>
              </a:rPr>
              <a:t> a + </a:t>
            </a:r>
            <a:r>
              <a:rPr lang="es-CL" sz="8800" b="1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s-CL" sz="88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8036" y="5229067"/>
            <a:ext cx="1571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Variable dependiente </a:t>
            </a:r>
            <a:r>
              <a:rPr lang="es-CL" sz="1600" dirty="0" smtClean="0"/>
              <a:t>(SIEMPRE continua)</a:t>
            </a:r>
            <a:endParaRPr lang="es-CL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508104" y="5229200"/>
            <a:ext cx="1785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Variable(s) independientes </a:t>
            </a:r>
            <a:r>
              <a:rPr lang="es-CL" sz="1600" dirty="0" smtClean="0"/>
              <a:t>(categóricas o continuas</a:t>
            </a:r>
            <a:r>
              <a:rPr lang="es-CL" sz="1600" dirty="0"/>
              <a:t>)</a:t>
            </a:r>
            <a:endParaRPr lang="es-CL" sz="1600" dirty="0" smtClean="0"/>
          </a:p>
        </p:txBody>
      </p:sp>
      <p:cxnSp>
        <p:nvCxnSpPr>
          <p:cNvPr id="8" name="7 Conector recto de flecha"/>
          <p:cNvCxnSpPr/>
          <p:nvPr/>
        </p:nvCxnSpPr>
        <p:spPr>
          <a:xfrm flipH="1">
            <a:off x="683568" y="4509120"/>
            <a:ext cx="504057" cy="72008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5940152" y="4509120"/>
            <a:ext cx="144016" cy="79208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H="1">
            <a:off x="4499992" y="4509120"/>
            <a:ext cx="433636" cy="72008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3707904" y="5229067"/>
            <a:ext cx="15716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Coeficiente</a:t>
            </a:r>
            <a:r>
              <a:rPr lang="es-CL" sz="1600" dirty="0" smtClean="0"/>
              <a:t> (define la pendiente de la curva)</a:t>
            </a:r>
          </a:p>
        </p:txBody>
      </p:sp>
      <p:cxnSp>
        <p:nvCxnSpPr>
          <p:cNvPr id="17" name="16 Conector recto de flecha"/>
          <p:cNvCxnSpPr/>
          <p:nvPr/>
        </p:nvCxnSpPr>
        <p:spPr>
          <a:xfrm flipH="1">
            <a:off x="2267744" y="4500570"/>
            <a:ext cx="936104" cy="80063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1691680" y="5214950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Intercepto </a:t>
            </a:r>
            <a:r>
              <a:rPr lang="es-CL" sz="1600" dirty="0" smtClean="0"/>
              <a:t>(coeficiente que define dónde comienza la curva de regresión)</a:t>
            </a:r>
            <a:endParaRPr lang="es-CL" sz="1600" dirty="0"/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7668344" y="4365104"/>
            <a:ext cx="360040" cy="936104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7308304" y="5250686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600" b="1" dirty="0" smtClean="0"/>
              <a:t>Error del modelo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71604" y="857232"/>
            <a:ext cx="60722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fit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 &lt;- lm(y ~ x1 + x2 + x3, data=</a:t>
            </a:r>
            <a:r>
              <a:rPr kumimoji="0" lang="es-CL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mydata</a:t>
            </a: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cs typeface="Courier New" pitchFamily="49" charset="0"/>
              </a:rPr>
              <a:t>)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143108" y="28572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En R la sintaxis va a tomar esta forma generalizada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7158" y="2209752"/>
            <a:ext cx="82868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Para generar un modelo de regresión se pueden utilizar variables independientes categóricas y continuas.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Sin embargo, las variables categóricas SOLO DEBEN ser dicotómicas (0 y 1).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Si tenemos variables categóricas con más de dos categorías, se deben crear variables </a:t>
            </a:r>
            <a:r>
              <a:rPr lang="es-CL" b="1" i="1" dirty="0" err="1" smtClean="0">
                <a:latin typeface="Calibri" pitchFamily="34" charset="0"/>
                <a:cs typeface="Calibri" pitchFamily="34" charset="0"/>
              </a:rPr>
              <a:t>dummy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que va a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dicotomizar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las categorías.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Para una variable previamente dicotómica (como el sexo biológico), no se necesita crear una nueva variable </a:t>
            </a:r>
            <a:r>
              <a:rPr lang="es-CL" b="1" i="1" dirty="0" err="1" smtClean="0">
                <a:latin typeface="Calibri" pitchFamily="34" charset="0"/>
                <a:cs typeface="Calibri" pitchFamily="34" charset="0"/>
              </a:rPr>
              <a:t>dummy</a:t>
            </a:r>
            <a:r>
              <a:rPr lang="es-CL" b="1" i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71472" y="1428736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Este es solo un ejemplo, una regresión puede tener mas de 3 v. independientes.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2910" y="285728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¿El sexo está asociado al peso para la talla a los 6 meses?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500034" y="1388922"/>
            <a:ext cx="60722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CL" b="1" dirty="0" smtClean="0"/>
              <a:t>Test de t	</a:t>
            </a:r>
            <a:r>
              <a:rPr lang="es-CL" b="1" dirty="0" smtClean="0">
                <a:sym typeface="Wingdings" pitchFamily="2" charset="2"/>
              </a:rPr>
              <a:t> clase pasada</a:t>
            </a:r>
          </a:p>
          <a:p>
            <a:pPr marL="342900" indent="-342900">
              <a:buAutoNum type="arabicPeriod"/>
            </a:pPr>
            <a:endParaRPr lang="es-CL" b="1" dirty="0" smtClean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s-CL" b="1" dirty="0" smtClean="0"/>
              <a:t>ANOVA</a:t>
            </a:r>
            <a:r>
              <a:rPr lang="es-CL" b="1" dirty="0" smtClean="0">
                <a:sym typeface="Wingdings" pitchFamily="2" charset="2"/>
              </a:rPr>
              <a:t>	 clase pasada</a:t>
            </a:r>
          </a:p>
          <a:p>
            <a:pPr marL="342900" indent="-342900">
              <a:buAutoNum type="arabicPeriod"/>
            </a:pPr>
            <a:endParaRPr lang="es-CL" b="1" dirty="0" smtClean="0">
              <a:sym typeface="Wingdings" pitchFamily="2" charset="2"/>
            </a:endParaRPr>
          </a:p>
          <a:p>
            <a:pPr marL="342900" indent="-342900">
              <a:buAutoNum type="arabicPeriod"/>
            </a:pPr>
            <a:r>
              <a:rPr lang="es-CL" b="1" dirty="0" smtClean="0"/>
              <a:t>Regresión simple: entrega la ecuación regresiva que resume la relación entre el sexo y WHZ6</a:t>
            </a:r>
            <a:endParaRPr lang="es-CL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500034" y="714356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Esta pregunta se puede responder usando: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28662" y="1000108"/>
            <a:ext cx="72866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Call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lm(formula = WHZ6 ~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, data =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mydata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Residuals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Min	1Q	Median	3Q	Max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-3.3789	-0.6689	-0.0240	0.6885	3.4411 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Coefficients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	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Estimate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Std.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		t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Pr(&gt;|t|)  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Intercept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) 	0.99907	0.10249		9.748	&lt;2e-16 ***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gender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		-0.14510	0.06537		-2.220	0.0267 * 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---</a:t>
            </a: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Signif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codes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 ‘***’ 0.001 ‘**’ 0.01 ‘*’ 0.05 ‘.’ 0.1 ‘ ’ 1</a:t>
            </a:r>
          </a:p>
          <a:p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Residual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standard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error: 1.033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998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degrees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of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freedom</a:t>
            </a:r>
            <a:endParaRPr lang="es-CL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Multiple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0.004912, 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Adjusted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R-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squared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 0.003915 </a:t>
            </a:r>
          </a:p>
          <a:p>
            <a:r>
              <a:rPr lang="es-CL" b="1" dirty="0" smtClean="0">
                <a:latin typeface="Calibri" pitchFamily="34" charset="0"/>
                <a:cs typeface="Calibri" pitchFamily="34" charset="0"/>
              </a:rPr>
              <a:t>F-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statistic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4.927 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on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 1 and 998 DF,  p-</a:t>
            </a:r>
            <a:r>
              <a:rPr lang="es-CL" b="1" dirty="0" err="1" smtClean="0">
                <a:latin typeface="Calibri" pitchFamily="34" charset="0"/>
                <a:cs typeface="Calibri" pitchFamily="34" charset="0"/>
              </a:rPr>
              <a:t>value</a:t>
            </a:r>
            <a:r>
              <a:rPr lang="es-CL" b="1" dirty="0" smtClean="0">
                <a:latin typeface="Calibri" pitchFamily="34" charset="0"/>
                <a:cs typeface="Calibri" pitchFamily="34" charset="0"/>
              </a:rPr>
              <a:t>: 0.02667</a:t>
            </a:r>
            <a:endParaRPr lang="es-CL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71472" y="214290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fit &lt;- lm(WHZ6 ~ gender, data=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mydata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 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summary(fit)</a:t>
            </a:r>
            <a:endParaRPr lang="es-CL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0034" y="285728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1. ¿Qué son los residuos (</a:t>
            </a:r>
            <a:r>
              <a:rPr lang="es-CL" b="1" i="1" dirty="0" err="1" smtClean="0"/>
              <a:t>residuals</a:t>
            </a:r>
            <a:r>
              <a:rPr lang="es-CL" b="1" dirty="0" smtClean="0"/>
              <a:t>)?</a:t>
            </a:r>
            <a:endParaRPr lang="es-CL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57158" y="928670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Ningún modelo (</a:t>
            </a:r>
            <a:r>
              <a:rPr lang="es-CL" b="1" dirty="0" err="1" smtClean="0"/>
              <a:t>p.e.</a:t>
            </a:r>
            <a:r>
              <a:rPr lang="es-CL" b="1" dirty="0" smtClean="0"/>
              <a:t> ANOVA, regresión lineal, etc.) ajusta perfectamente la relación entre la v. dependiente y las v. independientes.</a:t>
            </a:r>
          </a:p>
          <a:p>
            <a:endParaRPr lang="es-CL" b="1" dirty="0" smtClean="0"/>
          </a:p>
          <a:p>
            <a:r>
              <a:rPr lang="es-CL" b="1" dirty="0" smtClean="0"/>
              <a:t>¿Por qué sucede esto?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Porque la variación de la v. dependiente depende de otras variables fuera del modelo (</a:t>
            </a:r>
            <a:r>
              <a:rPr lang="es-CL" b="1" dirty="0" err="1" smtClean="0"/>
              <a:t>p.e.</a:t>
            </a:r>
            <a:r>
              <a:rPr lang="es-CL" b="1" dirty="0" smtClean="0"/>
              <a:t> la variación de WHZ no solo depende del sexo biológico).</a:t>
            </a:r>
          </a:p>
          <a:p>
            <a:pPr marL="342900" indent="-342900">
              <a:buAutoNum type="arabicPeriod"/>
            </a:pPr>
            <a:r>
              <a:rPr lang="es-CL" b="1" dirty="0" smtClean="0"/>
              <a:t>Lo anterior muestra la complejidad de las variables dependientes tomadas de la realidad.</a:t>
            </a:r>
          </a:p>
          <a:p>
            <a:pPr marL="342900" indent="-342900"/>
            <a:endParaRPr lang="es-CL" b="1" dirty="0" smtClean="0"/>
          </a:p>
          <a:p>
            <a:pPr marL="342900" indent="-342900"/>
            <a:r>
              <a:rPr lang="es-CL" b="1" dirty="0" smtClean="0"/>
              <a:t>Este desajuste se conoce como el </a:t>
            </a:r>
            <a:r>
              <a:rPr lang="es-CL" b="1" u="sng" dirty="0" smtClean="0"/>
              <a:t>error del modelo</a:t>
            </a:r>
            <a:r>
              <a:rPr lang="es-CL" b="1" dirty="0" smtClean="0"/>
              <a:t>. La manera de resumir esta relación entre v. dependiente e independientes considerando este error se da mediante la siguiente ecuación: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214546" y="4497181"/>
            <a:ext cx="44291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s-CL" sz="8800" b="1" dirty="0" smtClean="0"/>
              <a:t> </a:t>
            </a:r>
            <a:r>
              <a:rPr lang="es-CL" sz="8800" dirty="0" smtClean="0"/>
              <a:t>=</a:t>
            </a:r>
            <a:r>
              <a:rPr lang="es-CL" sz="8800" b="1" dirty="0" smtClean="0"/>
              <a:t> </a:t>
            </a:r>
            <a:r>
              <a:rPr lang="es-CL" sz="8800" b="1" i="1" dirty="0" smtClean="0">
                <a:latin typeface="Times New Roman" pitchFamily="18" charset="0"/>
                <a:cs typeface="Times New Roman" pitchFamily="18" charset="0"/>
              </a:rPr>
              <a:t>X + e</a:t>
            </a:r>
            <a:endParaRPr lang="es-CL" sz="8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28794" y="5711627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 dependiente</a:t>
            </a:r>
            <a:endParaRPr lang="es-CL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3571868" y="5711627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Variable(s) independientes</a:t>
            </a:r>
            <a:endParaRPr lang="es-CL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86380" y="5711627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error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Resultado de imagen para correlacion moderada"/>
          <p:cNvPicPr>
            <a:picLocks noChangeAspect="1" noChangeArrowheads="1"/>
          </p:cNvPicPr>
          <p:nvPr/>
        </p:nvPicPr>
        <p:blipFill>
          <a:blip r:embed="rId2" cstate="print"/>
          <a:srcRect t="30488" r="63364" b="34959"/>
          <a:stretch>
            <a:fillRect/>
          </a:stretch>
        </p:blipFill>
        <p:spPr bwMode="auto">
          <a:xfrm>
            <a:off x="214282" y="1142984"/>
            <a:ext cx="3000396" cy="3357586"/>
          </a:xfrm>
          <a:prstGeom prst="rect">
            <a:avLst/>
          </a:prstGeom>
          <a:noFill/>
        </p:spPr>
      </p:pic>
      <p:pic>
        <p:nvPicPr>
          <p:cNvPr id="3" name="Picture 2" descr="Resultado de imagen para correlacion moderada"/>
          <p:cNvPicPr>
            <a:picLocks noChangeAspect="1" noChangeArrowheads="1"/>
          </p:cNvPicPr>
          <p:nvPr/>
        </p:nvPicPr>
        <p:blipFill>
          <a:blip r:embed="rId2" cstate="print"/>
          <a:srcRect l="59315" t="30488" b="34959"/>
          <a:stretch>
            <a:fillRect/>
          </a:stretch>
        </p:blipFill>
        <p:spPr bwMode="auto">
          <a:xfrm>
            <a:off x="2857488" y="1142984"/>
            <a:ext cx="3332035" cy="3357586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42910" y="285728"/>
            <a:ext cx="735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 smtClean="0"/>
              <a:t>¿</a:t>
            </a:r>
            <a:r>
              <a:rPr lang="es-CL" b="1" dirty="0" err="1" smtClean="0"/>
              <a:t>P.e.</a:t>
            </a:r>
            <a:r>
              <a:rPr lang="es-CL" b="1" dirty="0" smtClean="0"/>
              <a:t> cuál de estos modelos presenta el mejor ajuste?</a:t>
            </a:r>
            <a:endParaRPr lang="es-CL" b="1" dirty="0"/>
          </a:p>
        </p:txBody>
      </p:sp>
      <p:pic>
        <p:nvPicPr>
          <p:cNvPr id="16388" name="Picture 4" descr="Imagen relacionada"/>
          <p:cNvPicPr>
            <a:picLocks noChangeAspect="1" noChangeArrowheads="1"/>
          </p:cNvPicPr>
          <p:nvPr/>
        </p:nvPicPr>
        <p:blipFill>
          <a:blip r:embed="rId3" cstate="print"/>
          <a:srcRect l="54067" t="8131" r="16820" b="57316"/>
          <a:stretch>
            <a:fillRect/>
          </a:stretch>
        </p:blipFill>
        <p:spPr bwMode="auto">
          <a:xfrm>
            <a:off x="5786446" y="1357322"/>
            <a:ext cx="3000396" cy="2428892"/>
          </a:xfrm>
          <a:prstGeom prst="rect">
            <a:avLst/>
          </a:prstGeom>
          <a:noFill/>
        </p:spPr>
      </p:pic>
      <p:cxnSp>
        <p:nvCxnSpPr>
          <p:cNvPr id="7" name="6 Conector recto de flecha"/>
          <p:cNvCxnSpPr/>
          <p:nvPr/>
        </p:nvCxnSpPr>
        <p:spPr>
          <a:xfrm rot="5400000" flipH="1" flipV="1">
            <a:off x="1286646" y="4643446"/>
            <a:ext cx="570710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571472" y="5500702"/>
            <a:ext cx="2200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¿Cómo lo deduzco?</a:t>
            </a:r>
            <a:endParaRPr lang="es-CL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3071802" y="5425875"/>
            <a:ext cx="5500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 smtClean="0"/>
              <a:t>Porque los puntitos (valores observados) están más cerca de la recta (valores predichos por el modelo).</a:t>
            </a:r>
            <a:endParaRPr lang="es-CL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28596" y="285728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Es decir, mientras más cerca los puntos (valores observados) están de la recta (valores predichos), mejor es el ajuste del modelo.</a:t>
            </a:r>
          </a:p>
          <a:p>
            <a:endParaRPr lang="es-CL" dirty="0" smtClean="0"/>
          </a:p>
          <a:p>
            <a:r>
              <a:rPr lang="es-CL" dirty="0" smtClean="0"/>
              <a:t>La distancia (diferencia) entre cada punto (valor observado) y la recta se denomina </a:t>
            </a:r>
            <a:r>
              <a:rPr lang="es-CL" b="1" dirty="0" smtClean="0"/>
              <a:t>valor residual</a:t>
            </a:r>
            <a:r>
              <a:rPr lang="es-CL" dirty="0" smtClean="0"/>
              <a:t>, es decir el valor que el modelo no puede predecir </a:t>
            </a:r>
            <a:r>
              <a:rPr lang="es-CL" dirty="0" smtClean="0">
                <a:sym typeface="Wingdings" pitchFamily="2" charset="2"/>
              </a:rPr>
              <a:t> error del modelo.</a:t>
            </a:r>
          </a:p>
          <a:p>
            <a:r>
              <a:rPr lang="es-CL" dirty="0" smtClean="0">
                <a:sym typeface="Wingdings" pitchFamily="2" charset="2"/>
              </a:rPr>
              <a:t>Por lo tanto, cada observación tiene su residuo.</a:t>
            </a:r>
            <a:endParaRPr lang="es-CL" dirty="0"/>
          </a:p>
        </p:txBody>
      </p:sp>
      <p:sp>
        <p:nvSpPr>
          <p:cNvPr id="20482" name="AutoShape 2" descr="Resultado de imagen para residua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484" name="Picture 4" descr="Resultado de imagen para residu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357430"/>
            <a:ext cx="6132348" cy="428628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357686" y="4357694"/>
            <a:ext cx="3690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4800" dirty="0" smtClean="0"/>
              <a:t>}</a:t>
            </a:r>
            <a:endParaRPr lang="es-CL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604</TotalTime>
  <Words>1217</Words>
  <Application>Microsoft Office PowerPoint</Application>
  <PresentationFormat>Presentación en pantalla (4:3)</PresentationFormat>
  <Paragraphs>220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Módulo</vt:lpstr>
      <vt:lpstr>Sesión 8</vt:lpstr>
      <vt:lpstr>Extensión del modelo ANOVA</vt:lpstr>
      <vt:lpstr>Extensión del modelo ANOVA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Sesión 9</dc:title>
  <dc:creator>Rodrigo</dc:creator>
  <cp:lastModifiedBy>Rodrigo Retamal</cp:lastModifiedBy>
  <cp:revision>59</cp:revision>
  <dcterms:created xsi:type="dcterms:W3CDTF">2018-01-09T20:20:40Z</dcterms:created>
  <dcterms:modified xsi:type="dcterms:W3CDTF">2020-11-17T14:56:16Z</dcterms:modified>
</cp:coreProperties>
</file>