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257" r:id="rId2"/>
    <p:sldId id="305" r:id="rId3"/>
    <p:sldId id="277" r:id="rId4"/>
    <p:sldId id="293" r:id="rId5"/>
    <p:sldId id="259" r:id="rId6"/>
    <p:sldId id="282" r:id="rId7"/>
    <p:sldId id="306" r:id="rId8"/>
    <p:sldId id="292" r:id="rId9"/>
    <p:sldId id="278" r:id="rId10"/>
    <p:sldId id="294" r:id="rId11"/>
    <p:sldId id="308" r:id="rId12"/>
    <p:sldId id="280" r:id="rId13"/>
    <p:sldId id="281" r:id="rId14"/>
    <p:sldId id="300" r:id="rId15"/>
    <p:sldId id="284" r:id="rId16"/>
    <p:sldId id="301" r:id="rId17"/>
    <p:sldId id="309" r:id="rId18"/>
    <p:sldId id="310" r:id="rId19"/>
    <p:sldId id="311" r:id="rId20"/>
    <p:sldId id="312" r:id="rId21"/>
  </p:sldIdLst>
  <p:sldSz cx="9144000" cy="6858000" type="screen4x3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06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61" autoAdjust="0"/>
    <p:restoredTop sz="90929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BA7506F-7537-4C53-BC13-74D2B3A35A62}" type="datetimeFigureOut">
              <a:rPr lang="es-CL" smtClean="0"/>
              <a:pPr/>
              <a:t>05-01-2021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D40599-BDFA-48AF-8D8B-B6E53578488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18286B-BDC9-46D3-B651-CB2ECEA9BA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2E20BF-3B72-4443-87F3-1B085EDFDD4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812D0-6B15-4788-BFE6-1FF7FAB5A18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D936C-67C1-4166-AEF6-E4BC4DE96CE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F584E7-0404-4671-AF37-B402FBF2FD0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34BC33-AC0D-4DBE-92FE-33C3D50E41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3AE15-3708-4421-93E5-51E5D273C3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8EF5D1-2F15-4296-8783-5DF8249505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607F-1AE7-4856-86E6-B3010BDA8D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73AEC-6B44-4BBA-AD44-01E826E363F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CC6C8C-0729-4803-A0D7-1318D4A2B90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B745EA-EBAE-4F4A-BF03-3F63527B59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>
          <a:xfrm>
            <a:off x="785786" y="2714620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effectLst/>
                <a:cs typeface="Times New Roman" pitchFamily="18" charset="0"/>
              </a:rPr>
              <a:t>MUESTREO PROBABILISTICO</a:t>
            </a:r>
            <a:endParaRPr lang="es-ES" b="1" dirty="0"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38200" y="3810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" sz="440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857752" y="5572140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Rodrigo Retamal </a:t>
            </a:r>
            <a:r>
              <a:rPr lang="es-ES" dirty="0" err="1" smtClean="0"/>
              <a:t>Yermani</a:t>
            </a:r>
            <a:endParaRPr lang="es-ES" dirty="0"/>
          </a:p>
        </p:txBody>
      </p:sp>
      <p:pic>
        <p:nvPicPr>
          <p:cNvPr id="1032" name="Picture 8" descr="C:\Documents and Settings\rodrigo.PORTATIL\Mis documentos\Mis imágenes\0RV4CPCAZAIY9BCAXXL0V7CAYLG6O8CAVSB76VCA886SE3CAPLV80MCAR1AAVQCAV8HM5WCAZAXCPTCACLO7YMCAMOLDC8CAMZ5X9OCAM14ELYCA8K05WTCA8NHPJXCA3S7NW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654785" cy="1411063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142976" y="812053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UNIVERSIDAD DE CHILE</a:t>
            </a:r>
          </a:p>
          <a:p>
            <a:r>
              <a:rPr lang="es-ES" sz="1600" dirty="0" smtClean="0"/>
              <a:t>DEPARTAMENTO DE ANTROPOLOGIA</a:t>
            </a:r>
          </a:p>
          <a:p>
            <a:r>
              <a:rPr lang="es-ES" sz="1600" dirty="0" smtClean="0"/>
              <a:t>TALLER DE INVESTIGACION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928670"/>
            <a:ext cx="6929454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Tipos de muestreo</a:t>
            </a:r>
          </a:p>
          <a:p>
            <a:pPr algn="just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Muestreo por conveniencia: Poblaciones accesibles. Muestras lunares.</a:t>
            </a: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Muestreo por juicio: Cuando se supone que la persona encuestada tiene un conocimiento mayor que el resto de la población.</a:t>
            </a: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NO PROBABILISTICO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47500" b="75326"/>
          <a:stretch>
            <a:fillRect/>
          </a:stretch>
        </p:blipFill>
        <p:spPr bwMode="auto">
          <a:xfrm>
            <a:off x="6929454" y="1071545"/>
            <a:ext cx="2071702" cy="20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4282" y="1643050"/>
            <a:ext cx="63579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CL" dirty="0" smtClean="0">
                <a:cs typeface="Times New Roman" pitchFamily="18" charset="0"/>
              </a:rPr>
              <a:t>Diseño bola de nieve: poblaciones pequeñas o difíciles de acceder. Se pregunta al entrevistado otro conocido que comparta características de interés.</a:t>
            </a:r>
          </a:p>
          <a:p>
            <a:pPr algn="just">
              <a:buFont typeface="Wingdings" pitchFamily="2" charset="2"/>
              <a:buChar char="Ø"/>
            </a:pPr>
            <a:endParaRPr lang="es-CL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CL" dirty="0" smtClean="0">
                <a:cs typeface="Times New Roman" pitchFamily="18" charset="0"/>
              </a:rPr>
              <a:t>Muestreo secuencial: Se toman nuevos casos sólo si están aportando información nueva y útil.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24860" b="50000"/>
          <a:stretch>
            <a:fillRect/>
          </a:stretch>
        </p:blipFill>
        <p:spPr bwMode="auto">
          <a:xfrm>
            <a:off x="6858016" y="1857364"/>
            <a:ext cx="199495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Tx/>
              <a:buNone/>
            </a:pPr>
            <a:r>
              <a:rPr lang="es-ES_tradnl" dirty="0">
                <a:cs typeface="Times New Roman" pitchFamily="18" charset="0"/>
              </a:rPr>
              <a:t>	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596" y="1285860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b="1" dirty="0" smtClean="0">
                <a:cs typeface="Times New Roman" pitchFamily="18" charset="0"/>
              </a:rPr>
              <a:t>Propiedades</a:t>
            </a:r>
            <a:endParaRPr lang="es-ES_tradnl" b="1" dirty="0">
              <a:cs typeface="Times New Roman" pitchFamily="18" charset="0"/>
            </a:endParaRP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>
                <a:cs typeface="Times New Roman" pitchFamily="18" charset="0"/>
              </a:rPr>
              <a:t> </a:t>
            </a: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b="1" u="sng" dirty="0">
                <a:cs typeface="Times New Roman" pitchFamily="18" charset="0"/>
              </a:rPr>
              <a:t>Predice </a:t>
            </a:r>
            <a:r>
              <a:rPr lang="es-ES" dirty="0">
                <a:cs typeface="Times New Roman" pitchFamily="18" charset="0"/>
              </a:rPr>
              <a:t>el comportamiento estadístico de las </a:t>
            </a:r>
            <a:r>
              <a:rPr lang="es-ES" dirty="0" smtClean="0">
                <a:cs typeface="Times New Roman" pitchFamily="18" charset="0"/>
              </a:rPr>
              <a:t>estimaciones, </a:t>
            </a:r>
            <a:r>
              <a:rPr lang="es-ES" dirty="0" err="1" smtClean="0">
                <a:cs typeface="Times New Roman" pitchFamily="18" charset="0"/>
              </a:rPr>
              <a:t>permi</a:t>
            </a:r>
            <a:r>
              <a:rPr lang="es-CL" dirty="0" smtClean="0">
                <a:cs typeface="Times New Roman" pitchFamily="18" charset="0"/>
              </a:rPr>
              <a:t>tiendo</a:t>
            </a:r>
            <a:r>
              <a:rPr lang="es-ES" dirty="0" smtClean="0">
                <a:cs typeface="Times New Roman" pitchFamily="18" charset="0"/>
              </a:rPr>
              <a:t> </a:t>
            </a:r>
            <a:r>
              <a:rPr lang="es-CL" dirty="0">
                <a:cs typeface="Times New Roman" pitchFamily="18" charset="0"/>
              </a:rPr>
              <a:t>identificar </a:t>
            </a:r>
            <a:r>
              <a:rPr lang="es-ES" dirty="0" smtClean="0">
                <a:cs typeface="Times New Roman" pitchFamily="18" charset="0"/>
              </a:rPr>
              <a:t>las diferencias</a:t>
            </a:r>
            <a:r>
              <a:rPr lang="es-CL" dirty="0" smtClean="0">
                <a:cs typeface="Times New Roman" pitchFamily="18" charset="0"/>
              </a:rPr>
              <a:t> </a:t>
            </a:r>
            <a:r>
              <a:rPr lang="es-ES" dirty="0" smtClean="0">
                <a:cs typeface="Times New Roman" pitchFamily="18" charset="0"/>
              </a:rPr>
              <a:t>entre </a:t>
            </a:r>
            <a:r>
              <a:rPr lang="es-ES" dirty="0">
                <a:cs typeface="Times New Roman" pitchFamily="18" charset="0"/>
              </a:rPr>
              <a:t>la estimación y el </a:t>
            </a:r>
            <a:r>
              <a:rPr lang="es-ES" dirty="0" smtClean="0">
                <a:cs typeface="Times New Roman" pitchFamily="18" charset="0"/>
              </a:rPr>
              <a:t>parámetro</a:t>
            </a:r>
            <a:r>
              <a:rPr lang="es-ES" dirty="0">
                <a:cs typeface="Times New Roman" pitchFamily="18" charset="0"/>
              </a:rPr>
              <a:t>, </a:t>
            </a:r>
            <a:r>
              <a:rPr lang="es-ES" dirty="0" smtClean="0">
                <a:cs typeface="Times New Roman" pitchFamily="18" charset="0"/>
              </a:rPr>
              <a:t>evaluando la exactitud (confianza</a:t>
            </a:r>
            <a:r>
              <a:rPr lang="es-ES" dirty="0">
                <a:cs typeface="Times New Roman" pitchFamily="18" charset="0"/>
              </a:rPr>
              <a:t>) </a:t>
            </a:r>
            <a:r>
              <a:rPr lang="es-ES" dirty="0" smtClean="0">
                <a:cs typeface="Times New Roman" pitchFamily="18" charset="0"/>
              </a:rPr>
              <a:t>y precisión (</a:t>
            </a:r>
            <a:r>
              <a:rPr lang="es-ES" dirty="0">
                <a:cs typeface="Times New Roman" pitchFamily="18" charset="0"/>
              </a:rPr>
              <a:t>error de muestreo). </a:t>
            </a:r>
            <a:endParaRPr lang="es-ES_tradnl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dirty="0">
              <a:cs typeface="Times New Roman" pitchFamily="18" charset="0"/>
            </a:endParaRP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>
                <a:cs typeface="Times New Roman" pitchFamily="18" charset="0"/>
              </a:rPr>
              <a:t>El diseño de muestreo </a:t>
            </a:r>
            <a:r>
              <a:rPr lang="es-ES" dirty="0" smtClean="0">
                <a:cs typeface="Times New Roman" pitchFamily="18" charset="0"/>
              </a:rPr>
              <a:t>determina </a:t>
            </a:r>
            <a:r>
              <a:rPr lang="es-ES" dirty="0">
                <a:cs typeface="Times New Roman" pitchFamily="18" charset="0"/>
              </a:rPr>
              <a:t>las propiedades estadísticas de los </a:t>
            </a:r>
            <a:r>
              <a:rPr lang="es-ES" dirty="0" smtClean="0">
                <a:cs typeface="Times New Roman" pitchFamily="18" charset="0"/>
              </a:rPr>
              <a:t>estimadores.</a:t>
            </a:r>
            <a:endParaRPr lang="es-E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142852"/>
            <a:ext cx="7772400" cy="714375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2057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_tradnl" sz="2600"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85720" y="1000108"/>
            <a:ext cx="564360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b="1" dirty="0" smtClean="0">
                <a:cs typeface="Times New Roman" pitchFamily="18" charset="0"/>
              </a:rPr>
              <a:t>Tipos de Diseños</a:t>
            </a:r>
            <a:endParaRPr lang="es-ES_tradnl" b="1" dirty="0">
              <a:cs typeface="Times New Roman" pitchFamily="18" charset="0"/>
            </a:endParaRPr>
          </a:p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dirty="0">
                <a:cs typeface="Times New Roman" pitchFamily="18" charset="0"/>
              </a:rPr>
              <a:t>		</a:t>
            </a:r>
          </a:p>
          <a:p>
            <a:pPr marL="457200" indent="-457200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 smtClean="0">
                <a:cs typeface="Times New Roman" pitchFamily="18" charset="0"/>
              </a:rPr>
              <a:t>Muestreo </a:t>
            </a:r>
            <a:r>
              <a:rPr lang="es-ES" dirty="0">
                <a:cs typeface="Times New Roman" pitchFamily="18" charset="0"/>
              </a:rPr>
              <a:t>Aleatorio (simple) o muestreo al azar ( M.A.S.)</a:t>
            </a:r>
            <a:r>
              <a:rPr lang="es-CL" dirty="0">
                <a:cs typeface="Times New Roman" pitchFamily="18" charset="0"/>
              </a:rPr>
              <a:t>: todas las unidades tienen igual probabilidad de selección</a:t>
            </a:r>
            <a:r>
              <a:rPr lang="es-CL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dirty="0" smtClean="0">
              <a:cs typeface="Times New Roman" pitchFamily="18" charset="0"/>
            </a:endParaRPr>
          </a:p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dirty="0" smtClean="0">
                <a:cs typeface="Times New Roman" pitchFamily="18" charset="0"/>
              </a:rPr>
              <a:t>			Curso 120 alumnos, se desea muestrear 30. Enumeración. Sorteo.</a:t>
            </a:r>
            <a:endParaRPr lang="es-CL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dirty="0"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-280" b="75140"/>
          <a:stretch>
            <a:fillRect/>
          </a:stretch>
        </p:blipFill>
        <p:spPr bwMode="auto">
          <a:xfrm>
            <a:off x="5929322" y="1500174"/>
            <a:ext cx="2000264" cy="207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76" y="71414"/>
            <a:ext cx="7772400" cy="714375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2057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_tradnl" sz="2600"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071546"/>
            <a:ext cx="61436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 smtClean="0">
                <a:cs typeface="Times New Roman" pitchFamily="18" charset="0"/>
              </a:rPr>
              <a:t>Muestreo </a:t>
            </a:r>
            <a:r>
              <a:rPr lang="es-ES" dirty="0">
                <a:cs typeface="Times New Roman" pitchFamily="18" charset="0"/>
              </a:rPr>
              <a:t>Aleatorio Sistemático (M.S.)</a:t>
            </a:r>
            <a:r>
              <a:rPr lang="es-CL" dirty="0">
                <a:cs typeface="Times New Roman" pitchFamily="18" charset="0"/>
              </a:rPr>
              <a:t>: Se selecciona al azar el primer elemento de la </a:t>
            </a:r>
            <a:r>
              <a:rPr lang="es-CL" dirty="0" smtClean="0">
                <a:cs typeface="Times New Roman" pitchFamily="18" charset="0"/>
              </a:rPr>
              <a:t>muestra. Intervalos regulares.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dirty="0" smtClean="0">
              <a:cs typeface="Times New Roman" pitchFamily="18" charset="0"/>
            </a:endParaRPr>
          </a:p>
          <a:p>
            <a:pPr marL="457200" indent="-457200"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dirty="0" smtClean="0">
                <a:cs typeface="Times New Roman" pitchFamily="18" charset="0"/>
              </a:rPr>
              <a:t>Curso: se enumeran del 1 al 120. Se calcula el intervalo constante entre cada individuo. Se sortean nº del 1 al 4.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 smtClean="0">
                <a:cs typeface="Times New Roman" pitchFamily="18" charset="0"/>
              </a:rPr>
              <a:t>Muestreo con Probabilidades Proporcionales a un tamaño (M.P.P.T.)</a:t>
            </a:r>
            <a:r>
              <a:rPr lang="es-CL" dirty="0" smtClean="0">
                <a:cs typeface="Times New Roman" pitchFamily="18" charset="0"/>
              </a:rPr>
              <a:t>: algunos elementos de la muestra tienen mayor probabilidad de selección.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61675" t="30941" r="10998" b="61633"/>
          <a:stretch>
            <a:fillRect/>
          </a:stretch>
        </p:blipFill>
        <p:spPr bwMode="auto">
          <a:xfrm>
            <a:off x="6200784" y="3000372"/>
            <a:ext cx="257176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C:\Documents and Settings\rodrigo.PORTATIL\Escritorio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84" y="1000108"/>
            <a:ext cx="2586058" cy="1860004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0850" y="4286256"/>
            <a:ext cx="18685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Tx/>
              <a:buNone/>
            </a:pPr>
            <a:r>
              <a:rPr lang="es-ES_tradnl" dirty="0">
                <a:cs typeface="Times New Roman" pitchFamily="18" charset="0"/>
              </a:rPr>
              <a:t>	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0"/>
            <a:ext cx="7772400" cy="714356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04800" y="2057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_tradnl" sz="2600"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654209"/>
            <a:ext cx="59293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 smtClean="0">
                <a:cs typeface="Times New Roman" pitchFamily="18" charset="0"/>
              </a:rPr>
              <a:t>Muestreo </a:t>
            </a:r>
            <a:r>
              <a:rPr lang="es-ES" dirty="0">
                <a:cs typeface="Times New Roman" pitchFamily="18" charset="0"/>
              </a:rPr>
              <a:t>Aleatorio </a:t>
            </a:r>
            <a:r>
              <a:rPr lang="es-ES" dirty="0" smtClean="0">
                <a:cs typeface="Times New Roman" pitchFamily="18" charset="0"/>
              </a:rPr>
              <a:t>Estratificado (M.E</a:t>
            </a:r>
            <a:r>
              <a:rPr lang="es-ES" dirty="0">
                <a:cs typeface="Times New Roman" pitchFamily="18" charset="0"/>
              </a:rPr>
              <a:t>.)</a:t>
            </a:r>
            <a:r>
              <a:rPr lang="es-CL" dirty="0">
                <a:cs typeface="Times New Roman" pitchFamily="18" charset="0"/>
              </a:rPr>
              <a:t>: Se divide la población en estratos </a:t>
            </a:r>
            <a:r>
              <a:rPr lang="es-CL" dirty="0" smtClean="0">
                <a:cs typeface="Times New Roman" pitchFamily="18" charset="0"/>
              </a:rPr>
              <a:t>homogéneos </a:t>
            </a:r>
            <a:r>
              <a:rPr lang="es-CL" dirty="0">
                <a:cs typeface="Times New Roman" pitchFamily="18" charset="0"/>
              </a:rPr>
              <a:t>dentro y </a:t>
            </a:r>
            <a:r>
              <a:rPr lang="es-CL" dirty="0" smtClean="0">
                <a:cs typeface="Times New Roman" pitchFamily="18" charset="0"/>
              </a:rPr>
              <a:t>heterogéneos </a:t>
            </a:r>
            <a:r>
              <a:rPr lang="es-CL" dirty="0">
                <a:cs typeface="Times New Roman" pitchFamily="18" charset="0"/>
              </a:rPr>
              <a:t>entre ellos.</a:t>
            </a:r>
          </a:p>
          <a:p>
            <a:pPr marL="457200" indent="-457200" algn="just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dirty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>
                <a:cs typeface="Times New Roman" pitchFamily="18" charset="0"/>
              </a:rPr>
              <a:t>Muestreo Aleatorio </a:t>
            </a:r>
            <a:r>
              <a:rPr lang="es-ES" dirty="0" smtClean="0">
                <a:cs typeface="Times New Roman" pitchFamily="18" charset="0"/>
              </a:rPr>
              <a:t>por conglomerado (M.C</a:t>
            </a:r>
            <a:r>
              <a:rPr lang="es-ES" dirty="0">
                <a:cs typeface="Times New Roman" pitchFamily="18" charset="0"/>
              </a:rPr>
              <a:t>.)</a:t>
            </a:r>
            <a:r>
              <a:rPr lang="es-CL" dirty="0">
                <a:cs typeface="Times New Roman" pitchFamily="18" charset="0"/>
              </a:rPr>
              <a:t>: se divide el marco en agrupaciones o conglomerados de </a:t>
            </a:r>
            <a:r>
              <a:rPr lang="es-CL" dirty="0" smtClean="0">
                <a:cs typeface="Times New Roman" pitchFamily="18" charset="0"/>
              </a:rPr>
              <a:t>elementos. Homogeneidad y heterogeneidad de los conglomerados.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dirty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dirty="0" smtClean="0">
                <a:cs typeface="Times New Roman" pitchFamily="18" charset="0"/>
              </a:rPr>
              <a:t>Estos diseños probabilísticos básicos se combinan</a:t>
            </a:r>
            <a:r>
              <a:rPr lang="es-ES_tradnl" dirty="0" smtClean="0">
                <a:cs typeface="Times New Roman" pitchFamily="18" charset="0"/>
              </a:rPr>
              <a:t> </a:t>
            </a:r>
            <a:r>
              <a:rPr lang="es-ES" dirty="0" smtClean="0">
                <a:cs typeface="Times New Roman" pitchFamily="18" charset="0"/>
              </a:rPr>
              <a:t>permitiendo definir otros diseños más complejos: Diseños </a:t>
            </a:r>
            <a:r>
              <a:rPr lang="es-ES" dirty="0" err="1" smtClean="0">
                <a:cs typeface="Times New Roman" pitchFamily="18" charset="0"/>
              </a:rPr>
              <a:t>bietápicos</a:t>
            </a:r>
            <a:r>
              <a:rPr lang="es-ES" dirty="0" smtClean="0">
                <a:cs typeface="Times New Roman" pitchFamily="18" charset="0"/>
              </a:rPr>
              <a:t> y </a:t>
            </a:r>
            <a:r>
              <a:rPr lang="es-ES" dirty="0" err="1" smtClean="0">
                <a:cs typeface="Times New Roman" pitchFamily="18" charset="0"/>
              </a:rPr>
              <a:t>polietápicos</a:t>
            </a:r>
            <a:r>
              <a:rPr lang="es-ES" dirty="0" smtClean="0">
                <a:cs typeface="Times New Roman" pitchFamily="18" charset="0"/>
              </a:rPr>
              <a:t>.</a:t>
            </a:r>
            <a:endParaRPr lang="es-ES_trad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48883" r="48077" b="24580"/>
          <a:stretch>
            <a:fillRect/>
          </a:stretch>
        </p:blipFill>
        <p:spPr bwMode="auto">
          <a:xfrm>
            <a:off x="6929454" y="4643446"/>
            <a:ext cx="1581160" cy="1669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t="24953" r="48461" b="49907"/>
          <a:stretch>
            <a:fillRect/>
          </a:stretch>
        </p:blipFill>
        <p:spPr bwMode="auto">
          <a:xfrm>
            <a:off x="6870715" y="2928934"/>
            <a:ext cx="170181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291" y="857232"/>
            <a:ext cx="3214709" cy="1553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¿CÓMO SELECCIONAR LA MUESTRA?</a:t>
            </a:r>
            <a:endParaRPr lang="en-GB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sea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representativa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idealmente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y/o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dentro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de lo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posible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Evitar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sesgos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Muestreo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estadístico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caso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de ser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necesario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sea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asequible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85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3265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Cálculo del tamaño </a:t>
            </a:r>
            <a:r>
              <a:rPr lang="es-CL" b="1" dirty="0" err="1" smtClean="0"/>
              <a:t>muestral</a:t>
            </a:r>
            <a:endParaRPr lang="en-U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911617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 Está íntimamente asociado con el objetivo de la investigación, los análisis estadísticos que se buscan realizar y la información previamente obtenida.</a:t>
            </a:r>
          </a:p>
          <a:p>
            <a:pPr>
              <a:buFontTx/>
              <a:buChar char="-"/>
            </a:pPr>
            <a:r>
              <a:rPr lang="es-CL" dirty="0" smtClean="0"/>
              <a:t> Por regla general, mientras más variables se busca obtener, más aumentará la muestra.</a:t>
            </a:r>
          </a:p>
          <a:p>
            <a:pPr>
              <a:buFontTx/>
              <a:buChar char="-"/>
            </a:pPr>
            <a:r>
              <a:rPr lang="es-CL" dirty="0" smtClean="0"/>
              <a:t> Por eso los diseños complejos requieren un gran tamaño </a:t>
            </a:r>
            <a:r>
              <a:rPr lang="es-CL" dirty="0" err="1" smtClean="0"/>
              <a:t>muestral</a:t>
            </a:r>
            <a:r>
              <a:rPr lang="es-CL" dirty="0" smtClean="0"/>
              <a:t>.</a:t>
            </a:r>
          </a:p>
          <a:p>
            <a:r>
              <a:rPr lang="en-US" dirty="0" smtClean="0"/>
              <a:t>- Un </a:t>
            </a:r>
            <a:r>
              <a:rPr lang="en-US" dirty="0" err="1" smtClean="0"/>
              <a:t>estudio</a:t>
            </a:r>
            <a:r>
              <a:rPr lang="en-US" dirty="0" smtClean="0"/>
              <a:t> con un </a:t>
            </a:r>
            <a:r>
              <a:rPr lang="en-US" dirty="0" err="1" smtClean="0"/>
              <a:t>tamaño</a:t>
            </a:r>
            <a:r>
              <a:rPr lang="en-US" dirty="0" smtClean="0"/>
              <a:t> </a:t>
            </a:r>
            <a:r>
              <a:rPr lang="en-US" dirty="0" err="1" smtClean="0"/>
              <a:t>muestral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consecuencias</a:t>
            </a:r>
            <a:r>
              <a:rPr lang="en-US" dirty="0" smtClean="0"/>
              <a:t> </a:t>
            </a:r>
            <a:r>
              <a:rPr lang="en-US" dirty="0" err="1" smtClean="0"/>
              <a:t>éticas</a:t>
            </a:r>
            <a:r>
              <a:rPr lang="en-US" dirty="0" smtClean="0"/>
              <a:t> (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en </a:t>
            </a:r>
            <a:r>
              <a:rPr lang="en-US" dirty="0" err="1" smtClean="0"/>
              <a:t>poblaciones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r>
              <a:rPr lang="en-US" dirty="0" smtClean="0"/>
              <a:t>) y </a:t>
            </a:r>
            <a:r>
              <a:rPr lang="en-US" dirty="0" err="1" smtClean="0"/>
              <a:t>puede</a:t>
            </a:r>
            <a:r>
              <a:rPr lang="en-US" dirty="0" smtClean="0"/>
              <a:t> ser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costoso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Un </a:t>
            </a:r>
            <a:r>
              <a:rPr lang="en-US" dirty="0" err="1" smtClean="0"/>
              <a:t>estudio</a:t>
            </a:r>
            <a:r>
              <a:rPr lang="en-US" dirty="0" smtClean="0"/>
              <a:t> con un </a:t>
            </a:r>
            <a:r>
              <a:rPr lang="en-US" dirty="0" err="1" smtClean="0"/>
              <a:t>tamaño</a:t>
            </a:r>
            <a:r>
              <a:rPr lang="en-US" dirty="0" smtClean="0"/>
              <a:t> </a:t>
            </a:r>
            <a:r>
              <a:rPr lang="en-US" dirty="0" err="1" smtClean="0"/>
              <a:t>muestral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pequeño</a:t>
            </a:r>
            <a:r>
              <a:rPr lang="en-US" dirty="0" smtClean="0"/>
              <a:t> </a:t>
            </a:r>
            <a:r>
              <a:rPr lang="en-US" dirty="0" err="1" smtClean="0"/>
              <a:t>puede</a:t>
            </a:r>
            <a:r>
              <a:rPr lang="en-US" dirty="0" smtClean="0"/>
              <a:t> ser </a:t>
            </a:r>
            <a:r>
              <a:rPr lang="en-US" dirty="0" err="1" smtClean="0"/>
              <a:t>científicamente</a:t>
            </a:r>
            <a:r>
              <a:rPr lang="en-US" dirty="0" smtClean="0"/>
              <a:t> </a:t>
            </a:r>
            <a:r>
              <a:rPr lang="en-US" dirty="0" err="1" smtClean="0"/>
              <a:t>inútil</a:t>
            </a:r>
            <a:r>
              <a:rPr lang="en-US" dirty="0" smtClean="0"/>
              <a:t> e </a:t>
            </a:r>
            <a:r>
              <a:rPr lang="en-US" dirty="0" err="1" smtClean="0"/>
              <a:t>igualmente</a:t>
            </a:r>
            <a:r>
              <a:rPr lang="en-US" dirty="0" smtClean="0"/>
              <a:t> </a:t>
            </a:r>
            <a:r>
              <a:rPr lang="en-US" dirty="0" err="1" smtClean="0"/>
              <a:t>antiético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con los </a:t>
            </a:r>
            <a:r>
              <a:rPr lang="en-US" dirty="0" err="1" smtClean="0"/>
              <a:t>resultados</a:t>
            </a:r>
            <a:r>
              <a:rPr lang="en-US" dirty="0" smtClean="0"/>
              <a:t> se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afectar</a:t>
            </a:r>
            <a:r>
              <a:rPr lang="en-US" dirty="0" smtClean="0"/>
              <a:t> a la </a:t>
            </a:r>
            <a:r>
              <a:rPr lang="en-US" dirty="0" err="1" smtClean="0"/>
              <a:t>población</a:t>
            </a:r>
            <a:r>
              <a:rPr lang="en-US" dirty="0" smtClean="0"/>
              <a:t> (</a:t>
            </a:r>
            <a:r>
              <a:rPr lang="en-US" dirty="0" err="1" smtClean="0"/>
              <a:t>ensayos</a:t>
            </a:r>
            <a:r>
              <a:rPr lang="en-US" dirty="0" smtClean="0"/>
              <a:t> </a:t>
            </a:r>
            <a:r>
              <a:rPr lang="en-US" dirty="0" err="1" smtClean="0"/>
              <a:t>clínicos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El cálculo del tamaño </a:t>
            </a:r>
            <a:r>
              <a:rPr lang="es-CL" dirty="0" err="1" smtClean="0"/>
              <a:t>muestral</a:t>
            </a:r>
            <a:r>
              <a:rPr lang="es-CL" dirty="0" smtClean="0"/>
              <a:t> depende de la complejidad del diseño de estudio:</a:t>
            </a:r>
          </a:p>
          <a:p>
            <a:endParaRPr lang="es-CL" dirty="0" smtClean="0"/>
          </a:p>
          <a:p>
            <a:pPr marL="457200" indent="-457200">
              <a:buAutoNum type="arabicPeriod"/>
            </a:pPr>
            <a:r>
              <a:rPr lang="es-CL" dirty="0" smtClean="0"/>
              <a:t>El poder del test (</a:t>
            </a:r>
            <a:r>
              <a:rPr lang="el-GR" dirty="0" smtClean="0"/>
              <a:t>β</a:t>
            </a:r>
            <a:r>
              <a:rPr lang="es-CL" dirty="0" smtClean="0"/>
              <a:t> = probabilidad de rechazar correctamente la H</a:t>
            </a:r>
            <a:r>
              <a:rPr lang="es-CL" baseline="-25000" dirty="0" smtClean="0"/>
              <a:t>0</a:t>
            </a:r>
            <a:r>
              <a:rPr lang="es-CL" dirty="0" smtClean="0"/>
              <a:t> dada H</a:t>
            </a:r>
            <a:r>
              <a:rPr lang="es-CL" baseline="-25000" dirty="0" smtClean="0"/>
              <a:t>0</a:t>
            </a:r>
            <a:r>
              <a:rPr lang="es-CL" dirty="0" smtClean="0"/>
              <a:t> falsa).</a:t>
            </a:r>
          </a:p>
          <a:p>
            <a:pPr marL="457200" indent="-457200">
              <a:buAutoNum type="arabicPeriod"/>
            </a:pPr>
            <a:r>
              <a:rPr lang="es-CL" dirty="0" smtClean="0"/>
              <a:t>El nivel de significación (</a:t>
            </a:r>
            <a:r>
              <a:rPr lang="el-GR" dirty="0" smtClean="0"/>
              <a:t>α</a:t>
            </a:r>
            <a:r>
              <a:rPr lang="es-CL" dirty="0" smtClean="0"/>
              <a:t> = 0.95 </a:t>
            </a:r>
            <a:r>
              <a:rPr lang="es-CL" dirty="0" smtClean="0">
                <a:sym typeface="Wingdings" pitchFamily="2" charset="2"/>
              </a:rPr>
              <a:t> de ahí el p-valor de 0.05)</a:t>
            </a:r>
          </a:p>
          <a:p>
            <a:pPr marL="457200" indent="-457200">
              <a:buAutoNum type="arabicPeriod"/>
            </a:pPr>
            <a:r>
              <a:rPr lang="es-CL" dirty="0" smtClean="0">
                <a:sym typeface="Wingdings" pitchFamily="2" charset="2"/>
              </a:rPr>
              <a:t>Para las medias, los coeficientes de variación y la diferencia porcentual entre las medias de los grupos. Para las proporciones, la diferencia entre las proporciones.</a:t>
            </a:r>
            <a:endParaRPr lang="es-CL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332656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Para estudios descriptivos, se buscarán generalmente medias o proporciones, por lo que el cálculo del tamaño </a:t>
            </a:r>
            <a:r>
              <a:rPr lang="es-CL" dirty="0" err="1" smtClean="0"/>
              <a:t>muestral</a:t>
            </a:r>
            <a:r>
              <a:rPr lang="es-CL" dirty="0" smtClean="0"/>
              <a:t> se calcula separadamente.</a:t>
            </a:r>
          </a:p>
          <a:p>
            <a:endParaRPr lang="es-CL" dirty="0" smtClean="0"/>
          </a:p>
          <a:p>
            <a:r>
              <a:rPr lang="es-CL" dirty="0" smtClean="0"/>
              <a:t>Actualmente hay páginas web y </a:t>
            </a:r>
            <a:r>
              <a:rPr lang="es-CL" dirty="0" err="1" smtClean="0"/>
              <a:t>softwares</a:t>
            </a:r>
            <a:r>
              <a:rPr lang="es-CL" dirty="0" smtClean="0"/>
              <a:t> para calcular los tamaños </a:t>
            </a:r>
            <a:r>
              <a:rPr lang="es-CL" dirty="0" err="1" smtClean="0"/>
              <a:t>muestrales</a:t>
            </a:r>
            <a:r>
              <a:rPr lang="es-CL" dirty="0" smtClean="0"/>
              <a:t> deseados.</a:t>
            </a:r>
          </a:p>
          <a:p>
            <a:endParaRPr lang="es-CL" dirty="0" smtClean="0"/>
          </a:p>
          <a:p>
            <a:r>
              <a:rPr lang="es-CL" dirty="0" smtClean="0"/>
              <a:t>Para medias: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251520" y="328498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https://select-statistics.co.uk/calculators/sample-size-calculator-population-mean/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393305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Para proporciones: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251520" y="436510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https://select-statistics.co.uk/calculators/sample-size-calculator-population-proportion/#:~:text=X%20%3D%20Z%CE%B1%2F22,N%20is%20the%20population%20size.</a:t>
            </a:r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14285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68" y="1201151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8" y="142852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785786" y="1928802"/>
            <a:ext cx="2367422" cy="13573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785786" y="192880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6357950" y="2000240"/>
            <a:ext cx="1500198" cy="1255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6500826" y="321468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rgbClr val="002060"/>
                </a:solidFill>
              </a:rPr>
              <a:t>Muestra</a:t>
            </a:r>
            <a:endParaRPr lang="es-CL" b="1" dirty="0">
              <a:solidFill>
                <a:srgbClr val="002060"/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071538" y="3286124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rgbClr val="002060"/>
                </a:solidFill>
              </a:rPr>
              <a:t>Universo o población</a:t>
            </a:r>
            <a:endParaRPr lang="es-CL" b="1" dirty="0">
              <a:solidFill>
                <a:srgbClr val="002060"/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428596" y="4354305"/>
            <a:ext cx="278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esperanza matemática (E)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7" name="66 CuadroTexto"/>
          <p:cNvSpPr txBox="1"/>
          <p:nvPr/>
        </p:nvSpPr>
        <p:spPr>
          <a:xfrm>
            <a:off x="428596" y="5396227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Varianza (V)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s-CL" sz="2400" baseline="30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357950" y="4357694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promedio o </a:t>
            </a:r>
            <a:r>
              <a:rPr lang="es-CL" sz="2400" i="1" dirty="0" smtClean="0">
                <a:latin typeface="MS Reference Sans Serif"/>
              </a:rPr>
              <a:t></a:t>
            </a:r>
            <a:endParaRPr lang="es-CL" sz="2400" i="1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357950" y="521495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Desviación estándar o </a:t>
            </a:r>
            <a:r>
              <a:rPr lang="es-CL" dirty="0" err="1" smtClean="0"/>
              <a:t>d.s.</a:t>
            </a:r>
            <a:endParaRPr lang="es-CL" dirty="0"/>
          </a:p>
        </p:txBody>
      </p:sp>
      <p:cxnSp>
        <p:nvCxnSpPr>
          <p:cNvPr id="73" name="72 Conector recto de flecha"/>
          <p:cNvCxnSpPr/>
          <p:nvPr/>
        </p:nvCxnSpPr>
        <p:spPr>
          <a:xfrm rot="10800000">
            <a:off x="3286116" y="4769805"/>
            <a:ext cx="3143272" cy="33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>
            <a:stCxn id="69" idx="1"/>
            <a:endCxn id="67" idx="3"/>
          </p:cNvCxnSpPr>
          <p:nvPr/>
        </p:nvCxnSpPr>
        <p:spPr>
          <a:xfrm rot="10800000">
            <a:off x="3214678" y="5627061"/>
            <a:ext cx="3143272" cy="33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5" idx="3"/>
            <a:endCxn id="23" idx="2"/>
          </p:cNvCxnSpPr>
          <p:nvPr/>
        </p:nvCxnSpPr>
        <p:spPr>
          <a:xfrm>
            <a:off x="3153208" y="2607463"/>
            <a:ext cx="3204742" cy="20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714744" y="5753417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Solo estimando!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188640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Mientras más complejo es el análisis, se requieren fórmulas diferentes para calcular el tamaño </a:t>
            </a:r>
            <a:r>
              <a:rPr lang="es-CL" dirty="0" err="1" smtClean="0"/>
              <a:t>muestral</a:t>
            </a:r>
            <a:endParaRPr lang="en-US" dirty="0"/>
          </a:p>
        </p:txBody>
      </p:sp>
      <p:sp>
        <p:nvSpPr>
          <p:cNvPr id="3" name="2 Rectángulo"/>
          <p:cNvSpPr/>
          <p:nvPr/>
        </p:nvSpPr>
        <p:spPr>
          <a:xfrm>
            <a:off x="1187624" y="1268760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https://www.statskingdom.com/sample_size_all.html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Cuando se busca calcular el tamaño </a:t>
            </a:r>
            <a:r>
              <a:rPr lang="es-CL" dirty="0" err="1" smtClean="0"/>
              <a:t>muestral</a:t>
            </a:r>
            <a:r>
              <a:rPr lang="es-CL" dirty="0" smtClean="0"/>
              <a:t>, hay que tener claro el poder estadístico (</a:t>
            </a:r>
            <a:r>
              <a:rPr lang="el-GR" dirty="0" smtClean="0"/>
              <a:t>β</a:t>
            </a:r>
            <a:r>
              <a:rPr lang="es-CL" dirty="0" smtClean="0"/>
              <a:t>) y el valor de la probabilidad (</a:t>
            </a:r>
            <a:r>
              <a:rPr lang="el-GR" dirty="0" smtClean="0"/>
              <a:t>α</a:t>
            </a:r>
            <a:r>
              <a:rPr lang="es-CL" dirty="0" smtClean="0"/>
              <a:t>). Cuando uno tiene una muestra, se puede calcular el poder para conocer cuál es la probabilidad </a:t>
            </a:r>
            <a:r>
              <a:rPr lang="es-CL" dirty="0" smtClean="0"/>
              <a:t>de rechazar correctamente la H</a:t>
            </a:r>
            <a:r>
              <a:rPr lang="es-CL" baseline="-25000" dirty="0" smtClean="0"/>
              <a:t>0</a:t>
            </a:r>
            <a:r>
              <a:rPr lang="es-CL" dirty="0" smtClean="0"/>
              <a:t> dada H</a:t>
            </a:r>
            <a:r>
              <a:rPr lang="es-CL" baseline="-25000" dirty="0" smtClean="0"/>
              <a:t>0</a:t>
            </a:r>
            <a:r>
              <a:rPr lang="es-CL" dirty="0" smtClean="0"/>
              <a:t> falsa</a:t>
            </a:r>
            <a:endParaRPr lang="es-CL" dirty="0" smtClean="0"/>
          </a:p>
          <a:p>
            <a:r>
              <a:rPr lang="es-CL" dirty="0" smtClean="0"/>
              <a:t>Una herramienta para calcular el poder </a:t>
            </a:r>
            <a:r>
              <a:rPr lang="es-CL" dirty="0" smtClean="0"/>
              <a:t>estadístico </a:t>
            </a:r>
            <a:r>
              <a:rPr lang="es-CL" dirty="0" smtClean="0"/>
              <a:t>es </a:t>
            </a:r>
            <a:r>
              <a:rPr lang="es-CL" dirty="0" err="1" smtClean="0"/>
              <a:t>Gpower</a:t>
            </a:r>
            <a:r>
              <a:rPr lang="es-CL" dirty="0" smtClean="0"/>
              <a:t> (gratis).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467544" y="5118283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https://www.psychologie.hhu.de/arbeitsgruppen/allgemeine-psychologie-und-arbeitspsychologie/gpower.html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8586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Dos modos: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Censo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investigan todos los elementos de la población.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Se obtienen los parámetros de la población. Demanda gran cantidad de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recursos humanos y financieros.</a:t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Muestreo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Infiere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acerca de la población, a partir de una parte o subconjunto llamada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muestra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 Se obtienen estimadores de los parámetros.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	El método para seleccionar la muestra se denomina </a:t>
            </a:r>
            <a:r>
              <a:rPr lang="es-ES_tradnl" sz="2400" b="1" dirty="0">
                <a:latin typeface="Times New Roman" pitchFamily="18" charset="0"/>
                <a:cs typeface="Times New Roman" pitchFamily="18" charset="0"/>
              </a:rPr>
              <a:t>Diseño </a:t>
            </a:r>
            <a:r>
              <a:rPr lang="es-ES_tradnl" sz="2400" b="1" dirty="0" err="1">
                <a:latin typeface="Times New Roman" pitchFamily="18" charset="0"/>
                <a:cs typeface="Times New Roman" pitchFamily="18" charset="0"/>
              </a:rPr>
              <a:t>Muestral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DISEÑO </a:t>
            </a:r>
            <a:r>
              <a:rPr lang="es-ES_tradnl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MUESTRAL PROBABILISTICO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142984"/>
            <a:ext cx="8286808" cy="3929090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Representatividad de la muestra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Menor costo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rapidez en su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aplicación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frecuencia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Exactitud similar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desagregación de los análisis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rapidez de publicación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7772400" cy="642942"/>
          </a:xfrm>
        </p:spPr>
        <p:txBody>
          <a:bodyPr/>
          <a:lstStyle/>
          <a:p>
            <a:pPr algn="ctr"/>
            <a:r>
              <a:rPr lang="es-ES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VENTAJAS </a:t>
            </a:r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DEL MUESTREO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429684" cy="714380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 DEL MUESTREO</a:t>
            </a:r>
            <a:r>
              <a:rPr lang="es-ES" sz="2800" dirty="0" smtClean="0">
                <a:solidFill>
                  <a:schemeClr val="tx1"/>
                </a:solidFill>
                <a:effectLst/>
              </a:rPr>
              <a:t> </a:t>
            </a:r>
            <a:endParaRPr lang="es-E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71472" y="1357298"/>
            <a:ext cx="72152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s-ES" sz="2800" dirty="0" smtClean="0"/>
              <a:t>Definición objetivos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Diseño metodológico-conceptual 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Diseño metodológico del muestreo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Levantamiento de la información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Procesamiento de la encuesta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Presentación de resultados finales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Mantenimiento y actualización del sistema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85720" y="914662"/>
            <a:ext cx="8643998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CL" u="sng" dirty="0"/>
              <a:t>Objetivos</a:t>
            </a:r>
            <a:r>
              <a:rPr lang="es-CL" dirty="0"/>
              <a:t>: </a:t>
            </a:r>
            <a:r>
              <a:rPr lang="es-ES" b="1" dirty="0" smtClean="0">
                <a:cs typeface="Times New Roman" pitchFamily="18" charset="0"/>
              </a:rPr>
              <a:t>Tema a Investigar</a:t>
            </a:r>
          </a:p>
          <a:p>
            <a:pPr algn="just"/>
            <a:endParaRPr lang="es-ES" b="1" dirty="0" smtClean="0">
              <a:cs typeface="Times New Roman" pitchFamily="18" charset="0"/>
            </a:endParaRPr>
          </a:p>
          <a:p>
            <a:pPr algn="just"/>
            <a:r>
              <a:rPr lang="es-CL" dirty="0" smtClean="0"/>
              <a:t>Factores determinantes, condicionantes.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u="sng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dirty="0" smtClean="0">
                <a:cs typeface="Times New Roman" pitchFamily="18" charset="0"/>
              </a:rPr>
              <a:t>Condicionantes del Estudio: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Utilidad y oportunidad de la información recogida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Análisis de factibilidad económica 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Plazos estimados para desarrollar el estudio</a:t>
            </a:r>
            <a:endParaRPr lang="es-ES" b="1" dirty="0" smtClean="0">
              <a:cs typeface="Times New Roman" pitchFamily="18" charset="0"/>
            </a:endParaRPr>
          </a:p>
          <a:p>
            <a:pPr algn="just"/>
            <a:endParaRPr lang="es-CL" dirty="0" smtClean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214446" y="119698"/>
            <a:ext cx="685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631846"/>
            <a:ext cx="8215370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u="sng" dirty="0" smtClean="0"/>
              <a:t>Diseño conceptual</a:t>
            </a:r>
            <a:r>
              <a:rPr lang="es-CL" dirty="0" smtClean="0"/>
              <a:t>: </a:t>
            </a:r>
            <a:r>
              <a:rPr lang="es-CL" b="1" dirty="0" smtClean="0"/>
              <a:t>Tipo de investigación</a:t>
            </a:r>
            <a:r>
              <a:rPr lang="es-CL" dirty="0" smtClean="0"/>
              <a:t>, conceptos, implementación  operativa, pruebas piloto, manuales, planificación de recursos.</a:t>
            </a:r>
          </a:p>
          <a:p>
            <a:pPr algn="just"/>
            <a:endParaRPr lang="es-CL" dirty="0" smtClean="0"/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Población objetivo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Cobertura geográfica y temática 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Período de referencia y periodicidad </a:t>
            </a:r>
          </a:p>
          <a:p>
            <a:pPr algn="just">
              <a:lnSpc>
                <a:spcPct val="90000"/>
              </a:lnSpc>
            </a:pPr>
            <a:endParaRPr lang="es-ES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CL" b="1" dirty="0" smtClean="0"/>
              <a:t>Análisis a realizar </a:t>
            </a:r>
            <a:r>
              <a:rPr lang="es-CL" dirty="0" smtClean="0">
                <a:sym typeface="Wingdings" pitchFamily="2" charset="2"/>
              </a:rPr>
              <a:t> distribución probabilística de la información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dirty="0" smtClean="0">
                <a:cs typeface="Times New Roman" pitchFamily="18" charset="0"/>
              </a:rPr>
              <a:t>Niveles de Estimación</a:t>
            </a:r>
          </a:p>
          <a:p>
            <a:pPr algn="just">
              <a:lnSpc>
                <a:spcPct val="90000"/>
              </a:lnSpc>
            </a:pPr>
            <a:endParaRPr lang="es-ES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b="1" dirty="0" smtClean="0">
                <a:cs typeface="Times New Roman" pitchFamily="18" charset="0"/>
              </a:rPr>
              <a:t>Precisión de la información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14446" y="119698"/>
            <a:ext cx="685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654209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u="sng" dirty="0" smtClean="0"/>
              <a:t>Diseño </a:t>
            </a:r>
            <a:r>
              <a:rPr lang="es-CL" u="sng" dirty="0" err="1" smtClean="0"/>
              <a:t>muestral</a:t>
            </a:r>
            <a:r>
              <a:rPr lang="es-CL" dirty="0" smtClean="0"/>
              <a:t>: Construcción del diseño, selección de las variables, factores de expansión, estimadores, errores </a:t>
            </a:r>
            <a:r>
              <a:rPr lang="es-CL" dirty="0" err="1" smtClean="0"/>
              <a:t>muestrales</a:t>
            </a:r>
            <a:r>
              <a:rPr lang="es-CL" dirty="0" smtClean="0"/>
              <a:t>, pruebas piloto.</a:t>
            </a:r>
          </a:p>
          <a:p>
            <a:endParaRPr lang="es-CL" dirty="0" smtClean="0"/>
          </a:p>
          <a:p>
            <a:r>
              <a:rPr lang="es-CL" u="sng" dirty="0" smtClean="0"/>
              <a:t>Apoyo de sistemas</a:t>
            </a:r>
            <a:r>
              <a:rPr lang="es-CL" dirty="0" smtClean="0"/>
              <a:t>: cartográfico, informático.</a:t>
            </a:r>
          </a:p>
          <a:p>
            <a:endParaRPr lang="es-CL" dirty="0" smtClean="0"/>
          </a:p>
          <a:p>
            <a:r>
              <a:rPr lang="es-CL" u="sng" dirty="0" smtClean="0"/>
              <a:t>Levantamiento de la información</a:t>
            </a:r>
            <a:r>
              <a:rPr lang="es-CL" dirty="0" smtClean="0"/>
              <a:t>: selección del personal, capacitación, implementación, supervisión.</a:t>
            </a:r>
          </a:p>
          <a:p>
            <a:endParaRPr lang="es-CL" dirty="0" smtClean="0"/>
          </a:p>
          <a:p>
            <a:r>
              <a:rPr lang="es-CL" u="sng" dirty="0" smtClean="0"/>
              <a:t>Procesamiento</a:t>
            </a:r>
            <a:r>
              <a:rPr lang="es-CL" dirty="0" smtClean="0"/>
              <a:t>: manual, codificación y digitación, análisis.</a:t>
            </a:r>
          </a:p>
          <a:p>
            <a:endParaRPr lang="es-CL" dirty="0" smtClean="0"/>
          </a:p>
          <a:p>
            <a:r>
              <a:rPr lang="es-CL" u="sng" dirty="0" smtClean="0"/>
              <a:t>Presentación de resultados finales</a:t>
            </a:r>
            <a:r>
              <a:rPr lang="es-CL" dirty="0" smtClean="0"/>
              <a:t>: Formatos y medios de difusión</a:t>
            </a:r>
          </a:p>
          <a:p>
            <a:endParaRPr lang="es-CL" dirty="0" smtClean="0"/>
          </a:p>
          <a:p>
            <a:r>
              <a:rPr lang="es-CL" u="sng" dirty="0" smtClean="0"/>
              <a:t>Mantención</a:t>
            </a:r>
            <a:r>
              <a:rPr lang="es-CL" dirty="0" smtClean="0"/>
              <a:t>: Seguimiento y actualización</a:t>
            </a:r>
            <a:endParaRPr lang="es-ES" dirty="0"/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282" y="21429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Tx/>
              <a:buNone/>
            </a:pPr>
            <a:r>
              <a:rPr lang="es-ES_tradnl">
                <a:cs typeface="Times New Roman" pitchFamily="18" charset="0"/>
              </a:rPr>
              <a:t>	</a:t>
            </a:r>
            <a:endParaRPr lang="es-E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142852"/>
            <a:ext cx="4143404" cy="857256"/>
          </a:xfrm>
        </p:spPr>
        <p:txBody>
          <a:bodyPr>
            <a:normAutofit/>
          </a:bodyPr>
          <a:lstStyle/>
          <a:p>
            <a:pPr algn="ctr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TIPOS DE MUESTREO</a:t>
            </a:r>
            <a:endParaRPr lang="es-ES_tradnl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1214422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b="1" dirty="0" smtClean="0">
                <a:cs typeface="Times New Roman" pitchFamily="18" charset="0"/>
              </a:rPr>
              <a:t>No probabilístico</a:t>
            </a:r>
            <a:r>
              <a:rPr lang="es-ES" dirty="0" smtClean="0">
                <a:cs typeface="Times New Roman" pitchFamily="18" charset="0"/>
              </a:rPr>
              <a:t>: no </a:t>
            </a:r>
            <a:r>
              <a:rPr lang="es-ES" dirty="0">
                <a:cs typeface="Times New Roman" pitchFamily="18" charset="0"/>
              </a:rPr>
              <a:t>es posible calcular o son nulas las probabilidades de inclusión de todas o algunas unidades en el universo</a:t>
            </a:r>
            <a:r>
              <a:rPr lang="es-ES" b="1" dirty="0" smtClean="0">
                <a:cs typeface="Times New Roman" pitchFamily="18" charset="0"/>
              </a:rPr>
              <a:t>. </a:t>
            </a:r>
            <a:r>
              <a:rPr lang="es-ES" dirty="0" smtClean="0">
                <a:cs typeface="Times New Roman" pitchFamily="18" charset="0"/>
              </a:rPr>
              <a:t>El criterio de elección se basa en el criterio del investigador. Más barato que el probabilístico. No tiene capacidad de predicción o de estimación del error.</a:t>
            </a:r>
          </a:p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dirty="0" smtClean="0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b="1" dirty="0" smtClean="0">
                <a:cs typeface="Times New Roman" pitchFamily="18" charset="0"/>
              </a:rPr>
              <a:t>Probabilístico</a:t>
            </a:r>
            <a:r>
              <a:rPr lang="es-ES" dirty="0" smtClean="0">
                <a:cs typeface="Times New Roman" pitchFamily="18" charset="0"/>
              </a:rPr>
              <a:t>: todas las unidades del universo tienen una probabilidad positiva y conocida de participar en la muestra. </a:t>
            </a:r>
            <a:endParaRPr lang="es-ES_tradnl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2923</TotalTime>
  <Words>951</Words>
  <Application>Microsoft Office PowerPoint</Application>
  <PresentationFormat>Presentación en pantalla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Concurrencia</vt:lpstr>
      <vt:lpstr>MUESTREO PROBABILISTICO</vt:lpstr>
      <vt:lpstr>Diapositiva 2</vt:lpstr>
      <vt:lpstr>DISEÑO MUESTRAL PROBABILISTICO</vt:lpstr>
      <vt:lpstr>VENTAJAS DEL MUESTREO</vt:lpstr>
      <vt:lpstr>METODOLOGIA DEL MUESTREO </vt:lpstr>
      <vt:lpstr>Diapositiva 6</vt:lpstr>
      <vt:lpstr>Diapositiva 7</vt:lpstr>
      <vt:lpstr>Diapositiva 8</vt:lpstr>
      <vt:lpstr>TIPOS DE MUESTREO</vt:lpstr>
      <vt:lpstr>MUESTREO NO PROBABILISTICO</vt:lpstr>
      <vt:lpstr>Diapositiva 11</vt:lpstr>
      <vt:lpstr>MUESTREO PROBABILÍSTICO</vt:lpstr>
      <vt:lpstr>MUESTREO PROBABILÍSTICO</vt:lpstr>
      <vt:lpstr>MUESTREO PROBABILÍSTICO</vt:lpstr>
      <vt:lpstr>MUESTREO PROBABILÍSTICO</vt:lpstr>
      <vt:lpstr>¿CÓMO SELECCIONAR LA MUESTRA?</vt:lpstr>
      <vt:lpstr>Diapositiva 17</vt:lpstr>
      <vt:lpstr>Diapositiva 18</vt:lpstr>
      <vt:lpstr>Diapositiva 19</vt:lpstr>
      <vt:lpstr>Diapositiva 20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ESTUDIO METODOLOGICO DE CALIDAD TOTAL  MERCOSUR Y CHILE</dc:title>
  <dc:creator>Teresa Varela</dc:creator>
  <cp:lastModifiedBy>Rodrigo Retamal</cp:lastModifiedBy>
  <cp:revision>298</cp:revision>
  <dcterms:created xsi:type="dcterms:W3CDTF">2002-10-20T14:45:51Z</dcterms:created>
  <dcterms:modified xsi:type="dcterms:W3CDTF">2021-01-05T13:17:49Z</dcterms:modified>
</cp:coreProperties>
</file>