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1" r:id="rId2"/>
    <p:sldId id="257" r:id="rId3"/>
    <p:sldId id="262" r:id="rId4"/>
    <p:sldId id="258" r:id="rId5"/>
    <p:sldId id="259" r:id="rId6"/>
    <p:sldId id="260" r:id="rId7"/>
    <p:sldId id="263" r:id="rId8"/>
    <p:sldId id="264" r:id="rId9"/>
    <p:sldId id="256" r:id="rId10"/>
    <p:sldId id="265" r:id="rId11"/>
    <p:sldId id="268" r:id="rId12"/>
    <p:sldId id="269" r:id="rId13"/>
    <p:sldId id="267" r:id="rId14"/>
    <p:sldId id="266" r:id="rId15"/>
    <p:sldId id="270" r:id="rId16"/>
    <p:sldId id="275" r:id="rId17"/>
    <p:sldId id="279" r:id="rId18"/>
    <p:sldId id="278" r:id="rId19"/>
    <p:sldId id="298" r:id="rId20"/>
    <p:sldId id="276" r:id="rId21"/>
    <p:sldId id="282" r:id="rId22"/>
    <p:sldId id="281" r:id="rId23"/>
    <p:sldId id="283" r:id="rId24"/>
    <p:sldId id="274" r:id="rId25"/>
    <p:sldId id="286" r:id="rId26"/>
    <p:sldId id="284" r:id="rId27"/>
    <p:sldId id="285" r:id="rId28"/>
    <p:sldId id="288" r:id="rId29"/>
    <p:sldId id="287" r:id="rId30"/>
    <p:sldId id="289" r:id="rId31"/>
    <p:sldId id="290" r:id="rId32"/>
    <p:sldId id="291" r:id="rId33"/>
    <p:sldId id="295" r:id="rId34"/>
    <p:sldId id="296" r:id="rId35"/>
    <p:sldId id="297" r:id="rId36"/>
    <p:sldId id="294" r:id="rId37"/>
    <p:sldId id="277" r:id="rId38"/>
    <p:sldId id="293" r:id="rId39"/>
    <p:sldId id="292" r:id="rId40"/>
    <p:sldId id="280" r:id="rId4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28/09/2020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28/09/2020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28/09/2020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28/09/2020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40544" y="2345549"/>
            <a:ext cx="8062912" cy="869138"/>
          </a:xfrm>
        </p:spPr>
        <p:txBody>
          <a:bodyPr/>
          <a:lstStyle/>
          <a:p>
            <a:r>
              <a:rPr lang="es-CL" dirty="0" smtClean="0"/>
              <a:t>Sesión 2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3143248"/>
            <a:ext cx="8062912" cy="2214578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Universo y muestra</a:t>
            </a:r>
          </a:p>
          <a:p>
            <a:r>
              <a:rPr lang="es-ES" dirty="0" smtClean="0"/>
              <a:t>Problema de investigación</a:t>
            </a:r>
          </a:p>
          <a:p>
            <a:r>
              <a:rPr lang="es-ES" dirty="0" smtClean="0"/>
              <a:t>Características de las variables</a:t>
            </a:r>
          </a:p>
          <a:p>
            <a:r>
              <a:rPr lang="es-ES" dirty="0" smtClean="0"/>
              <a:t>Práctico: Instalación y administración de bases de datos en R</a:t>
            </a:r>
            <a:endParaRPr lang="es-CL" dirty="0"/>
          </a:p>
        </p:txBody>
      </p:sp>
      <p:pic>
        <p:nvPicPr>
          <p:cNvPr id="1026" name="Picture 2" descr="Resultado de imagen para logo universidad de chile sin fondo"/>
          <p:cNvPicPr>
            <a:picLocks noChangeAspect="1" noChangeArrowheads="1"/>
          </p:cNvPicPr>
          <p:nvPr/>
        </p:nvPicPr>
        <p:blipFill>
          <a:blip r:embed="rId2" cstate="print"/>
          <a:srcRect l="20834" r="20832"/>
          <a:stretch>
            <a:fillRect/>
          </a:stretch>
        </p:blipFill>
        <p:spPr bwMode="auto">
          <a:xfrm>
            <a:off x="142844" y="142852"/>
            <a:ext cx="1000132" cy="1714480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1214414" y="1142984"/>
            <a:ext cx="4357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Departamento de Antropología</a:t>
            </a:r>
          </a:p>
          <a:p>
            <a:r>
              <a:rPr lang="es-CL" dirty="0" smtClean="0"/>
              <a:t>Estadística para Antropología Física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6286512" y="6215082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Rodrigo Retamal </a:t>
            </a:r>
            <a:r>
              <a:rPr lang="es-CL" dirty="0" err="1" smtClean="0"/>
              <a:t>Yermani</a:t>
            </a:r>
            <a:endParaRPr lang="es-C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42844" y="46279"/>
            <a:ext cx="885828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cs typeface="Courier New" pitchFamily="49" charset="0"/>
              </a:rPr>
              <a:t># Instalando R</a:t>
            </a:r>
          </a:p>
          <a:p>
            <a:endParaRPr lang="es-CL" b="1" dirty="0" smtClean="0">
              <a:cs typeface="Courier New" pitchFamily="49" charset="0"/>
            </a:endParaRPr>
          </a:p>
          <a:p>
            <a:r>
              <a:rPr lang="es-CL" b="1" dirty="0" smtClean="0">
                <a:cs typeface="Courier New" pitchFamily="49" charset="0"/>
              </a:rPr>
              <a:t>#Para saber dónde se guarda la </a:t>
            </a:r>
            <a:r>
              <a:rPr lang="es-CL" b="1" dirty="0" err="1" smtClean="0">
                <a:cs typeface="Courier New" pitchFamily="49" charset="0"/>
              </a:rPr>
              <a:t>info</a:t>
            </a:r>
            <a:endParaRPr lang="es-CL" b="1" dirty="0" smtClean="0">
              <a:cs typeface="Courier New" pitchFamily="49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getwd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s-CL" b="1" dirty="0" smtClean="0">
              <a:cs typeface="Courier New" pitchFamily="49" charset="0"/>
            </a:endParaRPr>
          </a:p>
          <a:p>
            <a:endParaRPr lang="es-CL" b="1" dirty="0" smtClean="0">
              <a:cs typeface="Courier New" pitchFamily="49" charset="0"/>
            </a:endParaRPr>
          </a:p>
          <a:p>
            <a:r>
              <a:rPr lang="es-CL" b="1" dirty="0" smtClean="0">
                <a:cs typeface="Courier New" pitchFamily="49" charset="0"/>
              </a:rPr>
              <a:t>#Establecer dónde se guardarán los datos (</a:t>
            </a:r>
            <a:r>
              <a:rPr lang="es-CL" b="1" i="1" dirty="0" err="1" smtClean="0"/>
              <a:t>Workspace</a:t>
            </a:r>
            <a:r>
              <a:rPr lang="es-CL" b="1" i="1" dirty="0" smtClean="0"/>
              <a:t> </a:t>
            </a:r>
            <a:r>
              <a:rPr lang="es-CL" b="1" dirty="0" smtClean="0"/>
              <a:t>o </a:t>
            </a:r>
            <a:r>
              <a:rPr lang="es-CL" b="1" dirty="0" err="1" smtClean="0"/>
              <a:t>area</a:t>
            </a:r>
            <a:r>
              <a:rPr lang="es-CL" b="1" dirty="0" smtClean="0"/>
              <a:t> de trabajo)</a:t>
            </a:r>
            <a:endParaRPr lang="es-CL" b="1" dirty="0" smtClean="0">
              <a:cs typeface="Courier New" pitchFamily="49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setwd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("C:/Users/Rodrigo/Desktop/prueba")</a:t>
            </a:r>
            <a:endParaRPr lang="es-CL" b="1" dirty="0" smtClean="0">
              <a:cs typeface="Courier New" pitchFamily="49" charset="0"/>
            </a:endParaRPr>
          </a:p>
          <a:p>
            <a:r>
              <a:rPr lang="es-CL" b="1" dirty="0" smtClean="0">
                <a:cs typeface="Courier New" pitchFamily="49" charset="0"/>
                <a:sym typeface="Wingdings" pitchFamily="2" charset="2"/>
              </a:rPr>
              <a:t># ojo con los </a:t>
            </a:r>
            <a:r>
              <a:rPr lang="es-CL" b="1" dirty="0" err="1" smtClean="0">
                <a:cs typeface="Courier New" pitchFamily="49" charset="0"/>
                <a:sym typeface="Wingdings" pitchFamily="2" charset="2"/>
              </a:rPr>
              <a:t>slash</a:t>
            </a:r>
            <a:endParaRPr lang="es-CL" b="1" dirty="0" smtClean="0">
              <a:cs typeface="Courier New" pitchFamily="49" charset="0"/>
              <a:sym typeface="Wingdings" pitchFamily="2" charset="2"/>
            </a:endParaRPr>
          </a:p>
          <a:p>
            <a:endParaRPr lang="es-CL" dirty="0" smtClean="0"/>
          </a:p>
          <a:p>
            <a:r>
              <a:rPr lang="es-CL" b="1" dirty="0" smtClean="0"/>
              <a:t>#Leer un archivo </a:t>
            </a:r>
            <a:r>
              <a:rPr lang="es-CL" b="1" dirty="0" err="1" smtClean="0"/>
              <a:t>csv</a:t>
            </a:r>
            <a:endParaRPr lang="es-CL" b="1" dirty="0" smtClean="0"/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&lt;- read.csv("Longit_infant_1.csv", sep=",", header=TRUE, fill = TRUE)</a:t>
            </a:r>
          </a:p>
          <a:p>
            <a:endParaRPr lang="es-CL" dirty="0" smtClean="0"/>
          </a:p>
          <a:p>
            <a:r>
              <a:rPr lang="es-CL" b="1" dirty="0" smtClean="0"/>
              <a:t>#Para conocer el nombre de sus variables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data.frame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names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 )</a:t>
            </a:r>
          </a:p>
          <a:p>
            <a:endParaRPr lang="es-CL" dirty="0" smtClean="0"/>
          </a:p>
          <a:p>
            <a:r>
              <a:rPr lang="es-CL" b="1" dirty="0" smtClean="0">
                <a:cs typeface="Courier New" pitchFamily="49" charset="0"/>
              </a:rPr>
              <a:t>#Conocer la estructura (naturaleza) de todas las variable dentro de un </a:t>
            </a:r>
            <a:r>
              <a:rPr lang="es-CL" b="1" dirty="0" err="1" smtClean="0">
                <a:cs typeface="Courier New" pitchFamily="49" charset="0"/>
              </a:rPr>
              <a:t>dataframe</a:t>
            </a:r>
            <a:endParaRPr lang="es-CL" b="1" dirty="0" smtClean="0">
              <a:cs typeface="Courier New" pitchFamily="49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s-CL" b="1" dirty="0" smtClean="0">
              <a:cs typeface="Courier New" pitchFamily="49" charset="0"/>
            </a:endParaRPr>
          </a:p>
          <a:p>
            <a:endParaRPr lang="es-CL" b="1" dirty="0" smtClean="0">
              <a:cs typeface="Courier New" pitchFamily="49" charset="0"/>
            </a:endParaRPr>
          </a:p>
          <a:p>
            <a:r>
              <a:rPr lang="es-CL" b="1" dirty="0" smtClean="0">
                <a:cs typeface="Courier New" pitchFamily="49" charset="0"/>
              </a:rPr>
              <a:t>#Conocer la estructura (naturaleza) de una variable dentro de un </a:t>
            </a:r>
            <a:r>
              <a:rPr lang="es-CL" b="1" dirty="0" err="1" smtClean="0">
                <a:cs typeface="Courier New" pitchFamily="49" charset="0"/>
              </a:rPr>
              <a:t>dataframe</a:t>
            </a:r>
            <a:endParaRPr lang="es-CL" b="1" dirty="0" smtClean="0">
              <a:cs typeface="Courier New" pitchFamily="49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(mydata$WAZ0)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7158" y="285728"/>
            <a:ext cx="8501122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cs typeface="Courier New" pitchFamily="49" charset="0"/>
              </a:rPr>
              <a:t>Cuenta los casos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nrow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s-CL" b="1" dirty="0" smtClean="0">
              <a:latin typeface="+mj-lt"/>
              <a:cs typeface="Courier New" pitchFamily="49" charset="0"/>
            </a:endParaRPr>
          </a:p>
          <a:p>
            <a:endParaRPr lang="es-CL" b="1" dirty="0" smtClean="0">
              <a:latin typeface="+mj-lt"/>
              <a:cs typeface="Courier New" pitchFamily="49" charset="0"/>
            </a:endParaRPr>
          </a:p>
          <a:p>
            <a:r>
              <a:rPr lang="es-CL" b="1" dirty="0" smtClean="0">
                <a:latin typeface="+mj-lt"/>
                <a:cs typeface="Courier New" pitchFamily="49" charset="0"/>
              </a:rPr>
              <a:t>#Entrega las estadísticas descriptivas básicas de todas las variables del </a:t>
            </a:r>
            <a:r>
              <a:rPr lang="es-CL" b="1" dirty="0" err="1" smtClean="0">
                <a:latin typeface="+mj-lt"/>
                <a:cs typeface="Courier New" pitchFamily="49" charset="0"/>
              </a:rPr>
              <a:t>dataframe</a:t>
            </a:r>
            <a:endParaRPr lang="es-CL" b="1" dirty="0" smtClean="0">
              <a:latin typeface="+mj-lt"/>
              <a:cs typeface="Courier New" pitchFamily="49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summary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smtClean="0">
                <a:cs typeface="Courier New" pitchFamily="49" charset="0"/>
              </a:rPr>
              <a:t>#Entrega las estadísticas descriptivas básicas de todas las variables menos </a:t>
            </a:r>
            <a:r>
              <a:rPr lang="es-CL" b="1" dirty="0" err="1" smtClean="0">
                <a:cs typeface="Courier New" pitchFamily="49" charset="0"/>
              </a:rPr>
              <a:t>gender</a:t>
            </a:r>
            <a:r>
              <a:rPr lang="es-CL" b="1" dirty="0" smtClean="0">
                <a:cs typeface="Courier New" pitchFamily="49" charset="0"/>
              </a:rPr>
              <a:t> del </a:t>
            </a:r>
            <a:r>
              <a:rPr lang="es-CL" b="1" dirty="0" err="1" smtClean="0">
                <a:cs typeface="Courier New" pitchFamily="49" charset="0"/>
              </a:rPr>
              <a:t>dataframe</a:t>
            </a:r>
            <a:r>
              <a:rPr lang="es-CL" b="1" dirty="0" smtClean="0">
                <a:cs typeface="Courier New" pitchFamily="49" charset="0"/>
              </a:rPr>
              <a:t>. El signo “!” indica negación</a:t>
            </a:r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summary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[ !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names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)=="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 ] 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smtClean="0">
                <a:cs typeface="Courier New" pitchFamily="49" charset="0"/>
              </a:rPr>
              <a:t>#Entrega las estadísticas descriptivas básicas de una variable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summary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mydata$id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s-CL" b="1" dirty="0" smtClean="0">
                <a:latin typeface="+mj-lt"/>
                <a:cs typeface="Courier New" pitchFamily="49" charset="0"/>
              </a:rPr>
              <a:t># pero realmente queremos obtener la media del ID?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smtClean="0">
                <a:cs typeface="Courier New" pitchFamily="49" charset="0"/>
              </a:rPr>
              <a:t>#Lo mismo con el sexo, por ejemplo</a:t>
            </a: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mean(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smtClean="0">
                <a:latin typeface="+mj-lt"/>
                <a:cs typeface="Courier New" pitchFamily="49" charset="0"/>
              </a:rPr>
              <a:t>#Para las variables categóricas es mejor convertirlas en factores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&lt;- factor(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as.integer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as.numeric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smtClean="0">
                <a:latin typeface="+mj-lt"/>
                <a:cs typeface="Courier New" pitchFamily="49" charset="0"/>
              </a:rPr>
              <a:t>#Qué otras variables del </a:t>
            </a:r>
            <a:r>
              <a:rPr lang="es-CL" b="1" dirty="0" err="1" smtClean="0">
                <a:latin typeface="+mj-lt"/>
                <a:cs typeface="Courier New" pitchFamily="49" charset="0"/>
              </a:rPr>
              <a:t>dataframe</a:t>
            </a:r>
            <a:r>
              <a:rPr lang="es-CL" b="1" dirty="0" smtClean="0">
                <a:latin typeface="+mj-lt"/>
                <a:cs typeface="Courier New" pitchFamily="49" charset="0"/>
              </a:rPr>
              <a:t> deberíamos convertir en factores?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8596" y="428604"/>
            <a:ext cx="821537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b="1" dirty="0" smtClean="0">
                <a:latin typeface="+mj-lt"/>
                <a:cs typeface="Courier New" pitchFamily="49" charset="0"/>
              </a:rPr>
              <a:t>#Cambiar las etiquetas de una variable categórica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&lt;- factor(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mydata$gender,levels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c(1,2),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labels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c("Hombre", "Mujer"))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smtClean="0">
                <a:cs typeface="Courier New" pitchFamily="49" charset="0"/>
              </a:rPr>
              <a:t># Cambiar las etiquetas de las otras variables categóricas</a:t>
            </a:r>
          </a:p>
          <a:p>
            <a:r>
              <a:rPr lang="es-CL" dirty="0" err="1" smtClean="0">
                <a:cs typeface="Courier New" pitchFamily="49" charset="0"/>
              </a:rPr>
              <a:t>town</a:t>
            </a:r>
            <a:r>
              <a:rPr lang="es-CL" dirty="0" smtClean="0">
                <a:cs typeface="Courier New" pitchFamily="49" charset="0"/>
              </a:rPr>
              <a:t>:		1=Alto Hospicio; 2=Coquimbo; 3=Lo Prado; 4=Quinta 			Normal; 5=Talcahuano; 6=Tirúa; 7=Puerto Montt; 			8=Punta Arenas; 9=Isla de Pascua</a:t>
            </a:r>
          </a:p>
          <a:p>
            <a:endParaRPr lang="es-CL" dirty="0" smtClean="0">
              <a:cs typeface="Courier New" pitchFamily="49" charset="0"/>
            </a:endParaRPr>
          </a:p>
          <a:p>
            <a:r>
              <a:rPr lang="es-CL" dirty="0" err="1" smtClean="0">
                <a:cs typeface="Courier New" pitchFamily="49" charset="0"/>
              </a:rPr>
              <a:t>occup_m_s</a:t>
            </a:r>
            <a:r>
              <a:rPr lang="es-CL" dirty="0" smtClean="0">
                <a:cs typeface="Courier New" pitchFamily="49" charset="0"/>
              </a:rPr>
              <a:t>:	0=no remunerado; 1=manual no calificado; 2= manual 		calificado; 3=ATP</a:t>
            </a:r>
          </a:p>
          <a:p>
            <a:endParaRPr lang="es-CL" dirty="0" smtClean="0">
              <a:cs typeface="Courier New" pitchFamily="49" charset="0"/>
            </a:endParaRPr>
          </a:p>
          <a:p>
            <a:r>
              <a:rPr lang="es-CL" dirty="0" err="1" smtClean="0">
                <a:cs typeface="Courier New" pitchFamily="49" charset="0"/>
              </a:rPr>
              <a:t>occup_p_s</a:t>
            </a:r>
            <a:r>
              <a:rPr lang="es-CL" dirty="0" smtClean="0">
                <a:cs typeface="Courier New" pitchFamily="49" charset="0"/>
              </a:rPr>
              <a:t>:	0=no remunerado; 1=manual no calificado; 2= manual 			calificado; 3=ATP</a:t>
            </a:r>
          </a:p>
          <a:p>
            <a:r>
              <a:rPr lang="es-CL" dirty="0" err="1" smtClean="0">
                <a:cs typeface="Courier New" pitchFamily="49" charset="0"/>
              </a:rPr>
              <a:t>ethnic</a:t>
            </a:r>
            <a:r>
              <a:rPr lang="es-CL" dirty="0" smtClean="0">
                <a:cs typeface="Courier New" pitchFamily="49" charset="0"/>
              </a:rPr>
              <a:t>:		1=</a:t>
            </a:r>
            <a:r>
              <a:rPr lang="es-CL" dirty="0" err="1" smtClean="0">
                <a:cs typeface="Courier New" pitchFamily="49" charset="0"/>
              </a:rPr>
              <a:t>aymara</a:t>
            </a:r>
            <a:r>
              <a:rPr lang="es-CL" dirty="0" smtClean="0">
                <a:cs typeface="Courier New" pitchFamily="49" charset="0"/>
              </a:rPr>
              <a:t>-quechua; 2=mapuche; 3=</a:t>
            </a:r>
            <a:r>
              <a:rPr lang="es-CL" dirty="0" err="1" smtClean="0">
                <a:cs typeface="Courier New" pitchFamily="49" charset="0"/>
              </a:rPr>
              <a:t>rapanui</a:t>
            </a:r>
            <a:r>
              <a:rPr lang="es-CL" dirty="0" smtClean="0">
                <a:cs typeface="Courier New" pitchFamily="49" charset="0"/>
              </a:rPr>
              <a:t>; 				4=ninguno</a:t>
            </a:r>
          </a:p>
          <a:p>
            <a:r>
              <a:rPr lang="es-CL" dirty="0" err="1" smtClean="0">
                <a:cs typeface="Courier New" pitchFamily="49" charset="0"/>
              </a:rPr>
              <a:t>age_moth_s</a:t>
            </a:r>
            <a:r>
              <a:rPr lang="es-CL" dirty="0" smtClean="0">
                <a:cs typeface="Courier New" pitchFamily="49" charset="0"/>
              </a:rPr>
              <a:t>:	1=12-20; 2=20-30; 3=30-40; 4=40+</a:t>
            </a:r>
          </a:p>
          <a:p>
            <a:endParaRPr lang="es-CL" dirty="0" smtClean="0">
              <a:cs typeface="Courier New" pitchFamily="49" charset="0"/>
            </a:endParaRPr>
          </a:p>
          <a:p>
            <a:r>
              <a:rPr lang="es-CL" dirty="0" err="1" smtClean="0">
                <a:cs typeface="Courier New" pitchFamily="49" charset="0"/>
              </a:rPr>
              <a:t>weaning_s</a:t>
            </a:r>
            <a:r>
              <a:rPr lang="es-CL" dirty="0" smtClean="0">
                <a:cs typeface="Courier New" pitchFamily="49" charset="0"/>
              </a:rPr>
              <a:t>:	1=&lt;3m; 2=3a6m; 3=&gt;6m</a:t>
            </a:r>
          </a:p>
          <a:p>
            <a:r>
              <a:rPr lang="es-CL" dirty="0" err="1" smtClean="0">
                <a:cs typeface="Courier New" pitchFamily="49" charset="0"/>
              </a:rPr>
              <a:t>milk_s</a:t>
            </a:r>
            <a:r>
              <a:rPr lang="es-CL" dirty="0" smtClean="0">
                <a:cs typeface="Courier New" pitchFamily="49" charset="0"/>
              </a:rPr>
              <a:t>:		1=&lt;3m; 2=3a6m; 3=&gt;6m</a:t>
            </a:r>
          </a:p>
          <a:p>
            <a:r>
              <a:rPr lang="es-CL" dirty="0" err="1" smtClean="0">
                <a:cs typeface="Courier New" pitchFamily="49" charset="0"/>
              </a:rPr>
              <a:t>other_s</a:t>
            </a:r>
            <a:r>
              <a:rPr lang="es-CL" dirty="0" smtClean="0">
                <a:cs typeface="Courier New" pitchFamily="49" charset="0"/>
              </a:rPr>
              <a:t>:		1=&lt;3m; 2=3a6m; 3=&gt;6m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71472" y="357166"/>
            <a:ext cx="80724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cs typeface="Courier New" pitchFamily="49" charset="0"/>
                <a:sym typeface="Wingdings" pitchFamily="2" charset="2"/>
              </a:rPr>
              <a:t>Para renombrar una variable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names</a:t>
            </a:r>
            <a:r>
              <a:rPr lang="es-CL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) [2] = 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WAZseis</a:t>
            </a:r>
            <a:r>
              <a:rPr lang="es-CL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”</a:t>
            </a:r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endParaRPr lang="es-CL" dirty="0" smtClean="0"/>
          </a:p>
          <a:p>
            <a:r>
              <a:rPr lang="es-CL" b="1" dirty="0" smtClean="0"/>
              <a:t>Transformando una variable mediante funciones</a:t>
            </a: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mydata$bmi30 &lt;- log(mydata$bmi30)</a:t>
            </a:r>
            <a:endParaRPr lang="es-CL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42" r="31395"/>
          <a:stretch>
            <a:fillRect/>
          </a:stretch>
        </p:blipFill>
        <p:spPr bwMode="auto">
          <a:xfrm>
            <a:off x="2143108" y="2071678"/>
            <a:ext cx="4214842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428596" y="357166"/>
            <a:ext cx="821537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b="1" dirty="0" smtClean="0">
                <a:cs typeface="Courier New" pitchFamily="49" charset="0"/>
              </a:rPr>
              <a:t>Generando una variable que sea función de otra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transform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weight_double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=(weight0*2))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smtClean="0">
                <a:cs typeface="Courier New" pitchFamily="49" charset="0"/>
              </a:rPr>
              <a:t>Generando una variable que sea función de otras</a:t>
            </a:r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transform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weight_bmi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=(weight0/bmi0))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transform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mean_BMI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=(bmi0+bmi6+bmi12+bmi18+bmi24+bmi30+bmi36)/7 )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smtClean="0">
                <a:cs typeface="Courier New" pitchFamily="49" charset="0"/>
              </a:rPr>
              <a:t>Generando una variable que sea función condicional de otra</a:t>
            </a:r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ifelse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logic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, true, false)</a:t>
            </a:r>
            <a:r>
              <a:rPr lang="es-CL" b="1" dirty="0" smtClean="0">
                <a:cs typeface="Courier New" pitchFamily="49" charset="0"/>
                <a:sym typeface="Wingdings" pitchFamily="2" charset="2"/>
              </a:rPr>
              <a:t> donde </a:t>
            </a:r>
            <a:r>
              <a:rPr lang="es-CL" b="1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logic</a:t>
            </a:r>
            <a:r>
              <a:rPr lang="es-CL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s-CL" b="1" dirty="0" smtClean="0">
                <a:cs typeface="Courier New" pitchFamily="49" charset="0"/>
                <a:sym typeface="Wingdings" pitchFamily="2" charset="2"/>
              </a:rPr>
              <a:t>es la condición lógica a testear, </a:t>
            </a:r>
            <a:r>
              <a:rPr lang="es-CL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true</a:t>
            </a:r>
            <a:r>
              <a:rPr lang="es-CL" b="1" dirty="0" smtClean="0">
                <a:cs typeface="Courier New" pitchFamily="49" charset="0"/>
                <a:sym typeface="Wingdings" pitchFamily="2" charset="2"/>
              </a:rPr>
              <a:t> es el valor que debe devolver satisfaciendo la condición lógica y </a:t>
            </a:r>
            <a:r>
              <a:rPr lang="es-CL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false</a:t>
            </a:r>
            <a:r>
              <a:rPr lang="es-CL" b="1" dirty="0" smtClean="0">
                <a:cs typeface="Courier New" pitchFamily="49" charset="0"/>
                <a:sym typeface="Wingdings" pitchFamily="2" charset="2"/>
              </a:rPr>
              <a:t> el valor lógico cuando la condición es falsa.</a:t>
            </a:r>
          </a:p>
          <a:p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occup_m_s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factor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occup_m_s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pt-BR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$educadas &lt;-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ifelse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occup_m_s</a:t>
            </a:r>
            <a:r>
              <a:rPr lang="pt-BR" dirty="0" smtClean="0">
                <a:latin typeface="Courier New" pitchFamily="49" charset="0"/>
                <a:cs typeface="Courier New" pitchFamily="49" charset="0"/>
              </a:rPr>
              <a:t> == 3, 1, 0 )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smtClean="0">
                <a:latin typeface="+mj-lt"/>
                <a:cs typeface="Courier New" pitchFamily="49" charset="0"/>
              </a:rPr>
              <a:t>Genera una variable que muestre a los empleos manuales como 1 y los no manuales como 0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mydata$manuales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ifelse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occup_m_s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==1 |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pt-BR" dirty="0" err="1" smtClean="0">
                <a:latin typeface="Courier New" pitchFamily="49" charset="0"/>
                <a:cs typeface="Courier New" pitchFamily="49" charset="0"/>
              </a:rPr>
              <a:t>occup_m_s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==2, 1, 0 )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214290"/>
            <a:ext cx="850112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b="1" dirty="0" smtClean="0">
                <a:latin typeface="+mj-lt"/>
                <a:cs typeface="Courier New" pitchFamily="49" charset="0"/>
              </a:rPr>
              <a:t>Genera una variable que muestre a los individuos con padres </a:t>
            </a:r>
            <a:r>
              <a:rPr lang="es-CL" b="1" dirty="0" smtClean="0">
                <a:solidFill>
                  <a:srgbClr val="FFC000"/>
                </a:solidFill>
                <a:latin typeface="+mj-lt"/>
                <a:cs typeface="Courier New" pitchFamily="49" charset="0"/>
              </a:rPr>
              <a:t>Y</a:t>
            </a:r>
            <a:r>
              <a:rPr lang="es-CL" b="1" dirty="0" smtClean="0">
                <a:latin typeface="+mj-lt"/>
                <a:cs typeface="Courier New" pitchFamily="49" charset="0"/>
              </a:rPr>
              <a:t> madres sin actividades remuneradas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mydata$occup_p_s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&lt;- factor(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mydata$occup_p_s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mydata$no_rem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ifelse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mydata$occup_m_s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==1 &amp;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mydata$occup_p_s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==2, 1, 0 )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smtClean="0">
                <a:latin typeface="+mj-lt"/>
                <a:cs typeface="Courier New" pitchFamily="49" charset="0"/>
              </a:rPr>
              <a:t>Genera una variable que tenga el valor menor de una serie de variables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mydata$min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apply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[78:84], 1, min)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mydata$max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apply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[78:84], 1,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max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smtClean="0">
                <a:latin typeface="+mj-lt"/>
                <a:cs typeface="Courier New" pitchFamily="49" charset="0"/>
              </a:rPr>
              <a:t>Borrar una variable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mydata$max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&lt;- NULL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smtClean="0">
                <a:latin typeface="+mj-lt"/>
                <a:cs typeface="Courier New" pitchFamily="49" charset="0"/>
              </a:rPr>
              <a:t>Sólo quedarse con una variable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mydata$min</a:t>
            </a:r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smtClean="0">
                <a:latin typeface="+mj-lt"/>
                <a:cs typeface="Courier New" pitchFamily="49" charset="0"/>
              </a:rPr>
              <a:t>Se queda con un set de variables</a:t>
            </a:r>
          </a:p>
          <a:p>
            <a:r>
              <a:rPr lang="sv-SE" dirty="0" smtClean="0">
                <a:latin typeface="Courier New" pitchFamily="49" charset="0"/>
                <a:cs typeface="Courier New" pitchFamily="49" charset="0"/>
              </a:rPr>
              <a:t>library(dplyr)</a:t>
            </a:r>
          </a:p>
          <a:p>
            <a:r>
              <a:rPr lang="sv-SE" dirty="0" smtClean="0">
                <a:latin typeface="Courier New" pitchFamily="49" charset="0"/>
                <a:cs typeface="Courier New" pitchFamily="49" charset="0"/>
              </a:rPr>
              <a:t>df2 &lt;- subset(mydata, select = c(1,2,3))</a:t>
            </a:r>
          </a:p>
          <a:p>
            <a:r>
              <a:rPr lang="sv-SE" dirty="0" smtClean="0">
                <a:latin typeface="Courier New" pitchFamily="49" charset="0"/>
                <a:cs typeface="Courier New" pitchFamily="49" charset="0"/>
              </a:rPr>
              <a:t>df2 &lt;- subset(mydata, select = c("WAZ0", "WAZ12","HAZ36"))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4282" y="428604"/>
            <a:ext cx="864399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b="1" dirty="0" smtClean="0"/>
              <a:t>Borra los datos con la variable id sobre 100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subset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mydata,!id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&gt;100)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smtClean="0">
                <a:latin typeface="+mj-lt"/>
                <a:cs typeface="Courier New" pitchFamily="49" charset="0"/>
              </a:rPr>
              <a:t>Se queda con los datos que sean menores a 100 en la variable id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subset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mydata,id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&lt;100)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smtClean="0">
                <a:latin typeface="+mj-lt"/>
                <a:cs typeface="Courier New" pitchFamily="49" charset="0"/>
              </a:rPr>
              <a:t>Genera una variable aleatoria de 1000 casos dentro del </a:t>
            </a:r>
            <a:r>
              <a:rPr lang="es-CL" b="1" dirty="0" err="1" smtClean="0">
                <a:latin typeface="+mj-lt"/>
                <a:cs typeface="Courier New" pitchFamily="49" charset="0"/>
              </a:rPr>
              <a:t>dataframe</a:t>
            </a:r>
            <a:r>
              <a:rPr lang="es-CL" b="1" dirty="0" smtClean="0">
                <a:latin typeface="+mj-lt"/>
                <a:cs typeface="Courier New" pitchFamily="49" charset="0"/>
              </a:rPr>
              <a:t> </a:t>
            </a:r>
            <a:r>
              <a:rPr lang="es-CL" b="1" dirty="0" err="1" smtClean="0">
                <a:latin typeface="+mj-lt"/>
                <a:cs typeface="Courier New" pitchFamily="49" charset="0"/>
              </a:rPr>
              <a:t>mydata</a:t>
            </a:r>
            <a:endParaRPr lang="es-CL" b="1" dirty="0" smtClean="0">
              <a:latin typeface="+mj-lt"/>
              <a:cs typeface="Courier New" pitchFamily="49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mydata$x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runif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(1000)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nuevodf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runif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(1000) </a:t>
            </a:r>
            <a:r>
              <a:rPr lang="es-CL" b="1" dirty="0" smtClean="0">
                <a:latin typeface="+mj-lt"/>
                <a:cs typeface="Courier New" pitchFamily="49" charset="0"/>
              </a:rPr>
              <a:t>#genera una variable fuera del </a:t>
            </a:r>
            <a:r>
              <a:rPr lang="es-CL" b="1" dirty="0" err="1" smtClean="0">
                <a:latin typeface="+mj-lt"/>
                <a:cs typeface="Courier New" pitchFamily="49" charset="0"/>
              </a:rPr>
              <a:t>df</a:t>
            </a:r>
            <a:endParaRPr lang="es-CL" b="1" dirty="0" smtClean="0">
              <a:latin typeface="+mj-lt"/>
              <a:cs typeface="Courier New" pitchFamily="49" charset="0"/>
            </a:endParaRP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smtClean="0"/>
              <a:t>Guardar los avances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save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mymatrix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file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mydata.RData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smtClean="0">
                <a:cs typeface="Courier New" pitchFamily="49" charset="0"/>
              </a:rPr>
              <a:t>Se puede especificar qué NO guardar mediante el comando </a:t>
            </a:r>
            <a:r>
              <a:rPr lang="es-CL" b="1" dirty="0" err="1" smtClean="0">
                <a:latin typeface="Courier New" pitchFamily="49" charset="0"/>
                <a:cs typeface="Courier New" pitchFamily="49" charset="0"/>
              </a:rPr>
              <a:t>remove</a:t>
            </a:r>
            <a:r>
              <a:rPr lang="es-CL" b="1" dirty="0" smtClean="0">
                <a:cs typeface="Courier New" pitchFamily="49" charset="0"/>
              </a:rPr>
              <a:t> o </a:t>
            </a:r>
            <a:r>
              <a:rPr lang="es-CL" b="1" dirty="0" err="1" smtClean="0">
                <a:latin typeface="Courier New" pitchFamily="49" charset="0"/>
                <a:cs typeface="Courier New" pitchFamily="49" charset="0"/>
              </a:rPr>
              <a:t>rm</a:t>
            </a:r>
            <a:endParaRPr lang="es-CL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rm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 x,y,workshop,gender,q1,q2,q3,q4,mylist 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smtClean="0"/>
              <a:t>Cargar el archivo (tiene que estar especificado previamente el </a:t>
            </a:r>
            <a:r>
              <a:rPr lang="es-CL" b="1" dirty="0" err="1" smtClean="0"/>
              <a:t>Workspace</a:t>
            </a:r>
            <a:r>
              <a:rPr lang="es-CL" b="1" dirty="0" smtClean="0"/>
              <a:t>)</a:t>
            </a: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load("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mydata.RData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“)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00034" y="428604"/>
            <a:ext cx="821537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Crear una variable usando una distribución uniforme para mil casos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set.seed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(1234) </a:t>
            </a: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mydata$x1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runif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(n=1000)</a:t>
            </a: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mydata$x2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runif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(n=1000, min=60,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max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=100) </a:t>
            </a:r>
            <a:r>
              <a:rPr lang="es-CL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 </a:t>
            </a:r>
            <a:r>
              <a:rPr lang="es-CL" b="1" dirty="0" smtClean="0">
                <a:cs typeface="Courier New" pitchFamily="49" charset="0"/>
                <a:sym typeface="Wingdings" pitchFamily="2" charset="2"/>
              </a:rPr>
              <a:t>se puede elegir un número mínimo y máximo</a:t>
            </a:r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mydata$x3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rnorm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(n=1000) </a:t>
            </a:r>
            <a:r>
              <a:rPr lang="es-CL" b="1" dirty="0" smtClean="0">
                <a:latin typeface="+mj-lt"/>
                <a:cs typeface="Courier New" pitchFamily="49" charset="0"/>
                <a:sym typeface="Wingdings" pitchFamily="2" charset="2"/>
              </a:rPr>
              <a:t> genera una serie de 1000 datos que distribuye normal (0,1)</a:t>
            </a:r>
            <a:endParaRPr lang="es-CL" b="1" dirty="0" smtClean="0">
              <a:latin typeface="+mj-lt"/>
              <a:cs typeface="Courier New" pitchFamily="49" charset="0"/>
            </a:endParaRP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mydata$x4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rnorm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(n=1000, mean=70,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sd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=5) </a:t>
            </a:r>
            <a:r>
              <a:rPr lang="es-CL" b="1" dirty="0" smtClean="0">
                <a:cs typeface="Courier New" pitchFamily="49" charset="0"/>
                <a:sym typeface="Wingdings" pitchFamily="2" charset="2"/>
              </a:rPr>
              <a:t> genera una serie de 1000 datos que distribuye normal (70,5)</a:t>
            </a:r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smtClean="0">
                <a:latin typeface="+mj-lt"/>
                <a:cs typeface="Courier New" pitchFamily="49" charset="0"/>
              </a:rPr>
              <a:t>Histograma para ver las distribuciones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(mydata$x4)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endParaRPr lang="es-CL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7158" y="285728"/>
            <a:ext cx="84296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>
                <a:solidFill>
                  <a:srgbClr val="FF0000"/>
                </a:solidFill>
              </a:rPr>
              <a:t>Concatenando bases de datos</a:t>
            </a:r>
          </a:p>
          <a:p>
            <a:r>
              <a:rPr lang="es-CL" b="1" dirty="0" smtClean="0"/>
              <a:t>Vamos a crear dos </a:t>
            </a:r>
            <a:r>
              <a:rPr lang="es-CL" b="1" dirty="0" err="1" smtClean="0"/>
              <a:t>dataframes</a:t>
            </a:r>
            <a:r>
              <a:rPr lang="es-CL" b="1" dirty="0" smtClean="0"/>
              <a:t> diferentes para el ejemplo, conservando el id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library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dplyr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algunos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&lt;- subset(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select = c("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id","gender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"))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otros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&lt;- subset(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select = c("id","WAZ0","WAZ6"))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both &lt;- merge(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algunos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otros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by="id")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both&lt;- both[order(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both$id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),] 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rownames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both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 &lt;- c()</a:t>
            </a:r>
          </a:p>
          <a:p>
            <a:endParaRPr lang="es-CL" b="1" dirty="0" smtClean="0"/>
          </a:p>
          <a:p>
            <a:pPr algn="ctr"/>
            <a:r>
              <a:rPr lang="es-CL" b="1" dirty="0" smtClean="0"/>
              <a:t>Juntando dos bases de datos</a:t>
            </a:r>
          </a:p>
          <a:p>
            <a:pPr algn="ctr"/>
            <a:r>
              <a:rPr lang="es-CL" b="1" dirty="0" smtClean="0"/>
              <a:t>Primero generamos dos bases de datos para hacer el ejercicio</a:t>
            </a: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primeros500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subset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mydata,id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&lt;501)</a:t>
            </a: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ultimos500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subset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mydata,id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&gt;500)</a:t>
            </a: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new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rbind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(primeros500, ultimos500)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new&lt;- new[order(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new$id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),] 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rownames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(new) &lt;- c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s-CL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764704"/>
            <a:ext cx="849694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b="1" dirty="0" smtClean="0">
                <a:latin typeface="Courier New" pitchFamily="49" charset="0"/>
                <a:cs typeface="Courier New" pitchFamily="49" charset="0"/>
              </a:rPr>
              <a:t>Crear categorías de </a:t>
            </a:r>
            <a:r>
              <a:rPr lang="es-CL" b="1" dirty="0" err="1" smtClean="0">
                <a:latin typeface="Courier New" pitchFamily="49" charset="0"/>
                <a:cs typeface="Courier New" pitchFamily="49" charset="0"/>
              </a:rPr>
              <a:t>Macroregion</a:t>
            </a:r>
            <a:r>
              <a:rPr lang="es-CL" b="1" dirty="0" smtClean="0">
                <a:latin typeface="Courier New" pitchFamily="49" charset="0"/>
                <a:cs typeface="Courier New" pitchFamily="49" charset="0"/>
              </a:rPr>
              <a:t> usando comando </a:t>
            </a:r>
            <a:r>
              <a:rPr lang="es-CL" b="1" dirty="0" err="1" smtClean="0">
                <a:latin typeface="Courier New" pitchFamily="49" charset="0"/>
                <a:cs typeface="Courier New" pitchFamily="49" charset="0"/>
              </a:rPr>
              <a:t>ifelse</a:t>
            </a:r>
            <a:endParaRPr lang="es-CL" b="1" dirty="0" smtClean="0">
              <a:latin typeface="Courier New" pitchFamily="49" charset="0"/>
              <a:cs typeface="Courier New" pitchFamily="49" charset="0"/>
            </a:endParaRPr>
          </a:p>
          <a:p>
            <a:endParaRPr lang="es-CL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table(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fuendata$town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fuendata$town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&lt;- factor(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fuendata$town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fuendata$comuna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&lt;- factor(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fuendata$town,levels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c(1,2,3,4,5,6,7,8,9),labels = c("Alto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Hospicio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"Coquimbo", "Lo Prado", "Quinta Normal", "Talcahuano",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Tirúa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"Puerto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Montt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"Punta Arenas", "Isla de Pascua"))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fuendata$mregion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&lt;-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ifelse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fuendata$town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== 1 |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fuendata$town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== 2 |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fuendata$town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== 9, 1,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ifelse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fuendata$town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== 3 |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fuendata$town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== 4, 2, 3))</a:t>
            </a:r>
            <a:br>
              <a:rPr lang="en-US" dirty="0" smtClean="0">
                <a:latin typeface="Courier New" pitchFamily="49" charset="0"/>
                <a:cs typeface="Courier New" pitchFamily="49" charset="0"/>
              </a:rPr>
            </a:b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fuendata$mregion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&lt;- factor(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fuendata$mregion,levels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c(1,2,3),labels = c("Norte", "Centro", "Sur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"))</a:t>
            </a:r>
            <a:endParaRPr lang="es-CL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71472" y="669177"/>
            <a:ext cx="25154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Población o universo</a:t>
            </a:r>
          </a:p>
        </p:txBody>
      </p:sp>
      <p:sp>
        <p:nvSpPr>
          <p:cNvPr id="5" name="4 Rectángulo"/>
          <p:cNvSpPr/>
          <p:nvPr/>
        </p:nvSpPr>
        <p:spPr>
          <a:xfrm>
            <a:off x="571472" y="1094416"/>
            <a:ext cx="72152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 smtClean="0"/>
              <a:t>Totalidad de las observaciones individuales sobre las cuales </a:t>
            </a:r>
            <a:r>
              <a:rPr lang="es-CL" u="sng" dirty="0" smtClean="0"/>
              <a:t>se quiere realizar inferencias.</a:t>
            </a:r>
            <a:r>
              <a:rPr lang="es-CL" dirty="0" smtClean="0"/>
              <a:t> ¿Son finitas o infinitas?</a:t>
            </a:r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571472" y="2026499"/>
            <a:ext cx="1082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 smtClean="0"/>
              <a:t>Muestra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571472" y="2383689"/>
            <a:ext cx="72152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 smtClean="0"/>
              <a:t>Colección de observaciones seleccionada de una manera específica</a:t>
            </a:r>
            <a:endParaRPr lang="es-CL" u="sng" dirty="0"/>
          </a:p>
        </p:txBody>
      </p:sp>
      <p:sp>
        <p:nvSpPr>
          <p:cNvPr id="8" name="7 CuadroTexto"/>
          <p:cNvSpPr txBox="1"/>
          <p:nvPr/>
        </p:nvSpPr>
        <p:spPr>
          <a:xfrm>
            <a:off x="571472" y="3228803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Observación </a:t>
            </a:r>
            <a:endParaRPr lang="es-CL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571472" y="3594746"/>
            <a:ext cx="80724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Dato extraído desde una unidad </a:t>
            </a:r>
            <a:r>
              <a:rPr lang="es-CL" dirty="0" err="1" smtClean="0"/>
              <a:t>muestral</a:t>
            </a:r>
            <a:r>
              <a:rPr lang="es-CL" dirty="0" smtClean="0"/>
              <a:t> mínima (observación individual) </a:t>
            </a:r>
            <a:r>
              <a:rPr lang="es-CL" dirty="0" smtClean="0">
                <a:sym typeface="Wingdings" pitchFamily="2" charset="2"/>
              </a:rPr>
              <a:t> la unidad </a:t>
            </a:r>
            <a:r>
              <a:rPr lang="es-CL" dirty="0" err="1" smtClean="0">
                <a:sym typeface="Wingdings" pitchFamily="2" charset="2"/>
              </a:rPr>
              <a:t>muestral</a:t>
            </a:r>
            <a:r>
              <a:rPr lang="es-CL" dirty="0" smtClean="0">
                <a:sym typeface="Wingdings" pitchFamily="2" charset="2"/>
              </a:rPr>
              <a:t> mínima la define el investigador</a:t>
            </a:r>
            <a:endParaRPr lang="es-CL" dirty="0" smtClean="0"/>
          </a:p>
          <a:p>
            <a:r>
              <a:rPr lang="es-CL" dirty="0" err="1" smtClean="0"/>
              <a:t>P.e.</a:t>
            </a:r>
            <a:r>
              <a:rPr lang="es-CL" dirty="0" smtClean="0"/>
              <a:t> esqueletos, cementerios, sitios, países, escuelas, etc.</a:t>
            </a:r>
          </a:p>
          <a:p>
            <a:r>
              <a:rPr lang="es-CL" dirty="0" smtClean="0"/>
              <a:t>Una observación NO es la unidad </a:t>
            </a:r>
            <a:r>
              <a:rPr lang="es-CL" dirty="0" err="1" smtClean="0"/>
              <a:t>muestral</a:t>
            </a:r>
            <a:r>
              <a:rPr lang="es-CL" dirty="0" smtClean="0"/>
              <a:t> mínima </a:t>
            </a:r>
            <a:r>
              <a:rPr lang="es-CL" dirty="0" smtClean="0">
                <a:sym typeface="Wingdings" pitchFamily="2" charset="2"/>
              </a:rPr>
              <a:t> esqueleto tiene diferentes rasgos potencialmente medibles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28596" y="285728"/>
            <a:ext cx="792961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ESTADÍSTICAS DESCRIPTIVAS V. CUANTITATIVAS</a:t>
            </a:r>
          </a:p>
          <a:p>
            <a:pPr algn="ctr"/>
            <a:endParaRPr lang="es-CL" b="1" dirty="0" smtClean="0"/>
          </a:p>
          <a:p>
            <a:r>
              <a:rPr lang="es-CL" b="1" dirty="0" smtClean="0">
                <a:cs typeface="Courier New" pitchFamily="49" charset="0"/>
              </a:rPr>
              <a:t>Seleccionando las variables con el signo $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summary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data.frame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 mydata$WAZ0, mydata$WAZ6) 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smtClean="0">
                <a:latin typeface="+mj-lt"/>
                <a:cs typeface="Courier New" pitchFamily="49" charset="0"/>
              </a:rPr>
              <a:t>Si uno está constantemente usando un set de variables, se puede hacer lo siguiente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variables_analisis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&lt;- c(78,79,80,81,82,83,84)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summary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variables_analisis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] 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install.packages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pastecs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dependencies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=TRUE)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library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pastecs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stat.desc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(mydata$WAZ0)</a:t>
            </a:r>
          </a:p>
          <a:p>
            <a:r>
              <a:rPr lang="es-CL" b="1" dirty="0" smtClean="0"/>
              <a:t>Entrega nbr.val, </a:t>
            </a:r>
            <a:r>
              <a:rPr lang="es-CL" b="1" dirty="0" err="1" smtClean="0"/>
              <a:t>nbr.null</a:t>
            </a:r>
            <a:r>
              <a:rPr lang="es-CL" b="1" dirty="0" smtClean="0"/>
              <a:t>, nbr.na, min </a:t>
            </a:r>
            <a:r>
              <a:rPr lang="es-CL" b="1" dirty="0" err="1" smtClean="0"/>
              <a:t>max</a:t>
            </a:r>
            <a:r>
              <a:rPr lang="es-CL" b="1" dirty="0" smtClean="0"/>
              <a:t>, </a:t>
            </a:r>
            <a:r>
              <a:rPr lang="es-CL" b="1" dirty="0" err="1" smtClean="0"/>
              <a:t>range</a:t>
            </a:r>
            <a:r>
              <a:rPr lang="es-CL" b="1" dirty="0" smtClean="0"/>
              <a:t>, </a:t>
            </a:r>
            <a:r>
              <a:rPr lang="es-CL" b="1" dirty="0" err="1" smtClean="0"/>
              <a:t>sum</a:t>
            </a:r>
            <a:r>
              <a:rPr lang="es-CL" b="1" dirty="0" smtClean="0"/>
              <a:t>, median, mean, </a:t>
            </a:r>
            <a:r>
              <a:rPr lang="es-CL" b="1" dirty="0" err="1" smtClean="0"/>
              <a:t>SE.mean</a:t>
            </a:r>
            <a:r>
              <a:rPr lang="es-CL" b="1" dirty="0" smtClean="0"/>
              <a:t>, </a:t>
            </a:r>
            <a:r>
              <a:rPr lang="es-CL" b="1" dirty="0" err="1" smtClean="0"/>
              <a:t>CI.mean</a:t>
            </a:r>
            <a:r>
              <a:rPr lang="es-CL" b="1" dirty="0" smtClean="0"/>
              <a:t>, </a:t>
            </a:r>
            <a:r>
              <a:rPr lang="es-CL" b="1" dirty="0" err="1" smtClean="0"/>
              <a:t>var</a:t>
            </a:r>
            <a:r>
              <a:rPr lang="es-CL" b="1" dirty="0" smtClean="0"/>
              <a:t>, std.dev, coef.var</a:t>
            </a:r>
          </a:p>
          <a:p>
            <a:endParaRPr lang="es-CL" dirty="0" smtClean="0"/>
          </a:p>
          <a:p>
            <a:r>
              <a:rPr lang="es-CL" b="1" dirty="0" smtClean="0"/>
              <a:t>Asimetría y </a:t>
            </a:r>
            <a:r>
              <a:rPr lang="es-CL" b="1" dirty="0" err="1" smtClean="0"/>
              <a:t>curtosis</a:t>
            </a:r>
            <a:endParaRPr lang="es-CL" b="1" dirty="0" smtClean="0"/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install.packages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moments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dependencies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=TRUE)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library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moments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skewness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(mydata$WAZ0)   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kurtosis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(mydata$WAZ0)</a:t>
            </a:r>
            <a:endParaRPr lang="es-CL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7158" y="357166"/>
            <a:ext cx="842968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b="1" dirty="0" smtClean="0">
                <a:latin typeface="+mj-lt"/>
                <a:cs typeface="Courier New" pitchFamily="49" charset="0"/>
              </a:rPr>
              <a:t>Descriptivas por grupos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install.packages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psych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dependencies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=TRUE)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library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psych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describeBy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(mydata$WAZ0,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mat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TRUE)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latin typeface="+mj-lt"/>
                <a:cs typeface="Courier New" pitchFamily="49" charset="0"/>
              </a:rPr>
              <a:t>Tambien</a:t>
            </a:r>
            <a:r>
              <a:rPr lang="en-US" b="1" dirty="0" smtClean="0">
                <a:latin typeface="+mj-lt"/>
                <a:cs typeface="Courier New" pitchFamily="49" charset="0"/>
              </a:rPr>
              <a:t> se </a:t>
            </a:r>
            <a:r>
              <a:rPr lang="en-US" b="1" dirty="0" err="1" smtClean="0">
                <a:latin typeface="+mj-lt"/>
                <a:cs typeface="Courier New" pitchFamily="49" charset="0"/>
              </a:rPr>
              <a:t>pueden</a:t>
            </a:r>
            <a:r>
              <a:rPr lang="en-US" b="1" dirty="0" smtClean="0">
                <a:latin typeface="+mj-lt"/>
                <a:cs typeface="Courier New" pitchFamily="49" charset="0"/>
              </a:rPr>
              <a:t> </a:t>
            </a:r>
            <a:r>
              <a:rPr lang="en-US" b="1" dirty="0" err="1" smtClean="0">
                <a:latin typeface="+mj-lt"/>
                <a:cs typeface="Courier New" pitchFamily="49" charset="0"/>
              </a:rPr>
              <a:t>hacer</a:t>
            </a:r>
            <a:r>
              <a:rPr lang="en-US" b="1" dirty="0" smtClean="0">
                <a:latin typeface="+mj-lt"/>
                <a:cs typeface="Courier New" pitchFamily="49" charset="0"/>
              </a:rPr>
              <a:t> </a:t>
            </a:r>
            <a:r>
              <a:rPr lang="en-US" b="1" dirty="0" err="1" smtClean="0">
                <a:latin typeface="+mj-lt"/>
                <a:cs typeface="Courier New" pitchFamily="49" charset="0"/>
              </a:rPr>
              <a:t>mediante</a:t>
            </a:r>
            <a:r>
              <a:rPr lang="en-US" b="1" dirty="0" smtClean="0">
                <a:latin typeface="+mj-lt"/>
                <a:cs typeface="Courier New" pitchFamily="49" charset="0"/>
              </a:rPr>
              <a:t> </a:t>
            </a:r>
            <a:r>
              <a:rPr lang="en-US" b="1" dirty="0" err="1" smtClean="0">
                <a:latin typeface="+mj-lt"/>
                <a:cs typeface="Courier New" pitchFamily="49" charset="0"/>
              </a:rPr>
              <a:t>tablas</a:t>
            </a:r>
            <a:endParaRPr lang="en-US" b="1" dirty="0" smtClean="0">
              <a:latin typeface="+mj-lt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library(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data.table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aver &lt;-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setDT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)[ , list(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mean_gr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mean(WAZ0),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sum_gr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sum(WAZ0)) , by = .(town)]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aver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setDT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)[ 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list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mean_gr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mean(WAZ0),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sum_gr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sum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(WAZ0)) 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by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.(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town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)] 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smtClean="0">
                <a:latin typeface="+mj-lt"/>
                <a:cs typeface="Courier New" pitchFamily="49" charset="0"/>
              </a:rPr>
              <a:t>Si solo queremos analizar </a:t>
            </a:r>
            <a:r>
              <a:rPr lang="es-CL" b="1" dirty="0" err="1" smtClean="0">
                <a:latin typeface="+mj-lt"/>
                <a:cs typeface="Courier New" pitchFamily="49" charset="0"/>
              </a:rPr>
              <a:t>p.e.</a:t>
            </a:r>
            <a:r>
              <a:rPr lang="es-CL" b="1" dirty="0" smtClean="0">
                <a:latin typeface="+mj-lt"/>
                <a:cs typeface="Courier New" pitchFamily="49" charset="0"/>
              </a:rPr>
              <a:t> las niñas, podemos generar una base de datos aparte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niñas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 which(gender==2), ]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niñasAH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[ which(gender==2 &amp; town==1), ]</a:t>
            </a:r>
            <a:endParaRPr lang="es-CL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28596" y="500042"/>
            <a:ext cx="8286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Intervalos de confianza de la media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install.packages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Publish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dependencies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=TRUE)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library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Publish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ci.mean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Diabetes$weight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ci.mean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(WAZ0~gender,data=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s-CL" b="1" dirty="0" smtClean="0">
                <a:latin typeface="+mj-lt"/>
                <a:cs typeface="Courier New" pitchFamily="49" charset="0"/>
                <a:sym typeface="Wingdings" pitchFamily="2" charset="2"/>
              </a:rPr>
              <a:t> por sexo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ci.mean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(WAZ0~gender+town,data=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s-CL" b="1" dirty="0" smtClean="0">
                <a:latin typeface="+mj-lt"/>
                <a:cs typeface="Courier New" pitchFamily="49" charset="0"/>
                <a:sym typeface="Wingdings" pitchFamily="2" charset="2"/>
              </a:rPr>
              <a:t> por sexo y comuna</a:t>
            </a: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ci1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ci.mean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(WAZ0~gender+town,data=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plot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(ci1)</a:t>
            </a:r>
            <a:endParaRPr lang="es-CL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85720" y="142852"/>
            <a:ext cx="842968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Estadísticas descriptivas variables categóricas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install.packages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("ggplot2",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dependencies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=TRUE)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library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(ggplot2)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table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s-CL" b="1" dirty="0" smtClean="0">
                <a:latin typeface="+mj-lt"/>
                <a:cs typeface="Courier New" pitchFamily="49" charset="0"/>
                <a:sym typeface="Wingdings" pitchFamily="2" charset="2"/>
              </a:rPr>
              <a:t> </a:t>
            </a:r>
            <a:r>
              <a:rPr lang="es-CL" b="1" dirty="0" err="1" smtClean="0">
                <a:latin typeface="+mj-lt"/>
                <a:cs typeface="Courier New" pitchFamily="49" charset="0"/>
                <a:sym typeface="Wingdings" pitchFamily="2" charset="2"/>
              </a:rPr>
              <a:t>fomeque</a:t>
            </a:r>
            <a:endParaRPr lang="es-CL" b="1" dirty="0" smtClean="0">
              <a:latin typeface="+mj-lt"/>
              <a:cs typeface="Courier New" pitchFamily="49" charset="0"/>
              <a:sym typeface="Wingdings" pitchFamily="2" charset="2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table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mydata$town,mydata$gender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table1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table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mydata$town,mydata$gender,mydata$year_birth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ftable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(table1)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smtClean="0">
                <a:cs typeface="Courier New" pitchFamily="49" charset="0"/>
              </a:rPr>
              <a:t>Proporciones</a:t>
            </a: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table2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table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prop.table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(table2)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table3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table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mydata$town,mydata$gender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prop.table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(table3)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ftable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(round(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prop.table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(table1), 3))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smtClean="0">
                <a:latin typeface="+mj-lt"/>
                <a:cs typeface="Courier New" pitchFamily="49" charset="0"/>
              </a:rPr>
              <a:t>Marginales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margin.table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(table3, 1) </a:t>
            </a:r>
            <a:r>
              <a:rPr lang="es-CL" b="1" dirty="0" smtClean="0">
                <a:cs typeface="Courier New" pitchFamily="49" charset="0"/>
                <a:sym typeface="Wingdings" pitchFamily="2" charset="2"/>
              </a:rPr>
              <a:t> suma de </a:t>
            </a:r>
            <a:r>
              <a:rPr lang="es-CL" b="1" dirty="0" err="1" smtClean="0">
                <a:cs typeface="Courier New" pitchFamily="49" charset="0"/>
                <a:sym typeface="Wingdings" pitchFamily="2" charset="2"/>
              </a:rPr>
              <a:t>masc</a:t>
            </a:r>
            <a:r>
              <a:rPr lang="es-CL" b="1" dirty="0" smtClean="0">
                <a:cs typeface="Courier New" pitchFamily="49" charset="0"/>
                <a:sym typeface="Wingdings" pitchFamily="2" charset="2"/>
              </a:rPr>
              <a:t> y </a:t>
            </a:r>
            <a:r>
              <a:rPr lang="es-CL" b="1" dirty="0" err="1" smtClean="0">
                <a:cs typeface="Courier New" pitchFamily="49" charset="0"/>
                <a:sym typeface="Wingdings" pitchFamily="2" charset="2"/>
              </a:rPr>
              <a:t>fem</a:t>
            </a:r>
            <a:r>
              <a:rPr lang="es-CL" b="1" dirty="0" smtClean="0">
                <a:cs typeface="Courier New" pitchFamily="49" charset="0"/>
                <a:sym typeface="Wingdings" pitchFamily="2" charset="2"/>
              </a:rPr>
              <a:t> para cada </a:t>
            </a:r>
            <a:r>
              <a:rPr lang="es-CL" b="1" dirty="0" err="1" smtClean="0">
                <a:cs typeface="Courier New" pitchFamily="49" charset="0"/>
                <a:sym typeface="Wingdings" pitchFamily="2" charset="2"/>
              </a:rPr>
              <a:t>town</a:t>
            </a:r>
            <a:endParaRPr lang="es-CL" b="1" dirty="0" smtClean="0">
              <a:cs typeface="Courier New" pitchFamily="49" charset="0"/>
              <a:sym typeface="Wingdings" pitchFamily="2" charset="2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margin.table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(table3, 2) </a:t>
            </a:r>
            <a:r>
              <a:rPr lang="es-CL" b="1" dirty="0" smtClean="0">
                <a:cs typeface="Courier New" pitchFamily="49" charset="0"/>
                <a:sym typeface="Wingdings" pitchFamily="2" charset="2"/>
              </a:rPr>
              <a:t> suma de todas las comunas para cada sexo</a:t>
            </a:r>
          </a:p>
          <a:p>
            <a:r>
              <a:rPr lang="es-CL" dirty="0" err="1" smtClean="0"/>
              <a:t>prop.table</a:t>
            </a:r>
            <a:r>
              <a:rPr lang="es-CL" dirty="0" smtClean="0"/>
              <a:t>(table3, </a:t>
            </a:r>
            <a:r>
              <a:rPr lang="es-CL" dirty="0" err="1" smtClean="0"/>
              <a:t>margin</a:t>
            </a:r>
            <a:r>
              <a:rPr lang="es-CL" dirty="0" smtClean="0"/>
              <a:t> = 1)</a:t>
            </a:r>
            <a:endParaRPr lang="es-CL" b="1" dirty="0"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7158" y="285728"/>
            <a:ext cx="82868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42910" y="214290"/>
            <a:ext cx="78581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Gráficos variables categóricas</a:t>
            </a:r>
          </a:p>
          <a:p>
            <a:endParaRPr lang="es-CL" dirty="0" smtClean="0"/>
          </a:p>
          <a:p>
            <a:r>
              <a:rPr lang="es-CL" b="1" dirty="0" smtClean="0"/>
              <a:t>Gráficos de barra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barplot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 c(40,60) )</a:t>
            </a:r>
            <a:r>
              <a:rPr lang="es-CL" b="1" dirty="0" smtClean="0">
                <a:cs typeface="Courier New" pitchFamily="49" charset="0"/>
                <a:sym typeface="Wingdings" pitchFamily="2" charset="2"/>
              </a:rPr>
              <a:t>  no necesita de datos previos, solamente se le indican las frecuencias</a:t>
            </a:r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barplot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table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horiz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=TRUE 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barplot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table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mydata$gender,mydata$town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 )</a:t>
            </a:r>
            <a:r>
              <a:rPr lang="es-CL" b="1" dirty="0" smtClean="0">
                <a:cs typeface="Courier New" pitchFamily="49" charset="0"/>
                <a:sym typeface="Wingdings" pitchFamily="2" charset="2"/>
              </a:rPr>
              <a:t>  barras de sexo anidadas según comuna</a:t>
            </a:r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smtClean="0">
                <a:latin typeface="+mj-lt"/>
                <a:cs typeface="Courier New" pitchFamily="49" charset="0"/>
              </a:rPr>
              <a:t>Barras de medias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myMeans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tapply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(WAZ0,list(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town,gender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mean,na.rm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=TRUE)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barplot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myMeans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beside=TRUE)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myMeans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tapply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(WAZ0,list(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gender,town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mean,na.rm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=TRUE)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barplot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myMeans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beside=TRUE)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7158" y="285728"/>
            <a:ext cx="85725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b="1" dirty="0" smtClean="0">
                <a:cs typeface="Courier New" pitchFamily="49" charset="0"/>
              </a:rPr>
              <a:t>Con titulo y cambio de colores para cada barra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barplot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table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mydata$gender,mydata$town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beside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=TRUE, </a:t>
            </a: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col=c("gray90","gray60"),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="Niños y niñas \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nde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cada comuna" 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smtClean="0">
                <a:latin typeface="+mj-lt"/>
                <a:cs typeface="Courier New" pitchFamily="49" charset="0"/>
              </a:rPr>
              <a:t>Pueden agregar la leyenda después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legend(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topright",c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Niños","Niñas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"),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fill=c("gray90","gray60") )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latin typeface="+mj-lt"/>
                <a:cs typeface="Courier New" pitchFamily="49" charset="0"/>
              </a:rPr>
              <a:t>Gráfico</a:t>
            </a:r>
            <a:r>
              <a:rPr lang="en-US" b="1" dirty="0" smtClean="0">
                <a:latin typeface="+mj-lt"/>
                <a:cs typeface="Courier New" pitchFamily="49" charset="0"/>
              </a:rPr>
              <a:t> de </a:t>
            </a:r>
            <a:r>
              <a:rPr lang="en-US" b="1" dirty="0" err="1" smtClean="0">
                <a:latin typeface="+mj-lt"/>
                <a:cs typeface="Courier New" pitchFamily="49" charset="0"/>
              </a:rPr>
              <a:t>mosaico</a:t>
            </a:r>
            <a:endParaRPr lang="en-US" b="1" dirty="0" smtClean="0">
              <a:latin typeface="+mj-lt"/>
              <a:cs typeface="Courier New" pitchFamily="49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mosaicplot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table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town,gender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 )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mosaicplot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 ~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year_birth+town+gender,data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color = TRUE)</a:t>
            </a:r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endParaRPr lang="es-CL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42844" y="285728"/>
            <a:ext cx="885831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mydata$town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&lt;- factor(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mydata$town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smtClean="0">
                <a:latin typeface="+mj-lt"/>
                <a:cs typeface="Courier New" pitchFamily="49" charset="0"/>
              </a:rPr>
              <a:t>Gráfico de barra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ggplot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, aes(x =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town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)) +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geom_bar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() +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theme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axis.text.x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element_text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angle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45,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hjust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1))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reorder_size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&lt;- function(x)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factor(x, levels = names(sort(table(x), decreasing = TRUE)))}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ggplot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, aes(x =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reorder_size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town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))) +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geom_bar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() +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xlab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("Comuna") +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theme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axis.text.x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element_text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angle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45,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hjust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1))</a:t>
            </a:r>
          </a:p>
          <a:p>
            <a:endParaRPr lang="es-CL" b="1" dirty="0" smtClean="0">
              <a:latin typeface="+mj-lt"/>
              <a:cs typeface="Courier New" pitchFamily="49" charset="0"/>
            </a:endParaRPr>
          </a:p>
          <a:p>
            <a:r>
              <a:rPr lang="es-CL" b="1" dirty="0" smtClean="0">
                <a:latin typeface="+mj-lt"/>
                <a:cs typeface="Courier New" pitchFamily="49" charset="0"/>
              </a:rPr>
              <a:t>Proporciones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ggplot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, aes(x =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reorder_size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town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))) +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geom_bar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(aes(y = (..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count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..)/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sum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(..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count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..))) +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xlab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("Town") +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scale_y_continuous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labels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scales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percent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Proportion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") +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theme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axis.text.x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element_text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angle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45,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hjust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1))</a:t>
            </a:r>
            <a:endParaRPr lang="es-CL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20" y="214290"/>
            <a:ext cx="864399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b="1" dirty="0" err="1" smtClean="0">
                <a:latin typeface="+mj-lt"/>
                <a:cs typeface="Courier New" pitchFamily="49" charset="0"/>
              </a:rPr>
              <a:t>Proporcion</a:t>
            </a:r>
            <a:r>
              <a:rPr lang="es-CL" b="1" dirty="0" smtClean="0">
                <a:latin typeface="+mj-lt"/>
                <a:cs typeface="Courier New" pitchFamily="49" charset="0"/>
              </a:rPr>
              <a:t> de niños de cada comuna por sexo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ggplot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, aes(x =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reorder_size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town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))) +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geom_bar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(aes(y = (..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count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..)/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sum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(..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count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..))) +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xlab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("Comuna") +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scale_y_continuous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labels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scales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percent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Proportion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") +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facet_grid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(~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 +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theme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axis.text.x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element_text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angle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45,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hjust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1))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err="1" smtClean="0">
                <a:cs typeface="Courier New" pitchFamily="49" charset="0"/>
              </a:rPr>
              <a:t>Proporcion</a:t>
            </a:r>
            <a:r>
              <a:rPr lang="es-CL" b="1" dirty="0" smtClean="0">
                <a:cs typeface="Courier New" pitchFamily="49" charset="0"/>
              </a:rPr>
              <a:t> de niños de cada comuna por sexo y año de nacimiento</a:t>
            </a:r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ggplot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, aes(x =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reorder_size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town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))) +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geom_bar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(aes(y = (..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count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..)/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sum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(..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count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..))) +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xlab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("Comuna") +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scale_y_continuous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labels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scales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::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percent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Proportion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") +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facet_grid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year_birth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~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 +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theme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axis.text.x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element_text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angle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45,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hjust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1))</a:t>
            </a:r>
            <a:endParaRPr lang="es-CL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28596" y="357166"/>
            <a:ext cx="81439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Gráficos de torta</a:t>
            </a: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pie(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table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),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=c("white","gray90","gray60","black" ), main=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Proporcion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niños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niñas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 )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latin typeface="+mj-lt"/>
                <a:cs typeface="Courier New" pitchFamily="49" charset="0"/>
              </a:rPr>
              <a:t>Gráficos</a:t>
            </a:r>
            <a:r>
              <a:rPr lang="en-US" b="1" dirty="0" smtClean="0">
                <a:latin typeface="+mj-lt"/>
                <a:cs typeface="Courier New" pitchFamily="49" charset="0"/>
              </a:rPr>
              <a:t> de </a:t>
            </a:r>
            <a:r>
              <a:rPr lang="en-US" b="1" dirty="0" err="1" smtClean="0">
                <a:latin typeface="+mj-lt"/>
                <a:cs typeface="Courier New" pitchFamily="49" charset="0"/>
              </a:rPr>
              <a:t>puntos</a:t>
            </a:r>
            <a:r>
              <a:rPr lang="en-US" b="1" dirty="0" smtClean="0">
                <a:latin typeface="+mj-lt"/>
                <a:cs typeface="Courier New" pitchFamily="49" charset="0"/>
              </a:rPr>
              <a:t> (dot charts)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dotchart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table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gender,town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Dotchart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de niños por comunas",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cex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=1.5)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28596" y="71414"/>
            <a:ext cx="835824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Gráfico para variables continuas</a:t>
            </a:r>
          </a:p>
          <a:p>
            <a:r>
              <a:rPr lang="en-US" b="1" dirty="0" err="1" smtClean="0">
                <a:cs typeface="Courier New" pitchFamily="49" charset="0"/>
              </a:rPr>
              <a:t>Histogramas</a:t>
            </a:r>
            <a:endParaRPr lang="en-US" b="1" dirty="0" smtClean="0"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(WAZ0)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(WAZ0, breaks=30, probability=TRUE) </a:t>
            </a:r>
            <a:r>
              <a:rPr lang="en-US" b="1" dirty="0" smtClean="0">
                <a:cs typeface="Courier New" pitchFamily="49" charset="0"/>
                <a:sym typeface="Wingdings" pitchFamily="2" charset="2"/>
              </a:rPr>
              <a:t> breaks: </a:t>
            </a:r>
            <a:r>
              <a:rPr lang="en-US" b="1" dirty="0" err="1" smtClean="0">
                <a:cs typeface="Courier New" pitchFamily="49" charset="0"/>
                <a:sym typeface="Wingdings" pitchFamily="2" charset="2"/>
              </a:rPr>
              <a:t>muestra</a:t>
            </a:r>
            <a:r>
              <a:rPr lang="en-US" b="1" dirty="0" smtClean="0">
                <a:cs typeface="Courier New" pitchFamily="49" charset="0"/>
                <a:sym typeface="Wingdings" pitchFamily="2" charset="2"/>
              </a:rPr>
              <a:t> </a:t>
            </a:r>
            <a:r>
              <a:rPr lang="en-US" b="1" dirty="0" err="1" smtClean="0">
                <a:cs typeface="Courier New" pitchFamily="49" charset="0"/>
                <a:sym typeface="Wingdings" pitchFamily="2" charset="2"/>
              </a:rPr>
              <a:t>más</a:t>
            </a:r>
            <a:r>
              <a:rPr lang="en-US" b="1" dirty="0" smtClean="0">
                <a:cs typeface="Courier New" pitchFamily="49" charset="0"/>
                <a:sym typeface="Wingdings" pitchFamily="2" charset="2"/>
              </a:rPr>
              <a:t> barras </a:t>
            </a:r>
            <a:r>
              <a:rPr lang="en-US" b="1" dirty="0" err="1" smtClean="0">
                <a:cs typeface="Courier New" pitchFamily="49" charset="0"/>
                <a:sym typeface="Wingdings" pitchFamily="2" charset="2"/>
              </a:rPr>
              <a:t>que</a:t>
            </a:r>
            <a:r>
              <a:rPr lang="en-US" b="1" dirty="0" smtClean="0">
                <a:cs typeface="Courier New" pitchFamily="49" charset="0"/>
                <a:sym typeface="Wingdings" pitchFamily="2" charset="2"/>
              </a:rPr>
              <a:t> un </a:t>
            </a:r>
            <a:r>
              <a:rPr lang="en-US" b="1" dirty="0" err="1" smtClean="0">
                <a:cs typeface="Courier New" pitchFamily="49" charset="0"/>
                <a:sym typeface="Wingdings" pitchFamily="2" charset="2"/>
              </a:rPr>
              <a:t>histograma</a:t>
            </a:r>
            <a:r>
              <a:rPr lang="en-US" b="1" dirty="0" smtClean="0">
                <a:cs typeface="Courier New" pitchFamily="49" charset="0"/>
                <a:sym typeface="Wingdings" pitchFamily="2" charset="2"/>
              </a:rPr>
              <a:t> </a:t>
            </a:r>
            <a:r>
              <a:rPr lang="en-US" b="1" dirty="0" err="1" smtClean="0">
                <a:cs typeface="Courier New" pitchFamily="49" charset="0"/>
                <a:sym typeface="Wingdings" pitchFamily="2" charset="2"/>
              </a:rPr>
              <a:t>clásico</a:t>
            </a:r>
            <a:r>
              <a:rPr lang="en-US" b="1" dirty="0" smtClean="0">
                <a:cs typeface="Courier New" pitchFamily="49" charset="0"/>
                <a:sym typeface="Wingdings" pitchFamily="2" charset="2"/>
              </a:rPr>
              <a:t>, probability: </a:t>
            </a:r>
            <a:r>
              <a:rPr lang="en-US" b="1" dirty="0" err="1" smtClean="0">
                <a:cs typeface="Courier New" pitchFamily="49" charset="0"/>
                <a:sym typeface="Wingdings" pitchFamily="2" charset="2"/>
              </a:rPr>
              <a:t>muestra</a:t>
            </a:r>
            <a:r>
              <a:rPr lang="en-US" b="1" dirty="0" smtClean="0">
                <a:cs typeface="Courier New" pitchFamily="49" charset="0"/>
                <a:sym typeface="Wingdings" pitchFamily="2" charset="2"/>
              </a:rPr>
              <a:t> la </a:t>
            </a:r>
            <a:r>
              <a:rPr lang="en-US" b="1" dirty="0" err="1" smtClean="0">
                <a:cs typeface="Courier New" pitchFamily="49" charset="0"/>
                <a:sym typeface="Wingdings" pitchFamily="2" charset="2"/>
              </a:rPr>
              <a:t>probabilidad</a:t>
            </a:r>
            <a:r>
              <a:rPr lang="en-US" b="1" dirty="0" smtClean="0">
                <a:cs typeface="Courier New" pitchFamily="49" charset="0"/>
                <a:sym typeface="Wingdings" pitchFamily="2" charset="2"/>
              </a:rPr>
              <a:t> en </a:t>
            </a:r>
            <a:r>
              <a:rPr lang="en-US" b="1" dirty="0" err="1" smtClean="0">
                <a:cs typeface="Courier New" pitchFamily="49" charset="0"/>
                <a:sym typeface="Wingdings" pitchFamily="2" charset="2"/>
              </a:rPr>
              <a:t>vez</a:t>
            </a:r>
            <a:r>
              <a:rPr lang="en-US" b="1" dirty="0" smtClean="0">
                <a:cs typeface="Courier New" pitchFamily="49" charset="0"/>
                <a:sym typeface="Wingdings" pitchFamily="2" charset="2"/>
              </a:rPr>
              <a:t> de </a:t>
            </a:r>
            <a:r>
              <a:rPr lang="en-US" b="1" dirty="0" err="1" smtClean="0">
                <a:cs typeface="Courier New" pitchFamily="49" charset="0"/>
                <a:sym typeface="Wingdings" pitchFamily="2" charset="2"/>
              </a:rPr>
              <a:t>conteo</a:t>
            </a:r>
            <a:endParaRPr lang="en-US" b="1" dirty="0" smtClean="0">
              <a:cs typeface="Courier New" pitchFamily="49" charset="0"/>
            </a:endParaRP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cs typeface="Courier New" pitchFamily="49" charset="0"/>
              </a:rPr>
              <a:t>Histograma</a:t>
            </a:r>
            <a:r>
              <a:rPr lang="en-US" b="1" dirty="0" smtClean="0">
                <a:cs typeface="Courier New" pitchFamily="49" charset="0"/>
              </a:rPr>
              <a:t> solo </a:t>
            </a:r>
            <a:r>
              <a:rPr lang="en-US" b="1" dirty="0" err="1" smtClean="0">
                <a:cs typeface="Courier New" pitchFamily="49" charset="0"/>
              </a:rPr>
              <a:t>para</a:t>
            </a:r>
            <a:r>
              <a:rPr lang="en-US" b="1" dirty="0" smtClean="0">
                <a:cs typeface="Courier New" pitchFamily="49" charset="0"/>
              </a:rPr>
              <a:t> </a:t>
            </a:r>
            <a:r>
              <a:rPr lang="en-US" b="1" dirty="0" err="1" smtClean="0">
                <a:cs typeface="Courier New" pitchFamily="49" charset="0"/>
              </a:rPr>
              <a:t>masculino</a:t>
            </a:r>
            <a:r>
              <a:rPr lang="en-US" b="1" dirty="0" smtClean="0">
                <a:cs typeface="Courier New" pitchFamily="49" charset="0"/>
              </a:rPr>
              <a:t> con color </a:t>
            </a:r>
            <a:r>
              <a:rPr lang="en-US" b="1" dirty="0" err="1" smtClean="0">
                <a:cs typeface="Courier New" pitchFamily="49" charset="0"/>
              </a:rPr>
              <a:t>gris</a:t>
            </a:r>
            <a:endParaRPr lang="en-US" b="1" dirty="0" smtClean="0"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hist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(WAZ0[ which(gender==1) ],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="gray60")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cs typeface="Courier New" pitchFamily="49" charset="0"/>
              </a:rPr>
              <a:t>Suavizamiento</a:t>
            </a:r>
            <a:r>
              <a:rPr lang="en-US" b="1" dirty="0" smtClean="0">
                <a:cs typeface="Courier New" pitchFamily="49" charset="0"/>
              </a:rPr>
              <a:t> de Kernel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d &lt;- density(mydata$WAZ0,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sj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d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plot(d) 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 &lt;-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ksmooth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(WAZ0, HAZ0, kernel = "normal")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plot(WAZ0, HAZ0, main = "kernel smoother")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lines(s,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lwd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2,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2)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7158" y="345024"/>
            <a:ext cx="72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Definir el universo de las siguientes preguntas u objetivos</a:t>
            </a:r>
            <a:endParaRPr lang="es-CL" b="1" dirty="0"/>
          </a:p>
        </p:txBody>
      </p:sp>
      <p:sp>
        <p:nvSpPr>
          <p:cNvPr id="3" name="2 Rectángulo"/>
          <p:cNvSpPr/>
          <p:nvPr/>
        </p:nvSpPr>
        <p:spPr>
          <a:xfrm>
            <a:off x="285720" y="928670"/>
            <a:ext cx="8286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 smtClean="0"/>
              <a:t>¿La atracción física, la confianza, la proximidad física, el reforzamiento de la autoestima y la similitud tienen una influencia significativa en el desarrollo del noviazgo entre jóvenes brasileros?</a:t>
            </a:r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285720" y="2000240"/>
            <a:ext cx="83582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 smtClean="0"/>
              <a:t>¿Las series televisivas CSI y “La ley y el orden” exhibieron el último año más escenas sexuales que las telenovelas chilenas?</a:t>
            </a:r>
            <a:endParaRPr lang="es-CL" dirty="0"/>
          </a:p>
        </p:txBody>
      </p:sp>
      <p:sp>
        <p:nvSpPr>
          <p:cNvPr id="5" name="4 Rectángulo"/>
          <p:cNvSpPr/>
          <p:nvPr/>
        </p:nvSpPr>
        <p:spPr>
          <a:xfrm>
            <a:off x="285720" y="2714620"/>
            <a:ext cx="8143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Our goal was to document song phrases of the white-handed gibbon (</a:t>
            </a:r>
            <a:r>
              <a:rPr lang="en-US" i="1" dirty="0" err="1" smtClean="0"/>
              <a:t>Hylobates</a:t>
            </a:r>
            <a:r>
              <a:rPr lang="en-US" i="1" dirty="0" smtClean="0"/>
              <a:t> </a:t>
            </a:r>
            <a:r>
              <a:rPr lang="en-US" i="1" dirty="0" err="1" smtClean="0"/>
              <a:t>lar</a:t>
            </a:r>
            <a:r>
              <a:rPr lang="en-US" dirty="0" smtClean="0"/>
              <a:t>), an Asian ape that produces elaborate songs, often in well-coordinated male/female duets.</a:t>
            </a:r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357158" y="3857628"/>
            <a:ext cx="84296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 smtClean="0"/>
              <a:t>In </a:t>
            </a:r>
            <a:r>
              <a:rPr lang="es-CL" dirty="0" err="1" smtClean="0"/>
              <a:t>this</a:t>
            </a:r>
            <a:r>
              <a:rPr lang="es-CL" dirty="0" smtClean="0"/>
              <a:t> </a:t>
            </a:r>
            <a:r>
              <a:rPr lang="es-CL" dirty="0" err="1" smtClean="0"/>
              <a:t>paper</a:t>
            </a:r>
            <a:r>
              <a:rPr lang="es-CL" dirty="0" smtClean="0"/>
              <a:t> </a:t>
            </a:r>
            <a:r>
              <a:rPr lang="es-CL" dirty="0" err="1" smtClean="0"/>
              <a:t>we</a:t>
            </a:r>
            <a:r>
              <a:rPr lang="es-CL" dirty="0" smtClean="0"/>
              <a:t> </a:t>
            </a:r>
            <a:r>
              <a:rPr lang="es-CL" dirty="0" err="1" smtClean="0"/>
              <a:t>analyze</a:t>
            </a:r>
            <a:r>
              <a:rPr lang="es-CL" dirty="0" smtClean="0"/>
              <a:t> </a:t>
            </a:r>
            <a:r>
              <a:rPr lang="es-CL" dirty="0" err="1" smtClean="0"/>
              <a:t>stable</a:t>
            </a:r>
            <a:r>
              <a:rPr lang="es-CL" dirty="0" smtClean="0"/>
              <a:t> </a:t>
            </a:r>
            <a:r>
              <a:rPr lang="es-CL" dirty="0" err="1" smtClean="0"/>
              <a:t>isotopes</a:t>
            </a:r>
            <a:r>
              <a:rPr lang="es-CL" dirty="0" smtClean="0"/>
              <a:t>, dental and </a:t>
            </a:r>
            <a:r>
              <a:rPr lang="es-CL" dirty="0" err="1" smtClean="0"/>
              <a:t>osteological</a:t>
            </a:r>
            <a:r>
              <a:rPr lang="es-CL" dirty="0" smtClean="0"/>
              <a:t> </a:t>
            </a:r>
            <a:r>
              <a:rPr lang="es-CL" dirty="0" err="1" smtClean="0"/>
              <a:t>information</a:t>
            </a:r>
            <a:r>
              <a:rPr lang="es-CL" dirty="0" smtClean="0"/>
              <a:t> </a:t>
            </a:r>
            <a:r>
              <a:rPr lang="es-CL" dirty="0" err="1" smtClean="0"/>
              <a:t>to</a:t>
            </a:r>
            <a:r>
              <a:rPr lang="es-CL" dirty="0" smtClean="0"/>
              <a:t> </a:t>
            </a:r>
            <a:r>
              <a:rPr lang="es-CL" dirty="0" err="1" smtClean="0"/>
              <a:t>evaluate</a:t>
            </a:r>
            <a:r>
              <a:rPr lang="es-CL" dirty="0" smtClean="0"/>
              <a:t> </a:t>
            </a:r>
            <a:r>
              <a:rPr lang="es-CL" dirty="0" err="1" smtClean="0"/>
              <a:t>if</a:t>
            </a:r>
            <a:r>
              <a:rPr lang="es-CL" dirty="0" smtClean="0"/>
              <a:t> </a:t>
            </a:r>
            <a:r>
              <a:rPr lang="es-CL" dirty="0" err="1" smtClean="0"/>
              <a:t>the</a:t>
            </a:r>
            <a:r>
              <a:rPr lang="es-CL" dirty="0" smtClean="0"/>
              <a:t> </a:t>
            </a:r>
            <a:r>
              <a:rPr lang="es-CL" dirty="0" err="1" smtClean="0"/>
              <a:t>individuals</a:t>
            </a:r>
            <a:r>
              <a:rPr lang="es-CL" dirty="0" smtClean="0"/>
              <a:t> </a:t>
            </a:r>
            <a:r>
              <a:rPr lang="es-CL" dirty="0" err="1" smtClean="0"/>
              <a:t>that</a:t>
            </a:r>
            <a:r>
              <a:rPr lang="es-CL" dirty="0" smtClean="0"/>
              <a:t> </a:t>
            </a:r>
            <a:r>
              <a:rPr lang="es-CL" dirty="0" err="1" smtClean="0"/>
              <a:t>inhabited</a:t>
            </a:r>
            <a:r>
              <a:rPr lang="es-CL" dirty="0" smtClean="0"/>
              <a:t> </a:t>
            </a:r>
            <a:r>
              <a:rPr lang="es-CL" dirty="0" err="1" smtClean="0"/>
              <a:t>the</a:t>
            </a:r>
            <a:r>
              <a:rPr lang="es-CL" dirty="0" smtClean="0"/>
              <a:t> </a:t>
            </a:r>
            <a:r>
              <a:rPr lang="es-CL" dirty="0" err="1" smtClean="0"/>
              <a:t>archaeological</a:t>
            </a:r>
            <a:r>
              <a:rPr lang="es-CL" dirty="0" smtClean="0"/>
              <a:t> </a:t>
            </a:r>
            <a:r>
              <a:rPr lang="es-CL" dirty="0" err="1" smtClean="0"/>
              <a:t>site</a:t>
            </a:r>
            <a:r>
              <a:rPr lang="es-CL" dirty="0" smtClean="0"/>
              <a:t> Esquina de </a:t>
            </a:r>
            <a:r>
              <a:rPr lang="es-CL" dirty="0" err="1" smtClean="0"/>
              <a:t>Huajra</a:t>
            </a:r>
            <a:r>
              <a:rPr lang="es-CL" dirty="0" smtClean="0"/>
              <a:t> (Quebrada de Humahuaca, Jujuy) </a:t>
            </a:r>
            <a:r>
              <a:rPr lang="es-CL" dirty="0" err="1" smtClean="0"/>
              <a:t>experienced</a:t>
            </a:r>
            <a:r>
              <a:rPr lang="es-CL" dirty="0" smtClean="0"/>
              <a:t> a </a:t>
            </a:r>
            <a:r>
              <a:rPr lang="es-CL" dirty="0" err="1" smtClean="0"/>
              <a:t>deprived</a:t>
            </a:r>
            <a:r>
              <a:rPr lang="es-CL" dirty="0" smtClean="0"/>
              <a:t> </a:t>
            </a:r>
            <a:r>
              <a:rPr lang="es-CL" dirty="0" err="1" smtClean="0"/>
              <a:t>life</a:t>
            </a:r>
            <a:r>
              <a:rPr lang="es-CL" dirty="0" smtClean="0"/>
              <a:t> </a:t>
            </a:r>
            <a:r>
              <a:rPr lang="es-CL" dirty="0" err="1" smtClean="0"/>
              <a:t>quality</a:t>
            </a:r>
            <a:r>
              <a:rPr lang="es-CL" dirty="0" smtClean="0"/>
              <a:t> </a:t>
            </a:r>
            <a:r>
              <a:rPr lang="es-CL" dirty="0" err="1" smtClean="0"/>
              <a:t>under</a:t>
            </a:r>
            <a:r>
              <a:rPr lang="es-CL" dirty="0" smtClean="0"/>
              <a:t> Inca </a:t>
            </a:r>
            <a:r>
              <a:rPr lang="es-CL" dirty="0" err="1" smtClean="0"/>
              <a:t>administration</a:t>
            </a:r>
            <a:r>
              <a:rPr lang="es-CL" dirty="0" smtClean="0"/>
              <a:t>.</a:t>
            </a:r>
            <a:endParaRPr lang="es-CL" dirty="0"/>
          </a:p>
        </p:txBody>
      </p:sp>
      <p:sp>
        <p:nvSpPr>
          <p:cNvPr id="7" name="6 Rectángulo"/>
          <p:cNvSpPr/>
          <p:nvPr/>
        </p:nvSpPr>
        <p:spPr>
          <a:xfrm>
            <a:off x="357158" y="5166382"/>
            <a:ext cx="835824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 smtClean="0"/>
              <a:t>El objetivo general es analizar la vigencia de los rituales en el NOA y el modo en que éstos se materializan a través de las danzas, los movimientos y los gestos rituales, el uso de máscaras y disfraces en distintas comunidades andinas durante el tiempo de Carnaval y en la festividad de la Virgen de la Asunción en </a:t>
            </a:r>
            <a:r>
              <a:rPr lang="es-CL" dirty="0" err="1" smtClean="0"/>
              <a:t>Casabindo</a:t>
            </a:r>
            <a:r>
              <a:rPr lang="es-CL" dirty="0" smtClean="0"/>
              <a:t> 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4282" y="214290"/>
            <a:ext cx="87154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>
                <a:cs typeface="Courier New" pitchFamily="49" charset="0"/>
              </a:rPr>
              <a:t>Graficos</a:t>
            </a:r>
            <a:r>
              <a:rPr lang="en-US" b="1" dirty="0" smtClean="0">
                <a:cs typeface="Courier New" pitchFamily="49" charset="0"/>
              </a:rPr>
              <a:t> de </a:t>
            </a:r>
            <a:r>
              <a:rPr lang="en-US" b="1" dirty="0" err="1" smtClean="0">
                <a:cs typeface="Courier New" pitchFamily="49" charset="0"/>
              </a:rPr>
              <a:t>linea</a:t>
            </a:r>
            <a:endParaRPr lang="en-US" b="1" dirty="0" smtClean="0"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install.packages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plotly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dependencies=TRUE)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library(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plotly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par(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pch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=22,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="red") # plotting symbol and color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par(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mfrow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=c(2,4)) # all plots on one page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opts = c("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p","l","o","b","c","s","S","h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in 1:length(opts)){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heading = paste("type=",opts[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plot(WAZ0, WAZ6, type="n", main=heading)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  lines(WAZ0, WAZ6, type=opts[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42844" y="214290"/>
            <a:ext cx="864399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b="1" dirty="0" smtClean="0"/>
              <a:t>Normal q-q </a:t>
            </a:r>
            <a:r>
              <a:rPr lang="es-CL" b="1" dirty="0" err="1" smtClean="0"/>
              <a:t>plots</a:t>
            </a:r>
            <a:endParaRPr lang="es-CL" b="1" dirty="0" smtClean="0"/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library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("car")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qqPlot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(mydata$WAZ0,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labels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row.names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), col="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black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 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cs typeface="Courier New" pitchFamily="49" charset="0"/>
              </a:rPr>
              <a:t>qqPlot</a:t>
            </a:r>
            <a:r>
              <a:rPr lang="en-US" b="1" dirty="0" smtClean="0">
                <a:cs typeface="Courier New" pitchFamily="49" charset="0"/>
              </a:rPr>
              <a:t> </a:t>
            </a:r>
            <a:r>
              <a:rPr lang="en-US" b="1" dirty="0" err="1" smtClean="0">
                <a:cs typeface="Courier New" pitchFamily="49" charset="0"/>
              </a:rPr>
              <a:t>tiene</a:t>
            </a:r>
            <a:r>
              <a:rPr lang="en-US" b="1" dirty="0" smtClean="0">
                <a:cs typeface="Courier New" pitchFamily="49" charset="0"/>
              </a:rPr>
              <a:t> 3 </a:t>
            </a:r>
            <a:r>
              <a:rPr lang="en-US" b="1" dirty="0" err="1" smtClean="0">
                <a:cs typeface="Courier New" pitchFamily="49" charset="0"/>
              </a:rPr>
              <a:t>argumentos</a:t>
            </a:r>
            <a:r>
              <a:rPr lang="en-US" b="1" dirty="0" smtClean="0">
                <a:cs typeface="Courier New" pitchFamily="49" charset="0"/>
              </a:rPr>
              <a:t>: la variable a </a:t>
            </a:r>
            <a:r>
              <a:rPr lang="en-US" b="1" dirty="0" err="1" smtClean="0">
                <a:cs typeface="Courier New" pitchFamily="49" charset="0"/>
              </a:rPr>
              <a:t>plotear</a:t>
            </a:r>
            <a:r>
              <a:rPr lang="en-US" b="1" dirty="0" smtClean="0">
                <a:cs typeface="Courier New" pitchFamily="49" charset="0"/>
              </a:rPr>
              <a:t>, labels=</a:t>
            </a:r>
            <a:r>
              <a:rPr lang="en-US" b="1" dirty="0" err="1" smtClean="0">
                <a:cs typeface="Courier New" pitchFamily="49" charset="0"/>
              </a:rPr>
              <a:t>row.names</a:t>
            </a:r>
            <a:r>
              <a:rPr lang="en-US" b="1" dirty="0" smtClean="0">
                <a:cs typeface="Courier New" pitchFamily="49" charset="0"/>
              </a:rPr>
              <a:t>(</a:t>
            </a:r>
            <a:r>
              <a:rPr lang="en-US" b="1" dirty="0" err="1" smtClean="0">
                <a:cs typeface="Courier New" pitchFamily="49" charset="0"/>
              </a:rPr>
              <a:t>myGenerated</a:t>
            </a:r>
            <a:r>
              <a:rPr lang="en-US" b="1" dirty="0" smtClean="0">
                <a:cs typeface="Courier New" pitchFamily="49" charset="0"/>
              </a:rPr>
              <a:t>) </a:t>
            </a:r>
            <a:r>
              <a:rPr lang="en-US" b="1" dirty="0" err="1" smtClean="0">
                <a:cs typeface="Courier New" pitchFamily="49" charset="0"/>
              </a:rPr>
              <a:t>permite</a:t>
            </a:r>
            <a:r>
              <a:rPr lang="en-US" b="1" dirty="0" smtClean="0">
                <a:cs typeface="Courier New" pitchFamily="49" charset="0"/>
              </a:rPr>
              <a:t> </a:t>
            </a:r>
            <a:r>
              <a:rPr lang="en-US" b="1" dirty="0" err="1" smtClean="0">
                <a:cs typeface="Courier New" pitchFamily="49" charset="0"/>
              </a:rPr>
              <a:t>identificar</a:t>
            </a:r>
            <a:r>
              <a:rPr lang="en-US" b="1" dirty="0" smtClean="0">
                <a:cs typeface="Courier New" pitchFamily="49" charset="0"/>
              </a:rPr>
              <a:t> </a:t>
            </a:r>
            <a:r>
              <a:rPr lang="en-US" b="1" dirty="0" err="1" smtClean="0">
                <a:cs typeface="Courier New" pitchFamily="49" charset="0"/>
              </a:rPr>
              <a:t>cualquier</a:t>
            </a:r>
            <a:r>
              <a:rPr lang="en-US" b="1" dirty="0" smtClean="0">
                <a:cs typeface="Courier New" pitchFamily="49" charset="0"/>
              </a:rPr>
              <a:t> </a:t>
            </a:r>
            <a:r>
              <a:rPr lang="en-US" b="1" dirty="0" err="1" smtClean="0">
                <a:cs typeface="Courier New" pitchFamily="49" charset="0"/>
              </a:rPr>
              <a:t>punto</a:t>
            </a:r>
            <a:r>
              <a:rPr lang="en-US" b="1" dirty="0" smtClean="0">
                <a:cs typeface="Courier New" pitchFamily="49" charset="0"/>
              </a:rPr>
              <a:t> </a:t>
            </a:r>
            <a:r>
              <a:rPr lang="en-US" b="1" dirty="0" err="1" smtClean="0">
                <a:cs typeface="Courier New" pitchFamily="49" charset="0"/>
              </a:rPr>
              <a:t>que</a:t>
            </a:r>
            <a:r>
              <a:rPr lang="en-US" b="1" dirty="0" smtClean="0">
                <a:cs typeface="Courier New" pitchFamily="49" charset="0"/>
              </a:rPr>
              <a:t> </a:t>
            </a:r>
            <a:r>
              <a:rPr lang="en-US" b="1" dirty="0" err="1" smtClean="0">
                <a:cs typeface="Courier New" pitchFamily="49" charset="0"/>
              </a:rPr>
              <a:t>desees</a:t>
            </a:r>
            <a:r>
              <a:rPr lang="en-US" b="1" dirty="0" smtClean="0">
                <a:cs typeface="Courier New" pitchFamily="49" charset="0"/>
              </a:rPr>
              <a:t> y </a:t>
            </a:r>
            <a:r>
              <a:rPr lang="en-US" b="1" dirty="0" err="1" smtClean="0">
                <a:cs typeface="Courier New" pitchFamily="49" charset="0"/>
              </a:rPr>
              <a:t>etiquetarlo</a:t>
            </a:r>
            <a:r>
              <a:rPr lang="en-US" b="1" dirty="0" smtClean="0">
                <a:cs typeface="Courier New" pitchFamily="49" charset="0"/>
              </a:rPr>
              <a:t> de </a:t>
            </a:r>
            <a:r>
              <a:rPr lang="en-US" b="1" dirty="0" err="1" smtClean="0">
                <a:cs typeface="Courier New" pitchFamily="49" charset="0"/>
              </a:rPr>
              <a:t>acuerdo</a:t>
            </a:r>
            <a:r>
              <a:rPr lang="en-US" b="1" dirty="0" smtClean="0">
                <a:cs typeface="Courier New" pitchFamily="49" charset="0"/>
              </a:rPr>
              <a:t> a los </a:t>
            </a:r>
            <a:r>
              <a:rPr lang="en-US" b="1" dirty="0" err="1" smtClean="0">
                <a:cs typeface="Courier New" pitchFamily="49" charset="0"/>
              </a:rPr>
              <a:t>valores</a:t>
            </a:r>
            <a:r>
              <a:rPr lang="en-US" b="1" dirty="0" smtClean="0">
                <a:cs typeface="Courier New" pitchFamily="49" charset="0"/>
              </a:rPr>
              <a:t> </a:t>
            </a:r>
            <a:r>
              <a:rPr lang="en-US" b="1" dirty="0" err="1" smtClean="0">
                <a:cs typeface="Courier New" pitchFamily="49" charset="0"/>
              </a:rPr>
              <a:t>solicitados</a:t>
            </a:r>
            <a:r>
              <a:rPr lang="en-US" b="1" dirty="0" smtClean="0">
                <a:cs typeface="Courier New" pitchFamily="49" charset="0"/>
              </a:rPr>
              <a:t>. Se </a:t>
            </a:r>
            <a:r>
              <a:rPr lang="en-US" b="1" dirty="0" err="1" smtClean="0">
                <a:cs typeface="Courier New" pitchFamily="49" charset="0"/>
              </a:rPr>
              <a:t>usa</a:t>
            </a:r>
            <a:r>
              <a:rPr lang="en-US" b="1" dirty="0" smtClean="0">
                <a:cs typeface="Courier New" pitchFamily="49" charset="0"/>
              </a:rPr>
              <a:t> el mouse y se </a:t>
            </a:r>
            <a:r>
              <a:rPr lang="en-US" b="1" dirty="0" err="1" smtClean="0">
                <a:cs typeface="Courier New" pitchFamily="49" charset="0"/>
              </a:rPr>
              <a:t>clickea</a:t>
            </a:r>
            <a:r>
              <a:rPr lang="en-US" b="1" dirty="0" smtClean="0">
                <a:cs typeface="Courier New" pitchFamily="49" charset="0"/>
              </a:rPr>
              <a:t> </a:t>
            </a:r>
            <a:r>
              <a:rPr lang="en-US" b="1" dirty="0" err="1" smtClean="0">
                <a:cs typeface="Courier New" pitchFamily="49" charset="0"/>
              </a:rPr>
              <a:t>cerca</a:t>
            </a:r>
            <a:r>
              <a:rPr lang="en-US" b="1" dirty="0" smtClean="0">
                <a:cs typeface="Courier New" pitchFamily="49" charset="0"/>
              </a:rPr>
              <a:t> del </a:t>
            </a:r>
            <a:r>
              <a:rPr lang="en-US" b="1" dirty="0" err="1" smtClean="0">
                <a:cs typeface="Courier New" pitchFamily="49" charset="0"/>
              </a:rPr>
              <a:t>punto</a:t>
            </a:r>
            <a:r>
              <a:rPr lang="en-US" b="1" dirty="0" smtClean="0">
                <a:cs typeface="Courier New" pitchFamily="49" charset="0"/>
              </a:rPr>
              <a:t>. </a:t>
            </a:r>
            <a:r>
              <a:rPr lang="en-US" b="1" dirty="0" err="1" smtClean="0">
                <a:cs typeface="Courier New" pitchFamily="49" charset="0"/>
              </a:rPr>
              <a:t>col</a:t>
            </a:r>
            <a:r>
              <a:rPr lang="en-US" b="1" dirty="0" smtClean="0">
                <a:cs typeface="Courier New" pitchFamily="49" charset="0"/>
              </a:rPr>
              <a:t>="black" se </a:t>
            </a:r>
            <a:r>
              <a:rPr lang="en-US" b="1" dirty="0" err="1" smtClean="0">
                <a:cs typeface="Courier New" pitchFamily="49" charset="0"/>
              </a:rPr>
              <a:t>ajusta</a:t>
            </a:r>
            <a:r>
              <a:rPr lang="en-US" b="1" dirty="0" smtClean="0">
                <a:cs typeface="Courier New" pitchFamily="49" charset="0"/>
              </a:rPr>
              <a:t> el color. </a:t>
            </a:r>
            <a:r>
              <a:rPr lang="en-US" b="1" dirty="0" err="1" smtClean="0">
                <a:cs typeface="Courier New" pitchFamily="49" charset="0"/>
              </a:rPr>
              <a:t>Rojo</a:t>
            </a:r>
            <a:r>
              <a:rPr lang="en-US" b="1" dirty="0" smtClean="0">
                <a:cs typeface="Courier New" pitchFamily="49" charset="0"/>
              </a:rPr>
              <a:t> </a:t>
            </a:r>
            <a:r>
              <a:rPr lang="en-US" b="1" dirty="0" err="1" smtClean="0">
                <a:cs typeface="Courier New" pitchFamily="49" charset="0"/>
              </a:rPr>
              <a:t>es</a:t>
            </a:r>
            <a:r>
              <a:rPr lang="en-US" b="1" dirty="0" smtClean="0">
                <a:cs typeface="Courier New" pitchFamily="49" charset="0"/>
              </a:rPr>
              <a:t> </a:t>
            </a:r>
            <a:r>
              <a:rPr lang="en-US" b="1" dirty="0" err="1" smtClean="0">
                <a:cs typeface="Courier New" pitchFamily="49" charset="0"/>
              </a:rPr>
              <a:t>por</a:t>
            </a:r>
            <a:r>
              <a:rPr lang="en-US" b="1" dirty="0" smtClean="0">
                <a:cs typeface="Courier New" pitchFamily="49" charset="0"/>
              </a:rPr>
              <a:t> </a:t>
            </a:r>
            <a:r>
              <a:rPr lang="en-US" b="1" dirty="0" err="1" smtClean="0">
                <a:cs typeface="Courier New" pitchFamily="49" charset="0"/>
              </a:rPr>
              <a:t>defecto</a:t>
            </a:r>
            <a:r>
              <a:rPr lang="en-US" b="1" dirty="0" smtClean="0">
                <a:cs typeface="Courier New" pitchFamily="49" charset="0"/>
              </a:rPr>
              <a:t>.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myQQ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qqnorm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(WAZ0)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identify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myQQ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s-CL" b="1" dirty="0" smtClean="0">
                <a:cs typeface="Courier New" pitchFamily="49" charset="0"/>
                <a:sym typeface="Wingdings" pitchFamily="2" charset="2"/>
              </a:rPr>
              <a:t> permite identificar los puntos</a:t>
            </a:r>
            <a:endParaRPr lang="es-CL" b="1" dirty="0" smtClean="0">
              <a:cs typeface="Courier New" pitchFamily="49" charset="0"/>
            </a:endParaRPr>
          </a:p>
          <a:p>
            <a:endParaRPr lang="es-CL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57158" y="357166"/>
            <a:ext cx="828680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Gráficos de dispersión (</a:t>
            </a:r>
            <a:r>
              <a:rPr lang="es-CL" b="1" dirty="0" err="1" smtClean="0"/>
              <a:t>scatter</a:t>
            </a:r>
            <a:r>
              <a:rPr lang="es-CL" b="1" dirty="0" smtClean="0"/>
              <a:t> </a:t>
            </a:r>
            <a:r>
              <a:rPr lang="es-CL" b="1" dirty="0" err="1" smtClean="0"/>
              <a:t>plots</a:t>
            </a:r>
            <a:r>
              <a:rPr lang="es-CL" b="1" dirty="0" smtClean="0"/>
              <a:t>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plot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(WAZ0,HAZ0)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identify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(WAZ0,HAZ0) </a:t>
            </a:r>
            <a:r>
              <a:rPr lang="es-CL" b="1" dirty="0" smtClean="0">
                <a:latin typeface="+mj-lt"/>
                <a:cs typeface="Courier New" pitchFamily="49" charset="0"/>
                <a:sym typeface="Wingdings" pitchFamily="2" charset="2"/>
              </a:rPr>
              <a:t> permite identificar los casos</a:t>
            </a:r>
          </a:p>
          <a:p>
            <a:endParaRPr lang="es-CL" b="1" dirty="0" smtClean="0">
              <a:latin typeface="+mj-lt"/>
              <a:cs typeface="Courier New" pitchFamily="49" charset="0"/>
            </a:endParaRPr>
          </a:p>
          <a:p>
            <a:r>
              <a:rPr lang="es-CL" b="1" dirty="0" smtClean="0">
                <a:latin typeface="+mj-lt"/>
                <a:cs typeface="Courier New" pitchFamily="49" charset="0"/>
              </a:rPr>
              <a:t>Compuesto de </a:t>
            </a:r>
            <a:r>
              <a:rPr lang="es-CL" b="1" dirty="0" err="1" smtClean="0">
                <a:latin typeface="+mj-lt"/>
                <a:cs typeface="Courier New" pitchFamily="49" charset="0"/>
              </a:rPr>
              <a:t>scatterplots</a:t>
            </a:r>
            <a:endParaRPr lang="es-CL" b="1" dirty="0" smtClean="0">
              <a:latin typeface="+mj-lt"/>
              <a:cs typeface="Courier New" pitchFamily="49" charset="0"/>
            </a:endParaRP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par(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mfrow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=c(2,2) ) </a:t>
            </a:r>
            <a:r>
              <a:rPr lang="es-CL" b="1" dirty="0" smtClean="0">
                <a:latin typeface="+mj-lt"/>
                <a:cs typeface="Courier New" pitchFamily="49" charset="0"/>
              </a:rPr>
              <a:t># set up a 2x2 </a:t>
            </a:r>
            <a:r>
              <a:rPr lang="es-CL" b="1" dirty="0" err="1" smtClean="0">
                <a:latin typeface="+mj-lt"/>
                <a:cs typeface="Courier New" pitchFamily="49" charset="0"/>
              </a:rPr>
              <a:t>multiframe</a:t>
            </a:r>
            <a:r>
              <a:rPr lang="es-CL" b="1" dirty="0" smtClean="0">
                <a:latin typeface="+mj-lt"/>
                <a:cs typeface="Courier New" pitchFamily="49" charset="0"/>
              </a:rPr>
              <a:t> </a:t>
            </a:r>
            <a:r>
              <a:rPr lang="es-CL" b="1" dirty="0" err="1" smtClean="0">
                <a:latin typeface="+mj-lt"/>
                <a:cs typeface="Courier New" pitchFamily="49" charset="0"/>
              </a:rPr>
              <a:t>plot</a:t>
            </a:r>
            <a:endParaRPr lang="es-CL" b="1" dirty="0" smtClean="0">
              <a:latin typeface="+mj-lt"/>
              <a:cs typeface="Courier New" pitchFamily="49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plot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(WAZ0,HAZ0,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type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="p",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type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=p" 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plot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(WAZ0,HAZ0,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type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="l",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type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=l" 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plot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(WAZ0,HAZ0,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type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="b",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type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=b" 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plot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(WAZ0,HAZ0,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type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="h",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main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type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=h" )</a:t>
            </a: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par(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mfrow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=c(1,1) ) </a:t>
            </a:r>
            <a:r>
              <a:rPr lang="es-CL" b="1" dirty="0" smtClean="0">
                <a:latin typeface="+mj-lt"/>
                <a:cs typeface="Courier New" pitchFamily="49" charset="0"/>
              </a:rPr>
              <a:t># set </a:t>
            </a:r>
            <a:r>
              <a:rPr lang="es-CL" b="1" dirty="0" err="1" smtClean="0">
                <a:latin typeface="+mj-lt"/>
                <a:cs typeface="Courier New" pitchFamily="49" charset="0"/>
              </a:rPr>
              <a:t>parameter</a:t>
            </a:r>
            <a:r>
              <a:rPr lang="es-CL" b="1" dirty="0" smtClean="0">
                <a:latin typeface="+mj-lt"/>
                <a:cs typeface="Courier New" pitchFamily="49" charset="0"/>
              </a:rPr>
              <a:t> back </a:t>
            </a:r>
            <a:r>
              <a:rPr lang="es-CL" b="1" dirty="0" err="1" smtClean="0">
                <a:latin typeface="+mj-lt"/>
                <a:cs typeface="Courier New" pitchFamily="49" charset="0"/>
              </a:rPr>
              <a:t>to</a:t>
            </a:r>
            <a:r>
              <a:rPr lang="es-CL" b="1" dirty="0" smtClean="0">
                <a:latin typeface="+mj-lt"/>
                <a:cs typeface="Courier New" pitchFamily="49" charset="0"/>
              </a:rPr>
              <a:t> 1 </a:t>
            </a:r>
            <a:r>
              <a:rPr lang="es-CL" b="1" dirty="0" err="1" smtClean="0">
                <a:latin typeface="+mj-lt"/>
                <a:cs typeface="Courier New" pitchFamily="49" charset="0"/>
              </a:rPr>
              <a:t>plot</a:t>
            </a:r>
            <a:endParaRPr lang="es-CL" b="1" dirty="0" smtClean="0">
              <a:latin typeface="+mj-lt"/>
              <a:cs typeface="Courier New" pitchFamily="49" charset="0"/>
            </a:endParaRP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smtClean="0">
                <a:latin typeface="+mj-lt"/>
                <a:cs typeface="Courier New" pitchFamily="49" charset="0"/>
              </a:rPr>
              <a:t>Gráficos de dispersión con “</a:t>
            </a:r>
            <a:r>
              <a:rPr lang="es-CL" b="1" dirty="0" err="1" smtClean="0">
                <a:latin typeface="+mj-lt"/>
                <a:cs typeface="Courier New" pitchFamily="49" charset="0"/>
              </a:rPr>
              <a:t>jitter</a:t>
            </a:r>
            <a:r>
              <a:rPr lang="es-CL" b="1" dirty="0" smtClean="0">
                <a:latin typeface="+mj-lt"/>
                <a:cs typeface="Courier New" pitchFamily="49" charset="0"/>
              </a:rPr>
              <a:t>” (separa puntos superpuestos) </a:t>
            </a:r>
            <a:r>
              <a:rPr lang="es-CL" b="1" dirty="0" smtClean="0">
                <a:solidFill>
                  <a:srgbClr val="FF0000"/>
                </a:solidFill>
                <a:latin typeface="+mj-lt"/>
                <a:cs typeface="Courier New" pitchFamily="49" charset="0"/>
              </a:rPr>
              <a:t>NO SALIO BIEN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par(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mfrow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=c(1,2) ) # set up 1x2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multiframe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plot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plot( q1,q4, main="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Likert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Scale Without Jitter")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plot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jitter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(q1,3),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jitter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(q4,3),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main="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Likert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Scale With Jitter")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par(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mfrow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=c(1,1) ) # reset to single plot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714612" y="285728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Gráficos de cajas y bigotes (</a:t>
            </a:r>
            <a:r>
              <a:rPr lang="es-CL" b="1" i="1" dirty="0" err="1" smtClean="0"/>
              <a:t>boxplot</a:t>
            </a:r>
            <a:r>
              <a:rPr lang="es-CL" b="1" dirty="0" smtClean="0"/>
              <a:t>)</a:t>
            </a:r>
            <a:endParaRPr lang="es-CL" b="1" dirty="0"/>
          </a:p>
        </p:txBody>
      </p:sp>
      <p:sp>
        <p:nvSpPr>
          <p:cNvPr id="4" name="3 Rectángulo"/>
          <p:cNvSpPr/>
          <p:nvPr/>
        </p:nvSpPr>
        <p:spPr>
          <a:xfrm>
            <a:off x="500034" y="785794"/>
            <a:ext cx="814393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boxplot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(mydata$WAZ0)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install.packages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ggplot2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dependencies=TRUE)</a:t>
            </a:r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library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(ggplot2)</a:t>
            </a: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 </a:t>
            </a: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# A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really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basic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boxplot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ggplot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, aes(x=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as.factor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), y=WAZ0)) + </a:t>
            </a: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    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geom_boxplot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fill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slateblue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alpha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=0.2) + </a:t>
            </a: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    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xlab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")</a:t>
            </a:r>
            <a:endParaRPr lang="es-CL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42910" y="785794"/>
            <a:ext cx="800105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library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(ggplot2)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&lt;- factor(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ggplot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, aes(x=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as.factor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), y=WAZ0)) + </a:t>
            </a: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    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geom_boxplot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fill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slateblue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alpha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=0.2) + </a:t>
            </a: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    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xlab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ggplot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, aes(x=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as.factor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), y=height24)) + </a:t>
            </a: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    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geom_boxplot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fill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slateblue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alpha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=0.2) + </a:t>
            </a: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    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xlab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install.packages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ggpubr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dependencies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=TRUE)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library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ggpubr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ggline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, x = 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", y = "height24", </a:t>
            </a: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add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c("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mean_se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", 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jitter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"), </a:t>
            </a: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order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c("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ctrl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", "1", "2"),</a:t>
            </a: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ylab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Height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xlab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"Sex")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7158" y="1028343"/>
            <a:ext cx="828680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t.test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 height24 ~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, data=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res.aov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aov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(height24 ~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, data =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summary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(res.aov)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res.aov &lt;-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aov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(WHZ36 ~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milk_s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, data =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summary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(res.aov)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ggplot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, aes(x=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as.factor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mydata$milk_s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), y=WHZ36)) + </a:t>
            </a: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    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geom_boxplot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fill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slateblue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alpha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=0.2) + </a:t>
            </a:r>
          </a:p>
          <a:p>
            <a:r>
              <a:rPr lang="es-CL" dirty="0" smtClean="0">
                <a:latin typeface="Courier New" pitchFamily="49" charset="0"/>
                <a:cs typeface="Courier New" pitchFamily="49" charset="0"/>
              </a:rPr>
              <a:t>    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xlab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Age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of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giving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formula-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based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milk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pairwise.t.test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(mydata$WHZ36,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mydata$milk_s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, p.adj = 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bonf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")</a:t>
            </a:r>
            <a:endParaRPr lang="es-CL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42976" y="285728"/>
            <a:ext cx="69294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b="1" dirty="0" smtClean="0"/>
              <a:t>Análisis estadísticos</a:t>
            </a:r>
          </a:p>
          <a:p>
            <a:endParaRPr lang="es-CL" dirty="0" smtClean="0"/>
          </a:p>
          <a:p>
            <a:r>
              <a:rPr lang="es-CL" b="1" dirty="0" err="1" smtClean="0"/>
              <a:t>Ttest</a:t>
            </a:r>
            <a:endParaRPr lang="es-CL" b="1" dirty="0" smtClean="0"/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t.test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 WAZ6 ~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gender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, data=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00034" y="142852"/>
            <a:ext cx="82868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>
                <a:latin typeface="Calibri" pitchFamily="34" charset="0"/>
                <a:cs typeface="Calibri" pitchFamily="34" charset="0"/>
              </a:rPr>
              <a:t>CORRELACIONES</a:t>
            </a:r>
          </a:p>
          <a:p>
            <a:pPr algn="ctr"/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#Ejemplo correlaciones con 10 niños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&lt;- read.csv("corr.csv",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sep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=";",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header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=TRUE,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fill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TRUE)</a:t>
            </a:r>
          </a:p>
          <a:p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Correlacion</a:t>
            </a:r>
            <a:r>
              <a:rPr lang="es-CL" b="1" dirty="0" smtClean="0">
                <a:latin typeface="Calibri" pitchFamily="34" charset="0"/>
                <a:cs typeface="Calibri" pitchFamily="34" charset="0"/>
              </a:rPr>
              <a:t> de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Pearson</a:t>
            </a:r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cor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(mydata$WAZ0, mydata$HAZ0,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method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c("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pearson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"))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Correlación de Kendall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cor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(mydata$WAZ0, mydata$HAZ0,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method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c("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kendall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"))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smtClean="0">
                <a:latin typeface="Calibri" pitchFamily="34" charset="0"/>
                <a:cs typeface="Calibri" pitchFamily="34" charset="0"/>
              </a:rPr>
              <a:t>Correlación de </a:t>
            </a:r>
            <a:r>
              <a:rPr lang="es-CL" b="1" dirty="0" err="1" smtClean="0">
                <a:latin typeface="Calibri" pitchFamily="34" charset="0"/>
                <a:cs typeface="Calibri" pitchFamily="34" charset="0"/>
              </a:rPr>
              <a:t>Spearman</a:t>
            </a:r>
            <a:endParaRPr lang="es-CL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cor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(mydata$WAZ0, mydata$HAZ0,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method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 = c("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spearman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"))</a:t>
            </a:r>
          </a:p>
          <a:p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b="1" dirty="0" smtClean="0">
                <a:latin typeface="+mj-lt"/>
                <a:cs typeface="Courier New" pitchFamily="49" charset="0"/>
              </a:rPr>
              <a:t>Correlación de </a:t>
            </a:r>
            <a:r>
              <a:rPr lang="es-CL" b="1" dirty="0" err="1" smtClean="0">
                <a:latin typeface="+mj-lt"/>
                <a:cs typeface="Courier New" pitchFamily="49" charset="0"/>
              </a:rPr>
              <a:t>Pearson</a:t>
            </a:r>
            <a:r>
              <a:rPr lang="es-CL" b="1" dirty="0" smtClean="0">
                <a:latin typeface="+mj-lt"/>
                <a:cs typeface="Courier New" pitchFamily="49" charset="0"/>
              </a:rPr>
              <a:t> con significación estadística</a:t>
            </a: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library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Hmisc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s-CL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rcorr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(mydata$WAZ0, mydata$HAZ0, 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type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pearson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")</a:t>
            </a:r>
          </a:p>
          <a:p>
            <a:r>
              <a:rPr lang="es-CL" b="1" dirty="0" err="1" smtClean="0">
                <a:latin typeface="+mj-lt"/>
                <a:cs typeface="Courier New" pitchFamily="49" charset="0"/>
              </a:rPr>
              <a:t>Type</a:t>
            </a:r>
            <a:r>
              <a:rPr lang="es-CL" b="1" dirty="0" smtClean="0">
                <a:latin typeface="+mj-lt"/>
                <a:cs typeface="Courier New" pitchFamily="49" charset="0"/>
              </a:rPr>
              <a:t> puede ser </a:t>
            </a:r>
            <a:r>
              <a:rPr lang="es-CL" b="1" dirty="0" err="1" smtClean="0">
                <a:latin typeface="+mj-lt"/>
                <a:cs typeface="Courier New" pitchFamily="49" charset="0"/>
              </a:rPr>
              <a:t>pearson</a:t>
            </a:r>
            <a:r>
              <a:rPr lang="es-CL" b="1" dirty="0" smtClean="0">
                <a:latin typeface="+mj-lt"/>
                <a:cs typeface="Courier New" pitchFamily="49" charset="0"/>
              </a:rPr>
              <a:t> o </a:t>
            </a:r>
            <a:r>
              <a:rPr lang="es-CL" b="1" dirty="0" err="1" smtClean="0">
                <a:latin typeface="+mj-lt"/>
                <a:cs typeface="Courier New" pitchFamily="49" charset="0"/>
              </a:rPr>
              <a:t>spearman</a:t>
            </a:r>
            <a:endParaRPr lang="es-CL" b="1" smtClean="0">
              <a:latin typeface="+mj-lt"/>
              <a:cs typeface="Courier New" pitchFamily="49" charset="0"/>
            </a:endParaRPr>
          </a:p>
          <a:p>
            <a:endParaRPr lang="es-CL" b="1" dirty="0">
              <a:latin typeface="+mj-lt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174476"/>
            <a:ext cx="800105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Correlaciones parciales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install.packages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ppcor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dependencies=TRUE)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library("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ppcor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")</a:t>
            </a:r>
            <a:endParaRPr lang="es-CL" dirty="0" smtClean="0">
              <a:latin typeface="Courier New" pitchFamily="49" charset="0"/>
              <a:cs typeface="Courier New" pitchFamily="49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pcor.test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(mydata$WAZ0, mydata$HAZ0,mydata$WHZ0)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pcor.test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(mydata$WHZ0,mydata$WAZ0, mydata$HAZ0)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CL" dirty="0" err="1" smtClean="0">
                <a:latin typeface="Courier New" pitchFamily="49" charset="0"/>
                <a:cs typeface="Courier New" pitchFamily="49" charset="0"/>
              </a:rPr>
              <a:t>pcor.test</a:t>
            </a:r>
            <a:r>
              <a:rPr lang="es-CL" dirty="0" smtClean="0">
                <a:latin typeface="Courier New" pitchFamily="49" charset="0"/>
                <a:cs typeface="Courier New" pitchFamily="49" charset="0"/>
              </a:rPr>
              <a:t>(mydata$HAZ0,mydata$WHZ0,mydata$WAZ0)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28596" y="428604"/>
            <a:ext cx="835824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Análisis de tablas de contingencia (2x2)</a:t>
            </a:r>
          </a:p>
          <a:p>
            <a:endParaRPr lang="es-CL" dirty="0" smtClean="0"/>
          </a:p>
          <a:p>
            <a:r>
              <a:rPr lang="es-CL" b="1" dirty="0" smtClean="0"/>
              <a:t>##G test para R</a:t>
            </a:r>
          </a:p>
          <a:p>
            <a:r>
              <a:rPr lang="es-CL" dirty="0" smtClean="0"/>
              <a:t>#https://rcompanion.org/rcompanion/b_06.html</a:t>
            </a:r>
          </a:p>
          <a:p>
            <a:endParaRPr lang="es-CL" dirty="0" smtClean="0"/>
          </a:p>
          <a:p>
            <a:r>
              <a:rPr lang="es-CL" dirty="0" smtClean="0"/>
              <a:t>Input =("</a:t>
            </a:r>
          </a:p>
          <a:p>
            <a:r>
              <a:rPr lang="es-CL" dirty="0" smtClean="0"/>
              <a:t> </a:t>
            </a:r>
            <a:r>
              <a:rPr lang="es-CL" dirty="0" err="1" smtClean="0"/>
              <a:t>Injection.area</a:t>
            </a:r>
            <a:r>
              <a:rPr lang="es-CL" dirty="0" smtClean="0"/>
              <a:t>  </a:t>
            </a:r>
            <a:r>
              <a:rPr lang="es-CL" dirty="0" err="1" smtClean="0"/>
              <a:t>No.severe</a:t>
            </a:r>
            <a:r>
              <a:rPr lang="es-CL" dirty="0" smtClean="0"/>
              <a:t>  </a:t>
            </a:r>
            <a:r>
              <a:rPr lang="es-CL" dirty="0" err="1" smtClean="0"/>
              <a:t>Severe</a:t>
            </a:r>
            <a:r>
              <a:rPr lang="es-CL" dirty="0" smtClean="0"/>
              <a:t>      </a:t>
            </a:r>
          </a:p>
          <a:p>
            <a:r>
              <a:rPr lang="es-CL" dirty="0" smtClean="0"/>
              <a:t> </a:t>
            </a:r>
            <a:r>
              <a:rPr lang="es-CL" dirty="0" err="1" smtClean="0"/>
              <a:t>Thigh</a:t>
            </a:r>
            <a:r>
              <a:rPr lang="es-CL" dirty="0" smtClean="0"/>
              <a:t>           4788       30</a:t>
            </a:r>
          </a:p>
          <a:p>
            <a:r>
              <a:rPr lang="es-CL" dirty="0" smtClean="0"/>
              <a:t> </a:t>
            </a:r>
            <a:r>
              <a:rPr lang="es-CL" dirty="0" err="1" smtClean="0"/>
              <a:t>Arm</a:t>
            </a:r>
            <a:r>
              <a:rPr lang="es-CL" dirty="0" smtClean="0"/>
              <a:t>             8916       76</a:t>
            </a:r>
          </a:p>
          <a:p>
            <a:r>
              <a:rPr lang="es-CL" dirty="0" smtClean="0"/>
              <a:t>")</a:t>
            </a:r>
          </a:p>
          <a:p>
            <a:endParaRPr lang="es-CL" dirty="0" smtClean="0"/>
          </a:p>
          <a:p>
            <a:r>
              <a:rPr lang="es-CL" dirty="0" smtClean="0"/>
              <a:t>Matriz = </a:t>
            </a:r>
            <a:r>
              <a:rPr lang="es-CL" dirty="0" err="1" smtClean="0"/>
              <a:t>as.matrix</a:t>
            </a:r>
            <a:r>
              <a:rPr lang="es-CL" dirty="0" smtClean="0"/>
              <a:t>(</a:t>
            </a:r>
            <a:r>
              <a:rPr lang="es-CL" dirty="0" err="1" smtClean="0"/>
              <a:t>read.table</a:t>
            </a:r>
            <a:r>
              <a:rPr lang="es-CL" dirty="0" smtClean="0"/>
              <a:t>(</a:t>
            </a:r>
            <a:r>
              <a:rPr lang="es-CL" dirty="0" err="1" smtClean="0"/>
              <a:t>textConnection</a:t>
            </a:r>
            <a:r>
              <a:rPr lang="es-CL" dirty="0" smtClean="0"/>
              <a:t>(Input),</a:t>
            </a:r>
          </a:p>
          <a:p>
            <a:r>
              <a:rPr lang="es-CL" dirty="0" smtClean="0"/>
              <a:t>                   </a:t>
            </a:r>
            <a:r>
              <a:rPr lang="es-CL" dirty="0" err="1" smtClean="0"/>
              <a:t>header</a:t>
            </a:r>
            <a:r>
              <a:rPr lang="es-CL" dirty="0" smtClean="0"/>
              <a:t>=TRUE,</a:t>
            </a:r>
          </a:p>
          <a:p>
            <a:r>
              <a:rPr lang="es-CL" dirty="0" smtClean="0"/>
              <a:t>                   </a:t>
            </a:r>
            <a:r>
              <a:rPr lang="es-CL" dirty="0" err="1" smtClean="0"/>
              <a:t>row.names</a:t>
            </a:r>
            <a:r>
              <a:rPr lang="es-CL" dirty="0" smtClean="0"/>
              <a:t>=1))</a:t>
            </a:r>
          </a:p>
          <a:p>
            <a:endParaRPr lang="es-CL" dirty="0" smtClean="0"/>
          </a:p>
          <a:p>
            <a:r>
              <a:rPr lang="es-CL" dirty="0" smtClean="0"/>
              <a:t>Matriz</a:t>
            </a:r>
          </a:p>
          <a:p>
            <a:r>
              <a:rPr lang="es-CL" dirty="0" err="1" smtClean="0"/>
              <a:t>install.packages</a:t>
            </a:r>
            <a:r>
              <a:rPr lang="es-CL" dirty="0" smtClean="0"/>
              <a:t>("</a:t>
            </a:r>
            <a:r>
              <a:rPr lang="es-CL" dirty="0" err="1" smtClean="0"/>
              <a:t>moments</a:t>
            </a:r>
            <a:r>
              <a:rPr lang="es-CL" dirty="0" smtClean="0"/>
              <a:t>", </a:t>
            </a:r>
            <a:r>
              <a:rPr lang="es-CL" dirty="0" err="1" smtClean="0"/>
              <a:t>dependencies</a:t>
            </a:r>
            <a:r>
              <a:rPr lang="es-CL" dirty="0" smtClean="0"/>
              <a:t>=TRUE)</a:t>
            </a:r>
          </a:p>
          <a:p>
            <a:r>
              <a:rPr lang="es-CL" dirty="0" err="1" smtClean="0"/>
              <a:t>library</a:t>
            </a:r>
            <a:r>
              <a:rPr lang="es-CL" dirty="0" smtClean="0"/>
              <a:t>(</a:t>
            </a:r>
            <a:r>
              <a:rPr lang="es-CL" dirty="0" err="1" smtClean="0"/>
              <a:t>DescTools</a:t>
            </a:r>
            <a:r>
              <a:rPr lang="es-CL" dirty="0" smtClean="0"/>
              <a:t>)</a:t>
            </a:r>
          </a:p>
          <a:p>
            <a:r>
              <a:rPr lang="es-CL" dirty="0" smtClean="0"/>
              <a:t>   </a:t>
            </a:r>
          </a:p>
          <a:p>
            <a:r>
              <a:rPr lang="es-CL" dirty="0" err="1" smtClean="0"/>
              <a:t>GTest</a:t>
            </a:r>
            <a:r>
              <a:rPr lang="es-CL" dirty="0" smtClean="0"/>
              <a:t>(Matriz,</a:t>
            </a:r>
          </a:p>
          <a:p>
            <a:r>
              <a:rPr lang="es-CL" dirty="0" smtClean="0"/>
              <a:t>      </a:t>
            </a:r>
            <a:r>
              <a:rPr lang="es-CL" dirty="0" err="1" smtClean="0"/>
              <a:t>correct</a:t>
            </a:r>
            <a:r>
              <a:rPr lang="es-CL" dirty="0" smtClean="0"/>
              <a:t>="</a:t>
            </a:r>
            <a:r>
              <a:rPr lang="es-CL" dirty="0" err="1" smtClean="0"/>
              <a:t>none</a:t>
            </a:r>
            <a:r>
              <a:rPr lang="es-CL" dirty="0" smtClean="0"/>
              <a:t>")</a:t>
            </a:r>
            <a:endParaRPr lang="es-C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928926" y="428604"/>
            <a:ext cx="350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000" b="1" dirty="0" smtClean="0"/>
              <a:t>Problema de investigación</a:t>
            </a:r>
            <a:endParaRPr lang="es-CL" sz="20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1071538" y="1211033"/>
            <a:ext cx="692948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 smtClean="0"/>
              <a:t>Definirá todos los pasos siguientes: objetivos, hipótesis, universo, muestra, tipo de análisis.</a:t>
            </a:r>
          </a:p>
          <a:p>
            <a:endParaRPr lang="es-CL" sz="2000" dirty="0" smtClean="0"/>
          </a:p>
          <a:p>
            <a:r>
              <a:rPr lang="es-CL" sz="2000" dirty="0" smtClean="0"/>
              <a:t>Plantearse el problema de investigación no es elegir un tema. El planteamiento debe ser específico en términos concretos y explícitos, de modo que sea susceptible de ser investigado mediante técnicas cuantitativas. </a:t>
            </a:r>
            <a:r>
              <a:rPr lang="es-CL" sz="2000" i="1" dirty="0" smtClean="0"/>
              <a:t>Delimitar </a:t>
            </a:r>
            <a:r>
              <a:rPr lang="es-CL" sz="2000" dirty="0" smtClean="0"/>
              <a:t>es la esencia de los planteamientos cuantitativos. Describir tendencias y patrones, evaluar variaciones, identificar diferencias, medir resultados y probar teorías.</a:t>
            </a:r>
            <a:endParaRPr lang="es-CL" sz="2000" dirty="0"/>
          </a:p>
        </p:txBody>
      </p:sp>
      <p:sp>
        <p:nvSpPr>
          <p:cNvPr id="4" name="3 CuadroTexto"/>
          <p:cNvSpPr txBox="1"/>
          <p:nvPr/>
        </p:nvSpPr>
        <p:spPr>
          <a:xfrm>
            <a:off x="1142976" y="5845750"/>
            <a:ext cx="6786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Ejercicio: plantee una pregunta de investigación de índole estadística.</a:t>
            </a:r>
            <a:endParaRPr lang="es-C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786050" y="571480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L" b="1" dirty="0" smtClean="0">
                <a:solidFill>
                  <a:srgbClr val="FF0000"/>
                </a:solidFill>
              </a:rPr>
              <a:t>Transformando las bases de datos de </a:t>
            </a:r>
            <a:r>
              <a:rPr lang="es-CL" b="1" dirty="0" err="1" smtClean="0">
                <a:solidFill>
                  <a:srgbClr val="FF0000"/>
                </a:solidFill>
              </a:rPr>
              <a:t>long</a:t>
            </a:r>
            <a:r>
              <a:rPr lang="es-CL" b="1" dirty="0" smtClean="0">
                <a:solidFill>
                  <a:srgbClr val="FF0000"/>
                </a:solidFill>
              </a:rPr>
              <a:t> a </a:t>
            </a:r>
            <a:r>
              <a:rPr lang="es-CL" b="1" dirty="0" err="1" smtClean="0">
                <a:solidFill>
                  <a:srgbClr val="FF0000"/>
                </a:solidFill>
              </a:rPr>
              <a:t>wide</a:t>
            </a:r>
            <a:r>
              <a:rPr lang="es-CL" b="1" dirty="0" smtClean="0">
                <a:solidFill>
                  <a:srgbClr val="FF0000"/>
                </a:solidFill>
              </a:rPr>
              <a:t> y viceversa (NO SALIO)</a:t>
            </a:r>
          </a:p>
          <a:p>
            <a:endParaRPr lang="es-CL" dirty="0" smtClean="0">
              <a:solidFill>
                <a:srgbClr val="FF0000"/>
              </a:solidFill>
            </a:endParaRPr>
          </a:p>
          <a:p>
            <a:r>
              <a:rPr lang="es-CL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install.packages</a:t>
            </a:r>
            <a:r>
              <a:rPr lang="es-CL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("</a:t>
            </a:r>
            <a:r>
              <a:rPr lang="es-CL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reshape</a:t>
            </a:r>
            <a:r>
              <a:rPr lang="es-CL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", </a:t>
            </a:r>
            <a:r>
              <a:rPr lang="es-CL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dependencies</a:t>
            </a:r>
            <a:r>
              <a:rPr lang="es-CL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=TRUE)</a:t>
            </a:r>
          </a:p>
          <a:p>
            <a:r>
              <a:rPr lang="es-CL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attach</a:t>
            </a:r>
            <a:r>
              <a:rPr lang="es-CL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s-CL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mydata</a:t>
            </a:r>
            <a:r>
              <a:rPr lang="es-CL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mylong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&lt;- melt(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mydata,ID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=c("</a:t>
            </a:r>
            <a:r>
              <a:rPr lang="en-US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subject","workshop","gender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") )</a:t>
            </a:r>
            <a:endParaRPr lang="es-CL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es-CL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488" y="500042"/>
            <a:ext cx="3286148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Planteamiento del problema de investigación</a:t>
            </a:r>
            <a:endParaRPr lang="es-CL" dirty="0"/>
          </a:p>
        </p:txBody>
      </p:sp>
      <p:cxnSp>
        <p:nvCxnSpPr>
          <p:cNvPr id="4" name="3 Conector recto de flecha"/>
          <p:cNvCxnSpPr>
            <a:stCxn id="2" idx="2"/>
            <a:endCxn id="5" idx="0"/>
          </p:cNvCxnSpPr>
          <p:nvPr/>
        </p:nvCxnSpPr>
        <p:spPr>
          <a:xfrm rot="5400000">
            <a:off x="4321967" y="1393017"/>
            <a:ext cx="35719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3786182" y="1571612"/>
            <a:ext cx="142876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Hipótesis</a:t>
            </a:r>
            <a:endParaRPr lang="es-CL" dirty="0"/>
          </a:p>
        </p:txBody>
      </p:sp>
      <p:cxnSp>
        <p:nvCxnSpPr>
          <p:cNvPr id="17" name="16 Conector recto de flecha"/>
          <p:cNvCxnSpPr>
            <a:stCxn id="5" idx="2"/>
            <a:endCxn id="31" idx="0"/>
          </p:cNvCxnSpPr>
          <p:nvPr/>
        </p:nvCxnSpPr>
        <p:spPr>
          <a:xfrm rot="5400000">
            <a:off x="4286248" y="2214554"/>
            <a:ext cx="428628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Rectángulo"/>
          <p:cNvSpPr/>
          <p:nvPr/>
        </p:nvSpPr>
        <p:spPr>
          <a:xfrm>
            <a:off x="5143504" y="3214686"/>
            <a:ext cx="185738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Definición de las variables</a:t>
            </a:r>
            <a:endParaRPr lang="es-CL" dirty="0"/>
          </a:p>
        </p:txBody>
      </p:sp>
      <p:sp>
        <p:nvSpPr>
          <p:cNvPr id="23" name="22 Rectángulo"/>
          <p:cNvSpPr/>
          <p:nvPr/>
        </p:nvSpPr>
        <p:spPr>
          <a:xfrm>
            <a:off x="2071670" y="3214686"/>
            <a:ext cx="185738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Definición del análisis</a:t>
            </a:r>
            <a:endParaRPr lang="es-CL" dirty="0"/>
          </a:p>
        </p:txBody>
      </p:sp>
      <p:cxnSp>
        <p:nvCxnSpPr>
          <p:cNvPr id="25" name="24 Conector recto de flecha"/>
          <p:cNvCxnSpPr>
            <a:stCxn id="21" idx="1"/>
            <a:endCxn id="23" idx="3"/>
          </p:cNvCxnSpPr>
          <p:nvPr/>
        </p:nvCxnSpPr>
        <p:spPr>
          <a:xfrm rot="10800000">
            <a:off x="3929058" y="3607595"/>
            <a:ext cx="1214446" cy="158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>
            <a:endCxn id="38" idx="0"/>
          </p:cNvCxnSpPr>
          <p:nvPr/>
        </p:nvCxnSpPr>
        <p:spPr>
          <a:xfrm rot="5400000">
            <a:off x="4108450" y="3893345"/>
            <a:ext cx="785023" cy="79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Rectángulo"/>
          <p:cNvSpPr/>
          <p:nvPr/>
        </p:nvSpPr>
        <p:spPr>
          <a:xfrm>
            <a:off x="3286116" y="2428868"/>
            <a:ext cx="2428892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Objetivo de la investigación</a:t>
            </a:r>
            <a:endParaRPr lang="es-CL" dirty="0"/>
          </a:p>
        </p:txBody>
      </p:sp>
      <p:cxnSp>
        <p:nvCxnSpPr>
          <p:cNvPr id="37" name="36 Conector recto de flecha"/>
          <p:cNvCxnSpPr>
            <a:stCxn id="31" idx="2"/>
          </p:cNvCxnSpPr>
          <p:nvPr/>
        </p:nvCxnSpPr>
        <p:spPr>
          <a:xfrm rot="16200000" flipH="1">
            <a:off x="4215207" y="3357165"/>
            <a:ext cx="571504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Rectángulo"/>
          <p:cNvSpPr/>
          <p:nvPr/>
        </p:nvSpPr>
        <p:spPr>
          <a:xfrm>
            <a:off x="2928926" y="4286256"/>
            <a:ext cx="314327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Recolección de los datos</a:t>
            </a:r>
            <a:endParaRPr lang="es-CL" dirty="0"/>
          </a:p>
        </p:txBody>
      </p:sp>
      <p:cxnSp>
        <p:nvCxnSpPr>
          <p:cNvPr id="47" name="46 Conector recto de flecha"/>
          <p:cNvCxnSpPr>
            <a:stCxn id="38" idx="2"/>
            <a:endCxn id="48" idx="0"/>
          </p:cNvCxnSpPr>
          <p:nvPr/>
        </p:nvCxnSpPr>
        <p:spPr>
          <a:xfrm rot="5400000">
            <a:off x="4250529" y="4964917"/>
            <a:ext cx="500066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Rectángulo"/>
          <p:cNvSpPr/>
          <p:nvPr/>
        </p:nvSpPr>
        <p:spPr>
          <a:xfrm>
            <a:off x="3929058" y="5214950"/>
            <a:ext cx="114300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Análisis</a:t>
            </a:r>
            <a:endParaRPr lang="es-CL" dirty="0"/>
          </a:p>
        </p:txBody>
      </p:sp>
      <p:sp>
        <p:nvSpPr>
          <p:cNvPr id="51" name="50 Rectángulo"/>
          <p:cNvSpPr/>
          <p:nvPr/>
        </p:nvSpPr>
        <p:spPr>
          <a:xfrm>
            <a:off x="3714744" y="6000768"/>
            <a:ext cx="157163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Resultados</a:t>
            </a:r>
            <a:endParaRPr lang="es-CL" dirty="0"/>
          </a:p>
        </p:txBody>
      </p:sp>
      <p:cxnSp>
        <p:nvCxnSpPr>
          <p:cNvPr id="53" name="52 Conector recto de flecha"/>
          <p:cNvCxnSpPr>
            <a:stCxn id="48" idx="2"/>
            <a:endCxn id="51" idx="0"/>
          </p:cNvCxnSpPr>
          <p:nvPr/>
        </p:nvCxnSpPr>
        <p:spPr>
          <a:xfrm rot="5400000">
            <a:off x="4321967" y="5822173"/>
            <a:ext cx="35719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angular"/>
          <p:cNvCxnSpPr>
            <a:stCxn id="51" idx="1"/>
            <a:endCxn id="5" idx="1"/>
          </p:cNvCxnSpPr>
          <p:nvPr/>
        </p:nvCxnSpPr>
        <p:spPr>
          <a:xfrm rot="10800000" flipH="1">
            <a:off x="3714744" y="1785926"/>
            <a:ext cx="71438" cy="4429156"/>
          </a:xfrm>
          <a:prstGeom prst="bentConnector3">
            <a:avLst>
              <a:gd name="adj1" fmla="val -3483406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643174" y="357166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Características de las variables</a:t>
            </a:r>
            <a:endParaRPr lang="es-CL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1428728" y="1000108"/>
            <a:ext cx="635798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 smtClean="0"/>
              <a:t>Variables continuas:  poseen valores de carácter infinitesimal. Entre dos valores siempre puede existir un valor intermedio. Toma valores a lo largo de un continuo. Números racionales e irracionales.</a:t>
            </a:r>
          </a:p>
          <a:p>
            <a:endParaRPr lang="es-CL" sz="2000" dirty="0" smtClean="0"/>
          </a:p>
          <a:p>
            <a:r>
              <a:rPr lang="es-CL" sz="2000" dirty="0" smtClean="0"/>
              <a:t>Variables discretas o categóricas: No acepta valores intermedios entre dos valores contiguos. Números enteros.</a:t>
            </a:r>
          </a:p>
          <a:p>
            <a:endParaRPr lang="es-CL" sz="2000" dirty="0" smtClean="0"/>
          </a:p>
          <a:p>
            <a:r>
              <a:rPr lang="es-CL" sz="2000" dirty="0" smtClean="0"/>
              <a:t>Discretas nominales: Los valores no representan un continuo </a:t>
            </a:r>
            <a:r>
              <a:rPr lang="es-CL" sz="2000" dirty="0" err="1" smtClean="0"/>
              <a:t>discretizado</a:t>
            </a:r>
            <a:r>
              <a:rPr lang="es-CL" sz="2000" dirty="0" smtClean="0"/>
              <a:t>, sino tipos. Marca de auto, religión, sexo, etc.</a:t>
            </a:r>
          </a:p>
          <a:p>
            <a:endParaRPr lang="es-CL" dirty="0" smtClean="0"/>
          </a:p>
          <a:p>
            <a:r>
              <a:rPr lang="es-CL" dirty="0" smtClean="0"/>
              <a:t>Discretas ordinales: variable continua (muchas veces latente) </a:t>
            </a:r>
            <a:r>
              <a:rPr lang="es-CL" dirty="0" err="1" smtClean="0"/>
              <a:t>discretizada</a:t>
            </a:r>
            <a:r>
              <a:rPr lang="es-CL" dirty="0" smtClean="0"/>
              <a:t>.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71736" y="130710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/>
              <a:t>Clasifique las siguientes variables</a:t>
            </a:r>
            <a:endParaRPr lang="es-CL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428596" y="660424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Edad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2500298" y="660424"/>
            <a:ext cx="6643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Variable continua </a:t>
            </a:r>
            <a:r>
              <a:rPr lang="es-CL" dirty="0" err="1" smtClean="0"/>
              <a:t>discretizada</a:t>
            </a:r>
            <a:r>
              <a:rPr lang="es-CL" dirty="0" smtClean="0"/>
              <a:t>. Debido a que son muchas categorías, se puede utilizar como una variable continua.</a:t>
            </a:r>
            <a:endParaRPr lang="es-CL" dirty="0"/>
          </a:p>
        </p:txBody>
      </p:sp>
      <p:sp>
        <p:nvSpPr>
          <p:cNvPr id="5" name="4 CuadroTexto"/>
          <p:cNvSpPr txBox="1"/>
          <p:nvPr/>
        </p:nvSpPr>
        <p:spPr>
          <a:xfrm>
            <a:off x="2500298" y="1728605"/>
            <a:ext cx="5072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Variable categórica </a:t>
            </a:r>
            <a:r>
              <a:rPr lang="es-CL" dirty="0" err="1" smtClean="0"/>
              <a:t>binomial</a:t>
            </a:r>
            <a:r>
              <a:rPr lang="es-CL" dirty="0" smtClean="0"/>
              <a:t> (nominal). Masculino o femenino</a:t>
            </a:r>
            <a:endParaRPr lang="es-CL" dirty="0"/>
          </a:p>
        </p:txBody>
      </p:sp>
      <p:sp>
        <p:nvSpPr>
          <p:cNvPr id="6" name="5 CuadroTexto"/>
          <p:cNvSpPr txBox="1"/>
          <p:nvPr/>
        </p:nvSpPr>
        <p:spPr>
          <a:xfrm>
            <a:off x="428596" y="252995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Género</a:t>
            </a:r>
            <a:endParaRPr lang="es-CL" dirty="0"/>
          </a:p>
        </p:txBody>
      </p:sp>
      <p:sp>
        <p:nvSpPr>
          <p:cNvPr id="8" name="7 CuadroTexto"/>
          <p:cNvSpPr txBox="1"/>
          <p:nvPr/>
        </p:nvSpPr>
        <p:spPr>
          <a:xfrm>
            <a:off x="2500298" y="2517812"/>
            <a:ext cx="4500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Variable categórica </a:t>
            </a:r>
            <a:r>
              <a:rPr lang="es-CL" dirty="0" err="1" smtClean="0"/>
              <a:t>multinomial</a:t>
            </a:r>
            <a:r>
              <a:rPr lang="es-CL" dirty="0" smtClean="0"/>
              <a:t> </a:t>
            </a:r>
            <a:endParaRPr lang="es-CL" dirty="0"/>
          </a:p>
        </p:txBody>
      </p:sp>
      <p:sp>
        <p:nvSpPr>
          <p:cNvPr id="9" name="8 CuadroTexto"/>
          <p:cNvSpPr txBox="1"/>
          <p:nvPr/>
        </p:nvSpPr>
        <p:spPr>
          <a:xfrm>
            <a:off x="428596" y="3160754"/>
            <a:ext cx="18573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Ingreso per cápita</a:t>
            </a:r>
            <a:endParaRPr lang="es-CL" dirty="0"/>
          </a:p>
        </p:txBody>
      </p:sp>
      <p:sp>
        <p:nvSpPr>
          <p:cNvPr id="11" name="10 Rectángulo"/>
          <p:cNvSpPr/>
          <p:nvPr/>
        </p:nvSpPr>
        <p:spPr>
          <a:xfrm>
            <a:off x="428596" y="1719852"/>
            <a:ext cx="18293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 smtClean="0"/>
              <a:t>Sexo biológico</a:t>
            </a:r>
            <a:endParaRPr lang="es-CL" dirty="0"/>
          </a:p>
        </p:txBody>
      </p:sp>
      <p:sp>
        <p:nvSpPr>
          <p:cNvPr id="12" name="11 CuadroTexto"/>
          <p:cNvSpPr txBox="1"/>
          <p:nvPr/>
        </p:nvSpPr>
        <p:spPr>
          <a:xfrm>
            <a:off x="2500298" y="3160754"/>
            <a:ext cx="2571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Variable continua</a:t>
            </a:r>
            <a:endParaRPr lang="es-CL" dirty="0"/>
          </a:p>
        </p:txBody>
      </p:sp>
      <p:sp>
        <p:nvSpPr>
          <p:cNvPr id="13" name="12 CuadroTexto"/>
          <p:cNvSpPr txBox="1"/>
          <p:nvPr/>
        </p:nvSpPr>
        <p:spPr>
          <a:xfrm>
            <a:off x="428596" y="3934430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Escala </a:t>
            </a:r>
            <a:r>
              <a:rPr lang="es-CL" dirty="0" err="1" smtClean="0"/>
              <a:t>Lickert</a:t>
            </a:r>
            <a:endParaRPr lang="es-CL" dirty="0"/>
          </a:p>
        </p:txBody>
      </p:sp>
      <p:sp>
        <p:nvSpPr>
          <p:cNvPr id="14" name="13 CuadroTexto"/>
          <p:cNvSpPr txBox="1"/>
          <p:nvPr/>
        </p:nvSpPr>
        <p:spPr>
          <a:xfrm>
            <a:off x="2500298" y="3946572"/>
            <a:ext cx="5214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Variable ordinal (continua </a:t>
            </a:r>
            <a:r>
              <a:rPr lang="es-CL" dirty="0" err="1" smtClean="0"/>
              <a:t>discretizada</a:t>
            </a:r>
            <a:r>
              <a:rPr lang="es-CL" dirty="0" smtClean="0"/>
              <a:t>)</a:t>
            </a:r>
            <a:endParaRPr lang="es-CL" dirty="0"/>
          </a:p>
        </p:txBody>
      </p:sp>
      <p:sp>
        <p:nvSpPr>
          <p:cNvPr id="15" name="14 CuadroTexto"/>
          <p:cNvSpPr txBox="1"/>
          <p:nvPr/>
        </p:nvSpPr>
        <p:spPr>
          <a:xfrm>
            <a:off x="428596" y="4518076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IMC</a:t>
            </a:r>
            <a:endParaRPr lang="es-CL" dirty="0"/>
          </a:p>
        </p:txBody>
      </p:sp>
      <p:sp>
        <p:nvSpPr>
          <p:cNvPr id="16" name="15 CuadroTexto"/>
          <p:cNvSpPr txBox="1"/>
          <p:nvPr/>
        </p:nvSpPr>
        <p:spPr>
          <a:xfrm>
            <a:off x="2500298" y="4518076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Variable continua</a:t>
            </a:r>
            <a:endParaRPr lang="es-CL" dirty="0"/>
          </a:p>
        </p:txBody>
      </p:sp>
      <p:sp>
        <p:nvSpPr>
          <p:cNvPr id="17" name="16 CuadroTexto"/>
          <p:cNvSpPr txBox="1"/>
          <p:nvPr/>
        </p:nvSpPr>
        <p:spPr>
          <a:xfrm>
            <a:off x="428596" y="514887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Color</a:t>
            </a:r>
            <a:endParaRPr lang="es-CL" dirty="0"/>
          </a:p>
        </p:txBody>
      </p:sp>
      <p:sp>
        <p:nvSpPr>
          <p:cNvPr id="18" name="17 CuadroTexto"/>
          <p:cNvSpPr txBox="1"/>
          <p:nvPr/>
        </p:nvSpPr>
        <p:spPr>
          <a:xfrm>
            <a:off x="2500298" y="5148876"/>
            <a:ext cx="62151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Depende cómo uno lo trate. Discreto nominal (rojo, verde, azul, etc.). Ordinal (de rojo a ultravioleta, </a:t>
            </a:r>
            <a:r>
              <a:rPr lang="es-CL" dirty="0" err="1" smtClean="0"/>
              <a:t>p.e.</a:t>
            </a:r>
            <a:r>
              <a:rPr lang="es-CL" dirty="0" smtClean="0"/>
              <a:t>) o continuo espectro de onda.</a:t>
            </a:r>
            <a:endParaRPr lang="es-CL" dirty="0"/>
          </a:p>
        </p:txBody>
      </p:sp>
      <p:sp>
        <p:nvSpPr>
          <p:cNvPr id="19" name="18 CuadroTexto"/>
          <p:cNvSpPr txBox="1"/>
          <p:nvPr/>
        </p:nvSpPr>
        <p:spPr>
          <a:xfrm>
            <a:off x="1714480" y="6140255"/>
            <a:ext cx="4857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/>
              <a:t>Muchas variables son susceptibles de ser modificadas (de continuas a discretas)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12" grpId="0"/>
      <p:bldP spid="14" grpId="0"/>
      <p:bldP spid="16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143108" y="357166"/>
            <a:ext cx="4500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 smtClean="0"/>
              <a:t>Uso del paquete estadístico R</a:t>
            </a:r>
            <a:endParaRPr lang="es-CL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357158" y="928670"/>
            <a:ext cx="80724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BENEFICIOS	1. ES GRATIS</a:t>
            </a:r>
          </a:p>
          <a:p>
            <a:r>
              <a:rPr lang="es-CL" dirty="0" smtClean="0"/>
              <a:t>		2. Es el más versátil de todos los paquetes estadísticos 		(se puede trabajar en muchas áreas sin limitaciones)</a:t>
            </a:r>
          </a:p>
          <a:p>
            <a:r>
              <a:rPr lang="es-CL" dirty="0" smtClean="0"/>
              <a:t>		3. Se adapta a las necesidades y complejidad de los 		análisis</a:t>
            </a:r>
          </a:p>
          <a:p>
            <a:r>
              <a:rPr lang="es-CL" dirty="0" smtClean="0"/>
              <a:t>		4. Los gráficos son una maravilla</a:t>
            </a:r>
          </a:p>
          <a:p>
            <a:r>
              <a:rPr lang="es-CL" dirty="0" smtClean="0"/>
              <a:t>		5. Existen 38.634.898 foros, páginas web, libros, etc. 		para ayudarte</a:t>
            </a:r>
          </a:p>
          <a:p>
            <a:endParaRPr lang="es-CL" dirty="0" smtClean="0"/>
          </a:p>
          <a:p>
            <a:r>
              <a:rPr lang="es-CL" dirty="0" smtClean="0"/>
              <a:t>LIMITACIONES	1. Es complicado en un principio. Requiere paciencia.</a:t>
            </a:r>
          </a:p>
          <a:p>
            <a:r>
              <a:rPr lang="es-CL" dirty="0" smtClean="0"/>
              <a:t>		2. Hay que estar bajando constantemente diferentes 		paquetes para realizar diferentes análisis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28596" y="1576976"/>
            <a:ext cx="80010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/>
              <a:t>There is an old rule of thumb that says 80% of your data analysis time is spent transforming, reshaping, merging, and otherwise managing your data.</a:t>
            </a:r>
            <a:endParaRPr lang="es-CL" sz="2400" dirty="0"/>
          </a:p>
        </p:txBody>
      </p:sp>
      <p:sp>
        <p:nvSpPr>
          <p:cNvPr id="3" name="2 CuadroTexto"/>
          <p:cNvSpPr txBox="1"/>
          <p:nvPr/>
        </p:nvSpPr>
        <p:spPr>
          <a:xfrm>
            <a:off x="2786050" y="285728"/>
            <a:ext cx="3286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 smtClean="0"/>
              <a:t>Administración de datos</a:t>
            </a:r>
            <a:endParaRPr lang="es-CL" sz="2400" dirty="0"/>
          </a:p>
        </p:txBody>
      </p:sp>
      <p:sp>
        <p:nvSpPr>
          <p:cNvPr id="5" name="4 Rectángulo"/>
          <p:cNvSpPr/>
          <p:nvPr/>
        </p:nvSpPr>
        <p:spPr>
          <a:xfrm>
            <a:off x="1927292" y="6286520"/>
            <a:ext cx="53593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400" dirty="0" smtClean="0"/>
              <a:t>Robert A. </a:t>
            </a:r>
            <a:r>
              <a:rPr lang="es-CL" sz="1400" dirty="0" err="1" smtClean="0"/>
              <a:t>Muenchen</a:t>
            </a:r>
            <a:r>
              <a:rPr lang="es-CL" sz="1400" dirty="0" smtClean="0"/>
              <a:t>, ‎Joseph M. </a:t>
            </a:r>
            <a:r>
              <a:rPr lang="es-CL" sz="1400" dirty="0" err="1" smtClean="0"/>
              <a:t>Hilbe</a:t>
            </a:r>
            <a:r>
              <a:rPr lang="es-CL" sz="1400" dirty="0" smtClean="0"/>
              <a:t> 2010. </a:t>
            </a:r>
            <a:r>
              <a:rPr lang="es-CL" sz="1400" i="1" dirty="0" smtClean="0"/>
              <a:t>R </a:t>
            </a:r>
            <a:r>
              <a:rPr lang="es-CL" sz="1400" i="1" dirty="0" err="1" smtClean="0"/>
              <a:t>for</a:t>
            </a:r>
            <a:r>
              <a:rPr lang="es-CL" sz="1400" i="1" dirty="0" smtClean="0"/>
              <a:t> </a:t>
            </a:r>
            <a:r>
              <a:rPr lang="es-CL" sz="1400" i="1" dirty="0" err="1" smtClean="0"/>
              <a:t>Stata</a:t>
            </a:r>
            <a:r>
              <a:rPr lang="es-CL" sz="1400" i="1" dirty="0" smtClean="0"/>
              <a:t> </a:t>
            </a:r>
            <a:r>
              <a:rPr lang="es-CL" sz="1400" i="1" dirty="0" err="1" smtClean="0"/>
              <a:t>Users</a:t>
            </a:r>
            <a:r>
              <a:rPr lang="es-CL" sz="1400" dirty="0" smtClean="0"/>
              <a:t>. </a:t>
            </a:r>
            <a:r>
              <a:rPr lang="es-CL" sz="1400" dirty="0" err="1" smtClean="0"/>
              <a:t>Springer</a:t>
            </a:r>
            <a:r>
              <a:rPr lang="es-CL" sz="1400" dirty="0" smtClean="0"/>
              <a:t>.</a:t>
            </a:r>
            <a:endParaRPr lang="es-CL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4179</TotalTime>
  <Words>2904</Words>
  <Application>Microsoft Office PowerPoint</Application>
  <PresentationFormat>Presentación en pantalla (4:3)</PresentationFormat>
  <Paragraphs>507</Paragraphs>
  <Slides>40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40</vt:i4>
      </vt:variant>
    </vt:vector>
  </HeadingPairs>
  <TitlesOfParts>
    <vt:vector size="41" baseType="lpstr">
      <vt:lpstr>Tema de Office</vt:lpstr>
      <vt:lpstr>Sesión 2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Rodrigo</dc:creator>
  <cp:lastModifiedBy>Rodrigo Retamal</cp:lastModifiedBy>
  <cp:revision>401</cp:revision>
  <dcterms:created xsi:type="dcterms:W3CDTF">2018-01-09T20:18:43Z</dcterms:created>
  <dcterms:modified xsi:type="dcterms:W3CDTF">2020-09-29T01:15:58Z</dcterms:modified>
</cp:coreProperties>
</file>