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ebp" ContentType="image/webp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5" r:id="rId4"/>
    <p:sldId id="261" r:id="rId5"/>
    <p:sldId id="292" r:id="rId6"/>
    <p:sldId id="293" r:id="rId7"/>
    <p:sldId id="294" r:id="rId8"/>
    <p:sldId id="295" r:id="rId9"/>
    <p:sldId id="296" r:id="rId10"/>
    <p:sldId id="288" r:id="rId11"/>
    <p:sldId id="298" r:id="rId12"/>
    <p:sldId id="287" r:id="rId13"/>
    <p:sldId id="282" r:id="rId14"/>
    <p:sldId id="283" r:id="rId15"/>
    <p:sldId id="289" r:id="rId16"/>
    <p:sldId id="290" r:id="rId17"/>
    <p:sldId id="265" r:id="rId18"/>
    <p:sldId id="262" r:id="rId19"/>
    <p:sldId id="291" r:id="rId20"/>
    <p:sldId id="286" r:id="rId21"/>
    <p:sldId id="300" r:id="rId22"/>
    <p:sldId id="260" r:id="rId23"/>
    <p:sldId id="259" r:id="rId24"/>
    <p:sldId id="299" r:id="rId25"/>
    <p:sldId id="30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EDED"/>
    <a:srgbClr val="DDA2A0"/>
    <a:srgbClr val="FFFFFF"/>
    <a:srgbClr val="746FC1"/>
    <a:srgbClr val="05DD4D"/>
    <a:srgbClr val="79FECD"/>
    <a:srgbClr val="1DBAC2"/>
    <a:srgbClr val="1993A8"/>
    <a:srgbClr val="9933FF"/>
    <a:srgbClr val="8FAA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77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2438A3-3238-41DE-BE7E-EB10A71F9E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9A37735-1AF2-4B15-BD3A-8008E86E48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F7A55AF-69F0-455A-B9B7-B15F77742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92E9F-9A50-4827-8848-97906E0B73C0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9231BBA-18FF-464A-87BD-B91958B5C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DACC824-4222-4484-98BB-CC0EF395D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9D3BF-C479-4FB4-AC22-195176CD406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023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132285-3669-4913-A2BF-4D274613F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33FE580-1B92-4298-9196-611AA4CA04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4BF906C-7234-4B85-8800-74382D82A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92E9F-9A50-4827-8848-97906E0B73C0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5D89368-0A11-430C-AE93-CF1CDFA3F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0943B94-0340-4B12-A2DE-15777EF44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9D3BF-C479-4FB4-AC22-195176CD406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526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FAFFCD0D-9650-4748-BCA9-D208431D9B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1A5DAC3-1C01-4E1F-AB2D-259824748F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F77EA0B-92E6-4201-8EF4-CAA8482A3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92E9F-9A50-4827-8848-97906E0B73C0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39C9717-6598-4785-9123-0E411EAB0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2B45617-8BAC-457C-8155-F76CBF946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9D3BF-C479-4FB4-AC22-195176CD406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287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B510AB-F203-4B20-B664-A26902930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8215757-F0B8-4AB8-BAB5-E2FEC90817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E672E31-7D22-4ABB-9411-7FC93DC44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92E9F-9A50-4827-8848-97906E0B73C0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9DAC5B1-10A1-4964-A9B5-068400BB0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A4825D5-1810-4F3C-B2A6-57CE8E371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9D3BF-C479-4FB4-AC22-195176CD406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526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097631-A388-44C5-8221-562DF3B6B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8B3BF3C-10F3-4885-BDC5-9852E799C2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4234B17-2F62-4A8F-B153-687C31C7B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92E9F-9A50-4827-8848-97906E0B73C0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97F21E5-2C6D-4E80-8D64-3527D37DE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59195B1-11D7-492F-B830-6B91B92D3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9D3BF-C479-4FB4-AC22-195176CD406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064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148020-656F-4C02-8E3C-DA0AF0C25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7094D27-10DB-44CB-A126-82369AB7B5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3494710-82DF-4841-85DE-02EDE1D56B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FAA5463-57D1-4CD6-BD49-AB50B65E8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92E9F-9A50-4827-8848-97906E0B73C0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530040B-B9DE-4E41-BB66-A48B9EE00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34718F8-6B67-402C-970E-00EECF7CE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9D3BF-C479-4FB4-AC22-195176CD406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082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4E7DC4-9C44-4644-B4B4-C58906CE1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26CC6AA-CDE4-47CA-B89B-2982536B41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9EFD930-5D6B-4923-887A-F9FE2F3FC9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DD37860-AA9E-497D-A0B1-77A7789263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12B9F7B9-812B-4216-89BE-E11B48FE6C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203BF77C-7FF5-4D42-BB1D-6CA682E37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92E9F-9A50-4827-8848-97906E0B73C0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2C78036D-C648-47C1-97A0-286F3A7B9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3F8732B-BCF8-4A86-BB04-40A48B717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9D3BF-C479-4FB4-AC22-195176CD406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940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E4F315-1E8F-44FC-BD68-1CE260947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B0EE8E5-489A-44A1-8688-58764720D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92E9F-9A50-4827-8848-97906E0B73C0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C98EC10-AC94-48F0-880D-B815B5A7D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E5A3E92-034C-4657-B2FA-669C33D76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9D3BF-C479-4FB4-AC22-195176CD406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87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4EB584A-126C-43FC-90A1-A85DD2389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92E9F-9A50-4827-8848-97906E0B73C0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650B6F8-2242-4499-A22C-4BAACB4F7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2F48301-8CCA-4F95-B0B7-C3D24652C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9D3BF-C479-4FB4-AC22-195176CD406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356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7B3242-EBBF-4282-9395-DC7354CF3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5F61F2B-480A-4570-864A-E2D36AE69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469EF17-A0D2-43A6-A17A-B306C974BD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A5533C0-B531-4EA1-B485-ED38EFDD9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92E9F-9A50-4827-8848-97906E0B73C0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C125373-D590-4826-AD7C-A759BB11D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56F43CD-8C37-45B7-A253-866612CDF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9D3BF-C479-4FB4-AC22-195176CD406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898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2CCA36-2C54-40D4-B56E-95CE6C80E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171296FD-297C-471F-BB33-0405779D55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1CCC571-9B1D-4581-A4BF-AA0859E9FF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9F5FCC7-D7BD-4183-9731-970191F2E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92E9F-9A50-4827-8848-97906E0B73C0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5B25D6E-472C-4D38-89BD-E2BF27627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12FBAB2-57CB-4169-8B55-8C4EFB245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9D3BF-C479-4FB4-AC22-195176CD406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349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BD1B0F1B-5BB4-4839-80B4-31A9B4124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ADB58F2-88A6-4042-948D-E26BC0321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6910C58-45C8-40D2-93B1-7C965E72C8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292E9F-9A50-4827-8848-97906E0B73C0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0A2861F-0BAE-4514-A9D9-CE38B79D82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C9015CA-D65A-40DE-B4C8-62AB2B4D83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29D3BF-C479-4FB4-AC22-195176CD406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775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eb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6" Type="http://schemas.microsoft.com/office/2007/relationships/hdphoto" Target="../media/hdphoto4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2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webp"/><Relationship Id="rId5" Type="http://schemas.openxmlformats.org/officeDocument/2006/relationships/image" Target="../media/image40.jpg"/><Relationship Id="rId4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20.svg"/><Relationship Id="rId3" Type="http://schemas.openxmlformats.org/officeDocument/2006/relationships/image" Target="../media/image44.png"/><Relationship Id="rId7" Type="http://schemas.openxmlformats.org/officeDocument/2006/relationships/image" Target="../media/image48.jpg"/><Relationship Id="rId12" Type="http://schemas.openxmlformats.org/officeDocument/2006/relationships/image" Target="../media/image5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jpe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jpg"/><Relationship Id="rId9" Type="http://schemas.openxmlformats.org/officeDocument/2006/relationships/image" Target="../media/image50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openxmlformats.org/officeDocument/2006/relationships/image" Target="../media/image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g"/><Relationship Id="rId11" Type="http://schemas.openxmlformats.org/officeDocument/2006/relationships/image" Target="../media/image10.png"/><Relationship Id="rId5" Type="http://schemas.openxmlformats.org/officeDocument/2006/relationships/image" Target="../media/image5.jpg"/><Relationship Id="rId10" Type="http://schemas.openxmlformats.org/officeDocument/2006/relationships/image" Target="../media/image9.png"/><Relationship Id="rId4" Type="http://schemas.openxmlformats.org/officeDocument/2006/relationships/image" Target="../media/image4.jpeg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99BD75-E58D-494A-90E0-F24251CCEC4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dirty="0" err="1"/>
              <a:t>Problemas</a:t>
            </a:r>
            <a:r>
              <a:rPr lang="en-US" sz="5400" dirty="0"/>
              <a:t> y </a:t>
            </a:r>
            <a:r>
              <a:rPr lang="en-US" sz="5400" dirty="0" err="1"/>
              <a:t>preguntas</a:t>
            </a:r>
            <a:r>
              <a:rPr lang="en-US" sz="5400" dirty="0"/>
              <a:t> de la </a:t>
            </a:r>
            <a:r>
              <a:rPr lang="en-US" sz="5400" dirty="0" err="1"/>
              <a:t>Bioantropología</a:t>
            </a:r>
            <a:endParaRPr lang="en-US" sz="5400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F8BBC76-4808-4184-8157-BD08539991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s-ES" sz="2800" dirty="0"/>
          </a:p>
          <a:p>
            <a:r>
              <a:rPr lang="es-ES" sz="2800" dirty="0"/>
              <a:t>Taller II: Materialidad y Bioantropología</a:t>
            </a:r>
          </a:p>
          <a:p>
            <a:r>
              <a:rPr lang="es-ES" sz="2800" dirty="0"/>
              <a:t>- Dr. </a:t>
            </a:r>
            <a:r>
              <a:rPr lang="es-ES" sz="2800" dirty="0" smtClean="0"/>
              <a:t>Rodrigo Retamal-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965648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2AD600-D3A4-4161-A5A7-63019E04C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Antropología Forense</a:t>
            </a:r>
            <a:endParaRPr lang="en-US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5DA23AB-435B-420C-8896-738A83462FC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427936"/>
            <a:ext cx="1731835" cy="172507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2EF17AF4-4080-47F6-998A-1BDCD23B37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690" y="789606"/>
            <a:ext cx="5573872" cy="55738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AD1436F9-F79E-494E-9637-1106F31E6637}"/>
              </a:ext>
            </a:extLst>
          </p:cNvPr>
          <p:cNvSpPr txBox="1"/>
          <p:nvPr/>
        </p:nvSpPr>
        <p:spPr>
          <a:xfrm>
            <a:off x="1084913" y="4213331"/>
            <a:ext cx="40790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/>
              <a:t>Equipo Chileno de Antropología Forense y Derechos humanos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F6589240-56DB-4775-951E-73FE8A05BC8F}"/>
              </a:ext>
            </a:extLst>
          </p:cNvPr>
          <p:cNvSpPr txBox="1"/>
          <p:nvPr/>
        </p:nvSpPr>
        <p:spPr>
          <a:xfrm>
            <a:off x="10687434" y="6492875"/>
            <a:ext cx="9144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00" dirty="0"/>
              <a:t>www.echaf.cl</a:t>
            </a:r>
          </a:p>
        </p:txBody>
      </p:sp>
    </p:spTree>
    <p:extLst>
      <p:ext uri="{BB962C8B-B14F-4D97-AF65-F5344CB8AC3E}">
        <p14:creationId xmlns:p14="http://schemas.microsoft.com/office/powerpoint/2010/main" val="31543011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8AFA9D-D25B-4FC1-B3C2-BA152F312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Modelos de formación universitaria en la Antropología</a:t>
            </a:r>
            <a:endParaRPr lang="en-US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48EE878-83A4-4845-AF5A-86BFF48DFC6D}"/>
              </a:ext>
            </a:extLst>
          </p:cNvPr>
          <p:cNvSpPr txBox="1"/>
          <p:nvPr/>
        </p:nvSpPr>
        <p:spPr>
          <a:xfrm>
            <a:off x="838200" y="1936848"/>
            <a:ext cx="60975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/>
              <a:t>Arqueólogos</a:t>
            </a:r>
            <a:endParaRPr lang="en-US" sz="2400" b="1" dirty="0"/>
          </a:p>
          <a:p>
            <a:r>
              <a:rPr lang="en-US" sz="2400" b="1" dirty="0" err="1"/>
              <a:t>Antropólogos</a:t>
            </a:r>
            <a:r>
              <a:rPr lang="en-US" sz="2400" b="1" dirty="0"/>
              <a:t> </a:t>
            </a:r>
            <a:r>
              <a:rPr lang="en-US" sz="2400" b="1" dirty="0" err="1"/>
              <a:t>físicos</a:t>
            </a:r>
            <a:r>
              <a:rPr lang="en-US" sz="2400" b="1" dirty="0"/>
              <a:t> </a:t>
            </a:r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02C9490A-94FB-4557-83AF-3F79824B7149}"/>
              </a:ext>
            </a:extLst>
          </p:cNvPr>
          <p:cNvGrpSpPr/>
          <p:nvPr/>
        </p:nvGrpSpPr>
        <p:grpSpPr>
          <a:xfrm>
            <a:off x="838200" y="2986635"/>
            <a:ext cx="9758680" cy="3213215"/>
            <a:chOff x="838200" y="3108555"/>
            <a:chExt cx="9758680" cy="3213215"/>
          </a:xfrm>
        </p:grpSpPr>
        <p:sp>
          <p:nvSpPr>
            <p:cNvPr id="5" name="11 Flecha abajo">
              <a:extLst>
                <a:ext uri="{FF2B5EF4-FFF2-40B4-BE49-F238E27FC236}">
                  <a16:creationId xmlns:a16="http://schemas.microsoft.com/office/drawing/2014/main" id="{18DAB3F1-8232-4D77-BF86-EF7BEBE33FCF}"/>
                </a:ext>
              </a:extLst>
            </p:cNvPr>
            <p:cNvSpPr/>
            <p:nvPr/>
          </p:nvSpPr>
          <p:spPr>
            <a:xfrm>
              <a:off x="1326826" y="3108555"/>
              <a:ext cx="357188" cy="133281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>
                <a:solidFill>
                  <a:prstClr val="white"/>
                </a:solidFill>
              </a:endParaRPr>
            </a:p>
          </p:txBody>
        </p:sp>
        <p:sp>
          <p:nvSpPr>
            <p:cNvPr id="7" name="Text Box 6">
              <a:extLst>
                <a:ext uri="{FF2B5EF4-FFF2-40B4-BE49-F238E27FC236}">
                  <a16:creationId xmlns:a16="http://schemas.microsoft.com/office/drawing/2014/main" id="{3DC1EE7C-7090-4B8C-AF1E-AACA2D3069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8200" y="5306107"/>
              <a:ext cx="9758680" cy="1015663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prstClr val="black"/>
                  </a:solidFill>
                </a:rPr>
                <a:t>		</a:t>
              </a:r>
              <a:r>
                <a:rPr lang="en-US" sz="2000" dirty="0">
                  <a:solidFill>
                    <a:prstClr val="black"/>
                  </a:solidFill>
                </a:rPr>
                <a:t>           		Cs </a:t>
              </a:r>
              <a:r>
                <a:rPr lang="en-US" sz="2000" dirty="0" err="1">
                  <a:solidFill>
                    <a:prstClr val="black"/>
                  </a:solidFill>
                </a:rPr>
                <a:t>Sociales</a:t>
              </a:r>
              <a:r>
                <a:rPr lang="en-US" sz="2000" dirty="0">
                  <a:solidFill>
                    <a:prstClr val="black"/>
                  </a:solidFill>
                </a:rPr>
                <a:t>; </a:t>
              </a:r>
              <a:r>
                <a:rPr lang="en-US" sz="2000" dirty="0" err="1">
                  <a:solidFill>
                    <a:prstClr val="black"/>
                  </a:solidFill>
                </a:rPr>
                <a:t>Dpts</a:t>
              </a:r>
              <a:r>
                <a:rPr lang="en-US" sz="2000" dirty="0">
                  <a:solidFill>
                    <a:prstClr val="black"/>
                  </a:solidFill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</a:rPr>
                <a:t>Antropolog</a:t>
              </a:r>
              <a:r>
                <a:rPr lang="es-ES" sz="2000" dirty="0" err="1">
                  <a:solidFill>
                    <a:prstClr val="black"/>
                  </a:solidFill>
                </a:rPr>
                <a:t>ía</a:t>
              </a:r>
              <a:endParaRPr lang="es-ES" sz="2000" dirty="0">
                <a:solidFill>
                  <a:prstClr val="black"/>
                </a:solidFill>
              </a:endParaRPr>
            </a:p>
            <a:p>
              <a:pPr>
                <a:defRPr/>
              </a:pPr>
              <a:endParaRPr lang="es-ES" sz="2000" dirty="0">
                <a:solidFill>
                  <a:prstClr val="black"/>
                </a:solidFill>
              </a:endParaRPr>
            </a:p>
            <a:p>
              <a:pPr marL="457200" indent="-457200">
                <a:defRPr/>
              </a:pPr>
              <a:r>
                <a:rPr lang="en-US" sz="2000" dirty="0">
                  <a:solidFill>
                    <a:prstClr val="black"/>
                  </a:solidFill>
                </a:rPr>
                <a:t>    </a:t>
              </a:r>
              <a:r>
                <a:rPr lang="en-US" sz="2000" dirty="0" err="1">
                  <a:solidFill>
                    <a:prstClr val="black"/>
                  </a:solidFill>
                </a:rPr>
                <a:t>Antropología</a:t>
              </a:r>
              <a:r>
                <a:rPr lang="en-US" sz="2000" dirty="0">
                  <a:solidFill>
                    <a:prstClr val="black"/>
                  </a:solidFill>
                </a:rPr>
                <a:t> Social	</a:t>
              </a:r>
              <a:r>
                <a:rPr lang="es-ES" sz="2000" dirty="0">
                  <a:solidFill>
                    <a:prstClr val="black"/>
                  </a:solidFill>
                </a:rPr>
                <a:t>Lingüística	Arqueología	Antropología Física/Biológica</a:t>
              </a:r>
              <a:endParaRPr lang="en-US" sz="2000" dirty="0">
                <a:solidFill>
                  <a:prstClr val="black"/>
                </a:solidFill>
              </a:endParaRPr>
            </a:p>
          </p:txBody>
        </p: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D6CBC471-2003-4C8E-AA85-EC5FE27BC487}"/>
                </a:ext>
              </a:extLst>
            </p:cNvPr>
            <p:cNvSpPr txBox="1"/>
            <p:nvPr/>
          </p:nvSpPr>
          <p:spPr>
            <a:xfrm>
              <a:off x="847600" y="4642908"/>
              <a:ext cx="3919663" cy="461665"/>
            </a:xfrm>
            <a:prstGeom prst="rect">
              <a:avLst/>
            </a:prstGeom>
            <a:solidFill>
              <a:srgbClr val="EDEDED"/>
            </a:solidFill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s-CL" sz="2400" b="1" dirty="0"/>
                <a:t>Modelo anglosajón (en Chile</a:t>
              </a:r>
              <a:r>
                <a:rPr lang="es-CL" sz="2400" dirty="0"/>
                <a:t>)</a:t>
              </a:r>
            </a:p>
          </p:txBody>
        </p: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DB3FA1AB-01DC-4831-B667-685A383E5B38}"/>
              </a:ext>
            </a:extLst>
          </p:cNvPr>
          <p:cNvGrpSpPr/>
          <p:nvPr/>
        </p:nvGrpSpPr>
        <p:grpSpPr>
          <a:xfrm>
            <a:off x="4088604" y="2124093"/>
            <a:ext cx="7806537" cy="2622312"/>
            <a:chOff x="4088604" y="2246013"/>
            <a:chExt cx="7806537" cy="2622312"/>
          </a:xfrm>
        </p:grpSpPr>
        <p:sp>
          <p:nvSpPr>
            <p:cNvPr id="10" name="12 Rectángulo">
              <a:extLst>
                <a:ext uri="{FF2B5EF4-FFF2-40B4-BE49-F238E27FC236}">
                  <a16:creationId xmlns:a16="http://schemas.microsoft.com/office/drawing/2014/main" id="{4B52D51D-C218-4AD4-AFF4-05F402F04E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97588" y="2929333"/>
              <a:ext cx="6097553" cy="193899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9525">
              <a:solidFill>
                <a:schemeClr val="accent2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342900" indent="-342900" eaLnBrk="1" hangingPunct="1">
                <a:spcBef>
                  <a:spcPct val="0"/>
                </a:spcBef>
              </a:pPr>
              <a:r>
                <a:rPr lang="es-ES" altLang="es-CL" sz="2000" b="1" dirty="0">
                  <a:solidFill>
                    <a:srgbClr val="DDA2A0"/>
                  </a:solidFill>
                  <a:latin typeface="+mn-lt"/>
                </a:rPr>
                <a:t>Arqueología </a:t>
              </a:r>
              <a:r>
                <a:rPr lang="es-ES" altLang="es-CL" sz="2000" dirty="0">
                  <a:latin typeface="+mn-lt"/>
                </a:rPr>
                <a:t>(</a:t>
              </a:r>
              <a:r>
                <a:rPr lang="es-ES" altLang="es-CL" sz="2000" dirty="0" err="1">
                  <a:latin typeface="+mn-lt"/>
                </a:rPr>
                <a:t>Pre-historia</a:t>
              </a:r>
              <a:r>
                <a:rPr lang="es-ES" altLang="es-CL" sz="2000" dirty="0">
                  <a:latin typeface="+mn-lt"/>
                </a:rPr>
                <a:t>): Cs Sociales, Humanidades</a:t>
              </a:r>
            </a:p>
            <a:p>
              <a:pPr marL="342900" indent="-342900" eaLnBrk="1" hangingPunct="1">
                <a:spcBef>
                  <a:spcPct val="0"/>
                </a:spcBef>
              </a:pPr>
              <a:r>
                <a:rPr lang="es-ES" altLang="es-CL" sz="2000" b="1" dirty="0">
                  <a:solidFill>
                    <a:srgbClr val="DDA2A0"/>
                  </a:solidFill>
                  <a:latin typeface="+mn-lt"/>
                </a:rPr>
                <a:t>Antropología Social: Cs Sociales, Humanidades</a:t>
              </a:r>
            </a:p>
            <a:p>
              <a:pPr marL="342900" indent="-342900" eaLnBrk="1" hangingPunct="1">
                <a:spcBef>
                  <a:spcPct val="0"/>
                </a:spcBef>
              </a:pPr>
              <a:r>
                <a:rPr lang="es-ES" altLang="es-CL" sz="2000" dirty="0">
                  <a:solidFill>
                    <a:srgbClr val="000000"/>
                  </a:solidFill>
                  <a:latin typeface="+mn-lt"/>
                </a:rPr>
                <a:t>Antropología Cultural/Etnología: Humanidades</a:t>
              </a:r>
            </a:p>
            <a:p>
              <a:pPr marL="342900" indent="-342900" eaLnBrk="1" hangingPunct="1">
                <a:spcBef>
                  <a:spcPct val="0"/>
                </a:spcBef>
              </a:pPr>
              <a:r>
                <a:rPr lang="es-ES" altLang="es-CL" sz="2000" b="1" dirty="0">
                  <a:solidFill>
                    <a:srgbClr val="D99694"/>
                  </a:solidFill>
                  <a:latin typeface="+mn-lt"/>
                </a:rPr>
                <a:t>Antropología Física: Biología/Medicina</a:t>
              </a:r>
            </a:p>
            <a:p>
              <a:pPr marL="342900" indent="-342900" eaLnBrk="1" hangingPunct="1">
                <a:spcBef>
                  <a:spcPct val="0"/>
                </a:spcBef>
              </a:pPr>
              <a:r>
                <a:rPr lang="es-ES" altLang="es-CL" sz="2000" dirty="0">
                  <a:solidFill>
                    <a:srgbClr val="000000"/>
                  </a:solidFill>
                  <a:latin typeface="+mn-lt"/>
                </a:rPr>
                <a:t>Paleontología Humana: Paleontología/geología</a:t>
              </a:r>
            </a:p>
            <a:p>
              <a:pPr marL="342900" indent="-342900" eaLnBrk="1" hangingPunct="1">
                <a:spcBef>
                  <a:spcPct val="0"/>
                </a:spcBef>
              </a:pPr>
              <a:r>
                <a:rPr lang="es-ES" altLang="es-CL" sz="2000" dirty="0">
                  <a:solidFill>
                    <a:srgbClr val="000000"/>
                  </a:solidFill>
                  <a:latin typeface="+mn-lt"/>
                </a:rPr>
                <a:t>Primatología: Biología/Psicología/Cs. Veterinarias</a:t>
              </a:r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1B5CA2EC-2768-4AF0-B826-F590747DE102}"/>
                </a:ext>
              </a:extLst>
            </p:cNvPr>
            <p:cNvSpPr txBox="1"/>
            <p:nvPr/>
          </p:nvSpPr>
          <p:spPr>
            <a:xfrm>
              <a:off x="5797589" y="2246013"/>
              <a:ext cx="2325701" cy="461665"/>
            </a:xfrm>
            <a:prstGeom prst="rect">
              <a:avLst/>
            </a:prstGeom>
            <a:solidFill>
              <a:srgbClr val="EDEDED"/>
            </a:solidFill>
            <a:ln>
              <a:solidFill>
                <a:schemeClr val="accent2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s-CL" sz="2400" b="1" dirty="0"/>
                <a:t>Modelo europeo</a:t>
              </a:r>
              <a:endParaRPr lang="es-CL" sz="2400" dirty="0"/>
            </a:p>
          </p:txBody>
        </p:sp>
        <p:sp>
          <p:nvSpPr>
            <p:cNvPr id="12" name="13 Flecha abajo">
              <a:extLst>
                <a:ext uri="{FF2B5EF4-FFF2-40B4-BE49-F238E27FC236}">
                  <a16:creationId xmlns:a16="http://schemas.microsoft.com/office/drawing/2014/main" id="{E893FF62-B6B0-43FE-9E9D-DA6D9C34C04B}"/>
                </a:ext>
              </a:extLst>
            </p:cNvPr>
            <p:cNvSpPr/>
            <p:nvPr/>
          </p:nvSpPr>
          <p:spPr>
            <a:xfrm rot="16200000">
              <a:off x="4588667" y="1784783"/>
              <a:ext cx="357188" cy="1357313"/>
            </a:xfrm>
            <a:prstGeom prst="downArrow">
              <a:avLst/>
            </a:prstGeom>
            <a:solidFill>
              <a:srgbClr val="DDA2A0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2553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A7A9AA-B93A-41C0-B366-AD31C6FB1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s-CL" dirty="0"/>
              <a:t>La Bioantropología </a:t>
            </a:r>
            <a:br>
              <a:rPr lang="es-CL" dirty="0"/>
            </a:br>
            <a:r>
              <a:rPr lang="es-CL" dirty="0"/>
              <a:t>en Chile</a:t>
            </a:r>
            <a:endParaRPr lang="en-US" dirty="0"/>
          </a:p>
        </p:txBody>
      </p:sp>
      <p:pic>
        <p:nvPicPr>
          <p:cNvPr id="40962" name="Picture 2">
            <a:extLst>
              <a:ext uri="{FF2B5EF4-FFF2-40B4-BE49-F238E27FC236}">
                <a16:creationId xmlns:a16="http://schemas.microsoft.com/office/drawing/2014/main" id="{A9EC6284-D670-42F3-9AE4-9E21C1266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7" t="2098" r="57016" b="2425"/>
          <a:stretch>
            <a:fillRect/>
          </a:stretch>
        </p:blipFill>
        <p:spPr bwMode="auto">
          <a:xfrm>
            <a:off x="516294" y="0"/>
            <a:ext cx="1206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1 Rectángulo">
            <a:extLst>
              <a:ext uri="{FF2B5EF4-FFF2-40B4-BE49-F238E27FC236}">
                <a16:creationId xmlns:a16="http://schemas.microsoft.com/office/drawing/2014/main" id="{D7168EC7-3660-4CE3-81B0-A54CCC44062F}"/>
              </a:ext>
            </a:extLst>
          </p:cNvPr>
          <p:cNvSpPr/>
          <p:nvPr/>
        </p:nvSpPr>
        <p:spPr>
          <a:xfrm>
            <a:off x="7794170" y="4087695"/>
            <a:ext cx="4093028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000" dirty="0">
                <a:solidFill>
                  <a:srgbClr val="FF0000"/>
                </a:solidFill>
              </a:rPr>
              <a:t>No hay en Chile programas de postgrado en la disciplina.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E9A52BF5-2FBC-4FB5-BE62-C5E41B2CD31E}"/>
              </a:ext>
            </a:extLst>
          </p:cNvPr>
          <p:cNvGrpSpPr/>
          <p:nvPr/>
        </p:nvGrpSpPr>
        <p:grpSpPr>
          <a:xfrm>
            <a:off x="1230671" y="162157"/>
            <a:ext cx="10933336" cy="6330718"/>
            <a:chOff x="1230671" y="162157"/>
            <a:chExt cx="10933336" cy="6330718"/>
          </a:xfrm>
        </p:grpSpPr>
        <p:sp>
          <p:nvSpPr>
            <p:cNvPr id="6" name="5 Rectángulo">
              <a:extLst>
                <a:ext uri="{FF2B5EF4-FFF2-40B4-BE49-F238E27FC236}">
                  <a16:creationId xmlns:a16="http://schemas.microsoft.com/office/drawing/2014/main" id="{28BE184A-4C35-4AE4-958F-03370BA83673}"/>
                </a:ext>
              </a:extLst>
            </p:cNvPr>
            <p:cNvSpPr/>
            <p:nvPr/>
          </p:nvSpPr>
          <p:spPr>
            <a:xfrm>
              <a:off x="1355920" y="2813368"/>
              <a:ext cx="4550358" cy="36933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>
              <a:spAutoFit/>
            </a:bodyPr>
            <a:lstStyle/>
            <a:p>
              <a:pPr marL="342900" indent="-342900">
                <a:spcBef>
                  <a:spcPct val="20000"/>
                </a:spcBef>
                <a:defRPr/>
              </a:pPr>
              <a:r>
                <a:rPr lang="es-CL" dirty="0"/>
                <a:t>U. de Chile (Carrera Profesional; Investigación)</a:t>
              </a:r>
            </a:p>
          </p:txBody>
        </p:sp>
        <p:sp>
          <p:nvSpPr>
            <p:cNvPr id="7" name="6 Rectángulo">
              <a:extLst>
                <a:ext uri="{FF2B5EF4-FFF2-40B4-BE49-F238E27FC236}">
                  <a16:creationId xmlns:a16="http://schemas.microsoft.com/office/drawing/2014/main" id="{3104D53F-06F4-4B4D-AF90-E72CFCDAF1AA}"/>
                </a:ext>
              </a:extLst>
            </p:cNvPr>
            <p:cNvSpPr/>
            <p:nvPr/>
          </p:nvSpPr>
          <p:spPr>
            <a:xfrm>
              <a:off x="1230671" y="4067175"/>
              <a:ext cx="3929062" cy="369332"/>
            </a:xfrm>
            <a:prstGeom prst="rect">
              <a:avLst/>
            </a:prstGeom>
            <a:solidFill>
              <a:srgbClr val="1DBAC2"/>
            </a:solidFill>
          </p:spPr>
          <p:txBody>
            <a:bodyPr wrap="square">
              <a:spAutoFit/>
            </a:bodyPr>
            <a:lstStyle/>
            <a:p>
              <a:pPr marL="342900" indent="-342900">
                <a:spcBef>
                  <a:spcPct val="20000"/>
                </a:spcBef>
                <a:defRPr/>
              </a:pPr>
              <a:r>
                <a:rPr lang="es-CL" dirty="0"/>
                <a:t>U. de Concepción (Carrera Profesional)</a:t>
              </a:r>
            </a:p>
          </p:txBody>
        </p:sp>
        <p:sp>
          <p:nvSpPr>
            <p:cNvPr id="40966" name="7 Rectángulo">
              <a:extLst>
                <a:ext uri="{FF2B5EF4-FFF2-40B4-BE49-F238E27FC236}">
                  <a16:creationId xmlns:a16="http://schemas.microsoft.com/office/drawing/2014/main" id="{6E25FA8B-E294-42E7-B041-9B5E1F6BC7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7891" y="2290985"/>
              <a:ext cx="4947557" cy="36933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>
              <a:spAutoFit/>
            </a:bodyPr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s-CL" altLang="es-CL" i="1" dirty="0">
                  <a:latin typeface="+mn-lt"/>
                </a:rPr>
                <a:t>Pontificia U. Católica de Valparaíso (Investigación)</a:t>
              </a:r>
            </a:p>
          </p:txBody>
        </p:sp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EAD0598B-D5D9-4419-8FFB-65E2FD4D54F8}"/>
                </a:ext>
              </a:extLst>
            </p:cNvPr>
            <p:cNvSpPr txBox="1"/>
            <p:nvPr/>
          </p:nvSpPr>
          <p:spPr>
            <a:xfrm>
              <a:off x="1722794" y="1003069"/>
              <a:ext cx="3531373" cy="923330"/>
            </a:xfrm>
            <a:prstGeom prst="rect">
              <a:avLst/>
            </a:prstGeom>
            <a:solidFill>
              <a:srgbClr val="79FECD"/>
            </a:solidFill>
          </p:spPr>
          <p:txBody>
            <a:bodyPr wrap="square" rtlCol="0">
              <a:spAutoFit/>
            </a:bodyPr>
            <a:lstStyle/>
            <a:p>
              <a:r>
                <a:rPr lang="es-CL" dirty="0"/>
                <a:t>U. Católica del Norte; Inst. Gustavo Le Paige (Carrera Profesional, Investigación)</a:t>
              </a:r>
            </a:p>
          </p:txBody>
        </p:sp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179A67CB-E72D-44DB-BAF5-47E5D4B04645}"/>
                </a:ext>
              </a:extLst>
            </p:cNvPr>
            <p:cNvSpPr txBox="1"/>
            <p:nvPr/>
          </p:nvSpPr>
          <p:spPr>
            <a:xfrm>
              <a:off x="1581668" y="162157"/>
              <a:ext cx="5239010" cy="646331"/>
            </a:xfrm>
            <a:prstGeom prst="rect">
              <a:avLst/>
            </a:prstGeom>
            <a:solidFill>
              <a:srgbClr val="05DD4D"/>
            </a:solidFill>
          </p:spPr>
          <p:txBody>
            <a:bodyPr wrap="square" rtlCol="0">
              <a:spAutoFit/>
            </a:bodyPr>
            <a:lstStyle/>
            <a:p>
              <a:r>
                <a:rPr lang="es-CL" altLang="es-CL" dirty="0">
                  <a:latin typeface="+mn-lt"/>
                </a:rPr>
                <a:t>U. de Tarapacá: Inst. de Alta Investigación; </a:t>
              </a:r>
              <a:r>
                <a:rPr lang="es-ES" altLang="es-CL" dirty="0">
                  <a:latin typeface="+mn-lt"/>
                </a:rPr>
                <a:t>Museo San Miguel de Azapa</a:t>
              </a:r>
              <a:r>
                <a:rPr lang="es-CL" altLang="es-CL" dirty="0">
                  <a:latin typeface="+mn-lt"/>
                </a:rPr>
                <a:t>. (Carrera Profesional; Investigación)</a:t>
              </a:r>
              <a:endParaRPr lang="es-ES" altLang="es-CL" dirty="0">
                <a:latin typeface="+mn-lt"/>
              </a:endParaRPr>
            </a:p>
          </p:txBody>
        </p:sp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6DDFF043-692F-4F3E-BC6E-80866BB36E91}"/>
                </a:ext>
              </a:extLst>
            </p:cNvPr>
            <p:cNvSpPr txBox="1"/>
            <p:nvPr/>
          </p:nvSpPr>
          <p:spPr>
            <a:xfrm>
              <a:off x="5957463" y="2813368"/>
              <a:ext cx="6206544" cy="36933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s-CL" altLang="es-CL" dirty="0">
                  <a:latin typeface="+mn-lt"/>
                </a:rPr>
                <a:t>Pontificia U. Católica de Chile (Carrera Profesional; investigaci</a:t>
              </a:r>
              <a:r>
                <a:rPr lang="es-CL" altLang="es-CL" dirty="0"/>
                <a:t>ón</a:t>
              </a:r>
              <a:r>
                <a:rPr lang="es-CL" altLang="es-CL" dirty="0">
                  <a:latin typeface="+mn-lt"/>
                </a:rPr>
                <a:t>)</a:t>
              </a:r>
              <a:endParaRPr lang="es-CL" dirty="0"/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F685C95E-F059-4FBC-8753-69D3158AABB9}"/>
                </a:ext>
              </a:extLst>
            </p:cNvPr>
            <p:cNvSpPr txBox="1"/>
            <p:nvPr/>
          </p:nvSpPr>
          <p:spPr>
            <a:xfrm>
              <a:off x="1340758" y="3244334"/>
              <a:ext cx="4947557" cy="36933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en-US" dirty="0"/>
                <a:t>Museo Nacional de Historia Natural (</a:t>
              </a:r>
              <a:r>
                <a:rPr lang="en-US" dirty="0" err="1"/>
                <a:t>Investigación</a:t>
              </a:r>
              <a:r>
                <a:rPr lang="en-US" dirty="0"/>
                <a:t>)</a:t>
              </a:r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71F29FD3-6389-4584-A263-ACBBB910103B}"/>
                </a:ext>
              </a:extLst>
            </p:cNvPr>
            <p:cNvSpPr txBox="1"/>
            <p:nvPr/>
          </p:nvSpPr>
          <p:spPr>
            <a:xfrm>
              <a:off x="6466048" y="2290985"/>
              <a:ext cx="3954544" cy="36933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Museo de Historia Natural de Valparaíso</a:t>
              </a:r>
            </a:p>
          </p:txBody>
        </p: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88C115AB-DAEC-414C-985F-D2F158BAC20D}"/>
                </a:ext>
              </a:extLst>
            </p:cNvPr>
            <p:cNvSpPr txBox="1"/>
            <p:nvPr/>
          </p:nvSpPr>
          <p:spPr>
            <a:xfrm>
              <a:off x="1581669" y="5846544"/>
              <a:ext cx="3991947" cy="646331"/>
            </a:xfrm>
            <a:prstGeom prst="rect">
              <a:avLst/>
            </a:prstGeom>
            <a:solidFill>
              <a:srgbClr val="746FC1"/>
            </a:solidFill>
          </p:spPr>
          <p:txBody>
            <a:bodyPr wrap="square" rtlCol="0">
              <a:spAutoFit/>
            </a:bodyPr>
            <a:lstStyle/>
            <a:p>
              <a:r>
                <a:rPr lang="es-CL" i="1" dirty="0"/>
                <a:t>U. de Magallanes - CEQUA Centro de Estudios del Cuaternario (Investigación)</a:t>
              </a:r>
            </a:p>
          </p:txBody>
        </p:sp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97246EFD-2572-4128-BB61-8F0D2765748D}"/>
              </a:ext>
            </a:extLst>
          </p:cNvPr>
          <p:cNvGrpSpPr/>
          <p:nvPr/>
        </p:nvGrpSpPr>
        <p:grpSpPr>
          <a:xfrm>
            <a:off x="7487920" y="5357571"/>
            <a:ext cx="4399278" cy="977945"/>
            <a:chOff x="6921661" y="5561046"/>
            <a:chExt cx="4797586" cy="1066488"/>
          </a:xfrm>
        </p:grpSpPr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0FDAE501-2BF1-41C7-ABCD-5A56121C81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6962094" y="5618291"/>
              <a:ext cx="4716721" cy="951999"/>
            </a:xfrm>
            <a:prstGeom prst="rect">
              <a:avLst/>
            </a:prstGeom>
          </p:spPr>
        </p:pic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F61F2F83-763B-479B-A235-C61D7209A289}"/>
                </a:ext>
              </a:extLst>
            </p:cNvPr>
            <p:cNvSpPr/>
            <p:nvPr/>
          </p:nvSpPr>
          <p:spPr>
            <a:xfrm>
              <a:off x="6921661" y="5561046"/>
              <a:ext cx="4797586" cy="106648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59693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A7A9AA-B93A-41C0-B366-AD31C6FB1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s-CL" dirty="0"/>
              <a:t>La Bioantropología </a:t>
            </a:r>
            <a:br>
              <a:rPr lang="es-CL" dirty="0"/>
            </a:br>
            <a:r>
              <a:rPr lang="es-CL" dirty="0"/>
              <a:t>en Chile</a:t>
            </a:r>
            <a:endParaRPr lang="en-US" dirty="0"/>
          </a:p>
        </p:txBody>
      </p:sp>
      <p:pic>
        <p:nvPicPr>
          <p:cNvPr id="40962" name="Picture 2">
            <a:extLst>
              <a:ext uri="{FF2B5EF4-FFF2-40B4-BE49-F238E27FC236}">
                <a16:creationId xmlns:a16="http://schemas.microsoft.com/office/drawing/2014/main" id="{A9EC6284-D670-42F3-9AE4-9E21C1266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7" t="2098" r="57016" b="2425"/>
          <a:stretch>
            <a:fillRect/>
          </a:stretch>
        </p:blipFill>
        <p:spPr bwMode="auto">
          <a:xfrm>
            <a:off x="516294" y="0"/>
            <a:ext cx="1206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FE05702A-B0F4-45C8-9868-BC6B2274A9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2650" y="1027906"/>
            <a:ext cx="4139941" cy="1206462"/>
          </a:xfrm>
          <a:prstGeom prst="rect">
            <a:avLst/>
          </a:prstGeom>
          <a:ln w="12700">
            <a:solidFill>
              <a:schemeClr val="accent2"/>
            </a:solidFill>
            <a:prstDash val="dash"/>
          </a:ln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882C0D0A-1948-43D2-BF97-71262EF49A5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781" y="3220982"/>
            <a:ext cx="2714547" cy="19295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51AC3EC5-FC70-41B6-8831-71CCB8DF35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9234" y="3220982"/>
            <a:ext cx="2897795" cy="19295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1FE0F214-1EBB-43FB-882E-890BF49FBE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8935" y="3220982"/>
            <a:ext cx="3763384" cy="19295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7" name="Textfeld 26">
            <a:extLst>
              <a:ext uri="{FF2B5EF4-FFF2-40B4-BE49-F238E27FC236}">
                <a16:creationId xmlns:a16="http://schemas.microsoft.com/office/drawing/2014/main" id="{930FC97F-DDED-48BA-940A-4D1B07F4742B}"/>
              </a:ext>
            </a:extLst>
          </p:cNvPr>
          <p:cNvSpPr txBox="1"/>
          <p:nvPr/>
        </p:nvSpPr>
        <p:spPr>
          <a:xfrm>
            <a:off x="4246856" y="5368429"/>
            <a:ext cx="41625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2400" dirty="0"/>
              <a:t>… en la profesión y la academia.</a:t>
            </a:r>
            <a:endParaRPr lang="en-US" sz="24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CD161B-AA7F-41B8-B06A-6063298B7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Problemas y Preguntas</a:t>
            </a:r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10B02CF-3F3B-4BE3-A38B-77E4FDA91F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endParaRPr lang="es-ES" dirty="0"/>
          </a:p>
          <a:p>
            <a:pPr>
              <a:spcAft>
                <a:spcPts val="600"/>
              </a:spcAft>
            </a:pPr>
            <a:r>
              <a:rPr lang="es-ES" b="1" dirty="0"/>
              <a:t>Poblamiento inicial</a:t>
            </a:r>
            <a:r>
              <a:rPr lang="es-ES" dirty="0"/>
              <a:t>: ¿De dónde venimos? ¿Cuáles son </a:t>
            </a:r>
            <a:r>
              <a:rPr lang="es-ES" dirty="0" smtClean="0"/>
              <a:t>nuestras </a:t>
            </a:r>
            <a:r>
              <a:rPr lang="es-ES"/>
              <a:t>raíces </a:t>
            </a:r>
            <a:r>
              <a:rPr lang="es-ES" smtClean="0"/>
              <a:t>evolutivas</a:t>
            </a:r>
            <a:r>
              <a:rPr lang="es-ES" dirty="0"/>
              <a:t>?</a:t>
            </a:r>
          </a:p>
          <a:p>
            <a:pPr>
              <a:spcAft>
                <a:spcPts val="600"/>
              </a:spcAft>
            </a:pPr>
            <a:r>
              <a:rPr lang="es-ES" b="1" dirty="0"/>
              <a:t>Bioarqueología de las poblaciones extintas</a:t>
            </a:r>
            <a:r>
              <a:rPr lang="es-ES" dirty="0"/>
              <a:t>: ¿Cómo vivíamos? ¿De qué enfermedades sufrimos? ¿Cuál fue la interacción con el medio ambiente? </a:t>
            </a:r>
          </a:p>
          <a:p>
            <a:pPr>
              <a:spcAft>
                <a:spcPts val="600"/>
              </a:spcAft>
            </a:pPr>
            <a:r>
              <a:rPr lang="es-ES" b="1" dirty="0"/>
              <a:t>Formación de la población chilena</a:t>
            </a:r>
            <a:r>
              <a:rPr lang="es-ES" dirty="0"/>
              <a:t>: Colonia; migraciones siglo XX</a:t>
            </a:r>
          </a:p>
          <a:p>
            <a:pPr>
              <a:spcAft>
                <a:spcPts val="600"/>
              </a:spcAft>
            </a:pPr>
            <a:r>
              <a:rPr lang="es-ES" b="1" dirty="0"/>
              <a:t>Antropología Forense</a:t>
            </a:r>
            <a:r>
              <a:rPr lang="es-ES" dirty="0"/>
              <a:t>: Identificación y determinación de la forma/causa de muerte</a:t>
            </a:r>
            <a:r>
              <a:rPr lang="es-CL" dirty="0"/>
              <a:t>; </a:t>
            </a:r>
            <a:r>
              <a:rPr lang="es-ES" dirty="0"/>
              <a:t>casos de violación de derechos humanos</a:t>
            </a:r>
          </a:p>
          <a:p>
            <a:pPr>
              <a:spcAft>
                <a:spcPts val="600"/>
              </a:spcAft>
            </a:pPr>
            <a:r>
              <a:rPr lang="es-ES" b="1" dirty="0"/>
              <a:t>Población actual y desafíos futuros</a:t>
            </a:r>
            <a:r>
              <a:rPr lang="es-ES" dirty="0"/>
              <a:t>: Salud, nutrición y envejecimiento de la población chilena</a:t>
            </a:r>
          </a:p>
          <a:p>
            <a:pPr>
              <a:spcAft>
                <a:spcPts val="600"/>
              </a:spcAft>
            </a:pPr>
            <a:endParaRPr lang="en-US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9B950FC-1C32-4B96-AE23-C0382325F6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2" t="9124" r="8560" b="7815"/>
          <a:stretch/>
        </p:blipFill>
        <p:spPr>
          <a:xfrm>
            <a:off x="9944881" y="365125"/>
            <a:ext cx="1715100" cy="169817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372099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AD2F0-6ECD-41E2-9236-87AD1B494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¿Cuáles son los objetos de estudio y los materiales?</a:t>
            </a:r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31B9DBA-DDD7-46D9-9A2F-F0290D9504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El cuerpo y los cuerpos humanos vivos y no vivos son un reflejo de la vida de un individuo y/o de una población y cuentan la historia de los estilos y modos de vida de un grupo de individuos.</a:t>
            </a:r>
          </a:p>
          <a:p>
            <a:endParaRPr lang="es-CL" dirty="0"/>
          </a:p>
          <a:p>
            <a:r>
              <a:rPr lang="es-CL" dirty="0"/>
              <a:t>Interacción entre el cuerpo (y sus partes) y el medio ambiente</a:t>
            </a:r>
          </a:p>
          <a:p>
            <a:r>
              <a:rPr lang="en-US" dirty="0" err="1"/>
              <a:t>Deducir</a:t>
            </a:r>
            <a:r>
              <a:rPr lang="en-US" dirty="0"/>
              <a:t> la </a:t>
            </a:r>
            <a:r>
              <a:rPr lang="en-US" dirty="0" err="1"/>
              <a:t>función</a:t>
            </a:r>
            <a:r>
              <a:rPr lang="en-US" dirty="0"/>
              <a:t>, la </a:t>
            </a:r>
            <a:r>
              <a:rPr lang="en-US" dirty="0" err="1"/>
              <a:t>fisiología</a:t>
            </a:r>
            <a:r>
              <a:rPr lang="en-US" dirty="0"/>
              <a:t> y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comportamiento</a:t>
            </a:r>
            <a:r>
              <a:rPr lang="en-US" dirty="0"/>
              <a:t> de la forma del </a:t>
            </a:r>
            <a:r>
              <a:rPr lang="en-US" dirty="0" err="1"/>
              <a:t>cuerpo</a:t>
            </a:r>
            <a:endParaRPr lang="en-US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B2C8504-19BA-4AD7-ADAF-E8EF7E2079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990" y="4300957"/>
            <a:ext cx="2432219" cy="2432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1204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>
            <a:extLst>
              <a:ext uri="{FF2B5EF4-FFF2-40B4-BE49-F238E27FC236}">
                <a16:creationId xmlns:a16="http://schemas.microsoft.com/office/drawing/2014/main" id="{3D4816AC-0A25-4488-A291-D57CE56D3B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" b="7896"/>
          <a:stretch/>
        </p:blipFill>
        <p:spPr bwMode="auto">
          <a:xfrm>
            <a:off x="7974565" y="0"/>
            <a:ext cx="4217435" cy="2418080"/>
          </a:xfrm>
          <a:custGeom>
            <a:avLst/>
            <a:gdLst>
              <a:gd name="connsiteX0" fmla="*/ 21954 w 3674754"/>
              <a:gd name="connsiteY0" fmla="*/ 0 h 2106932"/>
              <a:gd name="connsiteX1" fmla="*/ 3652800 w 3674754"/>
              <a:gd name="connsiteY1" fmla="*/ 0 h 2106932"/>
              <a:gd name="connsiteX2" fmla="*/ 3665268 w 3674754"/>
              <a:gd name="connsiteY2" fmla="*/ 81694 h 2106932"/>
              <a:gd name="connsiteX3" fmla="*/ 3674754 w 3674754"/>
              <a:gd name="connsiteY3" fmla="*/ 269555 h 2106932"/>
              <a:gd name="connsiteX4" fmla="*/ 1837377 w 3674754"/>
              <a:gd name="connsiteY4" fmla="*/ 2106932 h 2106932"/>
              <a:gd name="connsiteX5" fmla="*/ 0 w 3674754"/>
              <a:gd name="connsiteY5" fmla="*/ 269555 h 2106932"/>
              <a:gd name="connsiteX6" fmla="*/ 9486 w 3674754"/>
              <a:gd name="connsiteY6" fmla="*/ 81694 h 2106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74754" h="2106932">
                <a:moveTo>
                  <a:pt x="21954" y="0"/>
                </a:moveTo>
                <a:lnTo>
                  <a:pt x="3652800" y="0"/>
                </a:lnTo>
                <a:lnTo>
                  <a:pt x="3665268" y="81694"/>
                </a:lnTo>
                <a:cubicBezTo>
                  <a:pt x="3671541" y="143461"/>
                  <a:pt x="3674754" y="206133"/>
                  <a:pt x="3674754" y="269555"/>
                </a:cubicBezTo>
                <a:cubicBezTo>
                  <a:pt x="3674754" y="1284311"/>
                  <a:pt x="2852132" y="2106932"/>
                  <a:pt x="1837377" y="2106932"/>
                </a:cubicBezTo>
                <a:cubicBezTo>
                  <a:pt x="822622" y="2106932"/>
                  <a:pt x="0" y="1284311"/>
                  <a:pt x="0" y="269555"/>
                </a:cubicBezTo>
                <a:cubicBezTo>
                  <a:pt x="0" y="206133"/>
                  <a:pt x="3214" y="143461"/>
                  <a:pt x="9486" y="81694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D62172B-C242-4877-AC4B-4DBF5F915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¿Cuáles son los objetos de estudio </a:t>
            </a:r>
            <a:r>
              <a:rPr lang="es-ES" dirty="0">
                <a:solidFill>
                  <a:schemeClr val="bg1"/>
                </a:solidFill>
              </a:rPr>
              <a:t>y los </a:t>
            </a:r>
            <a:r>
              <a:rPr lang="es-ES" dirty="0"/>
              <a:t>materiales?</a:t>
            </a:r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3566AF5-B7F5-4DE0-8675-A4718C76E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32946"/>
            <a:ext cx="4792675" cy="3686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3D3BBC94-FF1A-4A7B-B1B0-E58B6F3BAC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" b="14708"/>
          <a:stretch/>
        </p:blipFill>
        <p:spPr bwMode="auto">
          <a:xfrm>
            <a:off x="7399326" y="3086207"/>
            <a:ext cx="4792674" cy="3781268"/>
          </a:xfrm>
          <a:custGeom>
            <a:avLst/>
            <a:gdLst>
              <a:gd name="connsiteX0" fmla="*/ 2554615 w 4792674"/>
              <a:gd name="connsiteY0" fmla="*/ 0 h 3781268"/>
              <a:gd name="connsiteX1" fmla="*/ 4672942 w 4792674"/>
              <a:gd name="connsiteY1" fmla="*/ 1126306 h 3781268"/>
              <a:gd name="connsiteX2" fmla="*/ 4792674 w 4792674"/>
              <a:gd name="connsiteY2" fmla="*/ 1323391 h 3781268"/>
              <a:gd name="connsiteX3" fmla="*/ 4792674 w 4792674"/>
              <a:gd name="connsiteY3" fmla="*/ 3781268 h 3781268"/>
              <a:gd name="connsiteX4" fmla="*/ 313779 w 4792674"/>
              <a:gd name="connsiteY4" fmla="*/ 3781268 h 3781268"/>
              <a:gd name="connsiteX5" fmla="*/ 308328 w 4792674"/>
              <a:gd name="connsiteY5" fmla="*/ 3772297 h 3781268"/>
              <a:gd name="connsiteX6" fmla="*/ 0 w 4792674"/>
              <a:gd name="connsiteY6" fmla="*/ 2554615 h 3781268"/>
              <a:gd name="connsiteX7" fmla="*/ 2554615 w 4792674"/>
              <a:gd name="connsiteY7" fmla="*/ 0 h 3781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92674" h="3781268">
                <a:moveTo>
                  <a:pt x="2554615" y="0"/>
                </a:moveTo>
                <a:cubicBezTo>
                  <a:pt x="3436412" y="0"/>
                  <a:pt x="4213859" y="446774"/>
                  <a:pt x="4672942" y="1126306"/>
                </a:cubicBezTo>
                <a:lnTo>
                  <a:pt x="4792674" y="1323391"/>
                </a:lnTo>
                <a:lnTo>
                  <a:pt x="4792674" y="3781268"/>
                </a:lnTo>
                <a:lnTo>
                  <a:pt x="313779" y="3781268"/>
                </a:lnTo>
                <a:lnTo>
                  <a:pt x="308328" y="3772297"/>
                </a:lnTo>
                <a:cubicBezTo>
                  <a:pt x="111694" y="3410325"/>
                  <a:pt x="0" y="2995514"/>
                  <a:pt x="0" y="2554615"/>
                </a:cubicBezTo>
                <a:cubicBezTo>
                  <a:pt x="0" y="1143740"/>
                  <a:pt x="1143740" y="0"/>
                  <a:pt x="2554615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C6CB20BC-F5CE-470E-9AD4-B5E4C000FEE2}"/>
              </a:ext>
            </a:extLst>
          </p:cNvPr>
          <p:cNvSpPr txBox="1"/>
          <p:nvPr/>
        </p:nvSpPr>
        <p:spPr>
          <a:xfrm>
            <a:off x="838200" y="5793957"/>
            <a:ext cx="64336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dirty="0"/>
              <a:t>Comprender fenómenos sociales/culturales.</a:t>
            </a:r>
          </a:p>
        </p:txBody>
      </p:sp>
    </p:spTree>
    <p:extLst>
      <p:ext uri="{BB962C8B-B14F-4D97-AF65-F5344CB8AC3E}">
        <p14:creationId xmlns:p14="http://schemas.microsoft.com/office/powerpoint/2010/main" val="8765820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0074C5-E929-4C53-9EC8-24B7E8193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Materialidades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la </a:t>
            </a:r>
            <a:r>
              <a:rPr lang="en-US" dirty="0" err="1"/>
              <a:t>Bioantropología</a:t>
            </a:r>
            <a:endParaRPr lang="en-US" dirty="0"/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15F51082-50A3-4617-ABB5-1387B337DA73}"/>
              </a:ext>
            </a:extLst>
          </p:cNvPr>
          <p:cNvGrpSpPr/>
          <p:nvPr/>
        </p:nvGrpSpPr>
        <p:grpSpPr>
          <a:xfrm>
            <a:off x="3795453" y="1756536"/>
            <a:ext cx="2209800" cy="3503831"/>
            <a:chOff x="3974360" y="1773640"/>
            <a:chExt cx="2209800" cy="3503831"/>
          </a:xfrm>
        </p:grpSpPr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4A9D364E-9FBC-483E-B149-F975B971C9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74360" y="1773640"/>
              <a:ext cx="2209800" cy="28575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7BB83AFC-B20C-432E-9254-F90D6F515D93}"/>
                </a:ext>
              </a:extLst>
            </p:cNvPr>
            <p:cNvSpPr txBox="1"/>
            <p:nvPr/>
          </p:nvSpPr>
          <p:spPr>
            <a:xfrm>
              <a:off x="4035224" y="4631140"/>
              <a:ext cx="208807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L" dirty="0"/>
                <a:t>Tejidos blandos</a:t>
              </a:r>
            </a:p>
            <a:p>
              <a:pPr algn="ctr"/>
              <a:r>
                <a:rPr lang="es-CL" dirty="0"/>
                <a:t>(músculo, piel, pelo)</a:t>
              </a:r>
              <a:endParaRPr lang="en-US" dirty="0"/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FD652721-8CF6-454D-9788-B967C30C89E6}"/>
              </a:ext>
            </a:extLst>
          </p:cNvPr>
          <p:cNvGrpSpPr/>
          <p:nvPr/>
        </p:nvGrpSpPr>
        <p:grpSpPr>
          <a:xfrm>
            <a:off x="923731" y="1756536"/>
            <a:ext cx="2113384" cy="2806171"/>
            <a:chOff x="923731" y="1756536"/>
            <a:chExt cx="2113384" cy="2806171"/>
          </a:xfrm>
        </p:grpSpPr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83BDDF40-D906-47CE-9865-F998EBED61D8}"/>
                </a:ext>
              </a:extLst>
            </p:cNvPr>
            <p:cNvSpPr txBox="1"/>
            <p:nvPr/>
          </p:nvSpPr>
          <p:spPr>
            <a:xfrm>
              <a:off x="1134262" y="3916376"/>
              <a:ext cx="169232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L" dirty="0"/>
                <a:t>Tejidos duros</a:t>
              </a:r>
            </a:p>
            <a:p>
              <a:pPr algn="ctr"/>
              <a:r>
                <a:rPr lang="es-CL" dirty="0"/>
                <a:t>(hueso, dientes)</a:t>
              </a:r>
              <a:endParaRPr lang="en-US" dirty="0"/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9B4B65B7-DAE3-4D59-8DAC-0771DC4299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211" r="12829"/>
            <a:stretch/>
          </p:blipFill>
          <p:spPr>
            <a:xfrm>
              <a:off x="923731" y="1756536"/>
              <a:ext cx="2113384" cy="2143125"/>
            </a:xfrm>
            <a:prstGeom prst="rect">
              <a:avLst/>
            </a:prstGeom>
          </p:spPr>
        </p:pic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F53232F6-BDA3-4FD7-B6D3-80CDFA05DF03}"/>
              </a:ext>
            </a:extLst>
          </p:cNvPr>
          <p:cNvGrpSpPr/>
          <p:nvPr/>
        </p:nvGrpSpPr>
        <p:grpSpPr>
          <a:xfrm>
            <a:off x="6763591" y="1756536"/>
            <a:ext cx="1906589" cy="4063610"/>
            <a:chOff x="8305449" y="1756536"/>
            <a:chExt cx="1906589" cy="4063610"/>
          </a:xfrm>
        </p:grpSpPr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BA121E87-BA90-4A81-8FE5-015C96F261AF}"/>
                </a:ext>
              </a:extLst>
            </p:cNvPr>
            <p:cNvSpPr txBox="1"/>
            <p:nvPr/>
          </p:nvSpPr>
          <p:spPr>
            <a:xfrm>
              <a:off x="8373500" y="4619817"/>
              <a:ext cx="1770485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L" dirty="0"/>
                <a:t>Restos químicos</a:t>
              </a:r>
            </a:p>
            <a:p>
              <a:pPr algn="ctr"/>
              <a:r>
                <a:rPr lang="es-CL" dirty="0"/>
                <a:t>(ADN, bacteria, </a:t>
              </a:r>
            </a:p>
            <a:p>
              <a:pPr algn="ctr"/>
              <a:r>
                <a:rPr lang="es-CL" dirty="0"/>
                <a:t>restos orgánicos)</a:t>
              </a:r>
            </a:p>
            <a:p>
              <a:pPr algn="ctr"/>
              <a:endParaRPr lang="en-US" dirty="0"/>
            </a:p>
          </p:txBody>
        </p:sp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683BF8F4-A8E3-44AE-AB38-C914F583B5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05449" y="1756536"/>
              <a:ext cx="1906589" cy="28575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9A6FB0A4-31EE-48CF-9D3E-30BF9517A675}"/>
              </a:ext>
            </a:extLst>
          </p:cNvPr>
          <p:cNvGrpSpPr/>
          <p:nvPr/>
        </p:nvGrpSpPr>
        <p:grpSpPr>
          <a:xfrm>
            <a:off x="9428518" y="1756536"/>
            <a:ext cx="2300062" cy="3503831"/>
            <a:chOff x="9204583" y="1756536"/>
            <a:chExt cx="2300062" cy="3503831"/>
          </a:xfrm>
        </p:grpSpPr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64B9388A-9FB8-43BB-A62F-EC76DBD3EE39}"/>
                </a:ext>
              </a:extLst>
            </p:cNvPr>
            <p:cNvSpPr txBox="1"/>
            <p:nvPr/>
          </p:nvSpPr>
          <p:spPr>
            <a:xfrm>
              <a:off x="9346233" y="4614036"/>
              <a:ext cx="20167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dirty="0"/>
                <a:t>Representaciones digitales</a:t>
              </a:r>
              <a:endParaRPr lang="en-US" dirty="0"/>
            </a:p>
          </p:txBody>
        </p:sp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BCE84465-D6C3-423F-97AB-11D4F59057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41770" y="2072442"/>
              <a:ext cx="2225688" cy="2225688"/>
            </a:xfrm>
            <a:prstGeom prst="rect">
              <a:avLst/>
            </a:prstGeom>
          </p:spPr>
        </p:pic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FBAA6D17-0112-46F2-A33E-7BD078FDA21F}"/>
                </a:ext>
              </a:extLst>
            </p:cNvPr>
            <p:cNvSpPr/>
            <p:nvPr/>
          </p:nvSpPr>
          <p:spPr>
            <a:xfrm>
              <a:off x="9204583" y="1756536"/>
              <a:ext cx="2300062" cy="28575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549832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E813C3-2276-4355-B9D7-7CAC90B24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¿Dónde podemos encontrar los materiales?</a:t>
            </a:r>
            <a:endParaRPr lang="en-US" dirty="0"/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468ABD4F-2539-4C78-9988-796752BF3D8A}"/>
              </a:ext>
            </a:extLst>
          </p:cNvPr>
          <p:cNvGrpSpPr/>
          <p:nvPr/>
        </p:nvGrpSpPr>
        <p:grpSpPr>
          <a:xfrm>
            <a:off x="927358" y="2119895"/>
            <a:ext cx="5920281" cy="4122282"/>
            <a:chOff x="946019" y="1690688"/>
            <a:chExt cx="5920281" cy="4122282"/>
          </a:xfrm>
        </p:grpSpPr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3F09CA26-DAD1-4DFF-AD67-648E6BAB2C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16145" y="3602131"/>
              <a:ext cx="2950155" cy="221083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grpSp>
          <p:nvGrpSpPr>
            <p:cNvPr id="13" name="Gruppieren 12">
              <a:extLst>
                <a:ext uri="{FF2B5EF4-FFF2-40B4-BE49-F238E27FC236}">
                  <a16:creationId xmlns:a16="http://schemas.microsoft.com/office/drawing/2014/main" id="{07342D3D-DFB2-488D-8F45-1B25ED0BB824}"/>
                </a:ext>
              </a:extLst>
            </p:cNvPr>
            <p:cNvGrpSpPr/>
            <p:nvPr/>
          </p:nvGrpSpPr>
          <p:grpSpPr>
            <a:xfrm>
              <a:off x="946019" y="1690688"/>
              <a:ext cx="3421646" cy="2607063"/>
              <a:chOff x="2160296" y="2719873"/>
              <a:chExt cx="4072812" cy="3103208"/>
            </a:xfrm>
          </p:grpSpPr>
          <p:pic>
            <p:nvPicPr>
              <p:cNvPr id="11" name="Grafik 10">
                <a:extLst>
                  <a:ext uri="{FF2B5EF4-FFF2-40B4-BE49-F238E27FC236}">
                    <a16:creationId xmlns:a16="http://schemas.microsoft.com/office/drawing/2014/main" id="{9A6E1DF5-2E11-4902-A79D-25F4E41D3F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60296" y="2719873"/>
                <a:ext cx="4072812" cy="2711489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87F865B3-0EFF-48F6-B304-1FFF54A046EB}"/>
                  </a:ext>
                </a:extLst>
              </p:cNvPr>
              <p:cNvSpPr txBox="1"/>
              <p:nvPr/>
            </p:nvSpPr>
            <p:spPr>
              <a:xfrm>
                <a:off x="3341041" y="5453749"/>
                <a:ext cx="140461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CL" dirty="0"/>
                  <a:t>Excavaciones</a:t>
                </a:r>
                <a:endParaRPr lang="en-US" dirty="0"/>
              </a:p>
            </p:txBody>
          </p:sp>
        </p:grpSp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B9404E2A-B3B9-43E8-9489-1599A308E81F}"/>
              </a:ext>
            </a:extLst>
          </p:cNvPr>
          <p:cNvGrpSpPr/>
          <p:nvPr/>
        </p:nvGrpSpPr>
        <p:grpSpPr>
          <a:xfrm>
            <a:off x="7645756" y="2119895"/>
            <a:ext cx="3845435" cy="2890791"/>
            <a:chOff x="7508364" y="1690688"/>
            <a:chExt cx="3845435" cy="2890791"/>
          </a:xfrm>
        </p:grpSpPr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0C97D464-69FC-4BA7-BBA5-135340AD1E32}"/>
                </a:ext>
              </a:extLst>
            </p:cNvPr>
            <p:cNvSpPr txBox="1"/>
            <p:nvPr/>
          </p:nvSpPr>
          <p:spPr>
            <a:xfrm>
              <a:off x="8322888" y="4254312"/>
              <a:ext cx="2216385" cy="3271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L" dirty="0"/>
                <a:t>Colecciones osteológicas</a:t>
              </a:r>
              <a:endParaRPr lang="en-US" dirty="0"/>
            </a:p>
          </p:txBody>
        </p:sp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656AB221-5619-4DA0-B472-BBB82539AA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08364" y="1690688"/>
              <a:ext cx="3845435" cy="256362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pic>
        <p:nvPicPr>
          <p:cNvPr id="21" name="Grafik 20">
            <a:extLst>
              <a:ext uri="{FF2B5EF4-FFF2-40B4-BE49-F238E27FC236}">
                <a16:creationId xmlns:a16="http://schemas.microsoft.com/office/drawing/2014/main" id="{5A40A6A8-DAD9-46D7-93CF-8178000399F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9487" y="1213426"/>
            <a:ext cx="1208625" cy="1812938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6059133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C1D51628-2D4E-4DA2-B3CE-78E10794C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Métodos y técnicas (Definiciones)</a:t>
            </a:r>
            <a:endParaRPr lang="en-US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F8B33C4-FE84-4FD9-AF93-5A68FCF0128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ES" b="1" dirty="0"/>
              <a:t>Métodos</a:t>
            </a:r>
            <a:r>
              <a:rPr lang="es-ES" dirty="0"/>
              <a:t>: Conjunto de procedimientos lógicos a través del cual se obtiene el conocimiento.</a:t>
            </a:r>
          </a:p>
          <a:p>
            <a:pPr lvl="1"/>
            <a:r>
              <a:rPr lang="es-ES" dirty="0"/>
              <a:t>El objetivo del </a:t>
            </a:r>
            <a:r>
              <a:rPr lang="es-ES" b="1" dirty="0">
                <a:solidFill>
                  <a:srgbClr val="0070C0"/>
                </a:solidFill>
              </a:rPr>
              <a:t>método científico </a:t>
            </a:r>
            <a:r>
              <a:rPr lang="es-ES" dirty="0"/>
              <a:t>es la explicación, descripción y predicción de fenómenos.</a:t>
            </a:r>
          </a:p>
          <a:p>
            <a:endParaRPr lang="es-ES" dirty="0"/>
          </a:p>
          <a:p>
            <a:r>
              <a:rPr lang="es-ES" b="1" dirty="0"/>
              <a:t>Técnicas</a:t>
            </a:r>
            <a:r>
              <a:rPr lang="es-ES" dirty="0"/>
              <a:t>: Conjunto de instrumentos y medios a través de los cuales se efectúa el método.</a:t>
            </a:r>
            <a:endParaRPr lang="en-US" dirty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D29D4618-6DFB-45DF-80D1-5FAC2BA4AB4D}"/>
              </a:ext>
            </a:extLst>
          </p:cNvPr>
          <p:cNvGrpSpPr/>
          <p:nvPr/>
        </p:nvGrpSpPr>
        <p:grpSpPr>
          <a:xfrm>
            <a:off x="6959080" y="1968760"/>
            <a:ext cx="4508241" cy="3895075"/>
            <a:chOff x="6725815" y="2481943"/>
            <a:chExt cx="4508241" cy="3895075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2EBF2917-89CB-46FB-B21D-3342F44F88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0300"/>
            <a:stretch/>
          </p:blipFill>
          <p:spPr>
            <a:xfrm>
              <a:off x="6725815" y="2481943"/>
              <a:ext cx="4508241" cy="3593062"/>
            </a:xfrm>
            <a:prstGeom prst="rect">
              <a:avLst/>
            </a:prstGeom>
          </p:spPr>
        </p:pic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4014758D-6023-490E-8943-5663FB1B7249}"/>
                </a:ext>
              </a:extLst>
            </p:cNvPr>
            <p:cNvSpPr txBox="1"/>
            <p:nvPr/>
          </p:nvSpPr>
          <p:spPr>
            <a:xfrm>
              <a:off x="7945773" y="5976908"/>
              <a:ext cx="206832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L" sz="2000" b="1" dirty="0">
                  <a:solidFill>
                    <a:srgbClr val="0070C0"/>
                  </a:solidFill>
                </a:rPr>
                <a:t>Método científico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</p:grpSp>
      <p:sp>
        <p:nvSpPr>
          <p:cNvPr id="14" name="Textfeld 13">
            <a:extLst>
              <a:ext uri="{FF2B5EF4-FFF2-40B4-BE49-F238E27FC236}">
                <a16:creationId xmlns:a16="http://schemas.microsoft.com/office/drawing/2014/main" id="{5A062344-5142-499E-8F42-C8229997C877}"/>
              </a:ext>
            </a:extLst>
          </p:cNvPr>
          <p:cNvSpPr txBox="1"/>
          <p:nvPr/>
        </p:nvSpPr>
        <p:spPr>
          <a:xfrm>
            <a:off x="8532068" y="6611779"/>
            <a:ext cx="365993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00" dirty="0"/>
              <a:t>https://economipedia.com/definiciones/metodo-cientifico.html</a:t>
            </a:r>
          </a:p>
        </p:txBody>
      </p:sp>
    </p:spTree>
    <p:extLst>
      <p:ext uri="{BB962C8B-B14F-4D97-AF65-F5344CB8AC3E}">
        <p14:creationId xmlns:p14="http://schemas.microsoft.com/office/powerpoint/2010/main" val="19003388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956FB7-EDCA-4F59-BAD4-C2136C2AC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Bioantropología</a:t>
            </a:r>
            <a:endParaRPr lang="en-US" dirty="0"/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8B7051FD-63F6-4D6D-A6E4-49208D769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09689"/>
            <a:ext cx="10255898" cy="1699838"/>
          </a:xfrm>
          <a:solidFill>
            <a:srgbClr val="FFFFFF">
              <a:alpha val="85098"/>
            </a:srgbClr>
          </a:solidFill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s-ES" dirty="0"/>
              <a:t>Es la disciplina científica que estudia la variabilidad humana en su contexto biológico y sociocultural.</a:t>
            </a:r>
          </a:p>
          <a:p>
            <a:pPr>
              <a:spcAft>
                <a:spcPts val="600"/>
              </a:spcAft>
            </a:pPr>
            <a:r>
              <a:rPr lang="es-ES" dirty="0"/>
              <a:t>Aporta al entendimiento en aspectos como la biología, evolución y variabilidad presente y pasada de nuestra especie.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61C884F-6F2A-46FA-AE33-3D3F4524F6B0}"/>
              </a:ext>
            </a:extLst>
          </p:cNvPr>
          <p:cNvSpPr txBox="1"/>
          <p:nvPr/>
        </p:nvSpPr>
        <p:spPr>
          <a:xfrm>
            <a:off x="0" y="6648262"/>
            <a:ext cx="363198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https://www.mnhn.fr/en/collections/collection-groups/biological-anthropology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453710D7-FB74-4331-94AA-E70E62189E12}"/>
              </a:ext>
            </a:extLst>
          </p:cNvPr>
          <p:cNvSpPr txBox="1"/>
          <p:nvPr/>
        </p:nvSpPr>
        <p:spPr>
          <a:xfrm>
            <a:off x="8196167" y="380529"/>
            <a:ext cx="315763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CL" sz="2400" dirty="0"/>
              <a:t>Sinónimos:</a:t>
            </a:r>
          </a:p>
          <a:p>
            <a:pPr algn="r"/>
            <a:r>
              <a:rPr lang="es-CL" sz="2400" dirty="0"/>
              <a:t>Antropología Física, </a:t>
            </a:r>
            <a:br>
              <a:rPr lang="es-CL" sz="2400" dirty="0"/>
            </a:br>
            <a:r>
              <a:rPr lang="es-CL" sz="2400" dirty="0"/>
              <a:t>Antropología Biológica</a:t>
            </a:r>
          </a:p>
          <a:p>
            <a:pPr algn="r"/>
            <a:r>
              <a:rPr lang="es-CL" sz="2400" dirty="0"/>
              <a:t>Biología Humana</a:t>
            </a:r>
          </a:p>
        </p:txBody>
      </p:sp>
    </p:spTree>
    <p:extLst>
      <p:ext uri="{BB962C8B-B14F-4D97-AF65-F5344CB8AC3E}">
        <p14:creationId xmlns:p14="http://schemas.microsoft.com/office/powerpoint/2010/main" val="3654881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4DF0BE-5CB7-493E-B37B-E8C923F99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Métodos y técnicas</a:t>
            </a:r>
            <a:endParaRPr lang="en-US" dirty="0"/>
          </a:p>
        </p:txBody>
      </p: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021B7139-91EA-4ED6-89FC-3B053659141A}"/>
              </a:ext>
            </a:extLst>
          </p:cNvPr>
          <p:cNvGrpSpPr/>
          <p:nvPr/>
        </p:nvGrpSpPr>
        <p:grpSpPr>
          <a:xfrm>
            <a:off x="1030758" y="2003485"/>
            <a:ext cx="2163943" cy="3919061"/>
            <a:chOff x="933043" y="1760562"/>
            <a:chExt cx="2163943" cy="3919061"/>
          </a:xfrm>
        </p:grpSpPr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F8048DEE-8539-4918-9571-DD9B499EF700}"/>
                </a:ext>
              </a:extLst>
            </p:cNvPr>
            <p:cNvSpPr txBox="1"/>
            <p:nvPr/>
          </p:nvSpPr>
          <p:spPr>
            <a:xfrm>
              <a:off x="1365370" y="5310291"/>
              <a:ext cx="129928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 err="1"/>
                <a:t>Osteología</a:t>
              </a:r>
              <a:endParaRPr lang="en-US" dirty="0"/>
            </a:p>
          </p:txBody>
        </p:sp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360A8C38-1239-4D22-B6D8-48621E148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043" y="1760562"/>
              <a:ext cx="2163943" cy="3479855"/>
            </a:xfrm>
            <a:prstGeom prst="rect">
              <a:avLst/>
            </a:prstGeom>
          </p:spPr>
        </p:pic>
      </p:grp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A2560C9D-E1E2-460C-A8E9-F6854561DD3A}"/>
              </a:ext>
            </a:extLst>
          </p:cNvPr>
          <p:cNvGrpSpPr/>
          <p:nvPr/>
        </p:nvGrpSpPr>
        <p:grpSpPr>
          <a:xfrm>
            <a:off x="3692980" y="4247424"/>
            <a:ext cx="2403020" cy="2163056"/>
            <a:chOff x="4171416" y="4536525"/>
            <a:chExt cx="2403020" cy="2163056"/>
          </a:xfrm>
        </p:grpSpPr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10A873A5-3AB8-4979-A5E6-58E391F00155}"/>
                </a:ext>
              </a:extLst>
            </p:cNvPr>
            <p:cNvSpPr txBox="1"/>
            <p:nvPr/>
          </p:nvSpPr>
          <p:spPr>
            <a:xfrm>
              <a:off x="4171416" y="6330249"/>
              <a:ext cx="240302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dirty="0"/>
                <a:t>Anatomía comparada</a:t>
              </a:r>
              <a:endParaRPr lang="en-US" dirty="0"/>
            </a:p>
          </p:txBody>
        </p:sp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7CEFAA19-D85F-4B76-A06A-FD61B5A73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116" b="92899" l="8400" r="89955">
                          <a14:foregroundMark x1="70715" y1="8188" x2="70715" y2="8188"/>
                          <a14:foregroundMark x1="89841" y1="45072" x2="89841" y2="45072"/>
                          <a14:foregroundMark x1="8456" y1="79928" x2="8456" y2="79928"/>
                          <a14:foregroundMark x1="27185" y1="92899" x2="27185" y2="928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6622" y="4536525"/>
              <a:ext cx="2292609" cy="1795573"/>
            </a:xfrm>
            <a:prstGeom prst="rect">
              <a:avLst/>
            </a:prstGeom>
          </p:spPr>
        </p:pic>
      </p:grp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8212EBCC-786D-46A0-A597-A7899C88ED83}"/>
              </a:ext>
            </a:extLst>
          </p:cNvPr>
          <p:cNvGrpSpPr/>
          <p:nvPr/>
        </p:nvGrpSpPr>
        <p:grpSpPr>
          <a:xfrm>
            <a:off x="4430426" y="1643236"/>
            <a:ext cx="2235770" cy="2319780"/>
            <a:chOff x="7969027" y="988695"/>
            <a:chExt cx="2235770" cy="2319780"/>
          </a:xfrm>
        </p:grpSpPr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BC774C2B-0FDA-4F35-9AE4-8D6F6F74A190}"/>
                </a:ext>
              </a:extLst>
            </p:cNvPr>
            <p:cNvSpPr txBox="1"/>
            <p:nvPr/>
          </p:nvSpPr>
          <p:spPr>
            <a:xfrm>
              <a:off x="8276534" y="2939143"/>
              <a:ext cx="160719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 err="1"/>
                <a:t>Antropometría</a:t>
              </a:r>
              <a:endParaRPr lang="en-US" dirty="0"/>
            </a:p>
          </p:txBody>
        </p:sp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8FF83E55-13B1-4068-AF10-F2E4BEA187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9027" y="988695"/>
              <a:ext cx="2235770" cy="195044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8B587487-3F00-4558-872D-E99856D3224A}"/>
              </a:ext>
            </a:extLst>
          </p:cNvPr>
          <p:cNvGrpSpPr/>
          <p:nvPr/>
        </p:nvGrpSpPr>
        <p:grpSpPr>
          <a:xfrm>
            <a:off x="7994666" y="1643236"/>
            <a:ext cx="3533387" cy="2133307"/>
            <a:chOff x="8061647" y="4123456"/>
            <a:chExt cx="3533387" cy="2133307"/>
          </a:xfrm>
        </p:grpSpPr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C2814635-8712-4084-9886-DCFB942D77C0}"/>
                </a:ext>
              </a:extLst>
            </p:cNvPr>
            <p:cNvSpPr txBox="1"/>
            <p:nvPr/>
          </p:nvSpPr>
          <p:spPr>
            <a:xfrm>
              <a:off x="8633050" y="5887431"/>
              <a:ext cx="239057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 err="1"/>
                <a:t>Genética</a:t>
              </a:r>
              <a:r>
                <a:rPr lang="en-US" dirty="0"/>
                <a:t>/</a:t>
              </a:r>
              <a:r>
                <a:rPr lang="en-US" dirty="0" err="1"/>
                <a:t>microbiología</a:t>
              </a:r>
              <a:endParaRPr lang="en-US" dirty="0"/>
            </a:p>
          </p:txBody>
        </p:sp>
        <p:pic>
          <p:nvPicPr>
            <p:cNvPr id="29" name="Grafik 28">
              <a:extLst>
                <a:ext uri="{FF2B5EF4-FFF2-40B4-BE49-F238E27FC236}">
                  <a16:creationId xmlns:a16="http://schemas.microsoft.com/office/drawing/2014/main" id="{FFB38A1B-30D8-4979-BF48-1BB22CFAB7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1647" y="4123456"/>
              <a:ext cx="3533387" cy="176669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D20366D9-0D04-4882-BB23-8C30422B9F19}"/>
              </a:ext>
            </a:extLst>
          </p:cNvPr>
          <p:cNvGrpSpPr/>
          <p:nvPr/>
        </p:nvGrpSpPr>
        <p:grpSpPr>
          <a:xfrm>
            <a:off x="8085993" y="4101972"/>
            <a:ext cx="3267807" cy="2584587"/>
            <a:chOff x="7944715" y="3984396"/>
            <a:chExt cx="3267807" cy="2584587"/>
          </a:xfrm>
        </p:grpSpPr>
        <p:pic>
          <p:nvPicPr>
            <p:cNvPr id="35" name="Grafik 34">
              <a:extLst>
                <a:ext uri="{FF2B5EF4-FFF2-40B4-BE49-F238E27FC236}">
                  <a16:creationId xmlns:a16="http://schemas.microsoft.com/office/drawing/2014/main" id="{AFDEC896-85CE-4BCF-B20D-AFD95F936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4715" y="3984396"/>
              <a:ext cx="3267807" cy="2215255"/>
            </a:xfrm>
            <a:prstGeom prst="rect">
              <a:avLst/>
            </a:prstGeom>
          </p:spPr>
        </p:pic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id="{EE397534-69F3-4086-9019-698F97539ADE}"/>
                </a:ext>
              </a:extLst>
            </p:cNvPr>
            <p:cNvSpPr txBox="1"/>
            <p:nvPr/>
          </p:nvSpPr>
          <p:spPr>
            <a:xfrm>
              <a:off x="8775019" y="6199651"/>
              <a:ext cx="160719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 err="1"/>
                <a:t>Imagenología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423470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09FE28-8FE4-427C-8083-90E8703A3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3600" dirty="0"/>
              <a:t>Difusión de los resultados de investigaciones bioantropológicas</a:t>
            </a:r>
            <a:endParaRPr lang="en-US" sz="3600" dirty="0"/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1F0AC76C-1DF8-4EE9-A065-E374836DFFEA}"/>
              </a:ext>
            </a:extLst>
          </p:cNvPr>
          <p:cNvGrpSpPr/>
          <p:nvPr/>
        </p:nvGrpSpPr>
        <p:grpSpPr>
          <a:xfrm>
            <a:off x="645068" y="1690688"/>
            <a:ext cx="7817032" cy="2267468"/>
            <a:chOff x="-1182110" y="1987421"/>
            <a:chExt cx="7817032" cy="2267468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0924320E-3A4C-4E54-A7BC-EEF482F95A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39251" y="2010748"/>
              <a:ext cx="1406108" cy="1874809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017DDE97-0982-4A5A-8D61-47003BFD64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23843" y="2010748"/>
              <a:ext cx="1406108" cy="1874810"/>
            </a:xfrm>
            <a:prstGeom prst="rect">
              <a:avLst/>
            </a:prstGeom>
          </p:spPr>
        </p:pic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D9891FED-C834-4076-AAC0-CBFCCBC28A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8436" y="2010748"/>
              <a:ext cx="1426486" cy="1874809"/>
            </a:xfrm>
            <a:prstGeom prst="rect">
              <a:avLst/>
            </a:prstGeom>
          </p:spPr>
        </p:pic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1624EEEE-8CB4-493C-B6E1-687FE9CE68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19746" y="1987422"/>
              <a:ext cx="1287183" cy="1874809"/>
            </a:xfrm>
            <a:prstGeom prst="rect">
              <a:avLst/>
            </a:prstGeom>
          </p:spPr>
        </p:pic>
        <p:pic>
          <p:nvPicPr>
            <p:cNvPr id="1026" name="Picture 2" descr="International Journal of Morphology - Otro sitio realizado con WordPress">
              <a:extLst>
                <a:ext uri="{FF2B5EF4-FFF2-40B4-BE49-F238E27FC236}">
                  <a16:creationId xmlns:a16="http://schemas.microsoft.com/office/drawing/2014/main" id="{7A91E863-E807-4ED2-A99C-980DCD5F88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921" y="1987421"/>
              <a:ext cx="1514846" cy="1874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B1AC2444-F01A-493C-8CE0-8F6AEE4C86A1}"/>
                </a:ext>
              </a:extLst>
            </p:cNvPr>
            <p:cNvSpPr txBox="1"/>
            <p:nvPr/>
          </p:nvSpPr>
          <p:spPr>
            <a:xfrm>
              <a:off x="-1182110" y="3885557"/>
              <a:ext cx="36463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L" dirty="0"/>
                <a:t>Revistas nacionales e internacionales</a:t>
              </a:r>
              <a:endParaRPr lang="en-US" dirty="0"/>
            </a:p>
          </p:txBody>
        </p:sp>
      </p:grp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98BE2079-4DF7-4994-A357-3EFDD574AF51}"/>
              </a:ext>
            </a:extLst>
          </p:cNvPr>
          <p:cNvGrpSpPr/>
          <p:nvPr/>
        </p:nvGrpSpPr>
        <p:grpSpPr>
          <a:xfrm>
            <a:off x="5407170" y="4261451"/>
            <a:ext cx="6496124" cy="2515881"/>
            <a:chOff x="5407170" y="4261451"/>
            <a:chExt cx="6496124" cy="2515881"/>
          </a:xfrm>
        </p:grpSpPr>
        <p:grpSp>
          <p:nvGrpSpPr>
            <p:cNvPr id="22" name="Gruppieren 21">
              <a:extLst>
                <a:ext uri="{FF2B5EF4-FFF2-40B4-BE49-F238E27FC236}">
                  <a16:creationId xmlns:a16="http://schemas.microsoft.com/office/drawing/2014/main" id="{1DF9F70E-57CE-47BE-BE20-C8BF84F81B31}"/>
                </a:ext>
              </a:extLst>
            </p:cNvPr>
            <p:cNvGrpSpPr/>
            <p:nvPr/>
          </p:nvGrpSpPr>
          <p:grpSpPr>
            <a:xfrm>
              <a:off x="5407170" y="4261451"/>
              <a:ext cx="6496124" cy="2142290"/>
              <a:chOff x="4124919" y="4250986"/>
              <a:chExt cx="6496124" cy="2142290"/>
            </a:xfrm>
          </p:grpSpPr>
          <p:pic>
            <p:nvPicPr>
              <p:cNvPr id="15" name="Grafik 14">
                <a:extLst>
                  <a:ext uri="{FF2B5EF4-FFF2-40B4-BE49-F238E27FC236}">
                    <a16:creationId xmlns:a16="http://schemas.microsoft.com/office/drawing/2014/main" id="{D0EE825C-BEDD-40D7-B1F9-AB4184EB32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89228" y="4250986"/>
                <a:ext cx="1422255" cy="2138031"/>
              </a:xfrm>
              <a:prstGeom prst="rect">
                <a:avLst/>
              </a:prstGeom>
            </p:spPr>
          </p:pic>
          <p:pic>
            <p:nvPicPr>
              <p:cNvPr id="18" name="Grafik 17">
                <a:extLst>
                  <a:ext uri="{FF2B5EF4-FFF2-40B4-BE49-F238E27FC236}">
                    <a16:creationId xmlns:a16="http://schemas.microsoft.com/office/drawing/2014/main" id="{B7C7E673-15FD-4FA4-B4A1-B0AAFAA73A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465720" y="4263258"/>
                <a:ext cx="1491013" cy="2125759"/>
              </a:xfrm>
              <a:prstGeom prst="rect">
                <a:avLst/>
              </a:prstGeom>
            </p:spPr>
          </p:pic>
          <p:pic>
            <p:nvPicPr>
              <p:cNvPr id="20" name="Grafik 19">
                <a:extLst>
                  <a:ext uri="{FF2B5EF4-FFF2-40B4-BE49-F238E27FC236}">
                    <a16:creationId xmlns:a16="http://schemas.microsoft.com/office/drawing/2014/main" id="{C85E2100-BA9E-4EBF-AABF-F0E8FCE149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24919" y="4263258"/>
                <a:ext cx="1410072" cy="2125759"/>
              </a:xfrm>
              <a:prstGeom prst="rect">
                <a:avLst/>
              </a:prstGeom>
            </p:spPr>
          </p:pic>
          <p:pic>
            <p:nvPicPr>
              <p:cNvPr id="21" name="Grafik 20">
                <a:extLst>
                  <a:ext uri="{FF2B5EF4-FFF2-40B4-BE49-F238E27FC236}">
                    <a16:creationId xmlns:a16="http://schemas.microsoft.com/office/drawing/2014/main" id="{435D4D60-BB2A-4E86-AACE-7DD7757060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210971" y="4263258"/>
                <a:ext cx="1410072" cy="2130018"/>
              </a:xfrm>
              <a:prstGeom prst="rect">
                <a:avLst/>
              </a:prstGeom>
            </p:spPr>
          </p:pic>
        </p:grpSp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075D59F2-72BF-4526-971C-DA07365824EF}"/>
                </a:ext>
              </a:extLst>
            </p:cNvPr>
            <p:cNvSpPr txBox="1"/>
            <p:nvPr/>
          </p:nvSpPr>
          <p:spPr>
            <a:xfrm>
              <a:off x="10981198" y="6408000"/>
              <a:ext cx="7452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L" dirty="0"/>
                <a:t>Libros</a:t>
              </a:r>
              <a:endParaRPr lang="en-US" dirty="0"/>
            </a:p>
          </p:txBody>
        </p:sp>
      </p:grpSp>
      <p:sp>
        <p:nvSpPr>
          <p:cNvPr id="25" name="Textfeld 24">
            <a:extLst>
              <a:ext uri="{FF2B5EF4-FFF2-40B4-BE49-F238E27FC236}">
                <a16:creationId xmlns:a16="http://schemas.microsoft.com/office/drawing/2014/main" id="{A2835691-DBEA-4AAC-9AB3-222C08274B43}"/>
              </a:ext>
            </a:extLst>
          </p:cNvPr>
          <p:cNvSpPr txBox="1"/>
          <p:nvPr/>
        </p:nvSpPr>
        <p:spPr>
          <a:xfrm>
            <a:off x="616429" y="5795947"/>
            <a:ext cx="2507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Sociedades/conferencias</a:t>
            </a:r>
            <a:endParaRPr lang="en-US" dirty="0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E5F8F03-8EF6-4996-8148-77C454F48EE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0408" y="4992433"/>
            <a:ext cx="3853176" cy="68032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B21294D0-39A8-41A4-BE63-A0237F55066C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700408" y="4358598"/>
            <a:ext cx="2377610" cy="47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7785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96C32EDE-B3D1-49F0-BFD1-90951CFCB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7" t="2098" r="57016" b="2425"/>
          <a:stretch>
            <a:fillRect/>
          </a:stretch>
        </p:blipFill>
        <p:spPr bwMode="auto">
          <a:xfrm>
            <a:off x="10985500" y="0"/>
            <a:ext cx="1206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8F1F51F-2DFA-48D9-9A31-74CE79899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sz="4000" dirty="0"/>
              <a:t>Marcos éticos-legales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D0E5546-C104-45C0-93C3-9D10CF29F6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Valor patrimonial de los restos humanos arqueológicos</a:t>
            </a:r>
          </a:p>
          <a:p>
            <a:endParaRPr lang="en-US" dirty="0"/>
          </a:p>
          <a:p>
            <a:r>
              <a:rPr lang="en-US" dirty="0" err="1"/>
              <a:t>Patrimonio</a:t>
            </a:r>
            <a:r>
              <a:rPr lang="en-US" dirty="0"/>
              <a:t> Bioantropológico f</a:t>
            </a:r>
            <a:r>
              <a:rPr lang="es-ES" dirty="0" err="1"/>
              <a:t>orma</a:t>
            </a:r>
            <a:r>
              <a:rPr lang="es-ES" dirty="0"/>
              <a:t> parte constitutiva del Patrimonio Cultural</a:t>
            </a:r>
          </a:p>
          <a:p>
            <a:endParaRPr lang="es-ES" dirty="0"/>
          </a:p>
          <a:p>
            <a:r>
              <a:rPr lang="es-ES" dirty="0"/>
              <a:t>Se entiende este último como “</a:t>
            </a:r>
            <a:r>
              <a:rPr lang="es-ES" i="1" dirty="0"/>
              <a:t>un conjunto determinado de bienes tangibles, intangibles y naturales que forman parte de prácticas sociales, tanto presentes como pasadas, a los que se les atribuyen valores a ser transmitidos, y luego resignificados, de una época a otra, o de una generación a las siguientes.” </a:t>
            </a:r>
            <a:r>
              <a:rPr lang="es-ES" dirty="0"/>
              <a:t>(SOCHIAB)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4212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84BF956F-273F-4EF3-8A79-AB78112CE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7" t="2098" r="57016" b="2425"/>
          <a:stretch>
            <a:fillRect/>
          </a:stretch>
        </p:blipFill>
        <p:spPr bwMode="auto">
          <a:xfrm>
            <a:off x="10985500" y="0"/>
            <a:ext cx="1206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B670652-B2D6-47C1-BFBC-938B6E305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000" dirty="0"/>
              <a:t>Marcos éticos-legales</a:t>
            </a:r>
            <a:endParaRPr lang="en-US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173EBE0-24BD-49AF-9357-5AA2AFB00D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dirty="0"/>
              <a:t>La ética se refiere a los principios, máximas, preceptos y observaciones morales.</a:t>
            </a:r>
          </a:p>
          <a:p>
            <a:endParaRPr lang="es-ES" dirty="0"/>
          </a:p>
          <a:p>
            <a:r>
              <a:rPr lang="es-ES" dirty="0"/>
              <a:t>Para una disciplina o profesión en general están articulados en Códigos de Ética o Conducta (p.ej. el manejo de restos humanos por parte de investigadores y curadores.</a:t>
            </a:r>
          </a:p>
          <a:p>
            <a:endParaRPr lang="es-ES" dirty="0"/>
          </a:p>
          <a:p>
            <a:r>
              <a:rPr lang="es-ES" dirty="0"/>
              <a:t>No existían cuando surgió la Antropología Física, no se preocupaban por las implicaciones éticas de colectar y estudiar restos humanos.</a:t>
            </a:r>
          </a:p>
          <a:p>
            <a:endParaRPr lang="es-ES" dirty="0"/>
          </a:p>
          <a:p>
            <a:r>
              <a:rPr lang="es-ES" dirty="0"/>
              <a:t>Estas surgen desde la década de 1950.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96643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9198EA2E-7065-4262-AAFC-90B0E6E01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7" t="2098" r="57016" b="2425"/>
          <a:stretch>
            <a:fillRect/>
          </a:stretch>
        </p:blipFill>
        <p:spPr bwMode="auto">
          <a:xfrm>
            <a:off x="10985500" y="0"/>
            <a:ext cx="1206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50AFBDA-26DA-4DDB-BFD6-538F30B23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Marcos </a:t>
            </a:r>
            <a:r>
              <a:rPr lang="en-US" dirty="0" err="1"/>
              <a:t>éticos-legales</a:t>
            </a:r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46D84E8-B72F-408F-9F68-E2B9674CC1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" dirty="0"/>
              <a:t>En Chile la mayoría de los restos humanos de contexto arqueológico e histórico utilizados para investigación científica están depositados en museos o universidades que se encargan de su preservación. </a:t>
            </a:r>
          </a:p>
          <a:p>
            <a:pPr lvl="1"/>
            <a:r>
              <a:rPr lang="es-ES" dirty="0">
                <a:solidFill>
                  <a:schemeClr val="accent2"/>
                </a:solidFill>
              </a:rPr>
              <a:t>Para acceder a colecciones bioantropológicas es necesario solicitar una autorización a las instituciones a cargo. </a:t>
            </a:r>
          </a:p>
          <a:p>
            <a:r>
              <a:rPr lang="es-ES" dirty="0"/>
              <a:t>Las excavaciones deben ser autorizadas por el Consejo de Monumentos Nacionales</a:t>
            </a:r>
          </a:p>
          <a:p>
            <a:pPr lvl="1"/>
            <a:r>
              <a:rPr lang="es-ES" dirty="0">
                <a:solidFill>
                  <a:schemeClr val="accent2"/>
                </a:solidFill>
              </a:rPr>
              <a:t>El patrimonio arqueológico y bioantropológico es regulado por la Ley N</a:t>
            </a:r>
            <a:r>
              <a:rPr lang="es-ES" baseline="30000" dirty="0">
                <a:solidFill>
                  <a:schemeClr val="accent2"/>
                </a:solidFill>
              </a:rPr>
              <a:t>o</a:t>
            </a:r>
            <a:r>
              <a:rPr lang="es-ES" dirty="0">
                <a:solidFill>
                  <a:schemeClr val="accent2"/>
                </a:solidFill>
              </a:rPr>
              <a:t> 17.288.</a:t>
            </a:r>
          </a:p>
          <a:p>
            <a:r>
              <a:rPr lang="es-ES" dirty="0"/>
              <a:t>Un proyecto de investigación requiere el consentimiento de las comunidades locales o indígenas que se consideren descendientes de las personas a quienes pertenecieron los restos. </a:t>
            </a:r>
          </a:p>
          <a:p>
            <a:pPr lvl="1"/>
            <a:r>
              <a:rPr lang="es-ES" dirty="0">
                <a:solidFill>
                  <a:schemeClr val="accent2"/>
                </a:solidFill>
              </a:rPr>
              <a:t>El deber de los bioantropólogos es crear un vínculo de respeto y comunicación con las comunidades, buscando aprender juntos sobre los diferentes grupos que habitaron el norte, centro y sur de Chile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424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006B22-7960-4142-9790-A906472B0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Actividad grupal/tarea: </a:t>
            </a:r>
            <a:r>
              <a:rPr lang="es-ES" dirty="0"/>
              <a:t>Ética en la Bioantropología </a:t>
            </a:r>
            <a:endParaRPr lang="en-US" dirty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09BBEAC8-2690-4B37-8987-4F7E42A62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193833" cy="4351338"/>
          </a:xfrm>
        </p:spPr>
        <p:txBody>
          <a:bodyPr>
            <a:normAutofit/>
          </a:bodyPr>
          <a:lstStyle/>
          <a:p>
            <a:r>
              <a:rPr lang="es-ES" dirty="0"/>
              <a:t>Hagan una reflexión acerca del tema “El cuerpo humano como patrimonio cultural” en base de las siguientes preguntas:</a:t>
            </a:r>
          </a:p>
          <a:p>
            <a:pPr marL="457200" lvl="1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es-ES" dirty="0"/>
              <a:t>¿De qué tipo de estudio bioantropológico se trata en este caso?</a:t>
            </a:r>
          </a:p>
          <a:p>
            <a:pPr marL="457200" lvl="1" indent="0">
              <a:spcAft>
                <a:spcPts val="600"/>
              </a:spcAft>
              <a:buNone/>
            </a:pPr>
            <a:r>
              <a:rPr lang="es-ES" dirty="0"/>
              <a:t>¿Qué material bioantropológico se investigó?</a:t>
            </a:r>
          </a:p>
          <a:p>
            <a:pPr marL="457200" lvl="1" indent="0">
              <a:spcAft>
                <a:spcPts val="600"/>
              </a:spcAft>
              <a:buNone/>
            </a:pPr>
            <a:r>
              <a:rPr lang="es-ES" dirty="0"/>
              <a:t>¿Qué conclusiones sacaron los autores de la investigación? </a:t>
            </a:r>
          </a:p>
          <a:p>
            <a:pPr marL="457200" lvl="1" indent="0">
              <a:spcAft>
                <a:spcPts val="600"/>
              </a:spcAft>
              <a:buNone/>
            </a:pPr>
            <a:r>
              <a:rPr lang="es-ES" dirty="0"/>
              <a:t>¿Esta investigación cumplió con los estándares éticos de la disciplina de la Bioantropología al nivel nacional e internacional? Justifiquen su respuesta.</a:t>
            </a:r>
          </a:p>
          <a:p>
            <a:r>
              <a:rPr lang="es-ES" sz="2400" dirty="0"/>
              <a:t>Se encuentran el instructivo y la literatura relevante en U-Cursos.</a:t>
            </a:r>
          </a:p>
          <a:p>
            <a:r>
              <a:rPr lang="es-ES" dirty="0"/>
              <a:t>Entrega </a:t>
            </a:r>
            <a:r>
              <a:rPr lang="es-ES"/>
              <a:t>hasta 30 </a:t>
            </a:r>
            <a:r>
              <a:rPr lang="es-ES" dirty="0"/>
              <a:t>de noviembre a las 23:59 </a:t>
            </a:r>
            <a:r>
              <a:rPr lang="es-ES" dirty="0" err="1"/>
              <a:t>hrs</a:t>
            </a:r>
            <a:endParaRPr lang="es-ES" sz="2400" dirty="0"/>
          </a:p>
          <a:p>
            <a:endParaRPr lang="es-ES" dirty="0"/>
          </a:p>
          <a:p>
            <a:endParaRPr lang="en-US" dirty="0"/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D030A7F4-7E9E-43CC-B1AB-9682D7EAF312}"/>
              </a:ext>
            </a:extLst>
          </p:cNvPr>
          <p:cNvGrpSpPr/>
          <p:nvPr/>
        </p:nvGrpSpPr>
        <p:grpSpPr>
          <a:xfrm>
            <a:off x="9135642" y="2717810"/>
            <a:ext cx="2787326" cy="1904953"/>
            <a:chOff x="8369559" y="4220039"/>
            <a:chExt cx="2787326" cy="1904953"/>
          </a:xfrm>
        </p:grpSpPr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8B1F821C-DF25-4D55-96FF-75EE32156494}"/>
                </a:ext>
              </a:extLst>
            </p:cNvPr>
            <p:cNvSpPr txBox="1"/>
            <p:nvPr/>
          </p:nvSpPr>
          <p:spPr>
            <a:xfrm>
              <a:off x="8897604" y="5786438"/>
              <a:ext cx="1731235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/>
                <a:t>Niña de la Noria</a:t>
              </a:r>
            </a:p>
          </p:txBody>
        </p:sp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850A8FBE-8847-49D0-99BA-1BC9590D2D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69559" y="4220039"/>
              <a:ext cx="2787326" cy="156639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417971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956FB7-EDCA-4F59-BAD4-C2136C2AC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Bioantropología</a:t>
            </a:r>
            <a:endParaRPr lang="en-US" dirty="0"/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8B7051FD-63F6-4D6D-A6E4-49208D769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09689"/>
            <a:ext cx="10515600" cy="2940809"/>
          </a:xfrm>
          <a:solidFill>
            <a:srgbClr val="FFFFFF">
              <a:alpha val="85098"/>
            </a:srgbClr>
          </a:solidFill>
        </p:spPr>
        <p:txBody>
          <a:bodyPr/>
          <a:lstStyle/>
          <a:p>
            <a:pPr>
              <a:spcAft>
                <a:spcPts val="600"/>
              </a:spcAft>
            </a:pPr>
            <a:r>
              <a:rPr lang="es-ES" dirty="0"/>
              <a:t>El cuerpo humano y sus partes como elementos biológicos y sociales son formados por la cultura, la historicidad y contexto en el que se producen. </a:t>
            </a:r>
          </a:p>
          <a:p>
            <a:pPr>
              <a:spcAft>
                <a:spcPts val="600"/>
              </a:spcAft>
            </a:pPr>
            <a:r>
              <a:rPr lang="es-ES" dirty="0"/>
              <a:t>El cuerpo y los cuerpos humanos vivos y no vivos son un reflejo de la vida de un individuo y/o de una población y cuentan la historia de los estilos y modos de vida de un grupo de individuos.</a:t>
            </a:r>
          </a:p>
          <a:p>
            <a:pPr>
              <a:spcAft>
                <a:spcPts val="600"/>
              </a:spcAft>
            </a:pPr>
            <a:r>
              <a:rPr lang="es-ES" dirty="0"/>
              <a:t>Relación entre materiales arqueológicos y registro bioantropológico en la comprensión de fenómenos sociales/culturales.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61C884F-6F2A-46FA-AE33-3D3F4524F6B0}"/>
              </a:ext>
            </a:extLst>
          </p:cNvPr>
          <p:cNvSpPr txBox="1"/>
          <p:nvPr/>
        </p:nvSpPr>
        <p:spPr>
          <a:xfrm>
            <a:off x="0" y="6648262"/>
            <a:ext cx="363198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https://www.mnhn.fr/en/collections/collection-groups/biological-anthropology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453710D7-FB74-4331-94AA-E70E62189E12}"/>
              </a:ext>
            </a:extLst>
          </p:cNvPr>
          <p:cNvSpPr txBox="1"/>
          <p:nvPr/>
        </p:nvSpPr>
        <p:spPr>
          <a:xfrm>
            <a:off x="8196167" y="380529"/>
            <a:ext cx="315763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CL" sz="2400" dirty="0"/>
              <a:t>Sinónimos:</a:t>
            </a:r>
          </a:p>
          <a:p>
            <a:pPr algn="r"/>
            <a:r>
              <a:rPr lang="es-CL" sz="2400" dirty="0"/>
              <a:t>Antropología Física, </a:t>
            </a:r>
            <a:br>
              <a:rPr lang="es-CL" sz="2400" dirty="0"/>
            </a:br>
            <a:r>
              <a:rPr lang="es-CL" sz="2400" dirty="0"/>
              <a:t>Antropología Biológica</a:t>
            </a:r>
          </a:p>
          <a:p>
            <a:pPr algn="r"/>
            <a:r>
              <a:rPr lang="es-CL" sz="2400" dirty="0"/>
              <a:t>Biología Humana</a:t>
            </a:r>
          </a:p>
        </p:txBody>
      </p:sp>
    </p:spTree>
    <p:extLst>
      <p:ext uri="{BB962C8B-B14F-4D97-AF65-F5344CB8AC3E}">
        <p14:creationId xmlns:p14="http://schemas.microsoft.com/office/powerpoint/2010/main" val="3772896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31AE6FBA-BF24-416F-AC37-FFF365D233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85" b="3674"/>
          <a:stretch/>
        </p:blipFill>
        <p:spPr>
          <a:xfrm>
            <a:off x="3237723" y="0"/>
            <a:ext cx="7905034" cy="6606073"/>
          </a:xfrm>
          <a:prstGeom prst="rect">
            <a:avLst/>
          </a:prstGeom>
        </p:spPr>
      </p:pic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E8E40160-0EE4-41AF-A4F8-AB1AAC798BF4}"/>
              </a:ext>
            </a:extLst>
          </p:cNvPr>
          <p:cNvGrpSpPr/>
          <p:nvPr/>
        </p:nvGrpSpPr>
        <p:grpSpPr>
          <a:xfrm rot="16200000">
            <a:off x="6485424" y="4619297"/>
            <a:ext cx="979714" cy="3105805"/>
            <a:chOff x="2332653" y="4508370"/>
            <a:chExt cx="979714" cy="2209671"/>
          </a:xfrm>
        </p:grpSpPr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5B9069C0-3A43-40EC-A0D7-201489D9B142}"/>
                </a:ext>
              </a:extLst>
            </p:cNvPr>
            <p:cNvSpPr/>
            <p:nvPr/>
          </p:nvSpPr>
          <p:spPr>
            <a:xfrm>
              <a:off x="2332653" y="4508370"/>
              <a:ext cx="625151" cy="22096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/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97FCE461-DE54-49F8-9696-BCF3D669725C}"/>
                </a:ext>
              </a:extLst>
            </p:cNvPr>
            <p:cNvSpPr/>
            <p:nvPr/>
          </p:nvSpPr>
          <p:spPr>
            <a:xfrm>
              <a:off x="2906812" y="4879910"/>
              <a:ext cx="405555" cy="18381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/>
            </a:p>
          </p:txBody>
        </p: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B9A2F8A2-5323-479F-9B30-7A734098486E}"/>
              </a:ext>
            </a:extLst>
          </p:cNvPr>
          <p:cNvGrpSpPr/>
          <p:nvPr/>
        </p:nvGrpSpPr>
        <p:grpSpPr>
          <a:xfrm>
            <a:off x="3060441" y="4508370"/>
            <a:ext cx="979714" cy="2209671"/>
            <a:chOff x="2332653" y="4508370"/>
            <a:chExt cx="979714" cy="2209671"/>
          </a:xfrm>
        </p:grpSpPr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F076FD60-BD53-404D-9209-3232EA9EBAA6}"/>
                </a:ext>
              </a:extLst>
            </p:cNvPr>
            <p:cNvSpPr/>
            <p:nvPr/>
          </p:nvSpPr>
          <p:spPr>
            <a:xfrm>
              <a:off x="2332653" y="4508370"/>
              <a:ext cx="625151" cy="22096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/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1CAB8008-7FF3-4AEE-9796-7AA2112C2283}"/>
                </a:ext>
              </a:extLst>
            </p:cNvPr>
            <p:cNvSpPr/>
            <p:nvPr/>
          </p:nvSpPr>
          <p:spPr>
            <a:xfrm>
              <a:off x="2906812" y="4879910"/>
              <a:ext cx="405555" cy="18381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/>
            </a:p>
          </p:txBody>
        </p:sp>
      </p:grpSp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2F7A7041-2585-4986-BC1F-347F2265CFB2}"/>
              </a:ext>
            </a:extLst>
          </p:cNvPr>
          <p:cNvGrpSpPr/>
          <p:nvPr/>
        </p:nvGrpSpPr>
        <p:grpSpPr>
          <a:xfrm>
            <a:off x="6059632" y="4444157"/>
            <a:ext cx="2045638" cy="1772311"/>
            <a:chOff x="6153988" y="4691036"/>
            <a:chExt cx="1507552" cy="1306121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0D89C859-C773-4748-A128-4073910A60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3988" y="4691036"/>
              <a:ext cx="1507552" cy="107528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25BA6ABB-BD68-4562-813A-36E66F2143DD}"/>
                </a:ext>
              </a:extLst>
            </p:cNvPr>
            <p:cNvSpPr txBox="1"/>
            <p:nvPr/>
          </p:nvSpPr>
          <p:spPr>
            <a:xfrm>
              <a:off x="6258553" y="5747656"/>
              <a:ext cx="1286393" cy="2495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L" sz="1600" b="1" dirty="0"/>
                <a:t>Paleoantropología</a:t>
              </a:r>
              <a:endParaRPr lang="en-US" sz="1600" b="1" dirty="0"/>
            </a:p>
          </p:txBody>
        </p: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038492AF-042A-4133-BF62-837B91E951BC}"/>
              </a:ext>
            </a:extLst>
          </p:cNvPr>
          <p:cNvGrpSpPr/>
          <p:nvPr/>
        </p:nvGrpSpPr>
        <p:grpSpPr>
          <a:xfrm>
            <a:off x="1245515" y="4115441"/>
            <a:ext cx="2482203" cy="2393414"/>
            <a:chOff x="824531" y="4879910"/>
            <a:chExt cx="1905000" cy="1836858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5F703372-64F8-4E56-ADA5-3F93C0D59D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531" y="4879910"/>
              <a:ext cx="1905000" cy="137795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95BED96A-8CE6-4737-8C5A-7B5C4EA629E4}"/>
                </a:ext>
              </a:extLst>
            </p:cNvPr>
            <p:cNvSpPr txBox="1"/>
            <p:nvPr/>
          </p:nvSpPr>
          <p:spPr>
            <a:xfrm>
              <a:off x="910337" y="6267975"/>
              <a:ext cx="1733387" cy="4487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sz="1600" b="1" dirty="0"/>
                <a:t>Bioarqueología/</a:t>
              </a:r>
            </a:p>
            <a:p>
              <a:pPr algn="ctr"/>
              <a:r>
                <a:rPr lang="es-CL" sz="1600" b="1" dirty="0"/>
                <a:t>Paleopatología</a:t>
              </a:r>
              <a:endParaRPr lang="en-US" sz="1600" b="1" dirty="0"/>
            </a:p>
          </p:txBody>
        </p:sp>
      </p:grpSp>
      <p:grpSp>
        <p:nvGrpSpPr>
          <p:cNvPr id="47" name="Gruppieren 46">
            <a:extLst>
              <a:ext uri="{FF2B5EF4-FFF2-40B4-BE49-F238E27FC236}">
                <a16:creationId xmlns:a16="http://schemas.microsoft.com/office/drawing/2014/main" id="{7A760863-F679-453A-9A85-FE815960372F}"/>
              </a:ext>
            </a:extLst>
          </p:cNvPr>
          <p:cNvGrpSpPr/>
          <p:nvPr/>
        </p:nvGrpSpPr>
        <p:grpSpPr>
          <a:xfrm>
            <a:off x="4491523" y="2262439"/>
            <a:ext cx="1453073" cy="1997615"/>
            <a:chOff x="4211606" y="2645845"/>
            <a:chExt cx="1145458" cy="1574720"/>
          </a:xfrm>
        </p:grpSpPr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4BC97268-85D0-4905-843C-C093C5C59E85}"/>
                </a:ext>
              </a:extLst>
            </p:cNvPr>
            <p:cNvSpPr txBox="1"/>
            <p:nvPr/>
          </p:nvSpPr>
          <p:spPr>
            <a:xfrm>
              <a:off x="4283451" y="3953683"/>
              <a:ext cx="1001769" cy="266882"/>
            </a:xfrm>
            <a:prstGeom prst="rect">
              <a:avLst/>
            </a:prstGeom>
            <a:solidFill>
              <a:schemeClr val="bg1">
                <a:alpha val="50196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s-CL" sz="1600" b="1" dirty="0"/>
                <a:t>Primatología</a:t>
              </a:r>
              <a:endParaRPr lang="en-US" sz="1600" b="1" dirty="0"/>
            </a:p>
          </p:txBody>
        </p:sp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A570722B-B014-4AA3-A866-3A75A6A84C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416"/>
            <a:stretch/>
          </p:blipFill>
          <p:spPr>
            <a:xfrm>
              <a:off x="4211606" y="2645845"/>
              <a:ext cx="1145458" cy="130783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BED1A8E6-93C0-41C8-9F4A-81D78D4F0807}"/>
              </a:ext>
            </a:extLst>
          </p:cNvPr>
          <p:cNvGrpSpPr/>
          <p:nvPr/>
        </p:nvGrpSpPr>
        <p:grpSpPr>
          <a:xfrm>
            <a:off x="783001" y="1948455"/>
            <a:ext cx="2292299" cy="1656665"/>
            <a:chOff x="588823" y="2243432"/>
            <a:chExt cx="2069266" cy="1495477"/>
          </a:xfrm>
        </p:grpSpPr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26484CB5-99A7-43E8-AB27-FD32F877D655}"/>
                </a:ext>
              </a:extLst>
            </p:cNvPr>
            <p:cNvSpPr txBox="1"/>
            <p:nvPr/>
          </p:nvSpPr>
          <p:spPr>
            <a:xfrm>
              <a:off x="710215" y="3433295"/>
              <a:ext cx="1822456" cy="3056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L" sz="1600" b="1" dirty="0"/>
                <a:t>Antropología Forense</a:t>
              </a:r>
              <a:endParaRPr lang="en-US" sz="1600" b="1" dirty="0"/>
            </a:p>
          </p:txBody>
        </p:sp>
        <p:pic>
          <p:nvPicPr>
            <p:cNvPr id="29" name="Grafik 28">
              <a:extLst>
                <a:ext uri="{FF2B5EF4-FFF2-40B4-BE49-F238E27FC236}">
                  <a16:creationId xmlns:a16="http://schemas.microsoft.com/office/drawing/2014/main" id="{B3FD5A4A-34B5-455F-9E75-90F4F1023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823" y="2243432"/>
              <a:ext cx="2069266" cy="118127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53B6DD3B-560D-465E-A6AD-4DD2F70E6136}"/>
              </a:ext>
            </a:extLst>
          </p:cNvPr>
          <p:cNvGrpSpPr/>
          <p:nvPr/>
        </p:nvGrpSpPr>
        <p:grpSpPr>
          <a:xfrm>
            <a:off x="9745632" y="324929"/>
            <a:ext cx="1971372" cy="2196938"/>
            <a:chOff x="9942641" y="4107571"/>
            <a:chExt cx="1670786" cy="1861959"/>
          </a:xfrm>
        </p:grpSpPr>
        <p:pic>
          <p:nvPicPr>
            <p:cNvPr id="38" name="Grafik 37">
              <a:extLst>
                <a:ext uri="{FF2B5EF4-FFF2-40B4-BE49-F238E27FC236}">
                  <a16:creationId xmlns:a16="http://schemas.microsoft.com/office/drawing/2014/main" id="{69A7EC91-23C2-4392-BDDD-38278F477E8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099458" y="4107571"/>
              <a:ext cx="1357152" cy="135715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9" name="Textfeld 38">
              <a:extLst>
                <a:ext uri="{FF2B5EF4-FFF2-40B4-BE49-F238E27FC236}">
                  <a16:creationId xmlns:a16="http://schemas.microsoft.com/office/drawing/2014/main" id="{E887141F-D7F1-4553-AAB2-FD1880BD7143}"/>
                </a:ext>
              </a:extLst>
            </p:cNvPr>
            <p:cNvSpPr txBox="1"/>
            <p:nvPr/>
          </p:nvSpPr>
          <p:spPr>
            <a:xfrm>
              <a:off x="9942641" y="5473919"/>
              <a:ext cx="1670786" cy="49561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CL" sz="1600" b="1" dirty="0"/>
                <a:t>Antropología genética/molecular</a:t>
              </a:r>
              <a:endParaRPr lang="en-US" sz="1600" b="1" dirty="0"/>
            </a:p>
          </p:txBody>
        </p:sp>
      </p:grpSp>
      <p:sp>
        <p:nvSpPr>
          <p:cNvPr id="41" name="Titel 40">
            <a:extLst>
              <a:ext uri="{FF2B5EF4-FFF2-40B4-BE49-F238E27FC236}">
                <a16:creationId xmlns:a16="http://schemas.microsoft.com/office/drawing/2014/main" id="{0318A989-63D1-467E-A6F5-E4179D5B0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388" y="365125"/>
            <a:ext cx="10515600" cy="1325563"/>
          </a:xfrm>
        </p:spPr>
        <p:txBody>
          <a:bodyPr/>
          <a:lstStyle/>
          <a:p>
            <a:r>
              <a:rPr lang="es-CL" dirty="0">
                <a:solidFill>
                  <a:schemeClr val="accent1">
                    <a:lumMod val="75000"/>
                  </a:schemeClr>
                </a:solidFill>
              </a:rPr>
              <a:t>Bioantropología 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F00B8CF8-AD84-4FFE-8C4A-59DE06AAD67C}"/>
              </a:ext>
            </a:extLst>
          </p:cNvPr>
          <p:cNvGrpSpPr/>
          <p:nvPr/>
        </p:nvGrpSpPr>
        <p:grpSpPr>
          <a:xfrm>
            <a:off x="6816322" y="459850"/>
            <a:ext cx="1722631" cy="2133802"/>
            <a:chOff x="10398990" y="211236"/>
            <a:chExt cx="1535143" cy="1901563"/>
          </a:xfrm>
        </p:grpSpPr>
        <p:pic>
          <p:nvPicPr>
            <p:cNvPr id="44" name="Grafik 43">
              <a:extLst>
                <a:ext uri="{FF2B5EF4-FFF2-40B4-BE49-F238E27FC236}">
                  <a16:creationId xmlns:a16="http://schemas.microsoft.com/office/drawing/2014/main" id="{B54950E4-491A-4456-9551-993E01ECB2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r="29091"/>
            <a:stretch/>
          </p:blipFill>
          <p:spPr>
            <a:xfrm>
              <a:off x="10398990" y="211236"/>
              <a:ext cx="1535143" cy="137613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5" name="Textfeld 44">
              <a:extLst>
                <a:ext uri="{FF2B5EF4-FFF2-40B4-BE49-F238E27FC236}">
                  <a16:creationId xmlns:a16="http://schemas.microsoft.com/office/drawing/2014/main" id="{D54229CA-C984-4788-A989-C1869D38C75F}"/>
                </a:ext>
              </a:extLst>
            </p:cNvPr>
            <p:cNvSpPr txBox="1"/>
            <p:nvPr/>
          </p:nvSpPr>
          <p:spPr>
            <a:xfrm>
              <a:off x="10567632" y="1591670"/>
              <a:ext cx="1197858" cy="521129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CL" sz="1600" b="1" dirty="0"/>
                <a:t>Antropología industrial</a:t>
              </a:r>
              <a:endParaRPr lang="en-US" sz="1600" b="1" dirty="0"/>
            </a:p>
          </p:txBody>
        </p:sp>
      </p:grpSp>
      <p:grpSp>
        <p:nvGrpSpPr>
          <p:cNvPr id="49" name="Gruppieren 48">
            <a:extLst>
              <a:ext uri="{FF2B5EF4-FFF2-40B4-BE49-F238E27FC236}">
                <a16:creationId xmlns:a16="http://schemas.microsoft.com/office/drawing/2014/main" id="{880A57AF-FEFC-4A53-9487-B8A1D37B43FD}"/>
              </a:ext>
            </a:extLst>
          </p:cNvPr>
          <p:cNvGrpSpPr/>
          <p:nvPr/>
        </p:nvGrpSpPr>
        <p:grpSpPr>
          <a:xfrm>
            <a:off x="9626937" y="3854151"/>
            <a:ext cx="2387870" cy="1790447"/>
            <a:chOff x="9625607" y="4523151"/>
            <a:chExt cx="2204139" cy="1652684"/>
          </a:xfrm>
        </p:grpSpPr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453E0F41-A37A-45D1-A803-FCD142F32607}"/>
                </a:ext>
              </a:extLst>
            </p:cNvPr>
            <p:cNvSpPr txBox="1"/>
            <p:nvPr/>
          </p:nvSpPr>
          <p:spPr>
            <a:xfrm>
              <a:off x="9902160" y="5837281"/>
              <a:ext cx="1652696" cy="338554"/>
            </a:xfrm>
            <a:prstGeom prst="rect">
              <a:avLst/>
            </a:prstGeom>
            <a:solidFill>
              <a:schemeClr val="bg1">
                <a:alpha val="69804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s-CL" sz="1600" b="1" dirty="0"/>
                <a:t>Ecología Humana</a:t>
              </a:r>
              <a:endParaRPr lang="en-US" sz="1600" b="1" dirty="0"/>
            </a:p>
          </p:txBody>
        </p:sp>
        <p:pic>
          <p:nvPicPr>
            <p:cNvPr id="48" name="Grafik 47">
              <a:extLst>
                <a:ext uri="{FF2B5EF4-FFF2-40B4-BE49-F238E27FC236}">
                  <a16:creationId xmlns:a16="http://schemas.microsoft.com/office/drawing/2014/main" id="{BBA71243-EE09-4C6A-9F02-3BB3B89B1B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625607" y="4523151"/>
              <a:ext cx="2204139" cy="131040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1787322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56E9E20A-D8D3-4428-8FEE-27BEB0432B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64"/>
          <a:stretch/>
        </p:blipFill>
        <p:spPr>
          <a:xfrm>
            <a:off x="2725085" y="1092875"/>
            <a:ext cx="6741830" cy="54000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546B585F-2D8E-47C4-B47A-43E634EE59F9}"/>
              </a:ext>
            </a:extLst>
          </p:cNvPr>
          <p:cNvSpPr txBox="1"/>
          <p:nvPr/>
        </p:nvSpPr>
        <p:spPr>
          <a:xfrm>
            <a:off x="9249913" y="6581001"/>
            <a:ext cx="29420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CL" sz="1200" dirty="0"/>
              <a:t>Museo Nacional de Historia Natural de Chile</a:t>
            </a:r>
            <a:endParaRPr lang="en-US" sz="1200" dirty="0"/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FF5985B5-BB41-4B7D-A6C2-350D26FC7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Paleoantropología</a:t>
            </a:r>
            <a:r>
              <a:rPr lang="es-CL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accent1">
                    <a:lumMod val="75000"/>
                  </a:schemeClr>
                </a:solidFill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4962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A806E7-FD49-49AB-ABBE-1EEFFB6D2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Primatología</a:t>
            </a:r>
            <a:br>
              <a:rPr lang="es-CL" dirty="0"/>
            </a:br>
            <a:endParaRPr lang="en-US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86B23F8-C832-4A9C-A9C0-0FD96B2ED0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11"/>
          <a:stretch/>
        </p:blipFill>
        <p:spPr>
          <a:xfrm>
            <a:off x="2764676" y="1092875"/>
            <a:ext cx="6662647" cy="54000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EF513A99-D787-464C-8A43-E7FAFAAC245F}"/>
              </a:ext>
            </a:extLst>
          </p:cNvPr>
          <p:cNvSpPr txBox="1"/>
          <p:nvPr/>
        </p:nvSpPr>
        <p:spPr>
          <a:xfrm>
            <a:off x="9249913" y="6581001"/>
            <a:ext cx="29420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CL" sz="1200" dirty="0"/>
              <a:t>Museo Nacional de Historia Natural de Chile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79882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A806E7-FD49-49AB-ABBE-1EEFFB6D2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Bioarqueología</a:t>
            </a:r>
            <a:br>
              <a:rPr lang="es-CL" dirty="0"/>
            </a:br>
            <a:endParaRPr lang="en-US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F513A99-D787-464C-8A43-E7FAFAAC245F}"/>
              </a:ext>
            </a:extLst>
          </p:cNvPr>
          <p:cNvSpPr txBox="1"/>
          <p:nvPr/>
        </p:nvSpPr>
        <p:spPr>
          <a:xfrm>
            <a:off x="9249913" y="6581001"/>
            <a:ext cx="29420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CL" sz="1200" dirty="0"/>
              <a:t>Museo Nacional de Historia Natural de Chile</a:t>
            </a:r>
            <a:endParaRPr lang="en-US" sz="12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76D9FF6-D234-46C8-B81F-218CDFBE12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16"/>
          <a:stretch/>
        </p:blipFill>
        <p:spPr>
          <a:xfrm>
            <a:off x="2684540" y="1092875"/>
            <a:ext cx="6822919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086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A806E7-FD49-49AB-ABBE-1EEFFB6D2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Paleopatología</a:t>
            </a:r>
            <a:br>
              <a:rPr lang="es-CL" dirty="0"/>
            </a:br>
            <a:endParaRPr lang="en-US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F513A99-D787-464C-8A43-E7FAFAAC245F}"/>
              </a:ext>
            </a:extLst>
          </p:cNvPr>
          <p:cNvSpPr txBox="1"/>
          <p:nvPr/>
        </p:nvSpPr>
        <p:spPr>
          <a:xfrm>
            <a:off x="9249913" y="6581001"/>
            <a:ext cx="29420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CL" sz="1200" dirty="0"/>
              <a:t>Museo Nacional de Historia Natural de Chile</a:t>
            </a:r>
            <a:endParaRPr lang="en-US" sz="12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AD0EF47-674C-44B2-AF46-33FFCCD82F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57"/>
          <a:stretch/>
        </p:blipFill>
        <p:spPr>
          <a:xfrm>
            <a:off x="2594291" y="1092875"/>
            <a:ext cx="7003418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2229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A806E7-FD49-49AB-ABBE-1EEFFB6D2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Antropología genética o molecular</a:t>
            </a:r>
            <a:br>
              <a:rPr lang="es-CL" dirty="0"/>
            </a:br>
            <a:endParaRPr lang="en-US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F513A99-D787-464C-8A43-E7FAFAAC245F}"/>
              </a:ext>
            </a:extLst>
          </p:cNvPr>
          <p:cNvSpPr txBox="1"/>
          <p:nvPr/>
        </p:nvSpPr>
        <p:spPr>
          <a:xfrm>
            <a:off x="9249913" y="6581001"/>
            <a:ext cx="29420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CL" sz="1200" dirty="0"/>
              <a:t>Museo Nacional de Historia Natural de Chile</a:t>
            </a:r>
            <a:endParaRPr lang="en-US" sz="12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9C670F6-1969-4791-B722-45356521EC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/>
          <a:stretch/>
        </p:blipFill>
        <p:spPr>
          <a:xfrm>
            <a:off x="2719351" y="1092875"/>
            <a:ext cx="6753297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3918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1095</Words>
  <Application>Microsoft Office PowerPoint</Application>
  <PresentationFormat>Panorámica</PresentationFormat>
  <Paragraphs>141</Paragraphs>
  <Slides>25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</vt:lpstr>
      <vt:lpstr>Problemas y preguntas de la Bioantropología</vt:lpstr>
      <vt:lpstr>Bioantropología</vt:lpstr>
      <vt:lpstr>Bioantropología</vt:lpstr>
      <vt:lpstr>Bioantropología </vt:lpstr>
      <vt:lpstr>Paleoantropología  </vt:lpstr>
      <vt:lpstr>Primatología </vt:lpstr>
      <vt:lpstr>Bioarqueología </vt:lpstr>
      <vt:lpstr>Paleopatología </vt:lpstr>
      <vt:lpstr>Antropología genética o molecular </vt:lpstr>
      <vt:lpstr>Antropología Forense</vt:lpstr>
      <vt:lpstr>Modelos de formación universitaria en la Antropología</vt:lpstr>
      <vt:lpstr>La Bioantropología  en Chile</vt:lpstr>
      <vt:lpstr>La Bioantropología  en Chile</vt:lpstr>
      <vt:lpstr>Problemas y Preguntas</vt:lpstr>
      <vt:lpstr>¿Cuáles son los objetos de estudio y los materiales?</vt:lpstr>
      <vt:lpstr>¿Cuáles son los objetos de estudio y los materiales?</vt:lpstr>
      <vt:lpstr>Materialidades en la Bioantropología</vt:lpstr>
      <vt:lpstr>¿Dónde podemos encontrar los materiales?</vt:lpstr>
      <vt:lpstr>Métodos y técnicas (Definiciones)</vt:lpstr>
      <vt:lpstr>Métodos y técnicas</vt:lpstr>
      <vt:lpstr>Difusión de los resultados de investigaciones bioantropológicas</vt:lpstr>
      <vt:lpstr>Marcos éticos-legales</vt:lpstr>
      <vt:lpstr>Marcos éticos-legales</vt:lpstr>
      <vt:lpstr>Marcos éticos-legales</vt:lpstr>
      <vt:lpstr>Actividad grupal/tarea: Ética en la Bioantropología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Problemas de la Bioantropología</dc:title>
  <dc:creator>Kornelius Kupczik</dc:creator>
  <cp:lastModifiedBy>Rodrigo</cp:lastModifiedBy>
  <cp:revision>98</cp:revision>
  <dcterms:created xsi:type="dcterms:W3CDTF">2021-09-03T20:18:20Z</dcterms:created>
  <dcterms:modified xsi:type="dcterms:W3CDTF">2022-08-17T04:48:05Z</dcterms:modified>
</cp:coreProperties>
</file>