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8.xml"/>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15.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20.xml"/>
  <Override ContentType="application/vnd.openxmlformats-officedocument.presentationml.notesSlide+xml" PartName="/ppt/notesSlides/notesSlide17.xml"/>
  <Override ContentType="application/vnd.openxmlformats-officedocument.presentationml.notesSlide+xml" PartName="/ppt/notesSlides/notesSlide19.xml"/>
  <Override ContentType="application/vnd.openxmlformats-officedocument.presentationml.notesSlide+xml" PartName="/ppt/notesSlides/notesSlide16.xml"/>
  <Override ContentType="application/vnd.openxmlformats-officedocument.presentationml.notesSlide+xml" PartName="/ppt/notesSlides/notesSlide8.xml"/>
  <Override ContentType="application/vnd.openxmlformats-officedocument.presentationml.notesSlide+xml" PartName="/ppt/notesSlides/notesSlide1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19.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5.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20.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16.xml"/>
  <Override ContentType="application/vnd.openxmlformats-officedocument.presentationml.slide+xml" PartName="/ppt/slides/slide8.xml"/>
  <Override ContentType="application/vnd.openxmlformats-officedocument.presentationml.slide+xml" PartName="/ppt/slides/slide14.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59"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 id="274" r:id="rId24"/>
    <p:sldId id="275" r:id="rId25"/>
  </p:sldIdLst>
  <p:sldSz cy="5143500" cx="9144000"/>
  <p:notesSz cx="6858000" cy="9144000"/>
  <p:embeddedFontLst>
    <p:embeddedFont>
      <p:font typeface="Raleway"/>
      <p:regular r:id="rId26"/>
      <p:bold r:id="rId27"/>
      <p:italic r:id="rId28"/>
      <p:boldItalic r:id="rId29"/>
    </p:embeddedFont>
    <p:embeddedFont>
      <p:font typeface="Source Sans Pro"/>
      <p:regular r:id="rId30"/>
      <p:bold r:id="rId31"/>
      <p:italic r:id="rId32"/>
      <p:boldItalic r:id="rId33"/>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22" Type="http://schemas.openxmlformats.org/officeDocument/2006/relationships/slide" Target="slides/slide17.xml"/><Relationship Id="rId21" Type="http://schemas.openxmlformats.org/officeDocument/2006/relationships/slide" Target="slides/slide16.xml"/><Relationship Id="rId24" Type="http://schemas.openxmlformats.org/officeDocument/2006/relationships/slide" Target="slides/slide19.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26" Type="http://schemas.openxmlformats.org/officeDocument/2006/relationships/font" Target="fonts/Raleway-regular.fntdata"/><Relationship Id="rId25" Type="http://schemas.openxmlformats.org/officeDocument/2006/relationships/slide" Target="slides/slide20.xml"/><Relationship Id="rId28" Type="http://schemas.openxmlformats.org/officeDocument/2006/relationships/font" Target="fonts/Raleway-italic.fntdata"/><Relationship Id="rId27" Type="http://schemas.openxmlformats.org/officeDocument/2006/relationships/font" Target="fonts/Raleway-bold.fntdata"/><Relationship Id="rId5" Type="http://schemas.openxmlformats.org/officeDocument/2006/relationships/notesMaster" Target="notesMasters/notesMaster1.xml"/><Relationship Id="rId6" Type="http://schemas.openxmlformats.org/officeDocument/2006/relationships/slide" Target="slides/slide1.xml"/><Relationship Id="rId29" Type="http://schemas.openxmlformats.org/officeDocument/2006/relationships/font" Target="fonts/Raleway-boldItalic.fntdata"/><Relationship Id="rId7" Type="http://schemas.openxmlformats.org/officeDocument/2006/relationships/slide" Target="slides/slide2.xml"/><Relationship Id="rId8" Type="http://schemas.openxmlformats.org/officeDocument/2006/relationships/slide" Target="slides/slide3.xml"/><Relationship Id="rId31" Type="http://schemas.openxmlformats.org/officeDocument/2006/relationships/font" Target="fonts/SourceSansPro-bold.fntdata"/><Relationship Id="rId30" Type="http://schemas.openxmlformats.org/officeDocument/2006/relationships/font" Target="fonts/SourceSansPro-regular.fntdata"/><Relationship Id="rId11" Type="http://schemas.openxmlformats.org/officeDocument/2006/relationships/slide" Target="slides/slide6.xml"/><Relationship Id="rId33" Type="http://schemas.openxmlformats.org/officeDocument/2006/relationships/font" Target="fonts/SourceSansPro-boldItalic.fntdata"/><Relationship Id="rId10" Type="http://schemas.openxmlformats.org/officeDocument/2006/relationships/slide" Target="slides/slide5.xml"/><Relationship Id="rId32" Type="http://schemas.openxmlformats.org/officeDocument/2006/relationships/font" Target="fonts/SourceSansPro-italic.fntdata"/><Relationship Id="rId13" Type="http://schemas.openxmlformats.org/officeDocument/2006/relationships/slide" Target="slides/slide8.xml"/><Relationship Id="rId12" Type="http://schemas.openxmlformats.org/officeDocument/2006/relationships/slide" Target="slides/slide7.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19" Type="http://schemas.openxmlformats.org/officeDocument/2006/relationships/slide" Target="slides/slide14.xml"/><Relationship Id="rId18"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4" name="Shape 54"/>
        <p:cNvGrpSpPr/>
        <p:nvPr/>
      </p:nvGrpSpPr>
      <p:grpSpPr>
        <a:xfrm>
          <a:off x="0" y="0"/>
          <a:ext cx="0" cy="0"/>
          <a:chOff x="0" y="0"/>
          <a:chExt cx="0" cy="0"/>
        </a:xfrm>
      </p:grpSpPr>
      <p:sp>
        <p:nvSpPr>
          <p:cNvPr id="55" name="Google Shape;55;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6" name="Google Shape;56;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7" name="Shape 107"/>
        <p:cNvGrpSpPr/>
        <p:nvPr/>
      </p:nvGrpSpPr>
      <p:grpSpPr>
        <a:xfrm>
          <a:off x="0" y="0"/>
          <a:ext cx="0" cy="0"/>
          <a:chOff x="0" y="0"/>
          <a:chExt cx="0" cy="0"/>
        </a:xfrm>
      </p:grpSpPr>
      <p:sp>
        <p:nvSpPr>
          <p:cNvPr id="108" name="Google Shape;108;g104597c7a66_0_2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9" name="Google Shape;109;g104597c7a66_0_2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3" name="Shape 113"/>
        <p:cNvGrpSpPr/>
        <p:nvPr/>
      </p:nvGrpSpPr>
      <p:grpSpPr>
        <a:xfrm>
          <a:off x="0" y="0"/>
          <a:ext cx="0" cy="0"/>
          <a:chOff x="0" y="0"/>
          <a:chExt cx="0" cy="0"/>
        </a:xfrm>
      </p:grpSpPr>
      <p:sp>
        <p:nvSpPr>
          <p:cNvPr id="114" name="Google Shape;114;g10332ac014a_0_114: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15" name="Google Shape;115;g10332ac014a_0_114: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9" name="Shape 119"/>
        <p:cNvGrpSpPr/>
        <p:nvPr/>
      </p:nvGrpSpPr>
      <p:grpSpPr>
        <a:xfrm>
          <a:off x="0" y="0"/>
          <a:ext cx="0" cy="0"/>
          <a:chOff x="0" y="0"/>
          <a:chExt cx="0" cy="0"/>
        </a:xfrm>
      </p:grpSpPr>
      <p:sp>
        <p:nvSpPr>
          <p:cNvPr id="120" name="Google Shape;120;g10332ac014a_0_119: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1" name="Google Shape;121;g10332ac014a_0_119: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27" name="Shape 127"/>
        <p:cNvGrpSpPr/>
        <p:nvPr/>
      </p:nvGrpSpPr>
      <p:grpSpPr>
        <a:xfrm>
          <a:off x="0" y="0"/>
          <a:ext cx="0" cy="0"/>
          <a:chOff x="0" y="0"/>
          <a:chExt cx="0" cy="0"/>
        </a:xfrm>
      </p:grpSpPr>
      <p:sp>
        <p:nvSpPr>
          <p:cNvPr id="128" name="Google Shape;128;g1049cd393b0_0_1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29" name="Google Shape;129;g1049cd393b0_0_1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3" name="Shape 133"/>
        <p:cNvGrpSpPr/>
        <p:nvPr/>
      </p:nvGrpSpPr>
      <p:grpSpPr>
        <a:xfrm>
          <a:off x="0" y="0"/>
          <a:ext cx="0" cy="0"/>
          <a:chOff x="0" y="0"/>
          <a:chExt cx="0" cy="0"/>
        </a:xfrm>
      </p:grpSpPr>
      <p:sp>
        <p:nvSpPr>
          <p:cNvPr id="134" name="Google Shape;134;g1049cd393b0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35" name="Google Shape;135;g1049cd393b0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9" name="Shape 139"/>
        <p:cNvGrpSpPr/>
        <p:nvPr/>
      </p:nvGrpSpPr>
      <p:grpSpPr>
        <a:xfrm>
          <a:off x="0" y="0"/>
          <a:ext cx="0" cy="0"/>
          <a:chOff x="0" y="0"/>
          <a:chExt cx="0" cy="0"/>
        </a:xfrm>
      </p:grpSpPr>
      <p:sp>
        <p:nvSpPr>
          <p:cNvPr id="140" name="Google Shape;140;g1049cd393b0_0_2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1" name="Google Shape;141;g1049cd393b0_0_2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45" name="Shape 145"/>
        <p:cNvGrpSpPr/>
        <p:nvPr/>
      </p:nvGrpSpPr>
      <p:grpSpPr>
        <a:xfrm>
          <a:off x="0" y="0"/>
          <a:ext cx="0" cy="0"/>
          <a:chOff x="0" y="0"/>
          <a:chExt cx="0" cy="0"/>
        </a:xfrm>
      </p:grpSpPr>
      <p:sp>
        <p:nvSpPr>
          <p:cNvPr id="146" name="Google Shape;146;g1049cd393b0_0_2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47" name="Google Shape;147;g1049cd393b0_0_2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5" name="Shape 155"/>
        <p:cNvGrpSpPr/>
        <p:nvPr/>
      </p:nvGrpSpPr>
      <p:grpSpPr>
        <a:xfrm>
          <a:off x="0" y="0"/>
          <a:ext cx="0" cy="0"/>
          <a:chOff x="0" y="0"/>
          <a:chExt cx="0" cy="0"/>
        </a:xfrm>
      </p:grpSpPr>
      <p:sp>
        <p:nvSpPr>
          <p:cNvPr id="156" name="Google Shape;156;g1049cd393b0_0_3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57" name="Google Shape;157;g1049cd393b0_0_3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1" name="Shape 161"/>
        <p:cNvGrpSpPr/>
        <p:nvPr/>
      </p:nvGrpSpPr>
      <p:grpSpPr>
        <a:xfrm>
          <a:off x="0" y="0"/>
          <a:ext cx="0" cy="0"/>
          <a:chOff x="0" y="0"/>
          <a:chExt cx="0" cy="0"/>
        </a:xfrm>
      </p:grpSpPr>
      <p:sp>
        <p:nvSpPr>
          <p:cNvPr id="162" name="Google Shape;162;g1049cd393b0_0_42: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3" name="Google Shape;163;g1049cd393b0_0_42: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7" name="Shape 167"/>
        <p:cNvGrpSpPr/>
        <p:nvPr/>
      </p:nvGrpSpPr>
      <p:grpSpPr>
        <a:xfrm>
          <a:off x="0" y="0"/>
          <a:ext cx="0" cy="0"/>
          <a:chOff x="0" y="0"/>
          <a:chExt cx="0" cy="0"/>
        </a:xfrm>
      </p:grpSpPr>
      <p:sp>
        <p:nvSpPr>
          <p:cNvPr id="168" name="Google Shape;168;g1049cd393b0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69" name="Google Shape;169;g1049cd393b0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0" name="Shape 60"/>
        <p:cNvGrpSpPr/>
        <p:nvPr/>
      </p:nvGrpSpPr>
      <p:grpSpPr>
        <a:xfrm>
          <a:off x="0" y="0"/>
          <a:ext cx="0" cy="0"/>
          <a:chOff x="0" y="0"/>
          <a:chExt cx="0" cy="0"/>
        </a:xfrm>
      </p:grpSpPr>
      <p:sp>
        <p:nvSpPr>
          <p:cNvPr id="61" name="Google Shape;61;g10332ac014a_0_103: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2" name="Google Shape;62;g10332ac014a_0_103: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73" name="Shape 173"/>
        <p:cNvGrpSpPr/>
        <p:nvPr/>
      </p:nvGrpSpPr>
      <p:grpSpPr>
        <a:xfrm>
          <a:off x="0" y="0"/>
          <a:ext cx="0" cy="0"/>
          <a:chOff x="0" y="0"/>
          <a:chExt cx="0" cy="0"/>
        </a:xfrm>
      </p:grpSpPr>
      <p:sp>
        <p:nvSpPr>
          <p:cNvPr id="174" name="Google Shape;174;g1049cd393b0_0_5: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75" name="Google Shape;175;g1049cd393b0_0_5: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6" name="Shape 66"/>
        <p:cNvGrpSpPr/>
        <p:nvPr/>
      </p:nvGrpSpPr>
      <p:grpSpPr>
        <a:xfrm>
          <a:off x="0" y="0"/>
          <a:ext cx="0" cy="0"/>
          <a:chOff x="0" y="0"/>
          <a:chExt cx="0" cy="0"/>
        </a:xfrm>
      </p:grpSpPr>
      <p:sp>
        <p:nvSpPr>
          <p:cNvPr id="67" name="Google Shape;67;g10332ac014a_0_10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68" name="Google Shape;68;g10332ac014a_0_10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lnSpc>
                <a:spcPct val="115000"/>
              </a:lnSpc>
              <a:spcBef>
                <a:spcPts val="1200"/>
              </a:spcBef>
              <a:spcAft>
                <a:spcPts val="1200"/>
              </a:spcAft>
              <a:buClr>
                <a:schemeClr val="dk1"/>
              </a:buClr>
              <a:buSzPts val="1100"/>
              <a:buFont typeface="Arial"/>
              <a:buNone/>
            </a:pPr>
            <a:r>
              <a:rPr lang="es" sz="1800">
                <a:solidFill>
                  <a:srgbClr val="7F7F7F"/>
                </a:solidFill>
                <a:latin typeface="Source Sans Pro"/>
                <a:ea typeface="Source Sans Pro"/>
                <a:cs typeface="Source Sans Pro"/>
                <a:sym typeface="Source Sans Pro"/>
              </a:rPr>
              <a:t>Aquí Fraser empieza considerando dos distinciones fundamentales que se encuentran en la teoría de Habermas: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2" name="Shape 72"/>
        <p:cNvGrpSpPr/>
        <p:nvPr/>
      </p:nvGrpSpPr>
      <p:grpSpPr>
        <a:xfrm>
          <a:off x="0" y="0"/>
          <a:ext cx="0" cy="0"/>
          <a:chOff x="0" y="0"/>
          <a:chExt cx="0" cy="0"/>
        </a:xfrm>
      </p:grpSpPr>
      <p:sp>
        <p:nvSpPr>
          <p:cNvPr id="73" name="Google Shape;73;g10445528bd9_0_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4" name="Google Shape;74;g10445528bd9_0_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77" name="Shape 77"/>
        <p:cNvGrpSpPr/>
        <p:nvPr/>
      </p:nvGrpSpPr>
      <p:grpSpPr>
        <a:xfrm>
          <a:off x="0" y="0"/>
          <a:ext cx="0" cy="0"/>
          <a:chOff x="0" y="0"/>
          <a:chExt cx="0" cy="0"/>
        </a:xfrm>
      </p:grpSpPr>
      <p:sp>
        <p:nvSpPr>
          <p:cNvPr id="78" name="Google Shape;78;g10445528bd9_0_17: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79" name="Google Shape;79;g10445528bd9_0_17: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3" name="Shape 83"/>
        <p:cNvGrpSpPr/>
        <p:nvPr/>
      </p:nvGrpSpPr>
      <p:grpSpPr>
        <a:xfrm>
          <a:off x="0" y="0"/>
          <a:ext cx="0" cy="0"/>
          <a:chOff x="0" y="0"/>
          <a:chExt cx="0" cy="0"/>
        </a:xfrm>
      </p:grpSpPr>
      <p:sp>
        <p:nvSpPr>
          <p:cNvPr id="84" name="Google Shape;84;g104597c7a66_0_0: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85" name="Google Shape;85;g104597c7a66_0_0: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9" name="Shape 89"/>
        <p:cNvGrpSpPr/>
        <p:nvPr/>
      </p:nvGrpSpPr>
      <p:grpSpPr>
        <a:xfrm>
          <a:off x="0" y="0"/>
          <a:ext cx="0" cy="0"/>
          <a:chOff x="0" y="0"/>
          <a:chExt cx="0" cy="0"/>
        </a:xfrm>
      </p:grpSpPr>
      <p:sp>
        <p:nvSpPr>
          <p:cNvPr id="90" name="Google Shape;90;g104597c7a66_0_6: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1" name="Google Shape;91;g104597c7a66_0_6: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5" name="Shape 95"/>
        <p:cNvGrpSpPr/>
        <p:nvPr/>
      </p:nvGrpSpPr>
      <p:grpSpPr>
        <a:xfrm>
          <a:off x="0" y="0"/>
          <a:ext cx="0" cy="0"/>
          <a:chOff x="0" y="0"/>
          <a:chExt cx="0" cy="0"/>
        </a:xfrm>
      </p:grpSpPr>
      <p:sp>
        <p:nvSpPr>
          <p:cNvPr id="96" name="Google Shape;96;g104597c7a66_0_11: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97" name="Google Shape;97;g104597c7a66_0_11: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01" name="Shape 101"/>
        <p:cNvGrpSpPr/>
        <p:nvPr/>
      </p:nvGrpSpPr>
      <p:grpSpPr>
        <a:xfrm>
          <a:off x="0" y="0"/>
          <a:ext cx="0" cy="0"/>
          <a:chOff x="0" y="0"/>
          <a:chExt cx="0" cy="0"/>
        </a:xfrm>
      </p:grpSpPr>
      <p:sp>
        <p:nvSpPr>
          <p:cNvPr id="102" name="Google Shape;102;g104597c7a66_0_18:notes"/>
          <p:cNvSpPr/>
          <p:nvPr>
            <p:ph idx="2" type="sldImg"/>
          </p:nvPr>
        </p:nvSpPr>
        <p:spPr>
          <a:xfrm>
            <a:off x="381300" y="685800"/>
            <a:ext cx="6096000" cy="3429000"/>
          </a:xfrm>
          <a:custGeom>
            <a:rect b="b" l="l" r="r" t="t"/>
            <a:pathLst>
              <a:path extrusionOk="0" h="120000" w="120000">
                <a:moveTo>
                  <a:pt x="0" y="0"/>
                </a:moveTo>
                <a:lnTo>
                  <a:pt x="120000" y="0"/>
                </a:lnTo>
                <a:lnTo>
                  <a:pt x="120000" y="120000"/>
                </a:lnTo>
                <a:lnTo>
                  <a:pt x="0" y="120000"/>
                </a:lnTo>
                <a:close/>
              </a:path>
            </a:pathLst>
          </a:custGeom>
        </p:spPr>
      </p:sp>
      <p:sp>
        <p:nvSpPr>
          <p:cNvPr id="103" name="Google Shape;103;g104597c7a66_0_18: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1" name="Google Shape;11;p2"/>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lvl1pPr lvl="0">
              <a:spcBef>
                <a:spcPts val="0"/>
              </a:spcBef>
              <a:spcAft>
                <a:spcPts val="0"/>
              </a:spcAft>
              <a:buSzPts val="4200"/>
              <a:buNone/>
              <a:defRPr sz="4200"/>
            </a:lvl1pPr>
            <a:lvl2pPr lvl="1">
              <a:spcBef>
                <a:spcPts val="0"/>
              </a:spcBef>
              <a:spcAft>
                <a:spcPts val="0"/>
              </a:spcAft>
              <a:buSzPts val="4200"/>
              <a:buNone/>
              <a:defRPr sz="4200"/>
            </a:lvl2pPr>
            <a:lvl3pPr lvl="2">
              <a:spcBef>
                <a:spcPts val="0"/>
              </a:spcBef>
              <a:spcAft>
                <a:spcPts val="0"/>
              </a:spcAft>
              <a:buSzPts val="4200"/>
              <a:buNone/>
              <a:defRPr sz="4200"/>
            </a:lvl3pPr>
            <a:lvl4pPr lvl="3">
              <a:spcBef>
                <a:spcPts val="0"/>
              </a:spcBef>
              <a:spcAft>
                <a:spcPts val="0"/>
              </a:spcAft>
              <a:buSzPts val="4200"/>
              <a:buNone/>
              <a:defRPr sz="4200"/>
            </a:lvl4pPr>
            <a:lvl5pPr lvl="4">
              <a:spcBef>
                <a:spcPts val="0"/>
              </a:spcBef>
              <a:spcAft>
                <a:spcPts val="0"/>
              </a:spcAft>
              <a:buSzPts val="4200"/>
              <a:buNone/>
              <a:defRPr sz="4200"/>
            </a:lvl5pPr>
            <a:lvl6pPr lvl="5">
              <a:spcBef>
                <a:spcPts val="0"/>
              </a:spcBef>
              <a:spcAft>
                <a:spcPts val="0"/>
              </a:spcAft>
              <a:buSzPts val="4200"/>
              <a:buNone/>
              <a:defRPr sz="4200"/>
            </a:lvl6pPr>
            <a:lvl7pPr lvl="6">
              <a:spcBef>
                <a:spcPts val="0"/>
              </a:spcBef>
              <a:spcAft>
                <a:spcPts val="0"/>
              </a:spcAft>
              <a:buSzPts val="4200"/>
              <a:buNone/>
              <a:defRPr sz="4200"/>
            </a:lvl7pPr>
            <a:lvl8pPr lvl="7">
              <a:spcBef>
                <a:spcPts val="0"/>
              </a:spcBef>
              <a:spcAft>
                <a:spcPts val="0"/>
              </a:spcAft>
              <a:buSzPts val="4200"/>
              <a:buNone/>
              <a:defRPr sz="4200"/>
            </a:lvl8pPr>
            <a:lvl9pPr lvl="8">
              <a:spcBef>
                <a:spcPts val="0"/>
              </a:spcBef>
              <a:spcAft>
                <a:spcPts val="0"/>
              </a:spcAft>
              <a:buSzPts val="4200"/>
              <a:buNone/>
              <a:defRPr sz="4200"/>
            </a:lvl9pPr>
          </a:lstStyle>
          <a:p/>
        </p:txBody>
      </p:sp>
      <p:sp>
        <p:nvSpPr>
          <p:cNvPr id="12" name="Google Shape;12;p2"/>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a:bodyPr>
          <a:lstStyle>
            <a:lvl1pPr lvl="0">
              <a:lnSpc>
                <a:spcPct val="100000"/>
              </a:lnSpc>
              <a:spcBef>
                <a:spcPts val="0"/>
              </a:spcBef>
              <a:spcAft>
                <a:spcPts val="0"/>
              </a:spcAft>
              <a:buSzPts val="2400"/>
              <a:buNone/>
              <a:defRPr sz="2400"/>
            </a:lvl1pPr>
            <a:lvl2pPr lvl="1">
              <a:lnSpc>
                <a:spcPct val="100000"/>
              </a:lnSpc>
              <a:spcBef>
                <a:spcPts val="0"/>
              </a:spcBef>
              <a:spcAft>
                <a:spcPts val="0"/>
              </a:spcAft>
              <a:buSzPts val="2400"/>
              <a:buNone/>
              <a:defRPr sz="2400"/>
            </a:lvl2pPr>
            <a:lvl3pPr lvl="2">
              <a:lnSpc>
                <a:spcPct val="100000"/>
              </a:lnSpc>
              <a:spcBef>
                <a:spcPts val="0"/>
              </a:spcBef>
              <a:spcAft>
                <a:spcPts val="0"/>
              </a:spcAft>
              <a:buSzPts val="2400"/>
              <a:buNone/>
              <a:defRPr sz="2400"/>
            </a:lvl3pPr>
            <a:lvl4pPr lvl="3">
              <a:lnSpc>
                <a:spcPct val="100000"/>
              </a:lnSpc>
              <a:spcBef>
                <a:spcPts val="0"/>
              </a:spcBef>
              <a:spcAft>
                <a:spcPts val="0"/>
              </a:spcAft>
              <a:buSzPts val="2400"/>
              <a:buNone/>
              <a:defRPr sz="2400"/>
            </a:lvl4pPr>
            <a:lvl5pPr lvl="4">
              <a:lnSpc>
                <a:spcPct val="100000"/>
              </a:lnSpc>
              <a:spcBef>
                <a:spcPts val="0"/>
              </a:spcBef>
              <a:spcAft>
                <a:spcPts val="0"/>
              </a:spcAft>
              <a:buSzPts val="2400"/>
              <a:buNone/>
              <a:defRPr sz="2400"/>
            </a:lvl5pPr>
            <a:lvl6pPr lvl="5">
              <a:lnSpc>
                <a:spcPct val="100000"/>
              </a:lnSpc>
              <a:spcBef>
                <a:spcPts val="0"/>
              </a:spcBef>
              <a:spcAft>
                <a:spcPts val="0"/>
              </a:spcAft>
              <a:buSzPts val="2400"/>
              <a:buNone/>
              <a:defRPr sz="2400"/>
            </a:lvl6pPr>
            <a:lvl7pPr lvl="6">
              <a:lnSpc>
                <a:spcPct val="100000"/>
              </a:lnSpc>
              <a:spcBef>
                <a:spcPts val="0"/>
              </a:spcBef>
              <a:spcAft>
                <a:spcPts val="0"/>
              </a:spcAft>
              <a:buSzPts val="2400"/>
              <a:buNone/>
              <a:defRPr sz="2400"/>
            </a:lvl7pPr>
            <a:lvl8pPr lvl="7">
              <a:lnSpc>
                <a:spcPct val="100000"/>
              </a:lnSpc>
              <a:spcBef>
                <a:spcPts val="0"/>
              </a:spcBef>
              <a:spcAft>
                <a:spcPts val="0"/>
              </a:spcAft>
              <a:buSzPts val="2400"/>
              <a:buNone/>
              <a:defRPr sz="2400"/>
            </a:lvl8pPr>
            <a:lvl9pPr lvl="8">
              <a:lnSpc>
                <a:spcPct val="100000"/>
              </a:lnSpc>
              <a:spcBef>
                <a:spcPts val="0"/>
              </a:spcBef>
              <a:spcAft>
                <a:spcPts val="0"/>
              </a:spcAft>
              <a:buSzPts val="2400"/>
              <a:buNone/>
              <a:defRPr sz="2400"/>
            </a:lvl9pPr>
          </a:lstStyle>
          <a:p/>
        </p:txBody>
      </p:sp>
      <p:sp>
        <p:nvSpPr>
          <p:cNvPr id="13" name="Google Shape;13;p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7" name="Shape 47"/>
        <p:cNvGrpSpPr/>
        <p:nvPr/>
      </p:nvGrpSpPr>
      <p:grpSpPr>
        <a:xfrm>
          <a:off x="0" y="0"/>
          <a:ext cx="0" cy="0"/>
          <a:chOff x="0" y="0"/>
          <a:chExt cx="0" cy="0"/>
        </a:xfrm>
      </p:grpSpPr>
      <p:sp>
        <p:nvSpPr>
          <p:cNvPr id="48" name="Google Shape;48;p11"/>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49" name="Google Shape;49;p11"/>
          <p:cNvSpPr txBox="1"/>
          <p:nvPr>
            <p:ph hasCustomPrompt="1" type="title"/>
          </p:nvPr>
        </p:nvSpPr>
        <p:spPr>
          <a:xfrm>
            <a:off x="311700" y="743001"/>
            <a:ext cx="8520600" cy="20064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Font typeface="Source Sans Pro"/>
              <a:buNone/>
              <a:defRPr sz="12000">
                <a:latin typeface="Source Sans Pro"/>
                <a:ea typeface="Source Sans Pro"/>
                <a:cs typeface="Source Sans Pro"/>
                <a:sym typeface="Source Sans Pro"/>
              </a:defRPr>
            </a:lvl1pPr>
            <a:lvl2pPr lvl="1" algn="ctr">
              <a:spcBef>
                <a:spcPts val="0"/>
              </a:spcBef>
              <a:spcAft>
                <a:spcPts val="0"/>
              </a:spcAft>
              <a:buSzPts val="12000"/>
              <a:buFont typeface="Source Sans Pro"/>
              <a:buNone/>
              <a:defRPr sz="12000">
                <a:latin typeface="Source Sans Pro"/>
                <a:ea typeface="Source Sans Pro"/>
                <a:cs typeface="Source Sans Pro"/>
                <a:sym typeface="Source Sans Pro"/>
              </a:defRPr>
            </a:lvl2pPr>
            <a:lvl3pPr lvl="2" algn="ctr">
              <a:spcBef>
                <a:spcPts val="0"/>
              </a:spcBef>
              <a:spcAft>
                <a:spcPts val="0"/>
              </a:spcAft>
              <a:buSzPts val="12000"/>
              <a:buFont typeface="Source Sans Pro"/>
              <a:buNone/>
              <a:defRPr sz="12000">
                <a:latin typeface="Source Sans Pro"/>
                <a:ea typeface="Source Sans Pro"/>
                <a:cs typeface="Source Sans Pro"/>
                <a:sym typeface="Source Sans Pro"/>
              </a:defRPr>
            </a:lvl3pPr>
            <a:lvl4pPr lvl="3" algn="ctr">
              <a:spcBef>
                <a:spcPts val="0"/>
              </a:spcBef>
              <a:spcAft>
                <a:spcPts val="0"/>
              </a:spcAft>
              <a:buSzPts val="12000"/>
              <a:buFont typeface="Source Sans Pro"/>
              <a:buNone/>
              <a:defRPr sz="12000">
                <a:latin typeface="Source Sans Pro"/>
                <a:ea typeface="Source Sans Pro"/>
                <a:cs typeface="Source Sans Pro"/>
                <a:sym typeface="Source Sans Pro"/>
              </a:defRPr>
            </a:lvl4pPr>
            <a:lvl5pPr lvl="4" algn="ctr">
              <a:spcBef>
                <a:spcPts val="0"/>
              </a:spcBef>
              <a:spcAft>
                <a:spcPts val="0"/>
              </a:spcAft>
              <a:buSzPts val="12000"/>
              <a:buFont typeface="Source Sans Pro"/>
              <a:buNone/>
              <a:defRPr sz="12000">
                <a:latin typeface="Source Sans Pro"/>
                <a:ea typeface="Source Sans Pro"/>
                <a:cs typeface="Source Sans Pro"/>
                <a:sym typeface="Source Sans Pro"/>
              </a:defRPr>
            </a:lvl5pPr>
            <a:lvl6pPr lvl="5" algn="ctr">
              <a:spcBef>
                <a:spcPts val="0"/>
              </a:spcBef>
              <a:spcAft>
                <a:spcPts val="0"/>
              </a:spcAft>
              <a:buSzPts val="12000"/>
              <a:buFont typeface="Source Sans Pro"/>
              <a:buNone/>
              <a:defRPr sz="12000">
                <a:latin typeface="Source Sans Pro"/>
                <a:ea typeface="Source Sans Pro"/>
                <a:cs typeface="Source Sans Pro"/>
                <a:sym typeface="Source Sans Pro"/>
              </a:defRPr>
            </a:lvl6pPr>
            <a:lvl7pPr lvl="6" algn="ctr">
              <a:spcBef>
                <a:spcPts val="0"/>
              </a:spcBef>
              <a:spcAft>
                <a:spcPts val="0"/>
              </a:spcAft>
              <a:buSzPts val="12000"/>
              <a:buFont typeface="Source Sans Pro"/>
              <a:buNone/>
              <a:defRPr sz="12000">
                <a:latin typeface="Source Sans Pro"/>
                <a:ea typeface="Source Sans Pro"/>
                <a:cs typeface="Source Sans Pro"/>
                <a:sym typeface="Source Sans Pro"/>
              </a:defRPr>
            </a:lvl7pPr>
            <a:lvl8pPr lvl="7" algn="ctr">
              <a:spcBef>
                <a:spcPts val="0"/>
              </a:spcBef>
              <a:spcAft>
                <a:spcPts val="0"/>
              </a:spcAft>
              <a:buSzPts val="12000"/>
              <a:buFont typeface="Source Sans Pro"/>
              <a:buNone/>
              <a:defRPr sz="12000">
                <a:latin typeface="Source Sans Pro"/>
                <a:ea typeface="Source Sans Pro"/>
                <a:cs typeface="Source Sans Pro"/>
                <a:sym typeface="Source Sans Pro"/>
              </a:defRPr>
            </a:lvl8pPr>
            <a:lvl9pPr lvl="8" algn="ctr">
              <a:spcBef>
                <a:spcPts val="0"/>
              </a:spcBef>
              <a:spcAft>
                <a:spcPts val="0"/>
              </a:spcAft>
              <a:buSzPts val="12000"/>
              <a:buFont typeface="Source Sans Pro"/>
              <a:buNone/>
              <a:defRPr sz="12000">
                <a:latin typeface="Source Sans Pro"/>
                <a:ea typeface="Source Sans Pro"/>
                <a:cs typeface="Source Sans Pro"/>
                <a:sym typeface="Source Sans Pro"/>
              </a:defRPr>
            </a:lvl9pPr>
          </a:lstStyle>
          <a:p>
            <a:r>
              <a:t>xx%</a:t>
            </a:r>
          </a:p>
        </p:txBody>
      </p:sp>
      <p:sp>
        <p:nvSpPr>
          <p:cNvPr id="50" name="Google Shape;50;p11"/>
          <p:cNvSpPr txBox="1"/>
          <p:nvPr>
            <p:ph idx="1" type="body"/>
          </p:nvPr>
        </p:nvSpPr>
        <p:spPr>
          <a:xfrm>
            <a:off x="311700" y="2845182"/>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Clr>
                <a:schemeClr val="lt1"/>
              </a:buClr>
              <a:buSzPts val="1800"/>
              <a:buChar char="●"/>
              <a:defRPr>
                <a:solidFill>
                  <a:schemeClr val="lt1"/>
                </a:solidFill>
              </a:defRPr>
            </a:lvl1pPr>
            <a:lvl2pPr indent="-317500" lvl="1" marL="914400" algn="ctr">
              <a:spcBef>
                <a:spcPts val="0"/>
              </a:spcBef>
              <a:spcAft>
                <a:spcPts val="0"/>
              </a:spcAft>
              <a:buClr>
                <a:schemeClr val="lt1"/>
              </a:buClr>
              <a:buSzPts val="1400"/>
              <a:buChar char="○"/>
              <a:defRPr>
                <a:solidFill>
                  <a:schemeClr val="lt1"/>
                </a:solidFill>
              </a:defRPr>
            </a:lvl2pPr>
            <a:lvl3pPr indent="-317500" lvl="2" marL="1371600" algn="ctr">
              <a:spcBef>
                <a:spcPts val="0"/>
              </a:spcBef>
              <a:spcAft>
                <a:spcPts val="0"/>
              </a:spcAft>
              <a:buClr>
                <a:schemeClr val="lt1"/>
              </a:buClr>
              <a:buSzPts val="1400"/>
              <a:buChar char="■"/>
              <a:defRPr>
                <a:solidFill>
                  <a:schemeClr val="lt1"/>
                </a:solidFill>
              </a:defRPr>
            </a:lvl3pPr>
            <a:lvl4pPr indent="-317500" lvl="3" marL="1828800" algn="ctr">
              <a:spcBef>
                <a:spcPts val="0"/>
              </a:spcBef>
              <a:spcAft>
                <a:spcPts val="0"/>
              </a:spcAft>
              <a:buClr>
                <a:schemeClr val="lt1"/>
              </a:buClr>
              <a:buSzPts val="1400"/>
              <a:buChar char="●"/>
              <a:defRPr>
                <a:solidFill>
                  <a:schemeClr val="lt1"/>
                </a:solidFill>
              </a:defRPr>
            </a:lvl4pPr>
            <a:lvl5pPr indent="-317500" lvl="4" marL="2286000" algn="ctr">
              <a:spcBef>
                <a:spcPts val="0"/>
              </a:spcBef>
              <a:spcAft>
                <a:spcPts val="0"/>
              </a:spcAft>
              <a:buClr>
                <a:schemeClr val="lt1"/>
              </a:buClr>
              <a:buSzPts val="1400"/>
              <a:buChar char="○"/>
              <a:defRPr>
                <a:solidFill>
                  <a:schemeClr val="lt1"/>
                </a:solidFill>
              </a:defRPr>
            </a:lvl5pPr>
            <a:lvl6pPr indent="-317500" lvl="5" marL="2743200" algn="ctr">
              <a:spcBef>
                <a:spcPts val="0"/>
              </a:spcBef>
              <a:spcAft>
                <a:spcPts val="0"/>
              </a:spcAft>
              <a:buClr>
                <a:schemeClr val="lt1"/>
              </a:buClr>
              <a:buSzPts val="1400"/>
              <a:buChar char="■"/>
              <a:defRPr>
                <a:solidFill>
                  <a:schemeClr val="lt1"/>
                </a:solidFill>
              </a:defRPr>
            </a:lvl6pPr>
            <a:lvl7pPr indent="-317500" lvl="6" marL="3200400" algn="ctr">
              <a:spcBef>
                <a:spcPts val="0"/>
              </a:spcBef>
              <a:spcAft>
                <a:spcPts val="0"/>
              </a:spcAft>
              <a:buClr>
                <a:schemeClr val="lt1"/>
              </a:buClr>
              <a:buSzPts val="1400"/>
              <a:buChar char="●"/>
              <a:defRPr>
                <a:solidFill>
                  <a:schemeClr val="lt1"/>
                </a:solidFill>
              </a:defRPr>
            </a:lvl7pPr>
            <a:lvl8pPr indent="-317500" lvl="7" marL="3657600" algn="ctr">
              <a:spcBef>
                <a:spcPts val="0"/>
              </a:spcBef>
              <a:spcAft>
                <a:spcPts val="0"/>
              </a:spcAft>
              <a:buClr>
                <a:schemeClr val="lt1"/>
              </a:buClr>
              <a:buSzPts val="1400"/>
              <a:buChar char="○"/>
              <a:defRPr>
                <a:solidFill>
                  <a:schemeClr val="lt1"/>
                </a:solidFill>
              </a:defRPr>
            </a:lvl8pPr>
            <a:lvl9pPr indent="-317500" lvl="8" marL="4114800" algn="ctr">
              <a:spcBef>
                <a:spcPts val="0"/>
              </a:spcBef>
              <a:spcAft>
                <a:spcPts val="0"/>
              </a:spcAft>
              <a:buClr>
                <a:schemeClr val="lt1"/>
              </a:buClr>
              <a:buSzPts val="1400"/>
              <a:buChar char="■"/>
              <a:defRPr>
                <a:solidFill>
                  <a:schemeClr val="lt1"/>
                </a:solidFill>
              </a:defRPr>
            </a:lvl9pPr>
          </a:lstStyle>
          <a:p/>
        </p:txBody>
      </p:sp>
      <p:sp>
        <p:nvSpPr>
          <p:cNvPr id="51" name="Google Shape;51;p11"/>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52" name="Shape 52"/>
        <p:cNvGrpSpPr/>
        <p:nvPr/>
      </p:nvGrpSpPr>
      <p:grpSpPr>
        <a:xfrm>
          <a:off x="0" y="0"/>
          <a:ext cx="0" cy="0"/>
          <a:chOff x="0" y="0"/>
          <a:chExt cx="0" cy="0"/>
        </a:xfrm>
      </p:grpSpPr>
      <p:sp>
        <p:nvSpPr>
          <p:cNvPr id="53" name="Google Shape;53;p12"/>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4" name="Shape 14"/>
        <p:cNvGrpSpPr/>
        <p:nvPr/>
      </p:nvGrpSpPr>
      <p:grpSpPr>
        <a:xfrm>
          <a:off x="0" y="0"/>
          <a:ext cx="0" cy="0"/>
          <a:chOff x="0" y="0"/>
          <a:chExt cx="0" cy="0"/>
        </a:xfrm>
      </p:grpSpPr>
      <p:sp>
        <p:nvSpPr>
          <p:cNvPr id="15" name="Google Shape;15;p3"/>
          <p:cNvSpPr/>
          <p:nvPr/>
        </p:nvSpPr>
        <p:spPr>
          <a:xfrm>
            <a:off x="80700" y="2651100"/>
            <a:ext cx="8982600" cy="24117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16" name="Google Shape;16;p3"/>
          <p:cNvSpPr txBox="1"/>
          <p:nvPr>
            <p:ph type="title"/>
          </p:nvPr>
        </p:nvSpPr>
        <p:spPr>
          <a:xfrm>
            <a:off x="485875" y="1714500"/>
            <a:ext cx="8183700" cy="785700"/>
          </a:xfrm>
          <a:prstGeom prst="rect">
            <a:avLst/>
          </a:prstGeom>
        </p:spPr>
        <p:txBody>
          <a:bodyPr anchorCtr="0" anchor="b" bIns="91425" lIns="91425" spcFirstLastPara="1" rIns="91425" wrap="square" tIns="91425">
            <a:normAutofit/>
          </a:bodyPr>
          <a:lstStyle>
            <a:lvl1pPr lvl="0">
              <a:spcBef>
                <a:spcPts val="0"/>
              </a:spcBef>
              <a:spcAft>
                <a:spcPts val="0"/>
              </a:spcAft>
              <a:buSzPts val="3600"/>
              <a:buNone/>
              <a:defRPr sz="3600"/>
            </a:lvl1pPr>
            <a:lvl2pPr lvl="1">
              <a:spcBef>
                <a:spcPts val="0"/>
              </a:spcBef>
              <a:spcAft>
                <a:spcPts val="0"/>
              </a:spcAft>
              <a:buSzPts val="3600"/>
              <a:buNone/>
              <a:defRPr sz="3600"/>
            </a:lvl2pPr>
            <a:lvl3pPr lvl="2">
              <a:spcBef>
                <a:spcPts val="0"/>
              </a:spcBef>
              <a:spcAft>
                <a:spcPts val="0"/>
              </a:spcAft>
              <a:buSzPts val="3600"/>
              <a:buNone/>
              <a:defRPr sz="3600"/>
            </a:lvl3pPr>
            <a:lvl4pPr lvl="3">
              <a:spcBef>
                <a:spcPts val="0"/>
              </a:spcBef>
              <a:spcAft>
                <a:spcPts val="0"/>
              </a:spcAft>
              <a:buSzPts val="3600"/>
              <a:buNone/>
              <a:defRPr sz="3600"/>
            </a:lvl4pPr>
            <a:lvl5pPr lvl="4">
              <a:spcBef>
                <a:spcPts val="0"/>
              </a:spcBef>
              <a:spcAft>
                <a:spcPts val="0"/>
              </a:spcAft>
              <a:buSzPts val="3600"/>
              <a:buNone/>
              <a:defRPr sz="3600"/>
            </a:lvl5pPr>
            <a:lvl6pPr lvl="5">
              <a:spcBef>
                <a:spcPts val="0"/>
              </a:spcBef>
              <a:spcAft>
                <a:spcPts val="0"/>
              </a:spcAft>
              <a:buSzPts val="3600"/>
              <a:buNone/>
              <a:defRPr sz="3600"/>
            </a:lvl6pPr>
            <a:lvl7pPr lvl="6">
              <a:spcBef>
                <a:spcPts val="0"/>
              </a:spcBef>
              <a:spcAft>
                <a:spcPts val="0"/>
              </a:spcAft>
              <a:buSzPts val="3600"/>
              <a:buNone/>
              <a:defRPr sz="3600"/>
            </a:lvl7pPr>
            <a:lvl8pPr lvl="7">
              <a:spcBef>
                <a:spcPts val="0"/>
              </a:spcBef>
              <a:spcAft>
                <a:spcPts val="0"/>
              </a:spcAft>
              <a:buSzPts val="3600"/>
              <a:buNone/>
              <a:defRPr sz="3600"/>
            </a:lvl8pPr>
            <a:lvl9pPr lvl="8">
              <a:spcBef>
                <a:spcPts val="0"/>
              </a:spcBef>
              <a:spcAft>
                <a:spcPts val="0"/>
              </a:spcAft>
              <a:buSzPts val="3600"/>
              <a:buNone/>
              <a:defRPr sz="3600"/>
            </a:lvl9pPr>
          </a:lstStyle>
          <a:p/>
        </p:txBody>
      </p:sp>
      <p:sp>
        <p:nvSpPr>
          <p:cNvPr id="17" name="Google Shape;17;p3"/>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8" name="Shape 18"/>
        <p:cNvGrpSpPr/>
        <p:nvPr/>
      </p:nvGrpSpPr>
      <p:grpSpPr>
        <a:xfrm>
          <a:off x="0" y="0"/>
          <a:ext cx="0" cy="0"/>
          <a:chOff x="0" y="0"/>
          <a:chExt cx="0" cy="0"/>
        </a:xfrm>
      </p:grpSpPr>
      <p:sp>
        <p:nvSpPr>
          <p:cNvPr id="19" name="Google Shape;19;p4"/>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0" name="Google Shape;20;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21" name="Google Shape;21;p4"/>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2" name="Shape 22"/>
        <p:cNvGrpSpPr/>
        <p:nvPr/>
      </p:nvGrpSpPr>
      <p:grpSpPr>
        <a:xfrm>
          <a:off x="0" y="0"/>
          <a:ext cx="0" cy="0"/>
          <a:chOff x="0" y="0"/>
          <a:chExt cx="0" cy="0"/>
        </a:xfrm>
      </p:grpSpPr>
      <p:sp>
        <p:nvSpPr>
          <p:cNvPr id="23" name="Google Shape;23;p5"/>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4" name="Google Shape;24;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5" name="Google Shape;25;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6" name="Google Shape;26;p5"/>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7" name="Shape 27"/>
        <p:cNvGrpSpPr/>
        <p:nvPr/>
      </p:nvGrpSpPr>
      <p:grpSpPr>
        <a:xfrm>
          <a:off x="0" y="0"/>
          <a:ext cx="0" cy="0"/>
          <a:chOff x="0" y="0"/>
          <a:chExt cx="0" cy="0"/>
        </a:xfrm>
      </p:grpSpPr>
      <p:sp>
        <p:nvSpPr>
          <p:cNvPr id="28" name="Google Shape;28;p6"/>
          <p:cNvSpPr txBox="1"/>
          <p:nvPr>
            <p:ph type="title"/>
          </p:nvPr>
        </p:nvSpPr>
        <p:spPr>
          <a:xfrm>
            <a:off x="311700" y="445025"/>
            <a:ext cx="8520600" cy="623400"/>
          </a:xfrm>
          <a:prstGeom prst="rect">
            <a:avLst/>
          </a:prstGeom>
        </p:spPr>
        <p:txBody>
          <a:bodyPr anchorCtr="0" anchor="t" bIns="91425" lIns="91425" spcFirstLastPara="1" rIns="91425" wrap="square" tIns="91425">
            <a:normAutofit/>
          </a:bodyPr>
          <a:lstStyle>
            <a:lvl1pPr lvl="0">
              <a:spcBef>
                <a:spcPts val="0"/>
              </a:spcBef>
              <a:spcAft>
                <a:spcPts val="0"/>
              </a:spcAft>
              <a:buSzPts val="3000"/>
              <a:buNone/>
              <a:defRPr/>
            </a:lvl1pPr>
            <a:lvl2pPr lvl="1">
              <a:spcBef>
                <a:spcPts val="0"/>
              </a:spcBef>
              <a:spcAft>
                <a:spcPts val="0"/>
              </a:spcAft>
              <a:buSzPts val="3000"/>
              <a:buNone/>
              <a:defRPr/>
            </a:lvl2pPr>
            <a:lvl3pPr lvl="2">
              <a:spcBef>
                <a:spcPts val="0"/>
              </a:spcBef>
              <a:spcAft>
                <a:spcPts val="0"/>
              </a:spcAft>
              <a:buSzPts val="3000"/>
              <a:buNone/>
              <a:defRPr/>
            </a:lvl3pPr>
            <a:lvl4pPr lvl="3">
              <a:spcBef>
                <a:spcPts val="0"/>
              </a:spcBef>
              <a:spcAft>
                <a:spcPts val="0"/>
              </a:spcAft>
              <a:buSzPts val="3000"/>
              <a:buNone/>
              <a:defRPr/>
            </a:lvl4pPr>
            <a:lvl5pPr lvl="4">
              <a:spcBef>
                <a:spcPts val="0"/>
              </a:spcBef>
              <a:spcAft>
                <a:spcPts val="0"/>
              </a:spcAft>
              <a:buSzPts val="3000"/>
              <a:buNone/>
              <a:defRPr/>
            </a:lvl5pPr>
            <a:lvl6pPr lvl="5">
              <a:spcBef>
                <a:spcPts val="0"/>
              </a:spcBef>
              <a:spcAft>
                <a:spcPts val="0"/>
              </a:spcAft>
              <a:buSzPts val="3000"/>
              <a:buNone/>
              <a:defRPr/>
            </a:lvl6pPr>
            <a:lvl7pPr lvl="6">
              <a:spcBef>
                <a:spcPts val="0"/>
              </a:spcBef>
              <a:spcAft>
                <a:spcPts val="0"/>
              </a:spcAft>
              <a:buSzPts val="3000"/>
              <a:buNone/>
              <a:defRPr/>
            </a:lvl7pPr>
            <a:lvl8pPr lvl="7">
              <a:spcBef>
                <a:spcPts val="0"/>
              </a:spcBef>
              <a:spcAft>
                <a:spcPts val="0"/>
              </a:spcAft>
              <a:buSzPts val="3000"/>
              <a:buNone/>
              <a:defRPr/>
            </a:lvl8pPr>
            <a:lvl9pPr lvl="8">
              <a:spcBef>
                <a:spcPts val="0"/>
              </a:spcBef>
              <a:spcAft>
                <a:spcPts val="0"/>
              </a:spcAft>
              <a:buSzPts val="3000"/>
              <a:buNone/>
              <a:defRPr/>
            </a:lvl9pPr>
          </a:lstStyle>
          <a:p/>
        </p:txBody>
      </p:sp>
      <p:sp>
        <p:nvSpPr>
          <p:cNvPr id="29" name="Google Shape;29;p6"/>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30" name="Shape 30"/>
        <p:cNvGrpSpPr/>
        <p:nvPr/>
      </p:nvGrpSpPr>
      <p:grpSpPr>
        <a:xfrm>
          <a:off x="0" y="0"/>
          <a:ext cx="0" cy="0"/>
          <a:chOff x="0" y="0"/>
          <a:chExt cx="0" cy="0"/>
        </a:xfrm>
      </p:grpSpPr>
      <p:sp>
        <p:nvSpPr>
          <p:cNvPr id="31" name="Google Shape;31;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2" name="Google Shape;32;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3" name="Google Shape;33;p7"/>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bg>
      <p:bgPr>
        <a:solidFill>
          <a:schemeClr val="accent2"/>
        </a:solidFill>
      </p:bgPr>
    </p:bg>
    <p:spTree>
      <p:nvGrpSpPr>
        <p:cNvPr id="34" name="Shape 34"/>
        <p:cNvGrpSpPr/>
        <p:nvPr/>
      </p:nvGrpSpPr>
      <p:grpSpPr>
        <a:xfrm>
          <a:off x="0" y="0"/>
          <a:ext cx="0" cy="0"/>
          <a:chOff x="0" y="0"/>
          <a:chExt cx="0" cy="0"/>
        </a:xfrm>
      </p:grpSpPr>
      <p:sp>
        <p:nvSpPr>
          <p:cNvPr id="35" name="Google Shape;35;p8"/>
          <p:cNvSpPr txBox="1"/>
          <p:nvPr>
            <p:ph type="title"/>
          </p:nvPr>
        </p:nvSpPr>
        <p:spPr>
          <a:xfrm>
            <a:off x="490250" y="526350"/>
            <a:ext cx="5604000" cy="4090800"/>
          </a:xfrm>
          <a:prstGeom prst="rect">
            <a:avLst/>
          </a:prstGeom>
        </p:spPr>
        <p:txBody>
          <a:bodyPr anchorCtr="0" anchor="ctr" bIns="91425" lIns="91425" spcFirstLastPara="1" rIns="91425" wrap="square" tIns="91425">
            <a:normAutofit/>
          </a:bodyPr>
          <a:lstStyle>
            <a:lvl1pPr lvl="0">
              <a:spcBef>
                <a:spcPts val="0"/>
              </a:spcBef>
              <a:spcAft>
                <a:spcPts val="0"/>
              </a:spcAft>
              <a:buClr>
                <a:schemeClr val="lt1"/>
              </a:buClr>
              <a:buSzPts val="4800"/>
              <a:buNone/>
              <a:defRPr sz="4800">
                <a:solidFill>
                  <a:schemeClr val="lt1"/>
                </a:solidFill>
              </a:defRPr>
            </a:lvl1pPr>
            <a:lvl2pPr lvl="1">
              <a:spcBef>
                <a:spcPts val="0"/>
              </a:spcBef>
              <a:spcAft>
                <a:spcPts val="0"/>
              </a:spcAft>
              <a:buClr>
                <a:schemeClr val="lt1"/>
              </a:buClr>
              <a:buSzPts val="4800"/>
              <a:buNone/>
              <a:defRPr sz="4800">
                <a:solidFill>
                  <a:schemeClr val="lt1"/>
                </a:solidFill>
              </a:defRPr>
            </a:lvl2pPr>
            <a:lvl3pPr lvl="2">
              <a:spcBef>
                <a:spcPts val="0"/>
              </a:spcBef>
              <a:spcAft>
                <a:spcPts val="0"/>
              </a:spcAft>
              <a:buClr>
                <a:schemeClr val="lt1"/>
              </a:buClr>
              <a:buSzPts val="4800"/>
              <a:buNone/>
              <a:defRPr sz="4800">
                <a:solidFill>
                  <a:schemeClr val="lt1"/>
                </a:solidFill>
              </a:defRPr>
            </a:lvl3pPr>
            <a:lvl4pPr lvl="3">
              <a:spcBef>
                <a:spcPts val="0"/>
              </a:spcBef>
              <a:spcAft>
                <a:spcPts val="0"/>
              </a:spcAft>
              <a:buClr>
                <a:schemeClr val="lt1"/>
              </a:buClr>
              <a:buSzPts val="4800"/>
              <a:buNone/>
              <a:defRPr sz="4800">
                <a:solidFill>
                  <a:schemeClr val="lt1"/>
                </a:solidFill>
              </a:defRPr>
            </a:lvl4pPr>
            <a:lvl5pPr lvl="4">
              <a:spcBef>
                <a:spcPts val="0"/>
              </a:spcBef>
              <a:spcAft>
                <a:spcPts val="0"/>
              </a:spcAft>
              <a:buClr>
                <a:schemeClr val="lt1"/>
              </a:buClr>
              <a:buSzPts val="4800"/>
              <a:buNone/>
              <a:defRPr sz="4800">
                <a:solidFill>
                  <a:schemeClr val="lt1"/>
                </a:solidFill>
              </a:defRPr>
            </a:lvl5pPr>
            <a:lvl6pPr lvl="5">
              <a:spcBef>
                <a:spcPts val="0"/>
              </a:spcBef>
              <a:spcAft>
                <a:spcPts val="0"/>
              </a:spcAft>
              <a:buClr>
                <a:schemeClr val="lt1"/>
              </a:buClr>
              <a:buSzPts val="4800"/>
              <a:buNone/>
              <a:defRPr sz="4800">
                <a:solidFill>
                  <a:schemeClr val="lt1"/>
                </a:solidFill>
              </a:defRPr>
            </a:lvl6pPr>
            <a:lvl7pPr lvl="6">
              <a:spcBef>
                <a:spcPts val="0"/>
              </a:spcBef>
              <a:spcAft>
                <a:spcPts val="0"/>
              </a:spcAft>
              <a:buClr>
                <a:schemeClr val="lt1"/>
              </a:buClr>
              <a:buSzPts val="4800"/>
              <a:buNone/>
              <a:defRPr sz="4800">
                <a:solidFill>
                  <a:schemeClr val="lt1"/>
                </a:solidFill>
              </a:defRPr>
            </a:lvl7pPr>
            <a:lvl8pPr lvl="7">
              <a:spcBef>
                <a:spcPts val="0"/>
              </a:spcBef>
              <a:spcAft>
                <a:spcPts val="0"/>
              </a:spcAft>
              <a:buClr>
                <a:schemeClr val="lt1"/>
              </a:buClr>
              <a:buSzPts val="4800"/>
              <a:buNone/>
              <a:defRPr sz="4800">
                <a:solidFill>
                  <a:schemeClr val="lt1"/>
                </a:solidFill>
              </a:defRPr>
            </a:lvl8pPr>
            <a:lvl9pPr lvl="8">
              <a:spcBef>
                <a:spcPts val="0"/>
              </a:spcBef>
              <a:spcAft>
                <a:spcPts val="0"/>
              </a:spcAft>
              <a:buClr>
                <a:schemeClr val="lt1"/>
              </a:buClr>
              <a:buSzPts val="4800"/>
              <a:buNone/>
              <a:defRPr sz="4800">
                <a:solidFill>
                  <a:schemeClr val="lt1"/>
                </a:solidFill>
              </a:defRPr>
            </a:lvl9pPr>
          </a:lstStyle>
          <a:p/>
        </p:txBody>
      </p:sp>
      <p:sp>
        <p:nvSpPr>
          <p:cNvPr id="36" name="Google Shape;36;p8"/>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7" name="Shape 37"/>
        <p:cNvGrpSpPr/>
        <p:nvPr/>
      </p:nvGrpSpPr>
      <p:grpSpPr>
        <a:xfrm>
          <a:off x="0" y="0"/>
          <a:ext cx="0" cy="0"/>
          <a:chOff x="0" y="0"/>
          <a:chExt cx="0" cy="0"/>
        </a:xfrm>
      </p:grpSpPr>
      <p:sp>
        <p:nvSpPr>
          <p:cNvPr id="38" name="Google Shape;38;p9"/>
          <p:cNvSpPr/>
          <p:nvPr/>
        </p:nvSpPr>
        <p:spPr>
          <a:xfrm>
            <a:off x="4636800" y="80700"/>
            <a:ext cx="4426500" cy="4982100"/>
          </a:xfrm>
          <a:prstGeom prst="rect">
            <a:avLst/>
          </a:prstGeom>
          <a:solidFill>
            <a:schemeClr val="accen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cxnSp>
        <p:nvCxnSpPr>
          <p:cNvPr id="39" name="Google Shape;39;p9"/>
          <p:cNvCxnSpPr/>
          <p:nvPr/>
        </p:nvCxnSpPr>
        <p:spPr>
          <a:xfrm>
            <a:off x="5029675" y="4495500"/>
            <a:ext cx="468300" cy="0"/>
          </a:xfrm>
          <a:prstGeom prst="straightConnector1">
            <a:avLst/>
          </a:prstGeom>
          <a:noFill/>
          <a:ln cap="flat" cmpd="sng" w="19050">
            <a:solidFill>
              <a:schemeClr val="lt1"/>
            </a:solidFill>
            <a:prstDash val="solid"/>
            <a:round/>
            <a:headEnd len="sm" w="sm" type="none"/>
            <a:tailEnd len="sm" w="sm" type="none"/>
          </a:ln>
        </p:spPr>
      </p:cxnSp>
      <p:sp>
        <p:nvSpPr>
          <p:cNvPr id="40" name="Google Shape;40;p9"/>
          <p:cNvSpPr txBox="1"/>
          <p:nvPr>
            <p:ph type="title"/>
          </p:nvPr>
        </p:nvSpPr>
        <p:spPr>
          <a:xfrm>
            <a:off x="265500" y="1181700"/>
            <a:ext cx="4045200" cy="1533600"/>
          </a:xfrm>
          <a:prstGeom prst="rect">
            <a:avLst/>
          </a:prstGeom>
        </p:spPr>
        <p:txBody>
          <a:bodyPr anchorCtr="0" anchor="b" bIns="91425" lIns="91425" spcFirstLastPara="1" rIns="91425" wrap="square" tIns="91425">
            <a:normAutofit/>
          </a:bodyPr>
          <a:lstStyle>
            <a:lvl1pPr lvl="0" algn="ctr">
              <a:spcBef>
                <a:spcPts val="0"/>
              </a:spcBef>
              <a:spcAft>
                <a:spcPts val="0"/>
              </a:spcAft>
              <a:buSzPts val="3800"/>
              <a:buNone/>
              <a:defRPr sz="3800"/>
            </a:lvl1pPr>
            <a:lvl2pPr lvl="1" algn="ctr">
              <a:spcBef>
                <a:spcPts val="0"/>
              </a:spcBef>
              <a:spcAft>
                <a:spcPts val="0"/>
              </a:spcAft>
              <a:buSzPts val="3800"/>
              <a:buNone/>
              <a:defRPr sz="3800"/>
            </a:lvl2pPr>
            <a:lvl3pPr lvl="2" algn="ctr">
              <a:spcBef>
                <a:spcPts val="0"/>
              </a:spcBef>
              <a:spcAft>
                <a:spcPts val="0"/>
              </a:spcAft>
              <a:buSzPts val="3800"/>
              <a:buNone/>
              <a:defRPr sz="3800"/>
            </a:lvl3pPr>
            <a:lvl4pPr lvl="3" algn="ctr">
              <a:spcBef>
                <a:spcPts val="0"/>
              </a:spcBef>
              <a:spcAft>
                <a:spcPts val="0"/>
              </a:spcAft>
              <a:buSzPts val="3800"/>
              <a:buNone/>
              <a:defRPr sz="3800"/>
            </a:lvl4pPr>
            <a:lvl5pPr lvl="4" algn="ctr">
              <a:spcBef>
                <a:spcPts val="0"/>
              </a:spcBef>
              <a:spcAft>
                <a:spcPts val="0"/>
              </a:spcAft>
              <a:buSzPts val="3800"/>
              <a:buNone/>
              <a:defRPr sz="3800"/>
            </a:lvl5pPr>
            <a:lvl6pPr lvl="5" algn="ctr">
              <a:spcBef>
                <a:spcPts val="0"/>
              </a:spcBef>
              <a:spcAft>
                <a:spcPts val="0"/>
              </a:spcAft>
              <a:buSzPts val="3800"/>
              <a:buNone/>
              <a:defRPr sz="3800"/>
            </a:lvl6pPr>
            <a:lvl7pPr lvl="6" algn="ctr">
              <a:spcBef>
                <a:spcPts val="0"/>
              </a:spcBef>
              <a:spcAft>
                <a:spcPts val="0"/>
              </a:spcAft>
              <a:buSzPts val="3800"/>
              <a:buNone/>
              <a:defRPr sz="3800"/>
            </a:lvl7pPr>
            <a:lvl8pPr lvl="7" algn="ctr">
              <a:spcBef>
                <a:spcPts val="0"/>
              </a:spcBef>
              <a:spcAft>
                <a:spcPts val="0"/>
              </a:spcAft>
              <a:buSzPts val="3800"/>
              <a:buNone/>
              <a:defRPr sz="3800"/>
            </a:lvl8pPr>
            <a:lvl9pPr lvl="8" algn="ctr">
              <a:spcBef>
                <a:spcPts val="0"/>
              </a:spcBef>
              <a:spcAft>
                <a:spcPts val="0"/>
              </a:spcAft>
              <a:buSzPts val="3800"/>
              <a:buNone/>
              <a:defRPr sz="3800"/>
            </a:lvl9pPr>
          </a:lstStyle>
          <a:p/>
        </p:txBody>
      </p:sp>
      <p:sp>
        <p:nvSpPr>
          <p:cNvPr id="41" name="Google Shape;41;p9"/>
          <p:cNvSpPr txBox="1"/>
          <p:nvPr>
            <p:ph idx="1" type="subTitle"/>
          </p:nvPr>
        </p:nvSpPr>
        <p:spPr>
          <a:xfrm>
            <a:off x="265500" y="2769001"/>
            <a:ext cx="4045200" cy="13455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42" name="Google Shape;42;p9"/>
          <p:cNvSpPr txBox="1"/>
          <p:nvPr>
            <p:ph idx="2" type="body"/>
          </p:nvPr>
        </p:nvSpPr>
        <p:spPr>
          <a:xfrm>
            <a:off x="4939500" y="724200"/>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Clr>
                <a:schemeClr val="lt1"/>
              </a:buClr>
              <a:buSzPts val="1800"/>
              <a:buChar char="●"/>
              <a:defRPr>
                <a:solidFill>
                  <a:schemeClr val="lt1"/>
                </a:solidFill>
              </a:defRPr>
            </a:lvl1pPr>
            <a:lvl2pPr indent="-317500" lvl="1" marL="914400">
              <a:spcBef>
                <a:spcPts val="0"/>
              </a:spcBef>
              <a:spcAft>
                <a:spcPts val="0"/>
              </a:spcAft>
              <a:buClr>
                <a:schemeClr val="lt1"/>
              </a:buClr>
              <a:buSzPts val="1400"/>
              <a:buChar char="○"/>
              <a:defRPr>
                <a:solidFill>
                  <a:schemeClr val="lt1"/>
                </a:solidFill>
              </a:defRPr>
            </a:lvl2pPr>
            <a:lvl3pPr indent="-317500" lvl="2" marL="1371600">
              <a:spcBef>
                <a:spcPts val="0"/>
              </a:spcBef>
              <a:spcAft>
                <a:spcPts val="0"/>
              </a:spcAft>
              <a:buClr>
                <a:schemeClr val="lt1"/>
              </a:buClr>
              <a:buSzPts val="1400"/>
              <a:buChar char="■"/>
              <a:defRPr>
                <a:solidFill>
                  <a:schemeClr val="lt1"/>
                </a:solidFill>
              </a:defRPr>
            </a:lvl3pPr>
            <a:lvl4pPr indent="-317500" lvl="3" marL="1828800">
              <a:spcBef>
                <a:spcPts val="0"/>
              </a:spcBef>
              <a:spcAft>
                <a:spcPts val="0"/>
              </a:spcAft>
              <a:buClr>
                <a:schemeClr val="lt1"/>
              </a:buClr>
              <a:buSzPts val="1400"/>
              <a:buChar char="●"/>
              <a:defRPr>
                <a:solidFill>
                  <a:schemeClr val="lt1"/>
                </a:solidFill>
              </a:defRPr>
            </a:lvl4pPr>
            <a:lvl5pPr indent="-317500" lvl="4" marL="2286000">
              <a:spcBef>
                <a:spcPts val="0"/>
              </a:spcBef>
              <a:spcAft>
                <a:spcPts val="0"/>
              </a:spcAft>
              <a:buClr>
                <a:schemeClr val="lt1"/>
              </a:buClr>
              <a:buSzPts val="1400"/>
              <a:buChar char="○"/>
              <a:defRPr>
                <a:solidFill>
                  <a:schemeClr val="lt1"/>
                </a:solidFill>
              </a:defRPr>
            </a:lvl5pPr>
            <a:lvl6pPr indent="-317500" lvl="5" marL="2743200">
              <a:spcBef>
                <a:spcPts val="0"/>
              </a:spcBef>
              <a:spcAft>
                <a:spcPts val="0"/>
              </a:spcAft>
              <a:buClr>
                <a:schemeClr val="lt1"/>
              </a:buClr>
              <a:buSzPts val="1400"/>
              <a:buChar char="■"/>
              <a:defRPr>
                <a:solidFill>
                  <a:schemeClr val="lt1"/>
                </a:solidFill>
              </a:defRPr>
            </a:lvl6pPr>
            <a:lvl7pPr indent="-317500" lvl="6" marL="3200400">
              <a:spcBef>
                <a:spcPts val="0"/>
              </a:spcBef>
              <a:spcAft>
                <a:spcPts val="0"/>
              </a:spcAft>
              <a:buClr>
                <a:schemeClr val="lt1"/>
              </a:buClr>
              <a:buSzPts val="1400"/>
              <a:buChar char="●"/>
              <a:defRPr>
                <a:solidFill>
                  <a:schemeClr val="lt1"/>
                </a:solidFill>
              </a:defRPr>
            </a:lvl7pPr>
            <a:lvl8pPr indent="-317500" lvl="7" marL="3657600">
              <a:spcBef>
                <a:spcPts val="0"/>
              </a:spcBef>
              <a:spcAft>
                <a:spcPts val="0"/>
              </a:spcAft>
              <a:buClr>
                <a:schemeClr val="lt1"/>
              </a:buClr>
              <a:buSzPts val="1400"/>
              <a:buChar char="○"/>
              <a:defRPr>
                <a:solidFill>
                  <a:schemeClr val="lt1"/>
                </a:solidFill>
              </a:defRPr>
            </a:lvl8pPr>
            <a:lvl9pPr indent="-317500" lvl="8" marL="4114800">
              <a:spcBef>
                <a:spcPts val="0"/>
              </a:spcBef>
              <a:spcAft>
                <a:spcPts val="0"/>
              </a:spcAft>
              <a:buClr>
                <a:schemeClr val="lt1"/>
              </a:buClr>
              <a:buSzPts val="1400"/>
              <a:buChar char="■"/>
              <a:defRPr>
                <a:solidFill>
                  <a:schemeClr val="lt1"/>
                </a:solidFill>
              </a:defRPr>
            </a:lvl9pPr>
          </a:lstStyle>
          <a:p/>
        </p:txBody>
      </p:sp>
      <p:sp>
        <p:nvSpPr>
          <p:cNvPr id="43" name="Google Shape;43;p9"/>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solidFill>
                  <a:schemeClr val="lt1"/>
                </a:solidFill>
              </a:defRPr>
            </a:lvl1pPr>
            <a:lvl2pPr lvl="1">
              <a:buNone/>
              <a:defRPr>
                <a:solidFill>
                  <a:schemeClr val="lt1"/>
                </a:solidFill>
              </a:defRPr>
            </a:lvl2pPr>
            <a:lvl3pPr lvl="2">
              <a:buNone/>
              <a:defRPr>
                <a:solidFill>
                  <a:schemeClr val="lt1"/>
                </a:solidFill>
              </a:defRPr>
            </a:lvl3pPr>
            <a:lvl4pPr lvl="3">
              <a:buNone/>
              <a:defRPr>
                <a:solidFill>
                  <a:schemeClr val="lt1"/>
                </a:solidFill>
              </a:defRPr>
            </a:lvl4pPr>
            <a:lvl5pPr lvl="4">
              <a:buNone/>
              <a:defRPr>
                <a:solidFill>
                  <a:schemeClr val="lt1"/>
                </a:solidFill>
              </a:defRPr>
            </a:lvl5pPr>
            <a:lvl6pPr lvl="5">
              <a:buNone/>
              <a:defRPr>
                <a:solidFill>
                  <a:schemeClr val="lt1"/>
                </a:solidFill>
              </a:defRPr>
            </a:lvl6pPr>
            <a:lvl7pPr lvl="6">
              <a:buNone/>
              <a:defRPr>
                <a:solidFill>
                  <a:schemeClr val="lt1"/>
                </a:solidFill>
              </a:defRPr>
            </a:lvl7pPr>
            <a:lvl8pPr lvl="7">
              <a:buNone/>
              <a:defRPr>
                <a:solidFill>
                  <a:schemeClr val="lt1"/>
                </a:solidFill>
              </a:defRPr>
            </a:lvl8pPr>
            <a:lvl9pPr lvl="8">
              <a:buNone/>
              <a:defRPr>
                <a:solidFill>
                  <a:schemeClr val="lt1"/>
                </a:solidFill>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4" name="Shape 44"/>
        <p:cNvGrpSpPr/>
        <p:nvPr/>
      </p:nvGrpSpPr>
      <p:grpSpPr>
        <a:xfrm>
          <a:off x="0" y="0"/>
          <a:ext cx="0" cy="0"/>
          <a:chOff x="0" y="0"/>
          <a:chExt cx="0" cy="0"/>
        </a:xfrm>
      </p:grpSpPr>
      <p:sp>
        <p:nvSpPr>
          <p:cNvPr id="45" name="Google Shape;45;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2100"/>
              <a:buNone/>
              <a:defRPr sz="2100"/>
            </a:lvl1pPr>
          </a:lstStyle>
          <a:p/>
        </p:txBody>
      </p:sp>
      <p:sp>
        <p:nvSpPr>
          <p:cNvPr id="46" name="Google Shape;46;p10"/>
          <p:cNvSpPr txBox="1"/>
          <p:nvPr>
            <p:ph idx="12" type="sldNum"/>
          </p:nvPr>
        </p:nvSpPr>
        <p:spPr>
          <a:xfrm>
            <a:off x="8497999" y="4688759"/>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plum">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6234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1pPr>
            <a:lvl2pPr lvl="1">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2pPr>
            <a:lvl3pPr lvl="2">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3pPr>
            <a:lvl4pPr lvl="3">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4pPr>
            <a:lvl5pPr lvl="4">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5pPr>
            <a:lvl6pPr lvl="5">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6pPr>
            <a:lvl7pPr lvl="6">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7pPr>
            <a:lvl8pPr lvl="7">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8pPr>
            <a:lvl9pPr lvl="8">
              <a:spcBef>
                <a:spcPts val="0"/>
              </a:spcBef>
              <a:spcAft>
                <a:spcPts val="0"/>
              </a:spcAft>
              <a:buClr>
                <a:schemeClr val="dk2"/>
              </a:buClr>
              <a:buSzPts val="3000"/>
              <a:buFont typeface="Raleway"/>
              <a:buNone/>
              <a:defRPr b="1" sz="3000">
                <a:solidFill>
                  <a:schemeClr val="dk2"/>
                </a:solidFill>
                <a:latin typeface="Raleway"/>
                <a:ea typeface="Raleway"/>
                <a:cs typeface="Raleway"/>
                <a:sym typeface="Raleway"/>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lt2"/>
              </a:buClr>
              <a:buSzPts val="1800"/>
              <a:buFont typeface="Source Sans Pro"/>
              <a:buChar char="●"/>
              <a:defRPr sz="1800">
                <a:solidFill>
                  <a:schemeClr val="lt2"/>
                </a:solidFill>
                <a:latin typeface="Source Sans Pro"/>
                <a:ea typeface="Source Sans Pro"/>
                <a:cs typeface="Source Sans Pro"/>
                <a:sym typeface="Source Sans Pro"/>
              </a:defRPr>
            </a:lvl1pPr>
            <a:lvl2pPr indent="-317500" lvl="1" marL="914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2pPr>
            <a:lvl3pPr indent="-317500" lvl="2" marL="1371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3pPr>
            <a:lvl4pPr indent="-317500" lvl="3" marL="1828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4pPr>
            <a:lvl5pPr indent="-317500" lvl="4" marL="22860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5pPr>
            <a:lvl6pPr indent="-317500" lvl="5" marL="27432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6pPr>
            <a:lvl7pPr indent="-317500" lvl="6" marL="32004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7pPr>
            <a:lvl8pPr indent="-317500" lvl="7" marL="36576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8pPr>
            <a:lvl9pPr indent="-317500" lvl="8" marL="4114800">
              <a:lnSpc>
                <a:spcPct val="115000"/>
              </a:lnSpc>
              <a:spcBef>
                <a:spcPts val="0"/>
              </a:spcBef>
              <a:spcAft>
                <a:spcPts val="0"/>
              </a:spcAft>
              <a:buClr>
                <a:schemeClr val="lt2"/>
              </a:buClr>
              <a:buSzPts val="1400"/>
              <a:buFont typeface="Source Sans Pro"/>
              <a:buChar char="■"/>
              <a:defRPr>
                <a:solidFill>
                  <a:schemeClr val="lt2"/>
                </a:solidFill>
                <a:latin typeface="Source Sans Pro"/>
                <a:ea typeface="Source Sans Pro"/>
                <a:cs typeface="Source Sans Pro"/>
                <a:sym typeface="Source Sans Pro"/>
              </a:defRPr>
            </a:lvl9pPr>
          </a:lstStyle>
          <a:p/>
        </p:txBody>
      </p:sp>
      <p:sp>
        <p:nvSpPr>
          <p:cNvPr id="8" name="Google Shape;8;p1"/>
          <p:cNvSpPr txBox="1"/>
          <p:nvPr>
            <p:ph idx="12" type="sldNum"/>
          </p:nvPr>
        </p:nvSpPr>
        <p:spPr>
          <a:xfrm>
            <a:off x="8497999" y="4688759"/>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lt2"/>
                </a:solidFill>
                <a:latin typeface="Source Sans Pro"/>
                <a:ea typeface="Source Sans Pro"/>
                <a:cs typeface="Source Sans Pro"/>
                <a:sym typeface="Source Sans Pro"/>
              </a:defRPr>
            </a:lvl1pPr>
            <a:lvl2pPr lvl="1" algn="r">
              <a:buNone/>
              <a:defRPr sz="1000">
                <a:solidFill>
                  <a:schemeClr val="lt2"/>
                </a:solidFill>
                <a:latin typeface="Source Sans Pro"/>
                <a:ea typeface="Source Sans Pro"/>
                <a:cs typeface="Source Sans Pro"/>
                <a:sym typeface="Source Sans Pro"/>
              </a:defRPr>
            </a:lvl2pPr>
            <a:lvl3pPr lvl="2" algn="r">
              <a:buNone/>
              <a:defRPr sz="1000">
                <a:solidFill>
                  <a:schemeClr val="lt2"/>
                </a:solidFill>
                <a:latin typeface="Source Sans Pro"/>
                <a:ea typeface="Source Sans Pro"/>
                <a:cs typeface="Source Sans Pro"/>
                <a:sym typeface="Source Sans Pro"/>
              </a:defRPr>
            </a:lvl3pPr>
            <a:lvl4pPr lvl="3" algn="r">
              <a:buNone/>
              <a:defRPr sz="1000">
                <a:solidFill>
                  <a:schemeClr val="lt2"/>
                </a:solidFill>
                <a:latin typeface="Source Sans Pro"/>
                <a:ea typeface="Source Sans Pro"/>
                <a:cs typeface="Source Sans Pro"/>
                <a:sym typeface="Source Sans Pro"/>
              </a:defRPr>
            </a:lvl4pPr>
            <a:lvl5pPr lvl="4" algn="r">
              <a:buNone/>
              <a:defRPr sz="1000">
                <a:solidFill>
                  <a:schemeClr val="lt2"/>
                </a:solidFill>
                <a:latin typeface="Source Sans Pro"/>
                <a:ea typeface="Source Sans Pro"/>
                <a:cs typeface="Source Sans Pro"/>
                <a:sym typeface="Source Sans Pro"/>
              </a:defRPr>
            </a:lvl5pPr>
            <a:lvl6pPr lvl="5" algn="r">
              <a:buNone/>
              <a:defRPr sz="1000">
                <a:solidFill>
                  <a:schemeClr val="lt2"/>
                </a:solidFill>
                <a:latin typeface="Source Sans Pro"/>
                <a:ea typeface="Source Sans Pro"/>
                <a:cs typeface="Source Sans Pro"/>
                <a:sym typeface="Source Sans Pro"/>
              </a:defRPr>
            </a:lvl6pPr>
            <a:lvl7pPr lvl="6" algn="r">
              <a:buNone/>
              <a:defRPr sz="1000">
                <a:solidFill>
                  <a:schemeClr val="lt2"/>
                </a:solidFill>
                <a:latin typeface="Source Sans Pro"/>
                <a:ea typeface="Source Sans Pro"/>
                <a:cs typeface="Source Sans Pro"/>
                <a:sym typeface="Source Sans Pro"/>
              </a:defRPr>
            </a:lvl7pPr>
            <a:lvl8pPr lvl="7" algn="r">
              <a:buNone/>
              <a:defRPr sz="1000">
                <a:solidFill>
                  <a:schemeClr val="lt2"/>
                </a:solidFill>
                <a:latin typeface="Source Sans Pro"/>
                <a:ea typeface="Source Sans Pro"/>
                <a:cs typeface="Source Sans Pro"/>
                <a:sym typeface="Source Sans Pro"/>
              </a:defRPr>
            </a:lvl8pPr>
            <a:lvl9pPr lvl="8" algn="r">
              <a:buNone/>
              <a:defRPr sz="1000">
                <a:solidFill>
                  <a:schemeClr val="lt2"/>
                </a:solidFill>
                <a:latin typeface="Source Sans Pro"/>
                <a:ea typeface="Source Sans Pro"/>
                <a:cs typeface="Source Sans Pro"/>
                <a:sym typeface="Source Sans Pro"/>
              </a:defRPr>
            </a:lvl9pPr>
          </a:lstStyle>
          <a:p>
            <a:pPr indent="0" lvl="0" marL="0" rtl="0" algn="r">
              <a:spcBef>
                <a:spcPts val="0"/>
              </a:spcBef>
              <a:spcAft>
                <a:spcPts val="0"/>
              </a:spcAft>
              <a:buNone/>
            </a:pPr>
            <a:fld id="{00000000-1234-1234-1234-123412341234}" type="slidenum">
              <a:rPr lang="es"/>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4.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1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0.xml"/><Relationship Id="rId3" Type="http://schemas.openxmlformats.org/officeDocument/2006/relationships/image" Target="../media/image1.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7" name="Shape 57"/>
        <p:cNvGrpSpPr/>
        <p:nvPr/>
      </p:nvGrpSpPr>
      <p:grpSpPr>
        <a:xfrm>
          <a:off x="0" y="0"/>
          <a:ext cx="0" cy="0"/>
          <a:chOff x="0" y="0"/>
          <a:chExt cx="0" cy="0"/>
        </a:xfrm>
      </p:grpSpPr>
      <p:sp>
        <p:nvSpPr>
          <p:cNvPr id="58" name="Google Shape;58;p13"/>
          <p:cNvSpPr txBox="1"/>
          <p:nvPr>
            <p:ph type="ctrTitle"/>
          </p:nvPr>
        </p:nvSpPr>
        <p:spPr>
          <a:xfrm>
            <a:off x="485875" y="264475"/>
            <a:ext cx="8183700" cy="1473600"/>
          </a:xfrm>
          <a:prstGeom prst="rect">
            <a:avLst/>
          </a:prstGeom>
        </p:spPr>
        <p:txBody>
          <a:bodyPr anchorCtr="0" anchor="b" bIns="91425" lIns="91425" spcFirstLastPara="1" rIns="91425" wrap="square" tIns="91425">
            <a:normAutofit/>
          </a:bodyPr>
          <a:lstStyle/>
          <a:p>
            <a:pPr indent="0" lvl="0" marL="0" rtl="0" algn="l">
              <a:spcBef>
                <a:spcPts val="0"/>
              </a:spcBef>
              <a:spcAft>
                <a:spcPts val="0"/>
              </a:spcAft>
              <a:buNone/>
            </a:pPr>
            <a:r>
              <a:rPr lang="es"/>
              <a:t>Nancy Fraser - Fortunas del Feminismo</a:t>
            </a:r>
            <a:endParaRPr/>
          </a:p>
        </p:txBody>
      </p:sp>
      <p:sp>
        <p:nvSpPr>
          <p:cNvPr id="59" name="Google Shape;59;p13"/>
          <p:cNvSpPr txBox="1"/>
          <p:nvPr>
            <p:ph idx="1" type="subTitle"/>
          </p:nvPr>
        </p:nvSpPr>
        <p:spPr>
          <a:xfrm>
            <a:off x="485875" y="1738075"/>
            <a:ext cx="8183700" cy="8610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s">
                <a:solidFill>
                  <a:schemeClr val="dk2"/>
                </a:solidFill>
              </a:rPr>
              <a:t>Capítulo I: ¿QUÉ HAY DE CRÍTICO EN LA TEORÍA CRÍTICA?</a:t>
            </a:r>
            <a:endParaRPr>
              <a:solidFill>
                <a:schemeClr val="dk2"/>
              </a:solidFill>
            </a:endParaRPr>
          </a:p>
          <a:p>
            <a:pPr indent="0" lvl="0" marL="0" rtl="0" algn="l">
              <a:spcBef>
                <a:spcPts val="0"/>
              </a:spcBef>
              <a:spcAft>
                <a:spcPts val="0"/>
              </a:spcAft>
              <a:buNone/>
            </a:pPr>
            <a:r>
              <a:rPr lang="es">
                <a:solidFill>
                  <a:schemeClr val="dk2"/>
                </a:solidFill>
              </a:rPr>
              <a:t>EL CASO DE HABERMAS Y EL GÉNERO</a:t>
            </a:r>
            <a:endParaRPr>
              <a:solidFill>
                <a:schemeClr val="dk2"/>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0" name="Shape 110"/>
        <p:cNvGrpSpPr/>
        <p:nvPr/>
      </p:nvGrpSpPr>
      <p:grpSpPr>
        <a:xfrm>
          <a:off x="0" y="0"/>
          <a:ext cx="0" cy="0"/>
          <a:chOff x="0" y="0"/>
          <a:chExt cx="0" cy="0"/>
        </a:xfrm>
      </p:grpSpPr>
      <p:sp>
        <p:nvSpPr>
          <p:cNvPr id="111" name="Google Shape;111;p22"/>
          <p:cNvSpPr txBox="1"/>
          <p:nvPr>
            <p:ph type="title"/>
          </p:nvPr>
        </p:nvSpPr>
        <p:spPr>
          <a:xfrm>
            <a:off x="311700" y="445025"/>
            <a:ext cx="8520600" cy="6234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SzPts val="990"/>
              <a:buNone/>
            </a:pPr>
            <a:r>
              <a:rPr lang="es" sz="1500"/>
              <a:t>¿Qué tipos de disposiciones y transformaciones sociales tiende a legitimar su concepción de la modernización? ¿Y qué tipos tiende a descartar?</a:t>
            </a:r>
            <a:endParaRPr sz="1500"/>
          </a:p>
        </p:txBody>
      </p:sp>
      <p:sp>
        <p:nvSpPr>
          <p:cNvPr id="112" name="Google Shape;112;p22"/>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
              <a:t>Reproducción material y simbólica implicarían una diferencia tajante.</a:t>
            </a:r>
            <a:endParaRPr/>
          </a:p>
          <a:p>
            <a:pPr indent="-317500" lvl="1" marL="914400" rtl="0" algn="l">
              <a:spcBef>
                <a:spcPts val="0"/>
              </a:spcBef>
              <a:spcAft>
                <a:spcPts val="0"/>
              </a:spcAft>
              <a:buSzPts val="1400"/>
              <a:buChar char="-"/>
            </a:pPr>
            <a:r>
              <a:rPr lang="es"/>
              <a:t>“Se deduce que el trabajo no remunerado que efectúan las mujeres en la crianza de los hijos no podría incorporarse en el sistema económico (oficial) sin resultados «patológicos»”</a:t>
            </a:r>
            <a:endParaRPr/>
          </a:p>
          <a:p>
            <a:pPr indent="-317500" lvl="1" marL="914400" rtl="0" algn="l">
              <a:spcBef>
                <a:spcPts val="0"/>
              </a:spcBef>
              <a:spcAft>
                <a:spcPts val="0"/>
              </a:spcAft>
              <a:buSzPts val="1400"/>
              <a:buChar char="-"/>
            </a:pPr>
            <a:r>
              <a:rPr lang="es"/>
              <a:t>“</a:t>
            </a:r>
            <a:r>
              <a:rPr lang="es"/>
              <a:t>Defiende, por lo tanto, una solución institucional considerada una, si no la, pieza clave de la moderna subordinación de las mujeres”</a:t>
            </a:r>
            <a:endParaRPr/>
          </a:p>
          <a:p>
            <a:pPr indent="-342900" lvl="0" marL="457200" rtl="0" algn="l">
              <a:spcBef>
                <a:spcPts val="0"/>
              </a:spcBef>
              <a:spcAft>
                <a:spcPts val="0"/>
              </a:spcAft>
              <a:buSzPts val="1800"/>
              <a:buChar char="-"/>
            </a:pPr>
            <a:r>
              <a:rPr lang="es"/>
              <a:t>La crianza de niños, como cualquier otro trabajo, implica la dimensión simbólica y material (o sistémica), y por lo tanto “no hay razón para suponer que la organización de la crianza de los hijos integrada sistémicamente pudiera ser más (o menos) patológica que la de otro trabajo”</a:t>
            </a:r>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6" name="Shape 116"/>
        <p:cNvGrpSpPr/>
        <p:nvPr/>
      </p:nvGrpSpPr>
      <p:grpSpPr>
        <a:xfrm>
          <a:off x="0" y="0"/>
          <a:ext cx="0" cy="0"/>
          <a:chOff x="0" y="0"/>
          <a:chExt cx="0" cy="0"/>
        </a:xfrm>
      </p:grpSpPr>
      <p:sp>
        <p:nvSpPr>
          <p:cNvPr id="117" name="Google Shape;117;p23"/>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2. Lo público y lo privado en el capitalismo clásico: tematizar la connotación de género</a:t>
            </a:r>
            <a:endParaRPr/>
          </a:p>
        </p:txBody>
      </p:sp>
      <p:sp>
        <p:nvSpPr>
          <p:cNvPr id="118" name="Google Shape;118;p23"/>
          <p:cNvSpPr txBox="1"/>
          <p:nvPr>
            <p:ph idx="1" type="body"/>
          </p:nvPr>
        </p:nvSpPr>
        <p:spPr>
          <a:xfrm>
            <a:off x="138025" y="1152475"/>
            <a:ext cx="8520600" cy="38976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0" lvl="0" marL="0" rtl="0" algn="l">
              <a:spcBef>
                <a:spcPts val="1200"/>
              </a:spcBef>
              <a:spcAft>
                <a:spcPts val="0"/>
              </a:spcAft>
              <a:buNone/>
            </a:pPr>
            <a:r>
              <a:rPr lang="es" sz="2100">
                <a:solidFill>
                  <a:srgbClr val="666666"/>
                </a:solidFill>
              </a:rPr>
              <a:t>Sistemas dentro del mundo de la vida</a:t>
            </a:r>
            <a:endParaRPr sz="2100">
              <a:solidFill>
                <a:srgbClr val="666666"/>
              </a:solidFill>
            </a:endParaRPr>
          </a:p>
          <a:p>
            <a:pPr indent="0" lvl="0" marL="0" rtl="0" algn="l">
              <a:spcBef>
                <a:spcPts val="1200"/>
              </a:spcBef>
              <a:spcAft>
                <a:spcPts val="0"/>
              </a:spcAft>
              <a:buNone/>
            </a:pPr>
            <a:r>
              <a:rPr lang="es" sz="2100">
                <a:solidFill>
                  <a:srgbClr val="666666"/>
                </a:solidFill>
              </a:rPr>
              <a:t>Esfera pública y privada → refiere a instituciones capitalistas</a:t>
            </a:r>
            <a:endParaRPr sz="2100">
              <a:solidFill>
                <a:srgbClr val="666666"/>
              </a:solidFill>
            </a:endParaRPr>
          </a:p>
          <a:p>
            <a:pPr indent="0" lvl="0" marL="0" rtl="0" algn="l">
              <a:spcBef>
                <a:spcPts val="1200"/>
              </a:spcBef>
              <a:spcAft>
                <a:spcPts val="0"/>
              </a:spcAft>
              <a:buNone/>
            </a:pPr>
            <a:r>
              <a:rPr lang="es" sz="2100">
                <a:solidFill>
                  <a:srgbClr val="666666"/>
                </a:solidFill>
              </a:rPr>
              <a:t>Cuatro términos: familia, economía, estado y lo público</a:t>
            </a:r>
            <a:endParaRPr sz="2100">
              <a:solidFill>
                <a:srgbClr val="666666"/>
              </a:solidFill>
            </a:endParaRPr>
          </a:p>
          <a:p>
            <a:pPr indent="0" lvl="0" marL="0" rtl="0" algn="l">
              <a:spcBef>
                <a:spcPts val="1200"/>
              </a:spcBef>
              <a:spcAft>
                <a:spcPts val="0"/>
              </a:spcAft>
              <a:buNone/>
            </a:pPr>
            <a:r>
              <a:rPr lang="es" sz="2100">
                <a:solidFill>
                  <a:srgbClr val="666666"/>
                </a:solidFill>
              </a:rPr>
              <a:t>Roles: trabajador (público y privado; familia y economía), familia (familia y economía), ciudadano (estado y lo público; las cuatro)</a:t>
            </a:r>
            <a:endParaRPr sz="2100">
              <a:solidFill>
                <a:srgbClr val="666666"/>
              </a:solidFill>
            </a:endParaRPr>
          </a:p>
          <a:p>
            <a:pPr indent="0" lvl="0" marL="0" rtl="0" algn="l">
              <a:spcBef>
                <a:spcPts val="1200"/>
              </a:spcBef>
              <a:spcAft>
                <a:spcPts val="1200"/>
              </a:spcAft>
              <a:buNone/>
            </a:pPr>
            <a:r>
              <a:rPr lang="es" sz="2100">
                <a:solidFill>
                  <a:srgbClr val="666666"/>
                </a:solidFill>
              </a:rPr>
              <a:t>Dominación masculina como elemento estructural del capitalismo respecto de los roles de género</a:t>
            </a:r>
            <a:endParaRPr sz="2100">
              <a:solidFill>
                <a:srgbClr val="666666"/>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22" name="Shape 122"/>
        <p:cNvGrpSpPr/>
        <p:nvPr/>
      </p:nvGrpSpPr>
      <p:grpSpPr>
        <a:xfrm>
          <a:off x="0" y="0"/>
          <a:ext cx="0" cy="0"/>
          <a:chOff x="0" y="0"/>
          <a:chExt cx="0" cy="0"/>
        </a:xfrm>
      </p:grpSpPr>
      <p:sp>
        <p:nvSpPr>
          <p:cNvPr id="123" name="Google Shape;123;p2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3. La dinámica del capitalismo propio del Estado del bienestar: una crítica feminista</a:t>
            </a:r>
            <a:endParaRPr/>
          </a:p>
        </p:txBody>
      </p:sp>
      <p:sp>
        <p:nvSpPr>
          <p:cNvPr id="124" name="Google Shape;124;p24"/>
          <p:cNvSpPr txBox="1"/>
          <p:nvPr>
            <p:ph idx="1" type="body"/>
          </p:nvPr>
        </p:nvSpPr>
        <p:spPr>
          <a:xfrm>
            <a:off x="311700" y="1516500"/>
            <a:ext cx="8520600" cy="32292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
              <a:t>Reconstrucción del diagnóstico de la modernidad de Habermas: 6 tesis</a:t>
            </a:r>
            <a:endParaRPr/>
          </a:p>
          <a:p>
            <a:pPr indent="0" lvl="0" marL="457200" rtl="0" algn="l">
              <a:spcBef>
                <a:spcPts val="1200"/>
              </a:spcBef>
              <a:spcAft>
                <a:spcPts val="1200"/>
              </a:spcAft>
              <a:buNone/>
            </a:pPr>
            <a:r>
              <a:t/>
            </a:r>
            <a:endParaRPr/>
          </a:p>
        </p:txBody>
      </p:sp>
      <p:sp>
        <p:nvSpPr>
          <p:cNvPr id="125" name="Google Shape;125;p24"/>
          <p:cNvSpPr txBox="1"/>
          <p:nvPr/>
        </p:nvSpPr>
        <p:spPr>
          <a:xfrm>
            <a:off x="366500" y="2148400"/>
            <a:ext cx="3942900" cy="2955300"/>
          </a:xfrm>
          <a:prstGeom prst="rect">
            <a:avLst/>
          </a:prstGeom>
          <a:noFill/>
          <a:ln>
            <a:noFill/>
          </a:ln>
        </p:spPr>
        <p:txBody>
          <a:bodyPr anchorCtr="0" anchor="t" bIns="91425" lIns="91425" spcFirstLastPara="1" rIns="91425" wrap="square" tIns="91425">
            <a:spAutoFit/>
          </a:bodyPr>
          <a:lstStyle/>
          <a:p>
            <a:pPr indent="-342900" lvl="0" marL="457200" rtl="0" algn="just">
              <a:spcBef>
                <a:spcPts val="0"/>
              </a:spcBef>
              <a:spcAft>
                <a:spcPts val="0"/>
              </a:spcAft>
              <a:buClr>
                <a:srgbClr val="666666"/>
              </a:buClr>
              <a:buSzPts val="1800"/>
              <a:buFont typeface="Source Sans Pro"/>
              <a:buAutoNum type="arabicParenR"/>
            </a:pPr>
            <a:r>
              <a:rPr lang="es" sz="1800">
                <a:solidFill>
                  <a:srgbClr val="666666"/>
                </a:solidFill>
                <a:latin typeface="Source Sans Pro"/>
                <a:ea typeface="Source Sans Pro"/>
                <a:cs typeface="Source Sans Pro"/>
                <a:sym typeface="Source Sans Pro"/>
              </a:rPr>
              <a:t>El capitalismo del Estado de Bienestar </a:t>
            </a:r>
            <a:r>
              <a:rPr lang="es" sz="1800">
                <a:solidFill>
                  <a:srgbClr val="666666"/>
                </a:solidFill>
                <a:latin typeface="Source Sans Pro"/>
                <a:ea typeface="Source Sans Pro"/>
                <a:cs typeface="Source Sans Pro"/>
                <a:sym typeface="Source Sans Pro"/>
              </a:rPr>
              <a:t>emerge</a:t>
            </a:r>
            <a:r>
              <a:rPr lang="es" sz="1800">
                <a:solidFill>
                  <a:srgbClr val="666666"/>
                </a:solidFill>
                <a:latin typeface="Source Sans Pro"/>
                <a:ea typeface="Source Sans Pro"/>
                <a:cs typeface="Source Sans Pro"/>
                <a:sym typeface="Source Sans Pro"/>
              </a:rPr>
              <a:t> como resultado a las contradicciones del capitalismo. Medidas “parche” y difuminación público-privado</a:t>
            </a:r>
            <a:endParaRPr sz="1800">
              <a:solidFill>
                <a:srgbClr val="666666"/>
              </a:solidFill>
              <a:latin typeface="Source Sans Pro"/>
              <a:ea typeface="Source Sans Pro"/>
              <a:cs typeface="Source Sans Pro"/>
              <a:sym typeface="Source Sans Pro"/>
            </a:endParaRPr>
          </a:p>
          <a:p>
            <a:pPr indent="-342900" lvl="0" marL="457200" rtl="0" algn="l">
              <a:spcBef>
                <a:spcPts val="0"/>
              </a:spcBef>
              <a:spcAft>
                <a:spcPts val="0"/>
              </a:spcAft>
              <a:buClr>
                <a:srgbClr val="666666"/>
              </a:buClr>
              <a:buSzPts val="1800"/>
              <a:buFont typeface="Source Sans Pro"/>
              <a:buAutoNum type="arabicParenR"/>
            </a:pPr>
            <a:r>
              <a:rPr lang="es" sz="1800">
                <a:solidFill>
                  <a:srgbClr val="666666"/>
                </a:solidFill>
                <a:latin typeface="Source Sans Pro"/>
                <a:ea typeface="Source Sans Pro"/>
                <a:cs typeface="Source Sans Pro"/>
                <a:sym typeface="Source Sans Pro"/>
              </a:rPr>
              <a:t>Nuevas relaciones con el mundo de la vida: consumidor, ciudadano, cliente.</a:t>
            </a:r>
            <a:endParaRPr sz="1800">
              <a:solidFill>
                <a:srgbClr val="666666"/>
              </a:solidFill>
              <a:latin typeface="Source Sans Pro"/>
              <a:ea typeface="Source Sans Pro"/>
              <a:cs typeface="Source Sans Pro"/>
              <a:sym typeface="Source Sans Pro"/>
            </a:endParaRPr>
          </a:p>
          <a:p>
            <a:pPr indent="-342900" lvl="0" marL="457200" rtl="0" algn="l">
              <a:spcBef>
                <a:spcPts val="0"/>
              </a:spcBef>
              <a:spcAft>
                <a:spcPts val="0"/>
              </a:spcAft>
              <a:buClr>
                <a:srgbClr val="666666"/>
              </a:buClr>
              <a:buSzPts val="1800"/>
              <a:buFont typeface="Source Sans Pro"/>
              <a:buAutoNum type="arabicParenR"/>
            </a:pPr>
            <a:r>
              <a:rPr lang="es" sz="1800">
                <a:solidFill>
                  <a:srgbClr val="666666"/>
                </a:solidFill>
                <a:latin typeface="Source Sans Pro"/>
                <a:ea typeface="Source Sans Pro"/>
                <a:cs typeface="Source Sans Pro"/>
                <a:sym typeface="Source Sans Pro"/>
              </a:rPr>
              <a:t>Cambios ambivalentes: libertad vs burocratización</a:t>
            </a:r>
            <a:endParaRPr sz="1800">
              <a:solidFill>
                <a:srgbClr val="666666"/>
              </a:solidFill>
              <a:latin typeface="Source Sans Pro"/>
              <a:ea typeface="Source Sans Pro"/>
              <a:cs typeface="Source Sans Pro"/>
              <a:sym typeface="Source Sans Pro"/>
            </a:endParaRPr>
          </a:p>
        </p:txBody>
      </p:sp>
      <p:sp>
        <p:nvSpPr>
          <p:cNvPr id="126" name="Google Shape;126;p24"/>
          <p:cNvSpPr txBox="1"/>
          <p:nvPr/>
        </p:nvSpPr>
        <p:spPr>
          <a:xfrm>
            <a:off x="4470900" y="2148400"/>
            <a:ext cx="4489200" cy="3109200"/>
          </a:xfrm>
          <a:prstGeom prst="rect">
            <a:avLst/>
          </a:prstGeom>
          <a:noFill/>
          <a:ln>
            <a:noFill/>
          </a:ln>
        </p:spPr>
        <p:txBody>
          <a:bodyPr anchorCtr="0" anchor="t" bIns="91425" lIns="91425" spcFirstLastPara="1" rIns="91425" wrap="square" tIns="91425">
            <a:spAutoFit/>
          </a:bodyPr>
          <a:lstStyle/>
          <a:p>
            <a:pPr indent="0" lvl="0" marL="0" rtl="0" algn="l">
              <a:spcBef>
                <a:spcPts val="0"/>
              </a:spcBef>
              <a:spcAft>
                <a:spcPts val="0"/>
              </a:spcAft>
              <a:buNone/>
            </a:pPr>
            <a:r>
              <a:rPr lang="es" sz="1900">
                <a:latin typeface="Source Sans Pro"/>
                <a:ea typeface="Source Sans Pro"/>
                <a:cs typeface="Source Sans Pro"/>
                <a:sym typeface="Source Sans Pro"/>
              </a:rPr>
              <a:t>4)   </a:t>
            </a:r>
            <a:r>
              <a:rPr lang="es" sz="1900">
                <a:solidFill>
                  <a:srgbClr val="666666"/>
                </a:solidFill>
                <a:latin typeface="Source Sans Pro"/>
                <a:ea typeface="Source Sans Pro"/>
                <a:cs typeface="Source Sans Pro"/>
                <a:sym typeface="Source Sans Pro"/>
              </a:rPr>
              <a:t>Los oficios del </a:t>
            </a:r>
            <a:r>
              <a:rPr i="1" lang="es" sz="1900">
                <a:solidFill>
                  <a:srgbClr val="666666"/>
                </a:solidFill>
                <a:latin typeface="Source Sans Pro"/>
                <a:ea typeface="Source Sans Pro"/>
                <a:cs typeface="Source Sans Pro"/>
                <a:sym typeface="Source Sans Pro"/>
              </a:rPr>
              <a:t>care</a:t>
            </a:r>
            <a:r>
              <a:rPr lang="es" sz="1900">
                <a:solidFill>
                  <a:srgbClr val="666666"/>
                </a:solidFill>
                <a:latin typeface="Source Sans Pro"/>
                <a:ea typeface="Source Sans Pro"/>
                <a:cs typeface="Source Sans Pro"/>
                <a:sym typeface="Source Sans Pro"/>
              </a:rPr>
              <a:t> son las más ambivalentes. Introducen dinero y poder en el mundo de la vida; formas patológicas.</a:t>
            </a:r>
            <a:endParaRPr sz="1900">
              <a:solidFill>
                <a:srgbClr val="666666"/>
              </a:solidFill>
              <a:latin typeface="Source Sans Pro"/>
              <a:ea typeface="Source Sans Pro"/>
              <a:cs typeface="Source Sans Pro"/>
              <a:sym typeface="Source Sans Pro"/>
            </a:endParaRPr>
          </a:p>
          <a:p>
            <a:pPr indent="0" lvl="0" marL="0" rtl="0" algn="l">
              <a:spcBef>
                <a:spcPts val="0"/>
              </a:spcBef>
              <a:spcAft>
                <a:spcPts val="0"/>
              </a:spcAft>
              <a:buNone/>
            </a:pPr>
            <a:r>
              <a:rPr lang="es" sz="1900">
                <a:solidFill>
                  <a:srgbClr val="666666"/>
                </a:solidFill>
                <a:latin typeface="Source Sans Pro"/>
                <a:ea typeface="Source Sans Pro"/>
                <a:cs typeface="Source Sans Pro"/>
                <a:sym typeface="Source Sans Pro"/>
              </a:rPr>
              <a:t>5)   “Colonización interior del mundo de la vida”. Desestabilización de la reproducción simbólica. </a:t>
            </a:r>
            <a:endParaRPr sz="1900">
              <a:solidFill>
                <a:srgbClr val="666666"/>
              </a:solidFill>
              <a:latin typeface="Source Sans Pro"/>
              <a:ea typeface="Source Sans Pro"/>
              <a:cs typeface="Source Sans Pro"/>
              <a:sym typeface="Source Sans Pro"/>
            </a:endParaRPr>
          </a:p>
          <a:p>
            <a:pPr indent="0" lvl="0" marL="0" rtl="0" algn="l">
              <a:spcBef>
                <a:spcPts val="0"/>
              </a:spcBef>
              <a:spcAft>
                <a:spcPts val="0"/>
              </a:spcAft>
              <a:buNone/>
            </a:pPr>
            <a:r>
              <a:rPr lang="es" sz="1900">
                <a:solidFill>
                  <a:srgbClr val="666666"/>
                </a:solidFill>
                <a:latin typeface="Source Sans Pro"/>
                <a:ea typeface="Source Sans Pro"/>
                <a:cs typeface="Source Sans Pro"/>
                <a:sym typeface="Source Sans Pro"/>
              </a:rPr>
              <a:t>6)  Emergen nuevos movimientos sociales “responden a tendencias a la crisis en la reproducción simbólica”</a:t>
            </a:r>
            <a:endParaRPr sz="1900">
              <a:solidFill>
                <a:srgbClr val="666666"/>
              </a:solidFill>
              <a:latin typeface="Source Sans Pro"/>
              <a:ea typeface="Source Sans Pro"/>
              <a:cs typeface="Source Sans Pro"/>
              <a:sym typeface="Source Sans Pro"/>
            </a:endParaRP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0" name="Shape 130"/>
        <p:cNvGrpSpPr/>
        <p:nvPr/>
      </p:nvGrpSpPr>
      <p:grpSpPr>
        <a:xfrm>
          <a:off x="0" y="0"/>
          <a:ext cx="0" cy="0"/>
          <a:chOff x="0" y="0"/>
          <a:chExt cx="0" cy="0"/>
        </a:xfrm>
      </p:grpSpPr>
      <p:sp>
        <p:nvSpPr>
          <p:cNvPr id="131" name="Google Shape;131;p2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Sobre los movimientos sociales</a:t>
            </a:r>
            <a:endParaRPr/>
          </a:p>
        </p:txBody>
      </p:sp>
      <p:sp>
        <p:nvSpPr>
          <p:cNvPr id="132" name="Google Shape;132;p2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rPr lang="es"/>
              <a:t>Tres criterios que definen el </a:t>
            </a:r>
            <a:r>
              <a:rPr lang="es"/>
              <a:t>carácter</a:t>
            </a:r>
            <a:r>
              <a:rPr lang="es"/>
              <a:t> emancipatorio de un movimiento</a:t>
            </a:r>
            <a:endParaRPr/>
          </a:p>
          <a:p>
            <a:pPr indent="-342900" lvl="0" marL="457200" rtl="0" algn="l">
              <a:spcBef>
                <a:spcPts val="1200"/>
              </a:spcBef>
              <a:spcAft>
                <a:spcPts val="0"/>
              </a:spcAft>
              <a:buSzPts val="1800"/>
              <a:buChar char="-"/>
            </a:pPr>
            <a:r>
              <a:rPr lang="es"/>
              <a:t>Eliminar los mecanismo de integración sistémica de las esferas de reproducción simbólica</a:t>
            </a:r>
            <a:endParaRPr/>
          </a:p>
          <a:p>
            <a:pPr indent="-342900" lvl="0" marL="457200" rtl="0" algn="l">
              <a:spcBef>
                <a:spcPts val="0"/>
              </a:spcBef>
              <a:spcAft>
                <a:spcPts val="0"/>
              </a:spcAft>
              <a:buSzPts val="1800"/>
              <a:buChar char="-"/>
            </a:pPr>
            <a:r>
              <a:rPr lang="es"/>
              <a:t>Sustituir algunos contextos garantizados normativamente por otros alcanzados comunicativamente</a:t>
            </a:r>
            <a:endParaRPr/>
          </a:p>
          <a:p>
            <a:pPr indent="-342900" lvl="0" marL="457200" rtl="0" algn="l">
              <a:spcBef>
                <a:spcPts val="0"/>
              </a:spcBef>
              <a:spcAft>
                <a:spcPts val="0"/>
              </a:spcAft>
              <a:buSzPts val="1800"/>
              <a:buChar char="-"/>
            </a:pPr>
            <a:r>
              <a:rPr lang="es"/>
              <a:t>Desarrollar nuevas instituciones capaces de imponer control del mundo de la vida sobre los sistemas económico y  estatal.</a:t>
            </a:r>
            <a:endParaRPr/>
          </a:p>
          <a:p>
            <a:pPr indent="0" lvl="0" marL="0" rtl="0" algn="l">
              <a:spcBef>
                <a:spcPts val="1200"/>
              </a:spcBef>
              <a:spcAft>
                <a:spcPts val="1200"/>
              </a:spcAft>
              <a:buNone/>
            </a:pPr>
            <a:r>
              <a:rPr lang="es"/>
              <a:t>Feminismo: particularismo de resistencia, moral universalista y movimientos de ofensa.</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6" name="Shape 136"/>
        <p:cNvGrpSpPr/>
        <p:nvPr/>
      </p:nvGrpSpPr>
      <p:grpSpPr>
        <a:xfrm>
          <a:off x="0" y="0"/>
          <a:ext cx="0" cy="0"/>
          <a:chOff x="0" y="0"/>
          <a:chExt cx="0" cy="0"/>
        </a:xfrm>
      </p:grpSpPr>
      <p:sp>
        <p:nvSpPr>
          <p:cNvPr id="137" name="Google Shape;137;p26"/>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Crítica de las Tesis Habermasianas</a:t>
            </a:r>
            <a:endParaRPr/>
          </a:p>
        </p:txBody>
      </p:sp>
      <p:sp>
        <p:nvSpPr>
          <p:cNvPr id="138" name="Google Shape;138;p2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just">
              <a:lnSpc>
                <a:spcPct val="100000"/>
              </a:lnSpc>
              <a:spcBef>
                <a:spcPts val="0"/>
              </a:spcBef>
              <a:spcAft>
                <a:spcPts val="0"/>
              </a:spcAft>
              <a:buClr>
                <a:schemeClr val="lt2"/>
              </a:buClr>
              <a:buSzPts val="1800"/>
              <a:buFont typeface="Source Sans Pro"/>
              <a:buAutoNum type="arabicParenR"/>
            </a:pPr>
            <a:r>
              <a:rPr lang="es"/>
              <a:t>El diagnóstico general de Habermas es aceptado por Fraser</a:t>
            </a:r>
            <a:endParaRPr/>
          </a:p>
          <a:p>
            <a:pPr indent="0" lvl="0" marL="0" rtl="0" algn="just">
              <a:lnSpc>
                <a:spcPct val="100000"/>
              </a:lnSpc>
              <a:spcBef>
                <a:spcPts val="0"/>
              </a:spcBef>
              <a:spcAft>
                <a:spcPts val="0"/>
              </a:spcAft>
              <a:buNone/>
            </a:pPr>
            <a:r>
              <a:t/>
            </a:r>
            <a:endParaRPr>
              <a:solidFill>
                <a:schemeClr val="dk2"/>
              </a:solidFill>
            </a:endParaRPr>
          </a:p>
          <a:p>
            <a:pPr indent="0" lvl="0" marL="0" rtl="0" algn="just">
              <a:lnSpc>
                <a:spcPct val="100000"/>
              </a:lnSpc>
              <a:spcBef>
                <a:spcPts val="0"/>
              </a:spcBef>
              <a:spcAft>
                <a:spcPts val="0"/>
              </a:spcAft>
              <a:buNone/>
            </a:pPr>
            <a:r>
              <a:t/>
            </a:r>
            <a:endParaRPr>
              <a:solidFill>
                <a:schemeClr val="dk2"/>
              </a:solidFill>
            </a:endParaRPr>
          </a:p>
          <a:p>
            <a:pPr indent="0" lvl="0" marL="0" rtl="0" algn="just">
              <a:lnSpc>
                <a:spcPct val="100000"/>
              </a:lnSpc>
              <a:spcBef>
                <a:spcPts val="0"/>
              </a:spcBef>
              <a:spcAft>
                <a:spcPts val="0"/>
              </a:spcAft>
              <a:buNone/>
            </a:pPr>
            <a:r>
              <a:t/>
            </a:r>
            <a:endParaRPr>
              <a:solidFill>
                <a:schemeClr val="dk2"/>
              </a:solidFill>
            </a:endParaRPr>
          </a:p>
          <a:p>
            <a:pPr indent="-317500" lvl="0" marL="457200" rtl="0" algn="just">
              <a:lnSpc>
                <a:spcPct val="100000"/>
              </a:lnSpc>
              <a:spcBef>
                <a:spcPts val="0"/>
              </a:spcBef>
              <a:spcAft>
                <a:spcPts val="0"/>
              </a:spcAft>
              <a:buClr>
                <a:schemeClr val="lt2"/>
              </a:buClr>
              <a:buSzPts val="1400"/>
              <a:buFont typeface="Arial"/>
              <a:buAutoNum type="arabicParenR"/>
            </a:pPr>
            <a:r>
              <a:rPr lang="es"/>
              <a:t>Por otro lado, no “generiza” los nuevos roles que el capitalismo de bienestar genera. El cliente estatal es femenino, además de que los programas sociales tienden a irse a dos vertientes: los masculinos-trabajo y femeninos-dependientes. Se pasa del “patriarcado privado al patriarcado público” (Brown)</a:t>
            </a:r>
            <a:endParaRPr/>
          </a:p>
          <a:p>
            <a:pPr indent="0" lvl="0" marL="0" rtl="0" algn="l">
              <a:spcBef>
                <a:spcPts val="0"/>
              </a:spcBef>
              <a:spcAft>
                <a:spcPts val="1200"/>
              </a:spcAft>
              <a:buNone/>
            </a:pPr>
            <a:r>
              <a:t/>
            </a:r>
            <a:endParaRPr/>
          </a:p>
        </p:txBody>
      </p:sp>
    </p:spTree>
  </p:cSld>
  <p:clrMapOvr>
    <a:masterClrMapping/>
  </p:clrMapOvr>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2" name="Shape 142"/>
        <p:cNvGrpSpPr/>
        <p:nvPr/>
      </p:nvGrpSpPr>
      <p:grpSpPr>
        <a:xfrm>
          <a:off x="0" y="0"/>
          <a:ext cx="0" cy="0"/>
          <a:chOff x="0" y="0"/>
          <a:chExt cx="0" cy="0"/>
        </a:xfrm>
      </p:grpSpPr>
      <p:sp>
        <p:nvSpPr>
          <p:cNvPr id="143" name="Google Shape;143;p2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2"/>
              </a:buClr>
              <a:buSzPct val="36666"/>
              <a:buFont typeface="Arial"/>
              <a:buNone/>
            </a:pPr>
            <a:r>
              <a:rPr lang="es"/>
              <a:t>Crítica de las Tesis Habermasianas</a:t>
            </a:r>
            <a:endParaRPr/>
          </a:p>
          <a:p>
            <a:pPr indent="0" lvl="0" marL="0" rtl="0" algn="l">
              <a:spcBef>
                <a:spcPts val="0"/>
              </a:spcBef>
              <a:spcAft>
                <a:spcPts val="0"/>
              </a:spcAft>
              <a:buNone/>
            </a:pPr>
            <a:r>
              <a:t/>
            </a:r>
            <a:endParaRPr/>
          </a:p>
        </p:txBody>
      </p:sp>
      <p:sp>
        <p:nvSpPr>
          <p:cNvPr id="144" name="Google Shape;144;p2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just">
              <a:lnSpc>
                <a:spcPct val="100000"/>
              </a:lnSpc>
              <a:spcBef>
                <a:spcPts val="0"/>
              </a:spcBef>
              <a:spcAft>
                <a:spcPts val="0"/>
              </a:spcAft>
              <a:buClr>
                <a:schemeClr val="lt2"/>
              </a:buClr>
              <a:buSzPts val="1800"/>
              <a:buFont typeface="Source Sans Pro"/>
              <a:buAutoNum type="arabicParenR" startAt="3"/>
            </a:pPr>
            <a:r>
              <a:rPr lang="es"/>
              <a:t>La ambivalencia de las modificaciones sistémicas ya no solo radican en la posición del cliente, sino también en la subordinación de la mujer.</a:t>
            </a:r>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317500" lvl="0" marL="457200" rtl="0" algn="just">
              <a:lnSpc>
                <a:spcPct val="100000"/>
              </a:lnSpc>
              <a:spcBef>
                <a:spcPts val="0"/>
              </a:spcBef>
              <a:spcAft>
                <a:spcPts val="0"/>
              </a:spcAft>
              <a:buClr>
                <a:schemeClr val="lt2"/>
              </a:buClr>
              <a:buSzPts val="1400"/>
              <a:buFont typeface="Arial"/>
              <a:buAutoNum type="arabicParenR" startAt="3"/>
            </a:pPr>
            <a:r>
              <a:rPr lang="es"/>
              <a:t>Esta tesis depende de: la división “natural” entre actividades de reproducción simbólica y material; que el dinero y el poder no son medios de coordinación en el mundo de la vida. Estas suposiciones han sido cuestionadas a lo largo del texto.</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48" name="Shape 148"/>
        <p:cNvGrpSpPr/>
        <p:nvPr/>
      </p:nvGrpSpPr>
      <p:grpSpPr>
        <a:xfrm>
          <a:off x="0" y="0"/>
          <a:ext cx="0" cy="0"/>
          <a:chOff x="0" y="0"/>
          <a:chExt cx="0" cy="0"/>
        </a:xfrm>
      </p:grpSpPr>
      <p:sp>
        <p:nvSpPr>
          <p:cNvPr id="149" name="Google Shape;149;p2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Clr>
                <a:schemeClr val="dk2"/>
              </a:buClr>
              <a:buSzPct val="36666"/>
              <a:buFont typeface="Arial"/>
              <a:buNone/>
            </a:pPr>
            <a:r>
              <a:rPr lang="es"/>
              <a:t>Crítica de las Tesis Habermasianas</a:t>
            </a:r>
            <a:endParaRPr/>
          </a:p>
          <a:p>
            <a:pPr indent="0" lvl="0" marL="0" rtl="0" algn="l">
              <a:spcBef>
                <a:spcPts val="0"/>
              </a:spcBef>
              <a:spcAft>
                <a:spcPts val="0"/>
              </a:spcAft>
              <a:buNone/>
            </a:pPr>
            <a:r>
              <a:t/>
            </a:r>
            <a:endParaRPr/>
          </a:p>
        </p:txBody>
      </p:sp>
      <p:sp>
        <p:nvSpPr>
          <p:cNvPr id="150" name="Google Shape;150;p28"/>
          <p:cNvSpPr txBox="1"/>
          <p:nvPr>
            <p:ph idx="1" type="body"/>
          </p:nvPr>
        </p:nvSpPr>
        <p:spPr>
          <a:xfrm>
            <a:off x="311700" y="1190375"/>
            <a:ext cx="8520600" cy="3416400"/>
          </a:xfrm>
          <a:prstGeom prst="rect">
            <a:avLst/>
          </a:prstGeom>
        </p:spPr>
        <p:txBody>
          <a:bodyPr anchorCtr="0" anchor="t" bIns="91425" lIns="91425" spcFirstLastPara="1" rIns="91425" wrap="square" tIns="91425">
            <a:normAutofit/>
          </a:bodyPr>
          <a:lstStyle/>
          <a:p>
            <a:pPr indent="-342900" lvl="0" marL="457200" rtl="0" algn="just">
              <a:lnSpc>
                <a:spcPct val="100000"/>
              </a:lnSpc>
              <a:spcBef>
                <a:spcPts val="0"/>
              </a:spcBef>
              <a:spcAft>
                <a:spcPts val="0"/>
              </a:spcAft>
              <a:buClr>
                <a:schemeClr val="lt2"/>
              </a:buClr>
              <a:buSzPts val="1800"/>
              <a:buFont typeface="Source Sans Pro"/>
              <a:buAutoNum type="arabicParenR" startAt="5"/>
            </a:pPr>
            <a:r>
              <a:rPr lang="es"/>
              <a:t>Sumado a las dos suposiciones anteriores, la tesis de la colonización del mundo de la vida se basa en que el Estado regula al mundo de la vida. Fraser argumenta lo contrario en base la estructuración de género de los sistemas.</a:t>
            </a:r>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0" lvl="0" marL="0" rtl="0" algn="just">
              <a:lnSpc>
                <a:spcPct val="100000"/>
              </a:lnSpc>
              <a:spcBef>
                <a:spcPts val="0"/>
              </a:spcBef>
              <a:spcAft>
                <a:spcPts val="0"/>
              </a:spcAft>
              <a:buClr>
                <a:schemeClr val="dk2"/>
              </a:buClr>
              <a:buSzPts val="1100"/>
              <a:buFont typeface="Arial"/>
              <a:buNone/>
            </a:pPr>
            <a:r>
              <a:t/>
            </a:r>
            <a:endParaRPr>
              <a:solidFill>
                <a:schemeClr val="dk2"/>
              </a:solidFill>
            </a:endParaRPr>
          </a:p>
          <a:p>
            <a:pPr indent="0" lvl="0" marL="0" rtl="0" algn="just">
              <a:lnSpc>
                <a:spcPct val="100000"/>
              </a:lnSpc>
              <a:spcBef>
                <a:spcPts val="0"/>
              </a:spcBef>
              <a:spcAft>
                <a:spcPts val="0"/>
              </a:spcAft>
              <a:buNone/>
            </a:pPr>
            <a:r>
              <a:t/>
            </a:r>
            <a:endParaRPr/>
          </a:p>
        </p:txBody>
      </p:sp>
      <p:sp>
        <p:nvSpPr>
          <p:cNvPr id="151" name="Google Shape;151;p28"/>
          <p:cNvSpPr/>
          <p:nvPr/>
        </p:nvSpPr>
        <p:spPr>
          <a:xfrm>
            <a:off x="985725" y="2451700"/>
            <a:ext cx="1326900" cy="1061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s">
                <a:solidFill>
                  <a:schemeClr val="lt1"/>
                </a:solidFill>
              </a:rPr>
              <a:t>Mundo de la vida</a:t>
            </a:r>
            <a:endParaRPr>
              <a:solidFill>
                <a:schemeClr val="lt1"/>
              </a:solidFill>
            </a:endParaRPr>
          </a:p>
        </p:txBody>
      </p:sp>
      <p:sp>
        <p:nvSpPr>
          <p:cNvPr id="152" name="Google Shape;152;p28"/>
          <p:cNvSpPr/>
          <p:nvPr/>
        </p:nvSpPr>
        <p:spPr>
          <a:xfrm>
            <a:off x="4309425" y="2590700"/>
            <a:ext cx="1326900" cy="1061700"/>
          </a:xfrm>
          <a:prstGeom prst="ellipse">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s">
                <a:solidFill>
                  <a:schemeClr val="lt1"/>
                </a:solidFill>
              </a:rPr>
              <a:t>Sistema Estatal</a:t>
            </a:r>
            <a:endParaRPr>
              <a:solidFill>
                <a:schemeClr val="lt1"/>
              </a:solidFill>
            </a:endParaRPr>
          </a:p>
        </p:txBody>
      </p:sp>
      <p:sp>
        <p:nvSpPr>
          <p:cNvPr id="153" name="Google Shape;153;p28"/>
          <p:cNvSpPr/>
          <p:nvPr/>
        </p:nvSpPr>
        <p:spPr>
          <a:xfrm>
            <a:off x="1832450" y="3664900"/>
            <a:ext cx="2919300" cy="942000"/>
          </a:xfrm>
          <a:prstGeom prst="curvedUpArrow">
            <a:avLst>
              <a:gd fmla="val 25000" name="adj1"/>
              <a:gd fmla="val 50000" name="adj2"/>
              <a:gd fmla="val 25000" name="adj3"/>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ctr">
              <a:spcBef>
                <a:spcPts val="0"/>
              </a:spcBef>
              <a:spcAft>
                <a:spcPts val="0"/>
              </a:spcAft>
              <a:buNone/>
            </a:pPr>
            <a:r>
              <a:rPr lang="es"/>
              <a:t>1.- Estructuración acorde </a:t>
            </a:r>
            <a:r>
              <a:rPr lang="es">
                <a:solidFill>
                  <a:schemeClr val="lt1"/>
                </a:solidFill>
              </a:rPr>
              <a:t>a </a:t>
            </a:r>
            <a:r>
              <a:rPr lang="es"/>
              <a:t>normas sexo-genérica</a:t>
            </a:r>
            <a:r>
              <a:rPr lang="es">
                <a:solidFill>
                  <a:schemeClr val="lt1"/>
                </a:solidFill>
              </a:rPr>
              <a:t>s</a:t>
            </a:r>
            <a:endParaRPr>
              <a:solidFill>
                <a:schemeClr val="lt1"/>
              </a:solidFill>
            </a:endParaRPr>
          </a:p>
        </p:txBody>
      </p:sp>
      <p:sp>
        <p:nvSpPr>
          <p:cNvPr id="154" name="Google Shape;154;p28"/>
          <p:cNvSpPr/>
          <p:nvPr/>
        </p:nvSpPr>
        <p:spPr>
          <a:xfrm>
            <a:off x="2445350" y="2590700"/>
            <a:ext cx="1693500" cy="404700"/>
          </a:xfrm>
          <a:prstGeom prst="leftArrow">
            <a:avLst>
              <a:gd fmla="val 50000" name="adj1"/>
              <a:gd fmla="val 50000" name="adj2"/>
            </a:avLst>
          </a:prstGeom>
          <a:solidFill>
            <a:schemeClr val="lt2"/>
          </a:solidFill>
          <a:ln cap="flat" cmpd="sng" w="9525">
            <a:solidFill>
              <a:schemeClr val="dk2"/>
            </a:solidFill>
            <a:prstDash val="solid"/>
            <a:round/>
            <a:headEnd len="sm" w="sm" type="none"/>
            <a:tailEnd len="sm" w="sm" type="none"/>
          </a:ln>
        </p:spPr>
        <p:txBody>
          <a:bodyPr anchorCtr="0" anchor="ctr" bIns="91425" lIns="91425" spcFirstLastPara="1" rIns="91425" wrap="square" tIns="91425">
            <a:noAutofit/>
          </a:bodyPr>
          <a:lstStyle/>
          <a:p>
            <a:pPr indent="0" lvl="0" marL="0" rtl="0" algn="l">
              <a:spcBef>
                <a:spcPts val="0"/>
              </a:spcBef>
              <a:spcAft>
                <a:spcPts val="0"/>
              </a:spcAft>
              <a:buNone/>
            </a:pPr>
            <a:r>
              <a:rPr lang="es">
                <a:solidFill>
                  <a:schemeClr val="lt1"/>
                </a:solidFill>
              </a:rPr>
              <a:t>2.- Colonización</a:t>
            </a:r>
            <a:endParaRPr>
              <a:solidFill>
                <a:schemeClr val="lt1"/>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8" name="Shape 158"/>
        <p:cNvGrpSpPr/>
        <p:nvPr/>
      </p:nvGrpSpPr>
      <p:grpSpPr>
        <a:xfrm>
          <a:off x="0" y="0"/>
          <a:ext cx="0" cy="0"/>
          <a:chOff x="0" y="0"/>
          <a:chExt cx="0" cy="0"/>
        </a:xfrm>
      </p:grpSpPr>
      <p:sp>
        <p:nvSpPr>
          <p:cNvPr id="159" name="Google Shape;159;p2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Sobre los movimientos sociales, II - Feminismo</a:t>
            </a:r>
            <a:endParaRPr/>
          </a:p>
        </p:txBody>
      </p:sp>
      <p:sp>
        <p:nvSpPr>
          <p:cNvPr id="160" name="Google Shape;160;p2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
              <a:t>Guerra moderna como explosión de roles divididos en la mujer -&gt; no se explica como una “crisis de reproducción simbólica”, el primer elemento emancipador no es aceptable como solución real.</a:t>
            </a:r>
            <a:endParaRPr/>
          </a:p>
          <a:p>
            <a:pPr indent="-342900" lvl="0" marL="457200" rtl="0" algn="l">
              <a:spcBef>
                <a:spcPts val="0"/>
              </a:spcBef>
              <a:spcAft>
                <a:spcPts val="0"/>
              </a:spcAft>
              <a:buSzPts val="1800"/>
              <a:buChar char="-"/>
            </a:pPr>
            <a:r>
              <a:rPr lang="es"/>
              <a:t>El tercer criterio emancipador también se ve cuestionado. No es el tema que el mundo de la vida tenga control sobre el sistema, sino más bien qué normas son las que se traspasan.</a:t>
            </a:r>
            <a:endParaRPr/>
          </a:p>
          <a:p>
            <a:pPr indent="-342900" lvl="0" marL="457200" rtl="0" algn="l">
              <a:spcBef>
                <a:spcPts val="0"/>
              </a:spcBef>
              <a:spcAft>
                <a:spcPts val="0"/>
              </a:spcAft>
              <a:buSzPts val="1800"/>
              <a:buChar char="-"/>
            </a:pPr>
            <a:r>
              <a:rPr lang="es"/>
              <a:t>El segundo criterio se vuelve crucial: acción comunicativa como liberación</a:t>
            </a:r>
            <a:endParaRPr/>
          </a:p>
          <a:p>
            <a:pPr indent="-317500" lvl="1" marL="914400" rtl="0" algn="l">
              <a:spcBef>
                <a:spcPts val="0"/>
              </a:spcBef>
              <a:spcAft>
                <a:spcPts val="0"/>
              </a:spcAft>
              <a:buSzPts val="1400"/>
              <a:buChar char="-"/>
            </a:pPr>
            <a:r>
              <a:rPr lang="es"/>
              <a:t>Lucha de significados contra el sistema (y no por los medios)</a:t>
            </a:r>
            <a:endParaRPr/>
          </a:p>
          <a:p>
            <a:pPr indent="-317500" lvl="1" marL="914400" rtl="0" algn="l">
              <a:spcBef>
                <a:spcPts val="0"/>
              </a:spcBef>
              <a:spcAft>
                <a:spcPts val="0"/>
              </a:spcAft>
              <a:buSzPts val="1400"/>
              <a:buChar char="-"/>
            </a:pPr>
            <a:r>
              <a:rPr lang="es"/>
              <a:t>Movimientos vs contramovimientos</a:t>
            </a:r>
            <a:endParaRPr/>
          </a:p>
          <a:p>
            <a:pPr indent="-317500" lvl="1" marL="914400" rtl="0" algn="l">
              <a:spcBef>
                <a:spcPts val="0"/>
              </a:spcBef>
              <a:spcAft>
                <a:spcPts val="0"/>
              </a:spcAft>
              <a:buSzPts val="1400"/>
              <a:buChar char="-"/>
            </a:pPr>
            <a:r>
              <a:rPr lang="es"/>
              <a:t>Lucha por los medios de interpretación y comunicación</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4" name="Shape 164"/>
        <p:cNvGrpSpPr/>
        <p:nvPr/>
      </p:nvGrpSpPr>
      <p:grpSpPr>
        <a:xfrm>
          <a:off x="0" y="0"/>
          <a:ext cx="0" cy="0"/>
          <a:chOff x="0" y="0"/>
          <a:chExt cx="0" cy="0"/>
        </a:xfrm>
      </p:grpSpPr>
      <p:sp>
        <p:nvSpPr>
          <p:cNvPr id="165" name="Google Shape;165;p3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Sobre los movimientos sociales, III - Feminismo</a:t>
            </a:r>
            <a:endParaRPr/>
          </a:p>
        </p:txBody>
      </p:sp>
      <p:sp>
        <p:nvSpPr>
          <p:cNvPr id="166" name="Google Shape;166;p30"/>
          <p:cNvSpPr txBox="1"/>
          <p:nvPr>
            <p:ph idx="1" type="body"/>
          </p:nvPr>
        </p:nvSpPr>
        <p:spPr>
          <a:xfrm>
            <a:off x="311700" y="1417850"/>
            <a:ext cx="8520600" cy="3416400"/>
          </a:xfrm>
          <a:prstGeom prst="rect">
            <a:avLst/>
          </a:prstGeom>
        </p:spPr>
        <p:txBody>
          <a:bodyPr anchorCtr="0" anchor="t" bIns="91425" lIns="91425" spcFirstLastPara="1" rIns="91425" wrap="square" tIns="91425">
            <a:normAutofit/>
          </a:bodyPr>
          <a:lstStyle/>
          <a:p>
            <a:pPr indent="-400050" lvl="0" marL="457200" rtl="0" algn="l">
              <a:spcBef>
                <a:spcPts val="0"/>
              </a:spcBef>
              <a:spcAft>
                <a:spcPts val="0"/>
              </a:spcAft>
              <a:buSzPts val="2700"/>
              <a:buChar char="-"/>
            </a:pPr>
            <a:r>
              <a:rPr lang="es" sz="2700"/>
              <a:t>Contracrítica por el particularismo</a:t>
            </a:r>
            <a:endParaRPr sz="2700"/>
          </a:p>
          <a:p>
            <a:pPr indent="-374650" lvl="1" marL="914400" rtl="0" algn="l">
              <a:spcBef>
                <a:spcPts val="0"/>
              </a:spcBef>
              <a:spcAft>
                <a:spcPts val="0"/>
              </a:spcAft>
              <a:buSzPts val="2300"/>
              <a:buChar char="-"/>
            </a:pPr>
            <a:r>
              <a:rPr lang="es" sz="2300"/>
              <a:t>Necesidad del retiro</a:t>
            </a:r>
            <a:endParaRPr sz="2300"/>
          </a:p>
          <a:p>
            <a:pPr indent="-374650" lvl="1" marL="914400" rtl="0" algn="l">
              <a:spcBef>
                <a:spcPts val="0"/>
              </a:spcBef>
              <a:spcAft>
                <a:spcPts val="0"/>
              </a:spcAft>
              <a:buSzPts val="2300"/>
              <a:buChar char="-"/>
            </a:pPr>
            <a:r>
              <a:rPr lang="es" sz="2300"/>
              <a:t>Biologicismo androcéntrico</a:t>
            </a:r>
            <a:endParaRPr sz="2300"/>
          </a:p>
          <a:p>
            <a:pPr indent="-374650" lvl="1" marL="914400" rtl="0" algn="l">
              <a:spcBef>
                <a:spcPts val="0"/>
              </a:spcBef>
              <a:spcAft>
                <a:spcPts val="0"/>
              </a:spcAft>
              <a:buSzPts val="2300"/>
              <a:buChar char="-"/>
            </a:pPr>
            <a:r>
              <a:rPr lang="es" sz="2300"/>
              <a:t>Insuficiencia sobre el debate particular vs universal: la lucha por los significadosa es siempre es situada</a:t>
            </a:r>
            <a:endParaRPr sz="2300"/>
          </a:p>
          <a:p>
            <a:pPr indent="0" lvl="0" marL="0" rtl="0" algn="l">
              <a:spcBef>
                <a:spcPts val="1200"/>
              </a:spcBef>
              <a:spcAft>
                <a:spcPts val="1200"/>
              </a:spcAft>
              <a:buNone/>
            </a:pPr>
            <a:r>
              <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0" name="Shape 170"/>
        <p:cNvGrpSpPr/>
        <p:nvPr/>
      </p:nvGrpSpPr>
      <p:grpSpPr>
        <a:xfrm>
          <a:off x="0" y="0"/>
          <a:ext cx="0" cy="0"/>
          <a:chOff x="0" y="0"/>
          <a:chExt cx="0" cy="0"/>
        </a:xfrm>
      </p:grpSpPr>
      <p:sp>
        <p:nvSpPr>
          <p:cNvPr id="171" name="Google Shape;171;p31"/>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Conclusión</a:t>
            </a:r>
            <a:endParaRPr/>
          </a:p>
        </p:txBody>
      </p:sp>
      <p:sp>
        <p:nvSpPr>
          <p:cNvPr id="172" name="Google Shape;172;p3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lang="es"/>
              <a:t>Habermas no logra teorizar el carácter patriarcal de los sistemas</a:t>
            </a:r>
            <a:endParaRPr/>
          </a:p>
          <a:p>
            <a:pPr indent="-342900" lvl="0" marL="457200" rtl="0" algn="l">
              <a:spcBef>
                <a:spcPts val="0"/>
              </a:spcBef>
              <a:spcAft>
                <a:spcPts val="0"/>
              </a:spcAft>
              <a:buSzPts val="1800"/>
              <a:buChar char="-"/>
            </a:pPr>
            <a:r>
              <a:rPr lang="es"/>
              <a:t>La colonización no es unidireccional</a:t>
            </a:r>
            <a:endParaRPr/>
          </a:p>
          <a:p>
            <a:pPr indent="-342900" lvl="0" marL="457200" rtl="0" algn="l">
              <a:spcBef>
                <a:spcPts val="0"/>
              </a:spcBef>
              <a:spcAft>
                <a:spcPts val="0"/>
              </a:spcAft>
              <a:buSzPts val="1800"/>
              <a:buChar char="-"/>
            </a:pPr>
            <a:r>
              <a:rPr lang="es"/>
              <a:t>Sus tesis tienden a reproducir la segmentación laboral</a:t>
            </a:r>
            <a:endParaRPr/>
          </a:p>
          <a:p>
            <a:pPr indent="-342900" lvl="0" marL="457200" rtl="0" algn="l">
              <a:spcBef>
                <a:spcPts val="0"/>
              </a:spcBef>
              <a:spcAft>
                <a:spcPts val="0"/>
              </a:spcAft>
              <a:buSzPts val="1800"/>
              <a:buChar char="-"/>
            </a:pPr>
            <a:r>
              <a:rPr lang="es"/>
              <a:t>La batalla no se encuentra entre el mundo de la vida vs el sistema, sino más bien entre el nexo androcéntrico de dominación masculina y las mujeres</a:t>
            </a:r>
            <a:endParaRPr/>
          </a:p>
          <a:p>
            <a:pPr indent="-342900" lvl="0" marL="457200" rtl="0" algn="l">
              <a:spcBef>
                <a:spcPts val="0"/>
              </a:spcBef>
              <a:spcAft>
                <a:spcPts val="0"/>
              </a:spcAft>
              <a:buSzPts val="1800"/>
              <a:buChar char="-"/>
            </a:pPr>
            <a:r>
              <a:rPr lang="es"/>
              <a:t>Desafío: repensar la teoría de Habermas:</a:t>
            </a:r>
            <a:endParaRPr/>
          </a:p>
          <a:p>
            <a:pPr indent="-317500" lvl="1" marL="914400" rtl="0" algn="l">
              <a:spcBef>
                <a:spcPts val="0"/>
              </a:spcBef>
              <a:spcAft>
                <a:spcPts val="0"/>
              </a:spcAft>
              <a:buSzPts val="1400"/>
              <a:buChar char="-"/>
            </a:pPr>
            <a:r>
              <a:rPr lang="es"/>
              <a:t>Familia, Economía y Estado más cerca de lo planteado.</a:t>
            </a:r>
            <a:endParaRPr/>
          </a:p>
          <a:p>
            <a:pPr indent="-317500" lvl="1" marL="914400" rtl="0" algn="l">
              <a:spcBef>
                <a:spcPts val="0"/>
              </a:spcBef>
              <a:spcAft>
                <a:spcPts val="0"/>
              </a:spcAft>
              <a:buSzPts val="1400"/>
              <a:buChar char="-"/>
            </a:pPr>
            <a:r>
              <a:rPr lang="es"/>
              <a:t>Las normas no son unidireccionales</a:t>
            </a:r>
            <a:endParaRPr/>
          </a:p>
          <a:p>
            <a:pPr indent="-317500" lvl="1" marL="914400" rtl="0" algn="l">
              <a:spcBef>
                <a:spcPts val="0"/>
              </a:spcBef>
              <a:spcAft>
                <a:spcPts val="0"/>
              </a:spcAft>
              <a:buSzPts val="1400"/>
              <a:buChar char="-"/>
            </a:pPr>
            <a:r>
              <a:rPr lang="es"/>
              <a:t>La cosificación no es el único mal; también reproduce dominación y subordinación.</a:t>
            </a:r>
            <a:endParaRP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3" name="Shape 63"/>
        <p:cNvGrpSpPr/>
        <p:nvPr/>
      </p:nvGrpSpPr>
      <p:grpSpPr>
        <a:xfrm>
          <a:off x="0" y="0"/>
          <a:ext cx="0" cy="0"/>
          <a:chOff x="0" y="0"/>
          <a:chExt cx="0" cy="0"/>
        </a:xfrm>
      </p:grpSpPr>
      <p:sp>
        <p:nvSpPr>
          <p:cNvPr id="64" name="Google Shape;64;p14"/>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Introducción</a:t>
            </a:r>
            <a:endParaRPr/>
          </a:p>
        </p:txBody>
      </p:sp>
      <p:sp>
        <p:nvSpPr>
          <p:cNvPr id="65" name="Google Shape;65;p1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85000" lnSpcReduction="20000"/>
          </a:bodyPr>
          <a:lstStyle/>
          <a:p>
            <a:pPr indent="-325755" lvl="0" marL="457200" rtl="0" algn="l">
              <a:spcBef>
                <a:spcPts val="1200"/>
              </a:spcBef>
              <a:spcAft>
                <a:spcPts val="0"/>
              </a:spcAft>
              <a:buSzPct val="100000"/>
              <a:buChar char="-"/>
            </a:pPr>
            <a:r>
              <a:rPr lang="es"/>
              <a:t>La autora analiza la obra de Habermas preguntándose en qué proporciones y en qué aspectos esa teoría aclara o mistifica las bases de la dominación masculina y la subordinación femenina en las sociedades modernas. En resumen, en qué es y en qué no es crítica la teoría social de Habermas (Pág. 40)</a:t>
            </a:r>
            <a:endParaRPr/>
          </a:p>
          <a:p>
            <a:pPr indent="-325755" lvl="0" marL="457200" rtl="0" algn="l">
              <a:spcBef>
                <a:spcPts val="0"/>
              </a:spcBef>
              <a:spcAft>
                <a:spcPts val="0"/>
              </a:spcAft>
              <a:buSzPct val="100000"/>
              <a:buChar char="-"/>
            </a:pPr>
            <a:r>
              <a:rPr lang="es"/>
              <a:t>En la primera parte de este ensayo, examinaré algunos elementos del marco socioteórico de Habermas </a:t>
            </a:r>
            <a:endParaRPr/>
          </a:p>
          <a:p>
            <a:pPr indent="-325755" lvl="0" marL="457200" rtl="0" algn="l">
              <a:spcBef>
                <a:spcPts val="0"/>
              </a:spcBef>
              <a:spcAft>
                <a:spcPts val="0"/>
              </a:spcAft>
              <a:buSzPct val="100000"/>
              <a:buChar char="-"/>
            </a:pPr>
            <a:r>
              <a:rPr lang="es"/>
              <a:t>En la segunda parte, consideraré cómo explica las relaciones entre las esferas pública y privada de la vida en las sociedades capitalistas clásicas</a:t>
            </a:r>
            <a:endParaRPr/>
          </a:p>
          <a:p>
            <a:pPr indent="-325755" lvl="0" marL="457200" rtl="0" algn="l">
              <a:spcBef>
                <a:spcPts val="0"/>
              </a:spcBef>
              <a:spcAft>
                <a:spcPts val="0"/>
              </a:spcAft>
              <a:buSzPct val="100000"/>
              <a:buChar char="-"/>
            </a:pPr>
            <a:r>
              <a:rPr lang="es"/>
              <a:t>Por último, examinaré el análisis que Habermas hace de la dinámica, las tendencias a las crisis y los potencia les de conflicto específicos del capitalismo en el actual Estado del bienestar occidental</a:t>
            </a:r>
            <a:endParaRPr/>
          </a:p>
          <a:p>
            <a:pPr indent="0" lvl="0" marL="0" rtl="0" algn="l">
              <a:spcBef>
                <a:spcPts val="1200"/>
              </a:spcBef>
              <a:spcAft>
                <a:spcPts val="0"/>
              </a:spcAft>
              <a:buClr>
                <a:schemeClr val="dk2"/>
              </a:buClr>
              <a:buSzPct val="61111"/>
              <a:buFont typeface="Arial"/>
              <a:buNone/>
            </a:pPr>
            <a:r>
              <a:t/>
            </a:r>
            <a:endParaRPr/>
          </a:p>
          <a:p>
            <a:pPr indent="0" lvl="0" marL="0" rtl="0" algn="l">
              <a:spcBef>
                <a:spcPts val="1200"/>
              </a:spcBef>
              <a:spcAft>
                <a:spcPts val="1200"/>
              </a:spcAft>
              <a:buNone/>
            </a:pPr>
            <a:r>
              <a:t/>
            </a:r>
            <a:endParaRPr/>
          </a:p>
        </p:txBody>
      </p:sp>
    </p:spTree>
  </p:cSld>
  <p:clrMapOvr>
    <a:masterClrMapping/>
  </p:clrMapOvr>
</p:sld>
</file>

<file path=ppt/slides/slide2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6" name="Shape 176"/>
        <p:cNvGrpSpPr/>
        <p:nvPr/>
      </p:nvGrpSpPr>
      <p:grpSpPr>
        <a:xfrm>
          <a:off x="0" y="0"/>
          <a:ext cx="0" cy="0"/>
          <a:chOff x="0" y="0"/>
          <a:chExt cx="0" cy="0"/>
        </a:xfrm>
      </p:grpSpPr>
      <p:sp>
        <p:nvSpPr>
          <p:cNvPr id="177" name="Google Shape;177;p32"/>
          <p:cNvSpPr txBox="1"/>
          <p:nvPr>
            <p:ph type="title"/>
          </p:nvPr>
        </p:nvSpPr>
        <p:spPr>
          <a:xfrm>
            <a:off x="4096050" y="463175"/>
            <a:ext cx="5604000" cy="4090800"/>
          </a:xfrm>
          <a:prstGeom prst="rect">
            <a:avLst/>
          </a:prstGeom>
        </p:spPr>
        <p:txBody>
          <a:bodyPr anchorCtr="0" anchor="ctr" bIns="91425" lIns="91425" spcFirstLastPara="1" rIns="91425" wrap="square" tIns="91425">
            <a:normAutofit/>
          </a:bodyPr>
          <a:lstStyle/>
          <a:p>
            <a:pPr indent="0" lvl="0" marL="0" rtl="0" algn="l">
              <a:spcBef>
                <a:spcPts val="0"/>
              </a:spcBef>
              <a:spcAft>
                <a:spcPts val="0"/>
              </a:spcAft>
              <a:buNone/>
            </a:pPr>
            <a:r>
              <a:rPr lang="es"/>
              <a:t>Gracias por su atención</a:t>
            </a:r>
            <a:endParaRPr/>
          </a:p>
        </p:txBody>
      </p:sp>
      <p:pic>
        <p:nvPicPr>
          <p:cNvPr id="178" name="Google Shape;178;p32"/>
          <p:cNvPicPr preferRelativeResize="0"/>
          <p:nvPr/>
        </p:nvPicPr>
        <p:blipFill rotWithShape="1">
          <a:blip r:embed="rId3">
            <a:alphaModFix/>
          </a:blip>
          <a:srcRect b="0" l="15358" r="38270" t="0"/>
          <a:stretch/>
        </p:blipFill>
        <p:spPr>
          <a:xfrm>
            <a:off x="0" y="0"/>
            <a:ext cx="3892401" cy="5320425"/>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9" name="Shape 69"/>
        <p:cNvGrpSpPr/>
        <p:nvPr/>
      </p:nvGrpSpPr>
      <p:grpSpPr>
        <a:xfrm>
          <a:off x="0" y="0"/>
          <a:ext cx="0" cy="0"/>
          <a:chOff x="0" y="0"/>
          <a:chExt cx="0" cy="0"/>
        </a:xfrm>
      </p:grpSpPr>
      <p:sp>
        <p:nvSpPr>
          <p:cNvPr id="70" name="Google Shape;70;p15"/>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1. El marco socioteórico: una interrogación feminista</a:t>
            </a:r>
            <a:endParaRPr/>
          </a:p>
        </p:txBody>
      </p:sp>
      <p:sp>
        <p:nvSpPr>
          <p:cNvPr id="71" name="Google Shape;71;p15"/>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1200"/>
              </a:spcBef>
              <a:spcAft>
                <a:spcPts val="0"/>
              </a:spcAft>
              <a:buNone/>
            </a:pPr>
            <a:r>
              <a:t/>
            </a:r>
            <a:endParaRPr/>
          </a:p>
          <a:p>
            <a:pPr indent="0" lvl="0" marL="0" rtl="0" algn="l">
              <a:spcBef>
                <a:spcPts val="1200"/>
              </a:spcBef>
              <a:spcAft>
                <a:spcPts val="0"/>
              </a:spcAft>
              <a:buClr>
                <a:schemeClr val="dk2"/>
              </a:buClr>
              <a:buSzPts val="1100"/>
              <a:buFont typeface="Arial"/>
              <a:buNone/>
            </a:pPr>
            <a:r>
              <a:rPr lang="es"/>
              <a:t>E</a:t>
            </a:r>
            <a:r>
              <a:rPr lang="es"/>
              <a:t>lementos socio teóricos de Habermas para ver </a:t>
            </a:r>
            <a:r>
              <a:rPr lang="es"/>
              <a:t>cómo</a:t>
            </a:r>
            <a:r>
              <a:rPr lang="es"/>
              <a:t> presenta la </a:t>
            </a:r>
            <a:r>
              <a:rPr b="1" lang="es"/>
              <a:t>crianza de los hijos</a:t>
            </a:r>
            <a:r>
              <a:rPr lang="es"/>
              <a:t> y </a:t>
            </a:r>
            <a:r>
              <a:rPr b="1" lang="es"/>
              <a:t>la moderna familia nuclear</a:t>
            </a:r>
            <a:r>
              <a:rPr lang="es"/>
              <a:t>.</a:t>
            </a:r>
            <a:endParaRPr/>
          </a:p>
          <a:p>
            <a:pPr indent="0" lvl="0" marL="0" rtl="0" algn="l">
              <a:spcBef>
                <a:spcPts val="1200"/>
              </a:spcBef>
              <a:spcAft>
                <a:spcPts val="0"/>
              </a:spcAft>
              <a:buNone/>
            </a:pPr>
            <a:r>
              <a:rPr b="1" lang="es"/>
              <a:t>Reproducción simbólica </a:t>
            </a:r>
            <a:r>
              <a:rPr lang="es"/>
              <a:t>→ mantención y transmisión de normas y patrones a los nuevos miembros de las sociedades.</a:t>
            </a:r>
            <a:endParaRPr/>
          </a:p>
          <a:p>
            <a:pPr indent="0" lvl="0" marL="0" rtl="0" algn="l">
              <a:spcBef>
                <a:spcPts val="1200"/>
              </a:spcBef>
              <a:spcAft>
                <a:spcPts val="0"/>
              </a:spcAft>
              <a:buClr>
                <a:schemeClr val="dk2"/>
              </a:buClr>
              <a:buSzPts val="1100"/>
              <a:buFont typeface="Arial"/>
              <a:buNone/>
            </a:pPr>
            <a:r>
              <a:rPr b="1" lang="es"/>
              <a:t>Reproducción material de las sociedades</a:t>
            </a:r>
            <a:r>
              <a:rPr lang="es"/>
              <a:t> → regulación del intercambio metabólico de los grupos de individuos biológicos con un entorno físico no humano y con otros sistemas sociales.</a:t>
            </a:r>
            <a:endParaRPr/>
          </a:p>
          <a:p>
            <a:pPr indent="0" lvl="0" marL="0" rtl="0" algn="l">
              <a:spcBef>
                <a:spcPts val="1200"/>
              </a:spcBef>
              <a:spcAft>
                <a:spcPts val="1200"/>
              </a:spcAft>
              <a:buNone/>
            </a:pPr>
            <a:r>
              <a:t/>
            </a:r>
            <a:endParaRP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75" name="Shape 75"/>
        <p:cNvGrpSpPr/>
        <p:nvPr/>
      </p:nvGrpSpPr>
      <p:grpSpPr>
        <a:xfrm>
          <a:off x="0" y="0"/>
          <a:ext cx="0" cy="0"/>
          <a:chOff x="0" y="0"/>
          <a:chExt cx="0" cy="0"/>
        </a:xfrm>
      </p:grpSpPr>
      <p:sp>
        <p:nvSpPr>
          <p:cNvPr id="76" name="Google Shape;76;p16"/>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1200"/>
              </a:spcBef>
              <a:spcAft>
                <a:spcPts val="0"/>
              </a:spcAft>
              <a:buClr>
                <a:schemeClr val="dk2"/>
              </a:buClr>
              <a:buSzPts val="1100"/>
              <a:buFont typeface="Arial"/>
              <a:buNone/>
            </a:pPr>
            <a:r>
              <a:rPr lang="es"/>
              <a:t>Estas distinciones se pueden interpretar de dos maneras:</a:t>
            </a:r>
            <a:endParaRPr/>
          </a:p>
          <a:p>
            <a:pPr indent="-342900" lvl="0" marL="457200" rtl="0" algn="l">
              <a:spcBef>
                <a:spcPts val="1200"/>
              </a:spcBef>
              <a:spcAft>
                <a:spcPts val="0"/>
              </a:spcAft>
              <a:buSzPts val="1800"/>
              <a:buAutoNum type="alphaLcParenR"/>
            </a:pPr>
            <a:r>
              <a:rPr lang="es"/>
              <a:t>Interpretación</a:t>
            </a:r>
            <a:r>
              <a:rPr lang="es"/>
              <a:t> de los tipos naturales y objetivamente distintos</a:t>
            </a:r>
            <a:endParaRPr/>
          </a:p>
          <a:p>
            <a:pPr indent="-342900" lvl="0" marL="457200" rtl="0" algn="l">
              <a:spcBef>
                <a:spcPts val="0"/>
              </a:spcBef>
              <a:spcAft>
                <a:spcPts val="0"/>
              </a:spcAft>
              <a:buSzPts val="1800"/>
              <a:buAutoNum type="alphaLcParenR"/>
            </a:pPr>
            <a:r>
              <a:rPr lang="es"/>
              <a:t>Interpretación contextual-pragmática</a:t>
            </a:r>
            <a:endParaRPr/>
          </a:p>
          <a:p>
            <a:pPr indent="0" lvl="0" marL="0" rtl="0" algn="l">
              <a:spcBef>
                <a:spcPts val="1200"/>
              </a:spcBef>
              <a:spcAft>
                <a:spcPts val="1200"/>
              </a:spcAft>
              <a:buNone/>
            </a:pPr>
            <a:r>
              <a:rPr lang="es"/>
              <a:t>Fraser señala que la interpretación de tipos naturales es </a:t>
            </a:r>
            <a:r>
              <a:rPr b="1" lang="es"/>
              <a:t>inadecuada e ideológica</a:t>
            </a:r>
            <a:r>
              <a:rPr lang="es"/>
              <a:t> ya que afirma que la crianza de los hijos se puede catalogar como una </a:t>
            </a:r>
            <a:r>
              <a:rPr b="1" lang="es"/>
              <a:t>actividad de aspecto dual </a:t>
            </a:r>
            <a:r>
              <a:rPr lang="es"/>
              <a:t>que contiene la reproducción simbólica y material.</a:t>
            </a:r>
            <a:endParaRP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0" name="Shape 80"/>
        <p:cNvGrpSpPr/>
        <p:nvPr/>
      </p:nvGrpSpPr>
      <p:grpSpPr>
        <a:xfrm>
          <a:off x="0" y="0"/>
          <a:ext cx="0" cy="0"/>
          <a:chOff x="0" y="0"/>
          <a:chExt cx="0" cy="0"/>
        </a:xfrm>
      </p:grpSpPr>
      <p:sp>
        <p:nvSpPr>
          <p:cNvPr id="81" name="Google Shape;81;p17"/>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Contextos de acción integrados</a:t>
            </a:r>
            <a:endParaRPr/>
          </a:p>
        </p:txBody>
      </p:sp>
      <p:sp>
        <p:nvSpPr>
          <p:cNvPr id="82" name="Google Shape;82;p17"/>
          <p:cNvSpPr txBox="1"/>
          <p:nvPr>
            <p:ph idx="1" type="body"/>
          </p:nvPr>
        </p:nvSpPr>
        <p:spPr>
          <a:xfrm>
            <a:off x="311700" y="1152475"/>
            <a:ext cx="8520600" cy="3416400"/>
          </a:xfrm>
          <a:prstGeom prst="rect">
            <a:avLst/>
          </a:prstGeom>
        </p:spPr>
        <p:txBody>
          <a:bodyPr anchorCtr="0" anchor="t" bIns="91425" lIns="91425" spcFirstLastPara="1" rIns="91425" wrap="square" tIns="91425">
            <a:normAutofit lnSpcReduction="10000"/>
          </a:bodyPr>
          <a:lstStyle/>
          <a:p>
            <a:pPr indent="0" lvl="0" marL="0" rtl="0" algn="l">
              <a:spcBef>
                <a:spcPts val="0"/>
              </a:spcBef>
              <a:spcAft>
                <a:spcPts val="0"/>
              </a:spcAft>
              <a:buNone/>
            </a:pPr>
            <a:r>
              <a:rPr lang="es"/>
              <a:t>Segundo componente empírico que Fraser analiza.</a:t>
            </a:r>
            <a:endParaRPr/>
          </a:p>
          <a:p>
            <a:pPr indent="0" lvl="0" marL="0" rtl="0" algn="l">
              <a:spcBef>
                <a:spcPts val="1200"/>
              </a:spcBef>
              <a:spcAft>
                <a:spcPts val="0"/>
              </a:spcAft>
              <a:buNone/>
            </a:pPr>
            <a:r>
              <a:t/>
            </a:r>
            <a:endParaRPr/>
          </a:p>
          <a:p>
            <a:pPr indent="0" lvl="0" marL="0" rtl="0" algn="l">
              <a:spcBef>
                <a:spcPts val="1200"/>
              </a:spcBef>
              <a:spcAft>
                <a:spcPts val="0"/>
              </a:spcAft>
              <a:buNone/>
            </a:pPr>
            <a:r>
              <a:rPr b="1" lang="es"/>
              <a:t>Los contextos de acción integrados socialmente</a:t>
            </a:r>
            <a:r>
              <a:rPr lang="es"/>
              <a:t> son aquellos en los que diferentes agentes coordinan entre sí sus acciones por referencia a alguna f</a:t>
            </a:r>
            <a:r>
              <a:rPr b="1" lang="es"/>
              <a:t>orma de consenso intersubjetivo explícito o implícito</a:t>
            </a:r>
            <a:r>
              <a:rPr lang="es"/>
              <a:t> acerca de las normas, los valores y los fines.</a:t>
            </a:r>
            <a:endParaRPr/>
          </a:p>
          <a:p>
            <a:pPr indent="0" lvl="0" marL="0" rtl="0" algn="l">
              <a:spcBef>
                <a:spcPts val="1200"/>
              </a:spcBef>
              <a:spcAft>
                <a:spcPts val="0"/>
              </a:spcAft>
              <a:buClr>
                <a:schemeClr val="dk2"/>
              </a:buClr>
              <a:buSzPts val="1100"/>
              <a:buFont typeface="Arial"/>
              <a:buNone/>
            </a:pPr>
            <a:r>
              <a:rPr b="1" lang="es"/>
              <a:t>Los contextos de acción integrados sistémicamente</a:t>
            </a:r>
            <a:r>
              <a:rPr lang="es"/>
              <a:t> son aquellos en los que las acciones de diferentes agentes están coordinadas entre sí por el entrelazamiento funcional de consecuencias inesperadas.</a:t>
            </a:r>
            <a:endParaRPr/>
          </a:p>
          <a:p>
            <a:pPr indent="0" lvl="0" marL="0" rtl="0" algn="l">
              <a:spcBef>
                <a:spcPts val="1200"/>
              </a:spcBef>
              <a:spcAft>
                <a:spcPts val="1200"/>
              </a:spcAft>
              <a:buNone/>
            </a:pPr>
            <a:r>
              <a:t/>
            </a:r>
            <a:endParaRP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6" name="Shape 86"/>
        <p:cNvGrpSpPr/>
        <p:nvPr/>
      </p:nvGrpSpPr>
      <p:grpSpPr>
        <a:xfrm>
          <a:off x="0" y="0"/>
          <a:ext cx="0" cy="0"/>
          <a:chOff x="0" y="0"/>
          <a:chExt cx="0" cy="0"/>
        </a:xfrm>
      </p:grpSpPr>
      <p:sp>
        <p:nvSpPr>
          <p:cNvPr id="87" name="Google Shape;87;p18"/>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Cómo interpretar la diferencia entre contextos de acción integrados sistémica y socialmente  </a:t>
            </a:r>
            <a:endParaRPr/>
          </a:p>
        </p:txBody>
      </p:sp>
      <p:sp>
        <p:nvSpPr>
          <p:cNvPr id="88" name="Google Shape;88;p18"/>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0" lvl="0" marL="0" rtl="0" algn="l">
              <a:spcBef>
                <a:spcPts val="0"/>
              </a:spcBef>
              <a:spcAft>
                <a:spcPts val="0"/>
              </a:spcAft>
              <a:buNone/>
            </a:pPr>
            <a:r>
              <a:t/>
            </a:r>
            <a:endParaRPr/>
          </a:p>
          <a:p>
            <a:pPr indent="-342900" lvl="0" marL="457200" rtl="0" algn="l">
              <a:spcBef>
                <a:spcPts val="1200"/>
              </a:spcBef>
              <a:spcAft>
                <a:spcPts val="0"/>
              </a:spcAft>
              <a:buSzPts val="1800"/>
              <a:buChar char="-"/>
            </a:pPr>
            <a:r>
              <a:rPr b="1" lang="es"/>
              <a:t>Primera forma</a:t>
            </a:r>
            <a:r>
              <a:rPr lang="es"/>
              <a:t>: diferencia absoluta y abstracta, ambas son tipos de integración puros y sin mezcla</a:t>
            </a:r>
            <a:endParaRPr/>
          </a:p>
          <a:p>
            <a:pPr indent="-342900" lvl="0" marL="457200" rtl="0" algn="l">
              <a:spcBef>
                <a:spcPts val="0"/>
              </a:spcBef>
              <a:spcAft>
                <a:spcPts val="0"/>
              </a:spcAft>
              <a:buSzPts val="1800"/>
              <a:buChar char="-"/>
            </a:pPr>
            <a:r>
              <a:rPr b="1" lang="es"/>
              <a:t>Segunda forma</a:t>
            </a:r>
            <a:r>
              <a:rPr lang="es"/>
              <a:t>: </a:t>
            </a:r>
            <a:r>
              <a:rPr lang="es" u="sng"/>
              <a:t>diferencia de grado</a:t>
            </a:r>
            <a:r>
              <a:rPr lang="es"/>
              <a:t> ⇒ “De acuerdo con esta segunda interpretación, los contextos integrados sistémicamente implicarían cierta consensualidad y referencia a normas y valores sociales, aunque menos que los contextos socialmente integrados; de igual modo, los contextos integrados socialmente implicarían ciertos cálculos estratégicos en los medios del dinero y el poder, aunque menos que los contextos integrados sistémicamente”</a:t>
            </a:r>
            <a:endParaRP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2" name="Shape 92"/>
        <p:cNvGrpSpPr/>
        <p:nvPr/>
      </p:nvGrpSpPr>
      <p:grpSpPr>
        <a:xfrm>
          <a:off x="0" y="0"/>
          <a:ext cx="0" cy="0"/>
          <a:chOff x="0" y="0"/>
          <a:chExt cx="0" cy="0"/>
        </a:xfrm>
      </p:grpSpPr>
      <p:sp>
        <p:nvSpPr>
          <p:cNvPr id="93" name="Google Shape;93;p19"/>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lnSpc>
                <a:spcPct val="115000"/>
              </a:lnSpc>
              <a:spcBef>
                <a:spcPts val="0"/>
              </a:spcBef>
              <a:spcAft>
                <a:spcPts val="1200"/>
              </a:spcAft>
              <a:buClr>
                <a:schemeClr val="dk2"/>
              </a:buClr>
              <a:buSzPct val="42672"/>
              <a:buFont typeface="Arial"/>
              <a:buNone/>
            </a:pPr>
            <a:r>
              <a:rPr lang="es" sz="2577">
                <a:solidFill>
                  <a:schemeClr val="lt2"/>
                </a:solidFill>
                <a:latin typeface="Source Sans Pro"/>
                <a:ea typeface="Source Sans Pro"/>
                <a:cs typeface="Source Sans Pro"/>
                <a:sym typeface="Source Sans Pro"/>
              </a:rPr>
              <a:t>Fraser sostiene que:</a:t>
            </a:r>
            <a:endParaRPr sz="3777"/>
          </a:p>
        </p:txBody>
      </p:sp>
      <p:sp>
        <p:nvSpPr>
          <p:cNvPr id="94" name="Google Shape;94;p19"/>
          <p:cNvSpPr txBox="1"/>
          <p:nvPr>
            <p:ph idx="1" type="body"/>
          </p:nvPr>
        </p:nvSpPr>
        <p:spPr>
          <a:xfrm>
            <a:off x="311700" y="1152475"/>
            <a:ext cx="8520600" cy="3416400"/>
          </a:xfrm>
          <a:prstGeom prst="rect">
            <a:avLst/>
          </a:prstGeom>
        </p:spPr>
        <p:txBody>
          <a:bodyPr anchorCtr="0" anchor="t" bIns="91425" lIns="91425" spcFirstLastPara="1" rIns="91425" wrap="square" tIns="91425">
            <a:normAutofit fontScale="92500" lnSpcReduction="20000"/>
          </a:bodyPr>
          <a:lstStyle/>
          <a:p>
            <a:pPr indent="0" lvl="0" marL="0" rtl="0" algn="l">
              <a:spcBef>
                <a:spcPts val="0"/>
              </a:spcBef>
              <a:spcAft>
                <a:spcPts val="0"/>
              </a:spcAft>
              <a:buNone/>
            </a:pPr>
            <a:r>
              <a:t/>
            </a:r>
            <a:endParaRPr sz="1657"/>
          </a:p>
          <a:p>
            <a:pPr indent="-325936" lvl="0" marL="457200" rtl="0" algn="l">
              <a:spcBef>
                <a:spcPts val="1200"/>
              </a:spcBef>
              <a:spcAft>
                <a:spcPts val="0"/>
              </a:spcAft>
              <a:buSzPct val="100000"/>
              <a:buChar char="-"/>
            </a:pPr>
            <a:r>
              <a:rPr lang="es" sz="1657"/>
              <a:t>debido a lo unilateral y abstracto de la primera forma puede tener consecuencias ideológicas y no se ajusta a la realidad. Todos los contextos humanos implican ambas dimensiones (social y sistémica), pero en distintos grados.</a:t>
            </a:r>
            <a:endParaRPr sz="1657"/>
          </a:p>
          <a:p>
            <a:pPr indent="-325936" lvl="0" marL="457200" rtl="0" algn="l">
              <a:spcBef>
                <a:spcPts val="0"/>
              </a:spcBef>
              <a:spcAft>
                <a:spcPts val="0"/>
              </a:spcAft>
              <a:buSzPct val="100000"/>
              <a:buChar char="-"/>
            </a:pPr>
            <a:r>
              <a:rPr lang="es" sz="1657"/>
              <a:t>el sistema económico capitalista no es puro sistema, funcionalidad o ‘técnica’, sino que implica una dimensión moral y cultural (cuál es el límite del mercado, p.e.)</a:t>
            </a:r>
            <a:endParaRPr sz="1657"/>
          </a:p>
          <a:p>
            <a:pPr indent="-325936" lvl="0" marL="457200" rtl="0" algn="l">
              <a:spcBef>
                <a:spcPts val="0"/>
              </a:spcBef>
              <a:spcAft>
                <a:spcPts val="0"/>
              </a:spcAft>
              <a:buSzPct val="100000"/>
              <a:buChar char="-"/>
            </a:pPr>
            <a:r>
              <a:rPr lang="es" sz="1657"/>
              <a:t>asimismo, la familia no es puro vínculo ético o fraterno sino que también implica negociaciones o estrategias interesadas, mediadas por el dinero y el poder, como han demostrado las feministas.</a:t>
            </a:r>
            <a:endParaRPr sz="1657"/>
          </a:p>
          <a:p>
            <a:pPr indent="-325936" lvl="0" marL="457200" rtl="0" algn="l">
              <a:spcBef>
                <a:spcPts val="0"/>
              </a:spcBef>
              <a:spcAft>
                <a:spcPts val="0"/>
              </a:spcAft>
              <a:buSzPct val="100000"/>
              <a:buChar char="-"/>
            </a:pPr>
            <a:r>
              <a:rPr lang="es" sz="1657"/>
              <a:t>Pese a que Habermas explícitamente reconoce concebir esta distinción de manera gradual, Fraser insiste en que su caracterización exagera las diferencias entre Sistema (economía capitalista y Estado burocrático) y el Mundo de la Vida (esfera pública y esfera privada), ocultando sus similitudes</a:t>
            </a:r>
            <a:endParaRPr sz="1657"/>
          </a:p>
          <a:p>
            <a:pPr indent="0" lvl="0" marL="0" rtl="0" algn="l">
              <a:spcBef>
                <a:spcPts val="1200"/>
              </a:spcBef>
              <a:spcAft>
                <a:spcPts val="1200"/>
              </a:spcAft>
              <a:buNone/>
            </a:pPr>
            <a:r>
              <a:t/>
            </a:r>
            <a:endParaRPr b="1"/>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98" name="Shape 98"/>
        <p:cNvGrpSpPr/>
        <p:nvPr/>
      </p:nvGrpSpPr>
      <p:grpSpPr>
        <a:xfrm>
          <a:off x="0" y="0"/>
          <a:ext cx="0" cy="0"/>
          <a:chOff x="0" y="0"/>
          <a:chExt cx="0" cy="0"/>
        </a:xfrm>
      </p:grpSpPr>
      <p:sp>
        <p:nvSpPr>
          <p:cNvPr id="99" name="Google Shape;99;p20"/>
          <p:cNvSpPr txBox="1"/>
          <p:nvPr>
            <p:ph type="title"/>
          </p:nvPr>
        </p:nvSpPr>
        <p:spPr>
          <a:xfrm>
            <a:off x="311700" y="445025"/>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Críticas</a:t>
            </a:r>
            <a:endParaRPr/>
          </a:p>
        </p:txBody>
      </p:sp>
      <p:sp>
        <p:nvSpPr>
          <p:cNvPr id="100" name="Google Shape;100;p20"/>
          <p:cNvSpPr txBox="1"/>
          <p:nvPr>
            <p:ph idx="1" type="body"/>
          </p:nvPr>
        </p:nvSpPr>
        <p:spPr>
          <a:xfrm>
            <a:off x="311700" y="918825"/>
            <a:ext cx="8520600" cy="40680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s"/>
              <a:t>Principalmente</a:t>
            </a:r>
            <a:r>
              <a:rPr lang="es"/>
              <a:t>: </a:t>
            </a:r>
            <a:r>
              <a:rPr b="1" lang="es"/>
              <a:t>ocultaría la dominación masculina ya que el hogar también es un espacio de trabajo, no reconocido y no remunerado. Y también que incluso en espacios de trabajo remunerado “las mujeres están asignadas ocupaciones normalmente sexualizadas, de servicios, distintivamente femeninas…”, lo que corresponde a un consenso tácito o naturalizado.</a:t>
            </a:r>
            <a:endParaRPr b="1"/>
          </a:p>
          <a:p>
            <a:pPr indent="-342900" lvl="0" marL="457200" rtl="0" algn="l">
              <a:spcBef>
                <a:spcPts val="0"/>
              </a:spcBef>
              <a:spcAft>
                <a:spcPts val="0"/>
              </a:spcAft>
              <a:buSzPts val="1800"/>
              <a:buChar char="-"/>
            </a:pPr>
            <a:r>
              <a:rPr lang="es"/>
              <a:t>Resumidamente: Habermas bloquea “la posibilidad de analizar las familias en cuanto sistemas económicos; es decir, en cuanto ámbito de trabajo, intercambio, cálculo, distribución y explotación”</a:t>
            </a:r>
            <a:endParaRPr/>
          </a:p>
          <a:p>
            <a:pPr indent="-317500" lvl="1" marL="914400" rtl="0" algn="l">
              <a:spcBef>
                <a:spcPts val="0"/>
              </a:spcBef>
              <a:spcAft>
                <a:spcPts val="0"/>
              </a:spcAft>
              <a:buSzPts val="1400"/>
              <a:buChar char="-"/>
            </a:pPr>
            <a:r>
              <a:rPr lang="es"/>
              <a:t>Habermas diría que si la familia opera como un sistema económico, es decir, basado en estrategias y pugnas de poder es por una colonización del sistema, que inmiscuye sus lógicas allí donde no corresponde, como si la familia estuviese exenta de suyo de relaciones de poder o dominación.</a:t>
            </a:r>
            <a:endParaRP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4" name="Shape 104"/>
        <p:cNvGrpSpPr/>
        <p:nvPr/>
      </p:nvGrpSpPr>
      <p:grpSpPr>
        <a:xfrm>
          <a:off x="0" y="0"/>
          <a:ext cx="0" cy="0"/>
          <a:chOff x="0" y="0"/>
          <a:chExt cx="0" cy="0"/>
        </a:xfrm>
      </p:grpSpPr>
      <p:sp>
        <p:nvSpPr>
          <p:cNvPr id="105" name="Google Shape;105;p21"/>
          <p:cNvSpPr txBox="1"/>
          <p:nvPr>
            <p:ph type="title"/>
          </p:nvPr>
        </p:nvSpPr>
        <p:spPr>
          <a:xfrm>
            <a:off x="311700" y="152750"/>
            <a:ext cx="8520600" cy="623400"/>
          </a:xfrm>
          <a:prstGeom prst="rect">
            <a:avLst/>
          </a:prstGeom>
        </p:spPr>
        <p:txBody>
          <a:bodyPr anchorCtr="0" anchor="t" bIns="91425" lIns="91425" spcFirstLastPara="1" rIns="91425" wrap="square" tIns="91425">
            <a:normAutofit fontScale="90000"/>
          </a:bodyPr>
          <a:lstStyle/>
          <a:p>
            <a:pPr indent="0" lvl="0" marL="0" rtl="0" algn="l">
              <a:spcBef>
                <a:spcPts val="0"/>
              </a:spcBef>
              <a:spcAft>
                <a:spcPts val="0"/>
              </a:spcAft>
              <a:buNone/>
            </a:pPr>
            <a:r>
              <a:rPr lang="es"/>
              <a:t>Diferencias al interior de la acción socialmente integrada</a:t>
            </a:r>
            <a:endParaRPr/>
          </a:p>
        </p:txBody>
      </p:sp>
      <p:sp>
        <p:nvSpPr>
          <p:cNvPr id="106" name="Google Shape;106;p21"/>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p>
            <a:pPr indent="-342900" lvl="0" marL="457200" rtl="0" algn="l">
              <a:spcBef>
                <a:spcPts val="0"/>
              </a:spcBef>
              <a:spcAft>
                <a:spcPts val="0"/>
              </a:spcAft>
              <a:buSzPts val="1800"/>
              <a:buChar char="●"/>
            </a:pPr>
            <a:r>
              <a:rPr b="1" lang="es"/>
              <a:t>Acción socialmente integrada “normativamente garantizada”</a:t>
            </a:r>
            <a:r>
              <a:rPr lang="es"/>
              <a:t> ⇒ Permite captar los </a:t>
            </a:r>
            <a:r>
              <a:rPr lang="es"/>
              <a:t>consensos</a:t>
            </a:r>
            <a:r>
              <a:rPr lang="es"/>
              <a:t> implícitos o naturalizados (dados por sentado); pero no recalca lo suficiente que las acciones así garantizadas en la familia son reguladas por el poder patriarcal. La teoría crítica debiese distinguir entre poder patriarcal burocrático y poder patriarcal doméstico.</a:t>
            </a:r>
            <a:endParaRPr/>
          </a:p>
          <a:p>
            <a:pPr indent="-342900" lvl="0" marL="457200" rtl="0" algn="l">
              <a:spcBef>
                <a:spcPts val="0"/>
              </a:spcBef>
              <a:spcAft>
                <a:spcPts val="0"/>
              </a:spcAft>
              <a:buSzPts val="1800"/>
              <a:buChar char="●"/>
            </a:pPr>
            <a:r>
              <a:rPr b="1" lang="es"/>
              <a:t>Acción socialmente integrada “adquiridas comunicativamente” </a:t>
            </a:r>
            <a:r>
              <a:rPr lang="es"/>
              <a:t>⇒ “Dicha acción se coordina sobre la base de entendimientos explícitos y reflexivamente alcanzados, en los que el acuerdo se obtiene mediante un debate no restringido </a:t>
            </a:r>
            <a:r>
              <a:rPr lang="es" u="sng"/>
              <a:t>en condiciones de libertad, igualdad y equidad</a:t>
            </a:r>
            <a:r>
              <a:rPr lang="es"/>
              <a:t>”</a:t>
            </a:r>
            <a:endParaRPr/>
          </a:p>
        </p:txBody>
      </p:sp>
    </p:spTree>
  </p:cSld>
  <p:clrMapOvr>
    <a:masterClrMapping/>
  </p:clrMapOvr>
</p:sld>
</file>

<file path=ppt/theme/theme1.xml><?xml version="1.0" encoding="utf-8"?>
<a:theme xmlns:a="http://schemas.openxmlformats.org/drawingml/2006/main" xmlns:r="http://schemas.openxmlformats.org/officeDocument/2006/relationships" name="Plum">
  <a:themeElements>
    <a:clrScheme name="Plum">
      <a:dk1>
        <a:srgbClr val="611BB8"/>
      </a:dk1>
      <a:lt1>
        <a:srgbClr val="FFFFFF"/>
      </a:lt1>
      <a:dk2>
        <a:srgbClr val="000000"/>
      </a:dk2>
      <a:lt2>
        <a:srgbClr val="7F7F7F"/>
      </a:lt2>
      <a:accent1>
        <a:srgbClr val="333333"/>
      </a:accent1>
      <a:accent2>
        <a:srgbClr val="5E2B97"/>
      </a:accent2>
      <a:accent3>
        <a:srgbClr val="7E57C2"/>
      </a:accent3>
      <a:accent4>
        <a:srgbClr val="C77025"/>
      </a:accent4>
      <a:accent5>
        <a:srgbClr val="009688"/>
      </a:accent5>
      <a:accent6>
        <a:srgbClr val="FFD600"/>
      </a:accent6>
      <a:hlink>
        <a:srgbClr val="009688"/>
      </a:hlink>
      <a:folHlink>
        <a:srgbClr val="009688"/>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