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309" r:id="rId3"/>
    <p:sldId id="324" r:id="rId4"/>
    <p:sldId id="326" r:id="rId5"/>
    <p:sldId id="316" r:id="rId6"/>
    <p:sldId id="318" r:id="rId7"/>
    <p:sldId id="325" r:id="rId8"/>
    <p:sldId id="323" r:id="rId9"/>
    <p:sldId id="303" r:id="rId10"/>
    <p:sldId id="327"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12"/>
  </p:normalViewPr>
  <p:slideViewPr>
    <p:cSldViewPr>
      <p:cViewPr varScale="1">
        <p:scale>
          <a:sx n="102" d="100"/>
          <a:sy n="102" d="100"/>
        </p:scale>
        <p:origin x="1384"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D50BF561-0A90-4462-84F3-FA180626661F}" type="datetimeFigureOut">
              <a:rPr lang="es-MX" smtClean="0"/>
              <a:t>01/09/21</a:t>
            </a:fld>
            <a:endParaRPr lang="es-MX"/>
          </a:p>
        </p:txBody>
      </p:sp>
      <p:sp>
        <p:nvSpPr>
          <p:cNvPr id="19" name="Footer Placeholder 18"/>
          <p:cNvSpPr>
            <a:spLocks noGrp="1"/>
          </p:cNvSpPr>
          <p:nvPr>
            <p:ph type="ftr" sz="quarter" idx="11"/>
          </p:nvPr>
        </p:nvSpPr>
        <p:spPr/>
        <p:txBody>
          <a:bodyPr/>
          <a:lstStyle/>
          <a:p>
            <a:endParaRPr lang="es-MX"/>
          </a:p>
        </p:txBody>
      </p:sp>
      <p:sp>
        <p:nvSpPr>
          <p:cNvPr id="27" name="Slide Number Placeholder 26"/>
          <p:cNvSpPr>
            <a:spLocks noGrp="1"/>
          </p:cNvSpPr>
          <p:nvPr>
            <p:ph type="sldNum" sz="quarter" idx="12"/>
          </p:nvPr>
        </p:nvSpPr>
        <p:spPr/>
        <p:txBody>
          <a:bodyPr/>
          <a:lstStyle/>
          <a:p>
            <a:fld id="{7A08C6C1-6E24-45E8-B151-E0E2B28C5E72}"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D50BF561-0A90-4462-84F3-FA180626661F}" type="datetimeFigureOut">
              <a:rPr lang="es-MX" smtClean="0"/>
              <a:t>01/09/21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A08C6C1-6E24-45E8-B151-E0E2B28C5E72}"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D50BF561-0A90-4462-84F3-FA180626661F}" type="datetimeFigureOut">
              <a:rPr lang="es-MX" smtClean="0"/>
              <a:t>01/09/21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A08C6C1-6E24-45E8-B151-E0E2B28C5E72}"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D50BF561-0A90-4462-84F3-FA180626661F}" type="datetimeFigureOut">
              <a:rPr lang="es-MX" smtClean="0"/>
              <a:t>01/09/21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A08C6C1-6E24-45E8-B151-E0E2B28C5E72}"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Date Placeholder 3"/>
          <p:cNvSpPr>
            <a:spLocks noGrp="1"/>
          </p:cNvSpPr>
          <p:nvPr>
            <p:ph type="dt" sz="half" idx="10"/>
          </p:nvPr>
        </p:nvSpPr>
        <p:spPr/>
        <p:txBody>
          <a:bodyPr/>
          <a:lstStyle/>
          <a:p>
            <a:fld id="{D50BF561-0A90-4462-84F3-FA180626661F}" type="datetimeFigureOut">
              <a:rPr lang="es-MX" smtClean="0"/>
              <a:t>01/09/21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A08C6C1-6E24-45E8-B151-E0E2B28C5E72}"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D50BF561-0A90-4462-84F3-FA180626661F}" type="datetimeFigureOut">
              <a:rPr lang="es-MX" smtClean="0"/>
              <a:t>01/09/21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A08C6C1-6E24-45E8-B151-E0E2B28C5E72}"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Date Placeholder 6"/>
          <p:cNvSpPr>
            <a:spLocks noGrp="1"/>
          </p:cNvSpPr>
          <p:nvPr>
            <p:ph type="dt" sz="half" idx="10"/>
          </p:nvPr>
        </p:nvSpPr>
        <p:spPr/>
        <p:txBody>
          <a:bodyPr/>
          <a:lstStyle/>
          <a:p>
            <a:fld id="{D50BF561-0A90-4462-84F3-FA180626661F}" type="datetimeFigureOut">
              <a:rPr lang="es-MX" smtClean="0"/>
              <a:t>01/09/21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A08C6C1-6E24-45E8-B151-E0E2B28C5E72}"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Date Placeholder 2"/>
          <p:cNvSpPr>
            <a:spLocks noGrp="1"/>
          </p:cNvSpPr>
          <p:nvPr>
            <p:ph type="dt" sz="half" idx="10"/>
          </p:nvPr>
        </p:nvSpPr>
        <p:spPr/>
        <p:txBody>
          <a:bodyPr/>
          <a:lstStyle/>
          <a:p>
            <a:fld id="{D50BF561-0A90-4462-84F3-FA180626661F}" type="datetimeFigureOut">
              <a:rPr lang="es-MX" smtClean="0"/>
              <a:t>01/09/21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A08C6C1-6E24-45E8-B151-E0E2B28C5E72}"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0BF561-0A90-4462-84F3-FA180626661F}" type="datetimeFigureOut">
              <a:rPr lang="es-MX" smtClean="0"/>
              <a:t>01/09/21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A08C6C1-6E24-45E8-B151-E0E2B28C5E72}"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D50BF561-0A90-4462-84F3-FA180626661F}" type="datetimeFigureOut">
              <a:rPr lang="es-MX" smtClean="0"/>
              <a:t>01/09/21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A08C6C1-6E24-45E8-B151-E0E2B28C5E72}"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Date Placeholder 4"/>
          <p:cNvSpPr>
            <a:spLocks noGrp="1"/>
          </p:cNvSpPr>
          <p:nvPr>
            <p:ph type="dt" sz="half" idx="10"/>
          </p:nvPr>
        </p:nvSpPr>
        <p:spPr/>
        <p:txBody>
          <a:bodyPr/>
          <a:lstStyle/>
          <a:p>
            <a:fld id="{D50BF561-0A90-4462-84F3-FA180626661F}" type="datetimeFigureOut">
              <a:rPr lang="es-MX" smtClean="0"/>
              <a:t>01/09/21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a:xfrm>
            <a:off x="8077200" y="6356350"/>
            <a:ext cx="609600" cy="365125"/>
          </a:xfrm>
        </p:spPr>
        <p:txBody>
          <a:bodyPr/>
          <a:lstStyle/>
          <a:p>
            <a:fld id="{7A08C6C1-6E24-45E8-B151-E0E2B28C5E72}" type="slidenum">
              <a:rPr lang="es-MX" smtClean="0"/>
              <a:t>‹Nº›</a:t>
            </a:fld>
            <a:endParaRPr lang="es-MX"/>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50BF561-0A90-4462-84F3-FA180626661F}" type="datetimeFigureOut">
              <a:rPr lang="es-MX" smtClean="0"/>
              <a:t>01/09/21</a:t>
            </a:fld>
            <a:endParaRPr lang="es-MX"/>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MX"/>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A08C6C1-6E24-45E8-B151-E0E2B28C5E72}" type="slidenum">
              <a:rPr lang="es-MX" smtClean="0"/>
              <a:t>‹Nº›</a:t>
            </a:fld>
            <a:endParaRPr lang="es-MX"/>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redagroactiva.com/ciclo-de-vida-de-una-planta-de-tomat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323528" y="260648"/>
            <a:ext cx="8424936" cy="6336704"/>
          </a:xfrm>
          <a:ln>
            <a:solidFill>
              <a:schemeClr val="tx1"/>
            </a:solidFill>
          </a:ln>
        </p:spPr>
        <p:txBody>
          <a:bodyPr anchor="t">
            <a:normAutofit/>
          </a:bodyPr>
          <a:lstStyle/>
          <a:p>
            <a:pPr algn="ctr"/>
            <a:br>
              <a:rPr lang="es-MX" sz="3200" dirty="0"/>
            </a:br>
            <a:r>
              <a:rPr lang="es-MX" sz="4000" dirty="0">
                <a:solidFill>
                  <a:schemeClr val="tx1"/>
                </a:solidFill>
              </a:rPr>
              <a:t>UNIVERSIDAD DE CHILE</a:t>
            </a:r>
            <a:br>
              <a:rPr lang="es-MX" sz="4000" dirty="0">
                <a:solidFill>
                  <a:schemeClr val="tx1"/>
                </a:solidFill>
              </a:rPr>
            </a:br>
            <a:r>
              <a:rPr lang="es-MX" sz="4000" dirty="0">
                <a:solidFill>
                  <a:schemeClr val="tx1"/>
                </a:solidFill>
              </a:rPr>
              <a:t>FACULTAD DE CIENCIAS SOCIALES</a:t>
            </a:r>
            <a:br>
              <a:rPr lang="es-MX" sz="4000" dirty="0">
                <a:solidFill>
                  <a:schemeClr val="tx1"/>
                </a:solidFill>
              </a:rPr>
            </a:br>
            <a:r>
              <a:rPr lang="es-MX" sz="4000" dirty="0">
                <a:solidFill>
                  <a:schemeClr val="tx1"/>
                </a:solidFill>
              </a:rPr>
              <a:t>CARRERA SOCIOLOGÍA</a:t>
            </a:r>
            <a:br>
              <a:rPr lang="es-MX" sz="4000" dirty="0">
                <a:solidFill>
                  <a:schemeClr val="tx1"/>
                </a:solidFill>
              </a:rPr>
            </a:br>
            <a:br>
              <a:rPr lang="es-MX" sz="4000" dirty="0">
                <a:solidFill>
                  <a:schemeClr val="tx1"/>
                </a:solidFill>
              </a:rPr>
            </a:br>
            <a:r>
              <a:rPr lang="es-MX" sz="4000" dirty="0">
                <a:solidFill>
                  <a:schemeClr val="tx1"/>
                </a:solidFill>
              </a:rPr>
              <a:t>CURSO: </a:t>
            </a:r>
            <a:br>
              <a:rPr lang="es-MX" sz="4000" dirty="0">
                <a:solidFill>
                  <a:schemeClr val="tx1"/>
                </a:solidFill>
              </a:rPr>
            </a:br>
            <a:r>
              <a:rPr lang="es-MX" sz="4000" dirty="0">
                <a:solidFill>
                  <a:schemeClr val="tx1"/>
                </a:solidFill>
              </a:rPr>
              <a:t>EPISTEMOLOGÍA</a:t>
            </a:r>
            <a:br>
              <a:rPr lang="es-MX" sz="4000" dirty="0">
                <a:solidFill>
                  <a:schemeClr val="tx1"/>
                </a:solidFill>
              </a:rPr>
            </a:br>
            <a:br>
              <a:rPr lang="es-MX" sz="4000" dirty="0">
                <a:solidFill>
                  <a:schemeClr val="tx1"/>
                </a:solidFill>
              </a:rPr>
            </a:br>
            <a:r>
              <a:rPr lang="es-MX" sz="4000" dirty="0">
                <a:solidFill>
                  <a:schemeClr val="tx1"/>
                </a:solidFill>
              </a:rPr>
              <a:t>APOYO PPT </a:t>
            </a:r>
            <a:r>
              <a:rPr lang="es-MX" sz="4000" dirty="0" err="1">
                <a:solidFill>
                  <a:schemeClr val="tx1"/>
                </a:solidFill>
              </a:rPr>
              <a:t>N°</a:t>
            </a:r>
            <a:r>
              <a:rPr lang="es-MX" sz="4000" dirty="0">
                <a:solidFill>
                  <a:schemeClr val="tx1"/>
                </a:solidFill>
              </a:rPr>
              <a:t> 4</a:t>
            </a:r>
          </a:p>
        </p:txBody>
      </p:sp>
    </p:spTree>
    <p:extLst>
      <p:ext uri="{BB962C8B-B14F-4D97-AF65-F5344CB8AC3E}">
        <p14:creationId xmlns:p14="http://schemas.microsoft.com/office/powerpoint/2010/main" val="3077394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116632"/>
            <a:ext cx="8712968" cy="792088"/>
          </a:xfrm>
          <a:ln>
            <a:solidFill>
              <a:schemeClr val="tx1"/>
            </a:solidFill>
          </a:ln>
        </p:spPr>
        <p:txBody>
          <a:bodyPr anchor="ctr">
            <a:normAutofit fontScale="90000"/>
          </a:bodyPr>
          <a:lstStyle/>
          <a:p>
            <a:pPr algn="ctr"/>
            <a:r>
              <a:rPr lang="es-MX" sz="4000" b="1" dirty="0">
                <a:solidFill>
                  <a:schemeClr val="tx1"/>
                </a:solidFill>
              </a:rPr>
              <a:t>PREGUNTAS PARA EL SIGUIENTE MÓDULO</a:t>
            </a:r>
          </a:p>
        </p:txBody>
      </p:sp>
      <p:sp>
        <p:nvSpPr>
          <p:cNvPr id="3" name="2 Marcador de contenido"/>
          <p:cNvSpPr>
            <a:spLocks noGrp="1"/>
          </p:cNvSpPr>
          <p:nvPr>
            <p:ph idx="1"/>
          </p:nvPr>
        </p:nvSpPr>
        <p:spPr>
          <a:xfrm>
            <a:off x="179512" y="1052736"/>
            <a:ext cx="8712968" cy="5688632"/>
          </a:xfrm>
          <a:ln>
            <a:solidFill>
              <a:schemeClr val="tx1"/>
            </a:solidFill>
          </a:ln>
        </p:spPr>
        <p:txBody>
          <a:bodyPr>
            <a:normAutofit/>
          </a:bodyPr>
          <a:lstStyle/>
          <a:p>
            <a:pPr marL="0" indent="0" algn="ctr">
              <a:buNone/>
            </a:pPr>
            <a:endParaRPr lang="es-MX" sz="3200" b="1" dirty="0">
              <a:latin typeface="+mj-lt"/>
            </a:endParaRPr>
          </a:p>
          <a:p>
            <a:pPr marL="0" indent="0" algn="ctr">
              <a:buNone/>
            </a:pPr>
            <a:r>
              <a:rPr lang="es-MX" sz="3600" b="1" dirty="0">
                <a:latin typeface="+mj-lt"/>
              </a:rPr>
              <a:t>¿Por qué entré a estudiar sociología? …</a:t>
            </a:r>
          </a:p>
          <a:p>
            <a:pPr marL="0" indent="0" algn="ctr">
              <a:buNone/>
            </a:pPr>
            <a:endParaRPr lang="es-MX" sz="3600" b="1" dirty="0">
              <a:latin typeface="+mj-lt"/>
            </a:endParaRPr>
          </a:p>
          <a:p>
            <a:pPr marL="0" indent="0" algn="ctr">
              <a:buNone/>
            </a:pPr>
            <a:r>
              <a:rPr lang="es-MX" sz="3600" b="1" dirty="0">
                <a:latin typeface="+mj-lt"/>
              </a:rPr>
              <a:t>¿Qué relación guarda el contexto actual mundial/nacional con esa opción?</a:t>
            </a:r>
          </a:p>
          <a:p>
            <a:pPr marL="0" indent="0" algn="ctr">
              <a:buNone/>
            </a:pPr>
            <a:endParaRPr lang="es-MX" sz="3600" b="1" dirty="0">
              <a:latin typeface="+mj-lt"/>
            </a:endParaRPr>
          </a:p>
          <a:p>
            <a:pPr marL="0" indent="0" algn="ctr">
              <a:buNone/>
            </a:pPr>
            <a:r>
              <a:rPr lang="es-MX" sz="3600" b="1" dirty="0">
                <a:latin typeface="+mj-lt"/>
              </a:rPr>
              <a:t>¿Qué me imagino estar haciendo como sociólogo/a en 15 años más? …</a:t>
            </a:r>
          </a:p>
          <a:p>
            <a:pPr marL="0" indent="0" algn="ctr">
              <a:buNone/>
            </a:pPr>
            <a:endParaRPr lang="es-MX" sz="3200" b="1" dirty="0">
              <a:latin typeface="+mj-lt"/>
            </a:endParaRPr>
          </a:p>
        </p:txBody>
      </p:sp>
    </p:spTree>
    <p:extLst>
      <p:ext uri="{BB962C8B-B14F-4D97-AF65-F5344CB8AC3E}">
        <p14:creationId xmlns:p14="http://schemas.microsoft.com/office/powerpoint/2010/main" val="1286602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88640"/>
            <a:ext cx="8640960" cy="864096"/>
          </a:xfrm>
          <a:ln>
            <a:solidFill>
              <a:schemeClr val="tx1"/>
            </a:solidFill>
          </a:ln>
        </p:spPr>
        <p:txBody>
          <a:bodyPr anchor="ctr">
            <a:normAutofit/>
          </a:bodyPr>
          <a:lstStyle/>
          <a:p>
            <a:pPr algn="ctr"/>
            <a:r>
              <a:rPr lang="es-MX" b="1" dirty="0"/>
              <a:t>OBJETIVO DE LA SESIÓN</a:t>
            </a:r>
          </a:p>
        </p:txBody>
      </p:sp>
      <p:sp>
        <p:nvSpPr>
          <p:cNvPr id="3" name="2 Marcador de contenido"/>
          <p:cNvSpPr>
            <a:spLocks noGrp="1"/>
          </p:cNvSpPr>
          <p:nvPr>
            <p:ph idx="1"/>
          </p:nvPr>
        </p:nvSpPr>
        <p:spPr>
          <a:xfrm>
            <a:off x="251520" y="1268760"/>
            <a:ext cx="8640960" cy="5328592"/>
          </a:xfrm>
          <a:ln>
            <a:solidFill>
              <a:schemeClr val="tx1"/>
            </a:solidFill>
          </a:ln>
        </p:spPr>
        <p:txBody>
          <a:bodyPr>
            <a:normAutofit/>
          </a:bodyPr>
          <a:lstStyle/>
          <a:p>
            <a:pPr marL="0" indent="0">
              <a:buNone/>
            </a:pPr>
            <a:endParaRPr lang="es-MX" sz="3600" b="1" dirty="0">
              <a:latin typeface="+mj-lt"/>
            </a:endParaRPr>
          </a:p>
          <a:p>
            <a:pPr marL="0" indent="0" algn="just">
              <a:buNone/>
            </a:pPr>
            <a:r>
              <a:rPr lang="es-MX" sz="3600" b="1" dirty="0">
                <a:latin typeface="+mj-lt"/>
              </a:rPr>
              <a:t>+ Presentar un conjunto de planteamientos  generales e introductorios del filósofo G.W.F. Hegel como crítica al planteamiento de Kant. </a:t>
            </a:r>
          </a:p>
          <a:p>
            <a:pPr marL="0" indent="0" algn="just">
              <a:buNone/>
            </a:pPr>
            <a:endParaRPr lang="es-MX" sz="3600" b="1" dirty="0">
              <a:latin typeface="+mj-lt"/>
            </a:endParaRPr>
          </a:p>
          <a:p>
            <a:pPr marL="0" indent="0">
              <a:buNone/>
            </a:pPr>
            <a:endParaRPr lang="es-MX" sz="2800" b="1" dirty="0">
              <a:latin typeface="+mj-lt"/>
            </a:endParaRPr>
          </a:p>
        </p:txBody>
      </p:sp>
    </p:spTree>
    <p:extLst>
      <p:ext uri="{BB962C8B-B14F-4D97-AF65-F5344CB8AC3E}">
        <p14:creationId xmlns:p14="http://schemas.microsoft.com/office/powerpoint/2010/main" val="1933026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88640"/>
            <a:ext cx="8640960" cy="864096"/>
          </a:xfrm>
          <a:ln>
            <a:solidFill>
              <a:schemeClr val="tx1"/>
            </a:solidFill>
          </a:ln>
        </p:spPr>
        <p:txBody>
          <a:bodyPr anchor="ctr">
            <a:normAutofit/>
          </a:bodyPr>
          <a:lstStyle/>
          <a:p>
            <a:pPr algn="ctr"/>
            <a:r>
              <a:rPr lang="es-MX" sz="4000" b="1" dirty="0"/>
              <a:t>IDEALISMO ALEMÁN: REPRESENTANTES</a:t>
            </a:r>
          </a:p>
        </p:txBody>
      </p:sp>
      <p:sp>
        <p:nvSpPr>
          <p:cNvPr id="3" name="2 Marcador de contenido"/>
          <p:cNvSpPr>
            <a:spLocks noGrp="1"/>
          </p:cNvSpPr>
          <p:nvPr>
            <p:ph idx="1"/>
          </p:nvPr>
        </p:nvSpPr>
        <p:spPr>
          <a:xfrm>
            <a:off x="251520" y="1268760"/>
            <a:ext cx="8640960" cy="5328592"/>
          </a:xfrm>
          <a:ln>
            <a:solidFill>
              <a:schemeClr val="tx1"/>
            </a:solidFill>
          </a:ln>
        </p:spPr>
        <p:txBody>
          <a:bodyPr>
            <a:normAutofit/>
          </a:bodyPr>
          <a:lstStyle/>
          <a:p>
            <a:pPr marL="0" indent="0" algn="just">
              <a:buNone/>
            </a:pPr>
            <a:endParaRPr lang="es-MX" sz="2800" b="1" dirty="0">
              <a:latin typeface="+mj-lt"/>
            </a:endParaRPr>
          </a:p>
          <a:p>
            <a:pPr marL="0" indent="0" algn="just">
              <a:buNone/>
            </a:pPr>
            <a:r>
              <a:rPr lang="es-CL" sz="2800" b="1" dirty="0">
                <a:latin typeface="+mj-lt"/>
              </a:rPr>
              <a:t> </a:t>
            </a:r>
            <a:endParaRPr lang="es-MX" sz="2800" b="1" dirty="0">
              <a:latin typeface="+mj-lt"/>
            </a:endParaRPr>
          </a:p>
          <a:p>
            <a:pPr marL="0" indent="0">
              <a:buNone/>
            </a:pPr>
            <a:endParaRPr lang="es-MX" sz="2800" b="1" dirty="0">
              <a:latin typeface="+mj-lt"/>
            </a:endParaRPr>
          </a:p>
        </p:txBody>
      </p:sp>
      <p:pic>
        <p:nvPicPr>
          <p:cNvPr id="4" name="Imagen 3">
            <a:extLst>
              <a:ext uri="{FF2B5EF4-FFF2-40B4-BE49-F238E27FC236}">
                <a16:creationId xmlns:a16="http://schemas.microsoft.com/office/drawing/2014/main" id="{3823A300-F84C-4BCC-80C2-BDC5585CF270}"/>
              </a:ext>
            </a:extLst>
          </p:cNvPr>
          <p:cNvPicPr>
            <a:picLocks noChangeAspect="1"/>
          </p:cNvPicPr>
          <p:nvPr/>
        </p:nvPicPr>
        <p:blipFill>
          <a:blip r:embed="rId2"/>
          <a:stretch>
            <a:fillRect/>
          </a:stretch>
        </p:blipFill>
        <p:spPr>
          <a:xfrm>
            <a:off x="539552" y="1484784"/>
            <a:ext cx="8136904" cy="3600400"/>
          </a:xfrm>
          <a:prstGeom prst="rect">
            <a:avLst/>
          </a:prstGeom>
        </p:spPr>
      </p:pic>
      <p:sp>
        <p:nvSpPr>
          <p:cNvPr id="5" name="Rectángulo 4">
            <a:extLst>
              <a:ext uri="{FF2B5EF4-FFF2-40B4-BE49-F238E27FC236}">
                <a16:creationId xmlns:a16="http://schemas.microsoft.com/office/drawing/2014/main" id="{08CC9F2C-D187-4215-B6BC-A572A685ED1B}"/>
              </a:ext>
            </a:extLst>
          </p:cNvPr>
          <p:cNvSpPr/>
          <p:nvPr/>
        </p:nvSpPr>
        <p:spPr>
          <a:xfrm>
            <a:off x="539552" y="5296515"/>
            <a:ext cx="201622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dirty="0"/>
              <a:t>Kant: </a:t>
            </a:r>
          </a:p>
          <a:p>
            <a:pPr algn="ctr"/>
            <a:r>
              <a:rPr lang="es-CL" b="1" dirty="0"/>
              <a:t>(1724 – 1804)</a:t>
            </a:r>
          </a:p>
        </p:txBody>
      </p:sp>
      <p:sp>
        <p:nvSpPr>
          <p:cNvPr id="6" name="Rectángulo 5">
            <a:extLst>
              <a:ext uri="{FF2B5EF4-FFF2-40B4-BE49-F238E27FC236}">
                <a16:creationId xmlns:a16="http://schemas.microsoft.com/office/drawing/2014/main" id="{7F5FE5DC-6C72-48C3-BFC1-4EE290353E04}"/>
              </a:ext>
            </a:extLst>
          </p:cNvPr>
          <p:cNvSpPr/>
          <p:nvPr/>
        </p:nvSpPr>
        <p:spPr>
          <a:xfrm>
            <a:off x="6587296" y="5296515"/>
            <a:ext cx="2016223"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b="1" dirty="0"/>
              <a:t>Hegel: </a:t>
            </a:r>
          </a:p>
          <a:p>
            <a:pPr algn="ctr"/>
            <a:r>
              <a:rPr lang="es-CL" b="1" dirty="0"/>
              <a:t>(1770 – 1831)</a:t>
            </a:r>
          </a:p>
        </p:txBody>
      </p:sp>
    </p:spTree>
    <p:extLst>
      <p:ext uri="{BB962C8B-B14F-4D97-AF65-F5344CB8AC3E}">
        <p14:creationId xmlns:p14="http://schemas.microsoft.com/office/powerpoint/2010/main" val="3414360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88640"/>
            <a:ext cx="8640960" cy="1008112"/>
          </a:xfrm>
          <a:ln>
            <a:solidFill>
              <a:schemeClr val="tx1"/>
            </a:solidFill>
          </a:ln>
        </p:spPr>
        <p:txBody>
          <a:bodyPr anchor="ctr">
            <a:noAutofit/>
          </a:bodyPr>
          <a:lstStyle/>
          <a:p>
            <a:pPr algn="ctr"/>
            <a:r>
              <a:rPr lang="es-MX" sz="3600" b="1" dirty="0"/>
              <a:t>IDEALISMO ALEMÁN: PLANTEAMIENTOS CENTRAL</a:t>
            </a:r>
          </a:p>
        </p:txBody>
      </p:sp>
      <p:sp>
        <p:nvSpPr>
          <p:cNvPr id="3" name="2 Marcador de contenido"/>
          <p:cNvSpPr>
            <a:spLocks noGrp="1"/>
          </p:cNvSpPr>
          <p:nvPr>
            <p:ph idx="1"/>
          </p:nvPr>
        </p:nvSpPr>
        <p:spPr>
          <a:xfrm>
            <a:off x="251520" y="1268760"/>
            <a:ext cx="8640960" cy="5328592"/>
          </a:xfrm>
          <a:ln>
            <a:solidFill>
              <a:schemeClr val="tx1"/>
            </a:solidFill>
          </a:ln>
        </p:spPr>
        <p:txBody>
          <a:bodyPr>
            <a:normAutofit fontScale="92500"/>
          </a:bodyPr>
          <a:lstStyle/>
          <a:p>
            <a:pPr marL="0" indent="0" algn="just">
              <a:buNone/>
            </a:pPr>
            <a:endParaRPr lang="es-MX" sz="2800" b="1" dirty="0">
              <a:latin typeface="+mj-lt"/>
            </a:endParaRPr>
          </a:p>
          <a:p>
            <a:pPr marL="0" indent="0" algn="just">
              <a:buNone/>
            </a:pPr>
            <a:r>
              <a:rPr lang="es-MX" sz="2800" b="1" dirty="0">
                <a:latin typeface="+mj-lt"/>
              </a:rPr>
              <a:t>Para H. Marcuse, el idealismo alemán pueden entenderse como una respuesta al impacto político de la Revolución Francesa. De allí en adelante, “</a:t>
            </a:r>
            <a:r>
              <a:rPr lang="es-ES" sz="2800" b="1" i="0" u="none" strike="noStrike" baseline="0" dirty="0">
                <a:latin typeface="+mj-lt"/>
              </a:rPr>
              <a:t>la lucha con la naturaleza y con la organización social habría de ser guiada por los propios progresos de su conocimiento. El mundo habría de ser un </a:t>
            </a:r>
            <a:r>
              <a:rPr lang="es-CL" sz="2800" b="1" i="0" u="none" strike="noStrike" baseline="0" dirty="0">
                <a:latin typeface="+mj-lt"/>
              </a:rPr>
              <a:t>orden racional.” (p. 10). Esto estuvo también vinculado al triunfo de la industria y al avance del capitalismo. </a:t>
            </a:r>
          </a:p>
          <a:p>
            <a:pPr marL="0" indent="0" algn="just">
              <a:buNone/>
            </a:pPr>
            <a:endParaRPr lang="es-CL" sz="2800" b="1" dirty="0">
              <a:latin typeface="+mj-lt"/>
            </a:endParaRPr>
          </a:p>
          <a:p>
            <a:pPr marL="0" indent="0" algn="just">
              <a:buNone/>
            </a:pPr>
            <a:r>
              <a:rPr lang="es-CL" sz="2800" b="1" dirty="0">
                <a:latin typeface="+mj-lt"/>
              </a:rPr>
              <a:t>Por esto, la razón, el pensamiento, debe gobernar la realidad. Se entiende así que la razón es una “fuerza histórica objetiva” para planteamientos derivados de la ilustración.</a:t>
            </a:r>
            <a:endParaRPr lang="es-MX" sz="2800" b="1" dirty="0">
              <a:latin typeface="+mj-lt"/>
            </a:endParaRPr>
          </a:p>
          <a:p>
            <a:pPr marL="0" indent="0">
              <a:buNone/>
            </a:pPr>
            <a:endParaRPr lang="es-MX" sz="2800" b="1" dirty="0">
              <a:latin typeface="+mj-lt"/>
            </a:endParaRPr>
          </a:p>
        </p:txBody>
      </p:sp>
    </p:spTree>
    <p:extLst>
      <p:ext uri="{BB962C8B-B14F-4D97-AF65-F5344CB8AC3E}">
        <p14:creationId xmlns:p14="http://schemas.microsoft.com/office/powerpoint/2010/main" val="646929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116632"/>
            <a:ext cx="8712968" cy="1008112"/>
          </a:xfrm>
          <a:ln>
            <a:solidFill>
              <a:schemeClr val="tx1"/>
            </a:solidFill>
          </a:ln>
        </p:spPr>
        <p:txBody>
          <a:bodyPr anchor="ctr">
            <a:normAutofit/>
          </a:bodyPr>
          <a:lstStyle/>
          <a:p>
            <a:pPr algn="ctr"/>
            <a:r>
              <a:rPr lang="es-MX" sz="4000" b="1" dirty="0">
                <a:solidFill>
                  <a:schemeClr val="tx1"/>
                </a:solidFill>
              </a:rPr>
              <a:t>LA PROPUESTA DE HEGEL</a:t>
            </a:r>
          </a:p>
        </p:txBody>
      </p:sp>
      <p:sp>
        <p:nvSpPr>
          <p:cNvPr id="3" name="2 Marcador de contenido"/>
          <p:cNvSpPr>
            <a:spLocks noGrp="1"/>
          </p:cNvSpPr>
          <p:nvPr>
            <p:ph idx="1"/>
          </p:nvPr>
        </p:nvSpPr>
        <p:spPr>
          <a:xfrm>
            <a:off x="179512" y="1268760"/>
            <a:ext cx="8712968" cy="5472608"/>
          </a:xfrm>
          <a:ln>
            <a:solidFill>
              <a:schemeClr val="tx1"/>
            </a:solidFill>
          </a:ln>
        </p:spPr>
        <p:txBody>
          <a:bodyPr>
            <a:normAutofit/>
          </a:bodyPr>
          <a:lstStyle/>
          <a:p>
            <a:pPr marL="0" indent="0" algn="ctr">
              <a:buNone/>
            </a:pPr>
            <a:r>
              <a:rPr lang="es-MX" sz="3200" b="1" dirty="0">
                <a:latin typeface="+mj-lt"/>
              </a:rPr>
              <a:t>Punto de partida crítico frente a Kant. «Según Hegel, </a:t>
            </a:r>
            <a:r>
              <a:rPr lang="es-MX" sz="3200" b="1" u="sng" dirty="0">
                <a:latin typeface="+mj-lt"/>
              </a:rPr>
              <a:t>Kant se propone conocer la estructura constituyente de la conciencia como condición para explicar el fenómeno del conocimiento</a:t>
            </a:r>
            <a:r>
              <a:rPr lang="es-MX" sz="3200" b="1" dirty="0">
                <a:latin typeface="+mj-lt"/>
              </a:rPr>
              <a:t>. Pero ello implica procurar conocer antes de conocer, lo que es equivalente a querer nadar antes de tirarse al agua …»</a:t>
            </a:r>
          </a:p>
          <a:p>
            <a:pPr marL="0" indent="0" algn="ctr">
              <a:buNone/>
            </a:pPr>
            <a:endParaRPr lang="es-MX" sz="3200" b="1" dirty="0">
              <a:latin typeface="+mj-lt"/>
            </a:endParaRPr>
          </a:p>
          <a:p>
            <a:pPr marL="0" indent="0" algn="ctr">
              <a:buNone/>
            </a:pPr>
            <a:r>
              <a:rPr lang="es-MX" sz="3200" b="1" dirty="0">
                <a:latin typeface="+mj-lt"/>
              </a:rPr>
              <a:t>Rafael Echeverría, El </a:t>
            </a:r>
            <a:r>
              <a:rPr lang="es-MX" sz="3200" b="1" dirty="0" err="1">
                <a:latin typeface="+mj-lt"/>
              </a:rPr>
              <a:t>Buho</a:t>
            </a:r>
            <a:r>
              <a:rPr lang="es-MX" sz="3200" b="1" dirty="0">
                <a:latin typeface="+mj-lt"/>
              </a:rPr>
              <a:t> de Minerva. Introducción a la Filosofía Moderna, p. 95</a:t>
            </a:r>
          </a:p>
        </p:txBody>
      </p:sp>
    </p:spTree>
    <p:extLst>
      <p:ext uri="{BB962C8B-B14F-4D97-AF65-F5344CB8AC3E}">
        <p14:creationId xmlns:p14="http://schemas.microsoft.com/office/powerpoint/2010/main" val="4194179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116632"/>
            <a:ext cx="8712968" cy="648072"/>
          </a:xfrm>
          <a:ln>
            <a:solidFill>
              <a:schemeClr val="tx1"/>
            </a:solidFill>
          </a:ln>
        </p:spPr>
        <p:txBody>
          <a:bodyPr anchor="ctr">
            <a:normAutofit fontScale="90000"/>
          </a:bodyPr>
          <a:lstStyle/>
          <a:p>
            <a:pPr algn="ctr"/>
            <a:r>
              <a:rPr lang="es-MX" sz="4000" b="1" dirty="0">
                <a:solidFill>
                  <a:schemeClr val="tx1"/>
                </a:solidFill>
              </a:rPr>
              <a:t>PRINCIPIOS DEL SISTEMA DE HEGEL</a:t>
            </a:r>
          </a:p>
        </p:txBody>
      </p:sp>
      <p:sp>
        <p:nvSpPr>
          <p:cNvPr id="3" name="2 Marcador de contenido"/>
          <p:cNvSpPr>
            <a:spLocks noGrp="1"/>
          </p:cNvSpPr>
          <p:nvPr>
            <p:ph idx="1"/>
          </p:nvPr>
        </p:nvSpPr>
        <p:spPr>
          <a:xfrm>
            <a:off x="179512" y="908720"/>
            <a:ext cx="8712968" cy="5832648"/>
          </a:xfrm>
          <a:ln>
            <a:solidFill>
              <a:schemeClr val="tx1"/>
            </a:solidFill>
          </a:ln>
        </p:spPr>
        <p:txBody>
          <a:bodyPr>
            <a:normAutofit fontScale="70000" lnSpcReduction="20000"/>
          </a:bodyPr>
          <a:lstStyle/>
          <a:p>
            <a:pPr marL="0" indent="0" algn="just">
              <a:buNone/>
            </a:pPr>
            <a:r>
              <a:rPr lang="es-MX" sz="3200" b="1" dirty="0">
                <a:latin typeface="+mj-lt"/>
              </a:rPr>
              <a:t>1) Identidad de pensamiento y mundo objetivo, primacía de la conciencia,</a:t>
            </a:r>
          </a:p>
          <a:p>
            <a:pPr marL="0" indent="0" algn="just">
              <a:buNone/>
            </a:pPr>
            <a:endParaRPr lang="es-MX" sz="3200" b="1" dirty="0">
              <a:latin typeface="+mj-lt"/>
            </a:endParaRPr>
          </a:p>
          <a:p>
            <a:pPr marL="0" indent="0" algn="just">
              <a:buNone/>
            </a:pPr>
            <a:r>
              <a:rPr lang="es-MX" sz="3200" b="1" dirty="0">
                <a:latin typeface="+mj-lt"/>
              </a:rPr>
              <a:t>2) Crítica del principio de identidad (conocer implica establecer y profundizar la relación entre el ser y el no ser, a través de su mediación. Las cosas están en movimiento, esto es, son y no son a la vez. He allí la totalidad, expresión del principio de contradicción)</a:t>
            </a:r>
          </a:p>
          <a:p>
            <a:pPr marL="0" indent="0" algn="just">
              <a:buNone/>
            </a:pPr>
            <a:endParaRPr lang="es-MX" sz="3200" b="1" dirty="0">
              <a:latin typeface="+mj-lt"/>
            </a:endParaRPr>
          </a:p>
          <a:p>
            <a:pPr marL="0" indent="0" algn="just">
              <a:buNone/>
            </a:pPr>
            <a:r>
              <a:rPr lang="es-MX" sz="3200" b="1" dirty="0">
                <a:latin typeface="+mj-lt"/>
              </a:rPr>
              <a:t>3) Crítica a la realidad inmediata (A través de la reflexión pasamos de el ser, a la esencia y, de allí, al concepto, que es el regreso al ser, pero devenido)</a:t>
            </a:r>
          </a:p>
          <a:p>
            <a:pPr marL="0" indent="0" algn="just">
              <a:buNone/>
            </a:pPr>
            <a:endParaRPr lang="es-MX" sz="3200" b="1" dirty="0">
              <a:latin typeface="+mj-lt"/>
            </a:endParaRPr>
          </a:p>
          <a:p>
            <a:pPr marL="0" indent="0" algn="just">
              <a:buNone/>
            </a:pPr>
            <a:r>
              <a:rPr lang="es-MX" sz="3200" b="1" dirty="0">
                <a:latin typeface="+mj-lt"/>
              </a:rPr>
              <a:t>4) La dialéctica de la realidad. (No tiene sentido hablar de un método dialéctico. El conocimiento dialéctico es sólo expresión del carácter dialéctico de la realidad. Pero no olvidemos que la realidad es expresión de la conciencia, de allí el idealismo filosófico del autor)</a:t>
            </a:r>
          </a:p>
          <a:p>
            <a:pPr marL="0" indent="0" algn="just">
              <a:buNone/>
            </a:pPr>
            <a:endParaRPr lang="es-MX" sz="3200" b="1" dirty="0">
              <a:latin typeface="+mj-lt"/>
            </a:endParaRPr>
          </a:p>
          <a:p>
            <a:pPr marL="0" indent="0" algn="just">
              <a:buNone/>
            </a:pPr>
            <a:r>
              <a:rPr lang="es-MX" sz="3200" b="1" dirty="0">
                <a:latin typeface="+mj-lt"/>
              </a:rPr>
              <a:t>Rafael Echeverría, El Búho de Minerva. Introducción a la Filosofía Moderna, </a:t>
            </a:r>
            <a:r>
              <a:rPr lang="es-MX" sz="3200" b="1" dirty="0" err="1">
                <a:latin typeface="+mj-lt"/>
              </a:rPr>
              <a:t>pp</a:t>
            </a:r>
            <a:r>
              <a:rPr lang="es-MX" sz="3200" b="1" dirty="0">
                <a:latin typeface="+mj-lt"/>
              </a:rPr>
              <a:t> 98 - 105</a:t>
            </a:r>
          </a:p>
        </p:txBody>
      </p:sp>
    </p:spTree>
    <p:extLst>
      <p:ext uri="{BB962C8B-B14F-4D97-AF65-F5344CB8AC3E}">
        <p14:creationId xmlns:p14="http://schemas.microsoft.com/office/powerpoint/2010/main" val="947103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64165" y="6021288"/>
            <a:ext cx="8680535" cy="720080"/>
          </a:xfrm>
          <a:ln>
            <a:solidFill>
              <a:schemeClr val="tx1"/>
            </a:solidFill>
          </a:ln>
        </p:spPr>
        <p:txBody>
          <a:bodyPr anchor="ctr">
            <a:normAutofit/>
          </a:bodyPr>
          <a:lstStyle/>
          <a:p>
            <a:pPr algn="ctr"/>
            <a:r>
              <a:rPr lang="es-MX" sz="2000" b="1" dirty="0">
                <a:solidFill>
                  <a:schemeClr val="tx1"/>
                </a:solidFill>
              </a:rPr>
              <a:t>Tomado de: </a:t>
            </a:r>
            <a:r>
              <a:rPr lang="es-MX" sz="2000" b="1" dirty="0">
                <a:solidFill>
                  <a:schemeClr val="tx1"/>
                </a:solidFill>
                <a:hlinkClick r:id="rId2"/>
              </a:rPr>
              <a:t>https://redagroactiva.com/ciclo-de-vida-de-una-planta-de-tomate/</a:t>
            </a:r>
            <a:r>
              <a:rPr lang="es-MX" sz="2000" b="1" dirty="0">
                <a:solidFill>
                  <a:schemeClr val="tx1"/>
                </a:solidFill>
              </a:rPr>
              <a:t> 31082021</a:t>
            </a:r>
          </a:p>
        </p:txBody>
      </p:sp>
      <p:pic>
        <p:nvPicPr>
          <p:cNvPr id="6" name="Imagen 5">
            <a:extLst>
              <a:ext uri="{FF2B5EF4-FFF2-40B4-BE49-F238E27FC236}">
                <a16:creationId xmlns:a16="http://schemas.microsoft.com/office/drawing/2014/main" id="{BBB81B17-3185-4163-BE91-4AEBA4C6D731}"/>
              </a:ext>
            </a:extLst>
          </p:cNvPr>
          <p:cNvPicPr>
            <a:picLocks noChangeAspect="1"/>
          </p:cNvPicPr>
          <p:nvPr/>
        </p:nvPicPr>
        <p:blipFill>
          <a:blip r:embed="rId3"/>
          <a:stretch>
            <a:fillRect/>
          </a:stretch>
        </p:blipFill>
        <p:spPr>
          <a:xfrm>
            <a:off x="247949" y="836712"/>
            <a:ext cx="8712968" cy="5040560"/>
          </a:xfrm>
          <a:prstGeom prst="rect">
            <a:avLst/>
          </a:prstGeom>
        </p:spPr>
      </p:pic>
      <p:sp>
        <p:nvSpPr>
          <p:cNvPr id="7" name="Rectángulo 6">
            <a:extLst>
              <a:ext uri="{FF2B5EF4-FFF2-40B4-BE49-F238E27FC236}">
                <a16:creationId xmlns:a16="http://schemas.microsoft.com/office/drawing/2014/main" id="{8FBB2018-F90A-475B-860F-10B231ADCF96}"/>
              </a:ext>
            </a:extLst>
          </p:cNvPr>
          <p:cNvSpPr/>
          <p:nvPr/>
        </p:nvSpPr>
        <p:spPr>
          <a:xfrm>
            <a:off x="247947" y="54641"/>
            <a:ext cx="8680535" cy="6380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800" dirty="0">
                <a:latin typeface="+mj-lt"/>
              </a:rPr>
              <a:t>¿QUÉ VEMOS GRAFICADO AQUÍ?</a:t>
            </a:r>
          </a:p>
        </p:txBody>
      </p:sp>
    </p:spTree>
    <p:extLst>
      <p:ext uri="{BB962C8B-B14F-4D97-AF65-F5344CB8AC3E}">
        <p14:creationId xmlns:p14="http://schemas.microsoft.com/office/powerpoint/2010/main" val="4107809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116632"/>
            <a:ext cx="8712968" cy="1008112"/>
          </a:xfrm>
          <a:ln>
            <a:solidFill>
              <a:schemeClr val="tx1"/>
            </a:solidFill>
          </a:ln>
        </p:spPr>
        <p:txBody>
          <a:bodyPr anchor="ctr">
            <a:normAutofit fontScale="90000"/>
          </a:bodyPr>
          <a:lstStyle/>
          <a:p>
            <a:pPr algn="ctr"/>
            <a:r>
              <a:rPr lang="es-MX" sz="4000" b="1" dirty="0">
                <a:solidFill>
                  <a:schemeClr val="tx1"/>
                </a:solidFill>
              </a:rPr>
              <a:t>LAS IDEAS DE PROCESO, DIVERSIDAD Y UNIDAD.</a:t>
            </a:r>
          </a:p>
        </p:txBody>
      </p:sp>
      <p:sp>
        <p:nvSpPr>
          <p:cNvPr id="3" name="2 Marcador de contenido"/>
          <p:cNvSpPr>
            <a:spLocks noGrp="1"/>
          </p:cNvSpPr>
          <p:nvPr>
            <p:ph idx="1"/>
          </p:nvPr>
        </p:nvSpPr>
        <p:spPr>
          <a:xfrm>
            <a:off x="179512" y="1268760"/>
            <a:ext cx="8712968" cy="5472608"/>
          </a:xfrm>
          <a:ln>
            <a:solidFill>
              <a:schemeClr val="tx1"/>
            </a:solidFill>
          </a:ln>
        </p:spPr>
        <p:txBody>
          <a:bodyPr>
            <a:normAutofit fontScale="85000" lnSpcReduction="20000"/>
          </a:bodyPr>
          <a:lstStyle/>
          <a:p>
            <a:pPr marL="0" indent="0" algn="just">
              <a:buNone/>
            </a:pPr>
            <a:r>
              <a:rPr lang="es-MX" sz="3200" b="1" dirty="0">
                <a:latin typeface="+mj-lt"/>
              </a:rPr>
              <a:t>… “</a:t>
            </a:r>
            <a:r>
              <a:rPr lang="es-ES" sz="3200" dirty="0">
                <a:latin typeface="+mj-lt"/>
              </a:rPr>
              <a:t>La opinión no concibe la diversidad de los sistemas filosóficos como el despliegue progresivo de la verdad, sino que en la diversidad sólo ve contradicción. El capullo desaparece cuando brota la flor, y se podría decir que aquél queda refutado por ésta; del mismo modo, el fruto hace que se declare la flor como una existencia falsa de la planta, y aquél ocupa el puesto de ésta como verdad de la planta. Estas formas no sólo se distinguen entre sí, sino que también se desbancan unas a otras como mutuamente incompatibles. </a:t>
            </a:r>
            <a:r>
              <a:rPr lang="es-ES" sz="3200" u="sng" dirty="0">
                <a:latin typeface="+mj-lt"/>
              </a:rPr>
              <a:t>Pero su naturaleza fluida las convierte al mismo tiempo en momentos de la unidad orgánica, en la que no sólo no se enfrentan, sino que la una es tan necesaria como la otra, y es esta misma necesidad la que constituye la vida del Todo”</a:t>
            </a:r>
          </a:p>
          <a:p>
            <a:pPr marL="0" indent="0" algn="just">
              <a:buNone/>
            </a:pPr>
            <a:endParaRPr lang="es-ES" sz="3200" u="sng" dirty="0">
              <a:latin typeface="+mj-lt"/>
            </a:endParaRPr>
          </a:p>
          <a:p>
            <a:pPr marL="0" indent="0" algn="ctr">
              <a:buNone/>
            </a:pPr>
            <a:r>
              <a:rPr lang="es-ES" sz="3200" u="sng" dirty="0">
                <a:latin typeface="+mj-lt"/>
              </a:rPr>
              <a:t>G.W.F. Hegel, Fenomenología del Espíritu</a:t>
            </a:r>
            <a:endParaRPr lang="es-MX" sz="3200" b="1" u="sng" dirty="0">
              <a:latin typeface="+mj-lt"/>
            </a:endParaRPr>
          </a:p>
        </p:txBody>
      </p:sp>
    </p:spTree>
    <p:extLst>
      <p:ext uri="{BB962C8B-B14F-4D97-AF65-F5344CB8AC3E}">
        <p14:creationId xmlns:p14="http://schemas.microsoft.com/office/powerpoint/2010/main" val="375910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116632"/>
            <a:ext cx="8712968" cy="792088"/>
          </a:xfrm>
          <a:ln>
            <a:solidFill>
              <a:schemeClr val="tx1"/>
            </a:solidFill>
          </a:ln>
        </p:spPr>
        <p:txBody>
          <a:bodyPr anchor="ctr">
            <a:normAutofit/>
          </a:bodyPr>
          <a:lstStyle/>
          <a:p>
            <a:pPr algn="ctr"/>
            <a:r>
              <a:rPr lang="es-MX" sz="4000" b="1" dirty="0">
                <a:solidFill>
                  <a:schemeClr val="tx1"/>
                </a:solidFill>
              </a:rPr>
              <a:t>CONCEPTO DE CIENCIA EN HEGEL …</a:t>
            </a:r>
          </a:p>
        </p:txBody>
      </p:sp>
      <p:sp>
        <p:nvSpPr>
          <p:cNvPr id="3" name="2 Marcador de contenido"/>
          <p:cNvSpPr>
            <a:spLocks noGrp="1"/>
          </p:cNvSpPr>
          <p:nvPr>
            <p:ph idx="1"/>
          </p:nvPr>
        </p:nvSpPr>
        <p:spPr>
          <a:xfrm>
            <a:off x="179512" y="1052736"/>
            <a:ext cx="8712968" cy="5688632"/>
          </a:xfrm>
          <a:ln>
            <a:solidFill>
              <a:schemeClr val="tx1"/>
            </a:solidFill>
          </a:ln>
        </p:spPr>
        <p:txBody>
          <a:bodyPr>
            <a:normAutofit fontScale="92500" lnSpcReduction="10000"/>
          </a:bodyPr>
          <a:lstStyle/>
          <a:p>
            <a:pPr marL="0" indent="0" algn="ctr">
              <a:buNone/>
            </a:pPr>
            <a:r>
              <a:rPr lang="es-MX" sz="3200" b="1" dirty="0">
                <a:latin typeface="+mj-lt"/>
              </a:rPr>
              <a:t>“La ciencia no es nada más que el acto de demostración por medio del cual la propia subjetividad va cobrando consistencia propia …</a:t>
            </a:r>
          </a:p>
          <a:p>
            <a:pPr marL="0" indent="0" algn="ctr">
              <a:buNone/>
            </a:pPr>
            <a:endParaRPr lang="es-MX" sz="3200" b="1" dirty="0">
              <a:latin typeface="+mj-lt"/>
            </a:endParaRPr>
          </a:p>
          <a:p>
            <a:pPr marL="0" indent="0" algn="ctr">
              <a:buNone/>
            </a:pPr>
            <a:r>
              <a:rPr lang="es-MX" sz="3200" b="1" dirty="0">
                <a:latin typeface="+mj-lt"/>
              </a:rPr>
              <a:t>… Ciencia, pues, y es ese el concepto expuesto por Hegel en su </a:t>
            </a:r>
            <a:r>
              <a:rPr lang="es-MX" sz="3200" b="1" i="1" dirty="0">
                <a:latin typeface="+mj-lt"/>
              </a:rPr>
              <a:t>Fenomenología: </a:t>
            </a:r>
            <a:r>
              <a:rPr lang="es-MX" sz="3200" b="1" dirty="0">
                <a:latin typeface="+mj-lt"/>
              </a:rPr>
              <a:t>“ese movimiento dialéctico que la conciencia ejerce en ella misma, tanto en su saber como en su objeto, en cuanto en ese movimiento </a:t>
            </a:r>
            <a:r>
              <a:rPr lang="es-MX" sz="3200" b="1" i="1" dirty="0">
                <a:latin typeface="+mj-lt"/>
              </a:rPr>
              <a:t>emerge </a:t>
            </a:r>
            <a:r>
              <a:rPr lang="es-MX" sz="3200" b="1" dirty="0">
                <a:latin typeface="+mj-lt"/>
              </a:rPr>
              <a:t>el nuevo objeto verdadero” …</a:t>
            </a:r>
          </a:p>
          <a:p>
            <a:pPr marL="0" indent="0" algn="ctr">
              <a:buNone/>
            </a:pPr>
            <a:endParaRPr lang="es-MX" sz="3200" b="1" dirty="0">
              <a:latin typeface="+mj-lt"/>
            </a:endParaRPr>
          </a:p>
          <a:p>
            <a:pPr marL="0" indent="0" algn="ctr">
              <a:buNone/>
            </a:pPr>
            <a:r>
              <a:rPr lang="es-MX" sz="3200" b="1" dirty="0">
                <a:latin typeface="+mj-lt"/>
              </a:rPr>
              <a:t>(Pardo, José Antonio 2009: 74)</a:t>
            </a:r>
          </a:p>
        </p:txBody>
      </p:sp>
    </p:spTree>
    <p:extLst>
      <p:ext uri="{BB962C8B-B14F-4D97-AF65-F5344CB8AC3E}">
        <p14:creationId xmlns:p14="http://schemas.microsoft.com/office/powerpoint/2010/main" val="18161583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175</TotalTime>
  <Words>745</Words>
  <Application>Microsoft Macintosh PowerPoint</Application>
  <PresentationFormat>Presentación en pantalla (4:3)</PresentationFormat>
  <Paragraphs>49</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Calibri</vt:lpstr>
      <vt:lpstr>Cambria</vt:lpstr>
      <vt:lpstr>Wingdings 2</vt:lpstr>
      <vt:lpstr>Flujo</vt:lpstr>
      <vt:lpstr> UNIVERSIDAD DE CHILE FACULTAD DE CIENCIAS SOCIALES CARRERA SOCIOLOGÍA  CURSO:  EPISTEMOLOGÍA  APOYO PPT N° 4</vt:lpstr>
      <vt:lpstr>OBJETIVO DE LA SESIÓN</vt:lpstr>
      <vt:lpstr>IDEALISMO ALEMÁN: REPRESENTANTES</vt:lpstr>
      <vt:lpstr>IDEALISMO ALEMÁN: PLANTEAMIENTOS CENTRAL</vt:lpstr>
      <vt:lpstr>LA PROPUESTA DE HEGEL</vt:lpstr>
      <vt:lpstr>PRINCIPIOS DEL SISTEMA DE HEGEL</vt:lpstr>
      <vt:lpstr>Tomado de: https://redagroactiva.com/ciclo-de-vida-de-una-planta-de-tomate/ 31082021</vt:lpstr>
      <vt:lpstr>LAS IDEAS DE PROCESO, DIVERSIDAD Y UNIDAD.</vt:lpstr>
      <vt:lpstr>CONCEPTO DE CIENCIA EN HEGEL …</vt:lpstr>
      <vt:lpstr>PREGUNTAS PARA EL SIGUIENTE MÓDULO</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UNIVERSIDAD DE CHILE FACULTAD DE CIENCIAS SOCIALES CARRERA SOCIOLOGÍA  CURSO: EPISTEMOLOGÍA  PROFESOR: JUAN ENRIQUE OPAZO M.  SESIÓN 1</dc:title>
  <dc:creator>Juan Enrique</dc:creator>
  <cp:lastModifiedBy>Pablo Antonio Cottet Soto (pablo.cottet)</cp:lastModifiedBy>
  <cp:revision>298</cp:revision>
  <dcterms:created xsi:type="dcterms:W3CDTF">2014-07-11T02:06:26Z</dcterms:created>
  <dcterms:modified xsi:type="dcterms:W3CDTF">2021-09-01T15:16:02Z</dcterms:modified>
</cp:coreProperties>
</file>