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4.xml" ContentType="application/vnd.openxmlformats-officedocument.themeOverride+xml"/>
  <Override PartName="/ppt/theme/themeOverride5.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1"/>
  </p:sldMasterIdLst>
  <p:notesMasterIdLst>
    <p:notesMasterId r:id="rId15"/>
  </p:notesMasterIdLst>
  <p:sldIdLst>
    <p:sldId id="256" r:id="rId2"/>
    <p:sldId id="257" r:id="rId3"/>
    <p:sldId id="258" r:id="rId4"/>
    <p:sldId id="269" r:id="rId5"/>
    <p:sldId id="270" r:id="rId6"/>
    <p:sldId id="259" r:id="rId7"/>
    <p:sldId id="260" r:id="rId8"/>
    <p:sldId id="264" r:id="rId9"/>
    <p:sldId id="273" r:id="rId10"/>
    <p:sldId id="272" r:id="rId11"/>
    <p:sldId id="267" r:id="rId12"/>
    <p:sldId id="274" r:id="rId13"/>
    <p:sldId id="26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biola Maldonado" initials="FM" lastIdx="2" clrIdx="0">
    <p:extLst>
      <p:ext uri="{19B8F6BF-5375-455C-9EA6-DF929625EA0E}">
        <p15:presenceInfo xmlns:p15="http://schemas.microsoft.com/office/powerpoint/2012/main" userId="5f5c83619c4ac73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4660"/>
  </p:normalViewPr>
  <p:slideViewPr>
    <p:cSldViewPr>
      <p:cViewPr varScale="1">
        <p:scale>
          <a:sx n="67" d="100"/>
          <a:sy n="67" d="100"/>
        </p:scale>
        <p:origin x="604"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45DD8C-9F19-4691-BEB2-D9E88505EA8B}"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8661D96C-7C37-477E-A25E-4B34141AABE0}">
      <dgm:prSet/>
      <dgm:spPr/>
      <dgm:t>
        <a:bodyPr/>
        <a:lstStyle/>
        <a:p>
          <a:r>
            <a:rPr lang="es-CL" b="1">
              <a:latin typeface="Calibri Light" panose="020F0302020204030204" pitchFamily="34" charset="0"/>
              <a:cs typeface="Calibri Light" panose="020F0302020204030204" pitchFamily="34" charset="0"/>
            </a:rPr>
            <a:t>Según el objetivo principal o alcance</a:t>
          </a:r>
          <a:r>
            <a:rPr lang="es-CL">
              <a:latin typeface="Calibri Light" panose="020F0302020204030204" pitchFamily="34" charset="0"/>
              <a:cs typeface="Calibri Light" panose="020F0302020204030204" pitchFamily="34" charset="0"/>
            </a:rPr>
            <a:t>: investigaciones exploratorias, descriptivas, explicativas y correlacionales. </a:t>
          </a:r>
          <a:endParaRPr lang="en-US">
            <a:latin typeface="Calibri Light" panose="020F0302020204030204" pitchFamily="34" charset="0"/>
            <a:cs typeface="Calibri Light" panose="020F0302020204030204" pitchFamily="34" charset="0"/>
          </a:endParaRPr>
        </a:p>
      </dgm:t>
    </dgm:pt>
    <dgm:pt modelId="{0A27E5D4-F8EC-4B90-A64F-36B41E6C1D71}" type="parTrans" cxnId="{EFB59BDE-4346-4BF5-8F93-54D7BE8B1A3B}">
      <dgm:prSet/>
      <dgm:spPr/>
      <dgm:t>
        <a:bodyPr/>
        <a:lstStyle/>
        <a:p>
          <a:endParaRPr lang="en-US" sz="1600">
            <a:latin typeface="Calibri Light" panose="020F0302020204030204" pitchFamily="34" charset="0"/>
            <a:cs typeface="Calibri Light" panose="020F0302020204030204" pitchFamily="34" charset="0"/>
          </a:endParaRPr>
        </a:p>
      </dgm:t>
    </dgm:pt>
    <dgm:pt modelId="{7C7A3D3D-EE74-4763-BFE1-3BE3F623C2F5}" type="sibTrans" cxnId="{EFB59BDE-4346-4BF5-8F93-54D7BE8B1A3B}">
      <dgm:prSet/>
      <dgm:spPr/>
      <dgm:t>
        <a:bodyPr/>
        <a:lstStyle/>
        <a:p>
          <a:endParaRPr lang="en-US">
            <a:latin typeface="Calibri Light" panose="020F0302020204030204" pitchFamily="34" charset="0"/>
            <a:cs typeface="Calibri Light" panose="020F0302020204030204" pitchFamily="34" charset="0"/>
          </a:endParaRPr>
        </a:p>
      </dgm:t>
    </dgm:pt>
    <dgm:pt modelId="{A4B4AF73-ABDB-48EE-A133-500A0858651E}">
      <dgm:prSet/>
      <dgm:spPr/>
      <dgm:t>
        <a:bodyPr/>
        <a:lstStyle/>
        <a:p>
          <a:r>
            <a:rPr lang="es-CL" b="1">
              <a:latin typeface="Calibri Light" panose="020F0302020204030204" pitchFamily="34" charset="0"/>
              <a:cs typeface="Calibri Light" panose="020F0302020204030204" pitchFamily="34" charset="0"/>
            </a:rPr>
            <a:t>Según el tiempo durante el cual se realiza el estudio</a:t>
          </a:r>
          <a:r>
            <a:rPr lang="es-CL">
              <a:latin typeface="Calibri Light" panose="020F0302020204030204" pitchFamily="34" charset="0"/>
              <a:cs typeface="Calibri Light" panose="020F0302020204030204" pitchFamily="34" charset="0"/>
            </a:rPr>
            <a:t>: las investigaciones sincrónicas o transversales, que se refieren al objeto de investigación en un mismo período de tiempo, y las investigaciones diacrónicas o longitudinales, en las cuales los individuos se analizan durante un cierto tiempo, de manera más o menos continua. </a:t>
          </a:r>
          <a:endParaRPr lang="en-US">
            <a:latin typeface="Calibri Light" panose="020F0302020204030204" pitchFamily="34" charset="0"/>
            <a:cs typeface="Calibri Light" panose="020F0302020204030204" pitchFamily="34" charset="0"/>
          </a:endParaRPr>
        </a:p>
      </dgm:t>
    </dgm:pt>
    <dgm:pt modelId="{F6634A4E-7442-47EC-B193-EFD4F66CE25B}" type="parTrans" cxnId="{DAF13910-67D8-4C3F-9133-7112EFD59930}">
      <dgm:prSet/>
      <dgm:spPr/>
      <dgm:t>
        <a:bodyPr/>
        <a:lstStyle/>
        <a:p>
          <a:endParaRPr lang="en-US" sz="1600">
            <a:latin typeface="Calibri Light" panose="020F0302020204030204" pitchFamily="34" charset="0"/>
            <a:cs typeface="Calibri Light" panose="020F0302020204030204" pitchFamily="34" charset="0"/>
          </a:endParaRPr>
        </a:p>
      </dgm:t>
    </dgm:pt>
    <dgm:pt modelId="{2CB0A8B9-DB24-40A6-9AF1-1B709F7F1EF1}" type="sibTrans" cxnId="{DAF13910-67D8-4C3F-9133-7112EFD59930}">
      <dgm:prSet/>
      <dgm:spPr/>
      <dgm:t>
        <a:bodyPr/>
        <a:lstStyle/>
        <a:p>
          <a:endParaRPr lang="en-US">
            <a:latin typeface="Calibri Light" panose="020F0302020204030204" pitchFamily="34" charset="0"/>
            <a:cs typeface="Calibri Light" panose="020F0302020204030204" pitchFamily="34" charset="0"/>
          </a:endParaRPr>
        </a:p>
      </dgm:t>
    </dgm:pt>
    <dgm:pt modelId="{67CB09A0-069C-4C00-A2EA-8019EF5F2E38}">
      <dgm:prSet/>
      <dgm:spPr/>
      <dgm:t>
        <a:bodyPr/>
        <a:lstStyle/>
        <a:p>
          <a:r>
            <a:rPr lang="es-CL" b="1" dirty="0">
              <a:latin typeface="Calibri Light" panose="020F0302020204030204" pitchFamily="34" charset="0"/>
              <a:cs typeface="Calibri Light" panose="020F0302020204030204" pitchFamily="34" charset="0"/>
            </a:rPr>
            <a:t>Según la posibilidad que tiene el investigador de controlar la variable independiente </a:t>
          </a:r>
          <a:r>
            <a:rPr lang="es-CL" dirty="0">
              <a:latin typeface="Calibri Light" panose="020F0302020204030204" pitchFamily="34" charset="0"/>
              <a:cs typeface="Calibri Light" panose="020F0302020204030204" pitchFamily="34" charset="0"/>
            </a:rPr>
            <a:t>y otras situaciones del estudio:  a) experimentales; b) cuasiexperimentales; y c) no experimentales.</a:t>
          </a:r>
          <a:endParaRPr lang="en-US" dirty="0">
            <a:latin typeface="Calibri Light" panose="020F0302020204030204" pitchFamily="34" charset="0"/>
            <a:cs typeface="Calibri Light" panose="020F0302020204030204" pitchFamily="34" charset="0"/>
          </a:endParaRPr>
        </a:p>
      </dgm:t>
    </dgm:pt>
    <dgm:pt modelId="{7A9F123F-12F5-4332-A41E-FB5487AFEC68}" type="parTrans" cxnId="{AF3013D6-A489-4BA0-9C92-3A5F3AE57F25}">
      <dgm:prSet/>
      <dgm:spPr/>
      <dgm:t>
        <a:bodyPr/>
        <a:lstStyle/>
        <a:p>
          <a:endParaRPr lang="en-US" sz="1600">
            <a:latin typeface="Calibri Light" panose="020F0302020204030204" pitchFamily="34" charset="0"/>
            <a:cs typeface="Calibri Light" panose="020F0302020204030204" pitchFamily="34" charset="0"/>
          </a:endParaRPr>
        </a:p>
      </dgm:t>
    </dgm:pt>
    <dgm:pt modelId="{FD63BA98-04CF-468C-BF20-3B7D61DB190B}" type="sibTrans" cxnId="{AF3013D6-A489-4BA0-9C92-3A5F3AE57F25}">
      <dgm:prSet/>
      <dgm:spPr/>
      <dgm:t>
        <a:bodyPr/>
        <a:lstStyle/>
        <a:p>
          <a:endParaRPr lang="en-US">
            <a:latin typeface="Calibri Light" panose="020F0302020204030204" pitchFamily="34" charset="0"/>
            <a:cs typeface="Calibri Light" panose="020F0302020204030204" pitchFamily="34" charset="0"/>
          </a:endParaRPr>
        </a:p>
      </dgm:t>
    </dgm:pt>
    <dgm:pt modelId="{77653BC8-BDE3-4D8F-854B-F1BE89C6A31E}" type="pres">
      <dgm:prSet presAssocID="{9F45DD8C-9F19-4691-BEB2-D9E88505EA8B}" presName="root" presStyleCnt="0">
        <dgm:presLayoutVars>
          <dgm:dir/>
          <dgm:resizeHandles val="exact"/>
        </dgm:presLayoutVars>
      </dgm:prSet>
      <dgm:spPr/>
    </dgm:pt>
    <dgm:pt modelId="{C8D20D19-A571-46C0-A472-68B8D3A1C05E}" type="pres">
      <dgm:prSet presAssocID="{9F45DD8C-9F19-4691-BEB2-D9E88505EA8B}" presName="container" presStyleCnt="0">
        <dgm:presLayoutVars>
          <dgm:dir/>
          <dgm:resizeHandles val="exact"/>
        </dgm:presLayoutVars>
      </dgm:prSet>
      <dgm:spPr/>
    </dgm:pt>
    <dgm:pt modelId="{AF08DF4B-8AF3-443F-B188-D053EB355ADE}" type="pres">
      <dgm:prSet presAssocID="{8661D96C-7C37-477E-A25E-4B34141AABE0}" presName="compNode" presStyleCnt="0"/>
      <dgm:spPr/>
    </dgm:pt>
    <dgm:pt modelId="{540BA010-3288-4458-BEA8-34E3DDE4F044}" type="pres">
      <dgm:prSet presAssocID="{8661D96C-7C37-477E-A25E-4B34141AABE0}" presName="iconBgRect" presStyleLbl="bgShp" presStyleIdx="0" presStyleCnt="3" custLinFactX="-79542" custLinFactY="-68780" custLinFactNeighborX="-100000" custLinFactNeighborY="-100000"/>
      <dgm:spPr/>
    </dgm:pt>
    <dgm:pt modelId="{2E785096-662A-4177-B861-8725C77EDF9C}" type="pres">
      <dgm:prSet presAssocID="{8661D96C-7C37-477E-A25E-4B34141AABE0}" presName="iconRect" presStyleLbl="node1" presStyleIdx="0" presStyleCnt="3" custLinFactX="-80277" custLinFactY="-100000" custLinFactNeighborX="-100000" custLinFactNeighborY="-19564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arget Audience"/>
        </a:ext>
      </dgm:extLst>
    </dgm:pt>
    <dgm:pt modelId="{7A9DE294-117C-4F73-9AA2-E6B4809D319D}" type="pres">
      <dgm:prSet presAssocID="{8661D96C-7C37-477E-A25E-4B34141AABE0}" presName="spaceRect" presStyleCnt="0"/>
      <dgm:spPr/>
    </dgm:pt>
    <dgm:pt modelId="{B15B50B5-CDA5-48E5-A967-191B6DB8D34D}" type="pres">
      <dgm:prSet presAssocID="{8661D96C-7C37-477E-A25E-4B34141AABE0}" presName="textRect" presStyleLbl="revTx" presStyleIdx="0" presStyleCnt="3" custLinFactY="-68780" custLinFactNeighborX="-38217" custLinFactNeighborY="-100000">
        <dgm:presLayoutVars>
          <dgm:chMax val="1"/>
          <dgm:chPref val="1"/>
        </dgm:presLayoutVars>
      </dgm:prSet>
      <dgm:spPr/>
    </dgm:pt>
    <dgm:pt modelId="{D0F19847-8CF4-40AE-A3DD-AB7F06B0BE48}" type="pres">
      <dgm:prSet presAssocID="{7C7A3D3D-EE74-4763-BFE1-3BE3F623C2F5}" presName="sibTrans" presStyleLbl="sibTrans2D1" presStyleIdx="0" presStyleCnt="0"/>
      <dgm:spPr/>
    </dgm:pt>
    <dgm:pt modelId="{01AB3C3C-C388-4A8C-B0DF-5A006A4C3F6D}" type="pres">
      <dgm:prSet presAssocID="{A4B4AF73-ABDB-48EE-A133-500A0858651E}" presName="compNode" presStyleCnt="0"/>
      <dgm:spPr/>
    </dgm:pt>
    <dgm:pt modelId="{439265A4-8252-4FCA-8AA2-20C4BDCA98BF}" type="pres">
      <dgm:prSet presAssocID="{A4B4AF73-ABDB-48EE-A133-500A0858651E}" presName="iconBgRect" presStyleLbl="bgShp" presStyleIdx="1" presStyleCnt="3" custLinFactNeighborX="-46711" custLinFactNeighborY="13028"/>
      <dgm:spPr/>
    </dgm:pt>
    <dgm:pt modelId="{D0741B0F-B407-461B-8E84-F903CF5C9BC2}" type="pres">
      <dgm:prSet presAssocID="{A4B4AF73-ABDB-48EE-A133-500A0858651E}" presName="iconRect" presStyleLbl="node1" presStyleIdx="1" presStyleCnt="3" custLinFactNeighborX="-91009" custLinFactNeighborY="1469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írculos con flechas"/>
        </a:ext>
      </dgm:extLst>
    </dgm:pt>
    <dgm:pt modelId="{D72FFC27-E9DE-4436-9C6E-B8C3EF4A3EC5}" type="pres">
      <dgm:prSet presAssocID="{A4B4AF73-ABDB-48EE-A133-500A0858651E}" presName="spaceRect" presStyleCnt="0"/>
      <dgm:spPr/>
    </dgm:pt>
    <dgm:pt modelId="{5DCECFDE-3ABD-4099-B485-D83B931BCE3D}" type="pres">
      <dgm:prSet presAssocID="{A4B4AF73-ABDB-48EE-A133-500A0858651E}" presName="textRect" presStyleLbl="revTx" presStyleIdx="1" presStyleCnt="3">
        <dgm:presLayoutVars>
          <dgm:chMax val="1"/>
          <dgm:chPref val="1"/>
        </dgm:presLayoutVars>
      </dgm:prSet>
      <dgm:spPr/>
    </dgm:pt>
    <dgm:pt modelId="{77DAC860-23B1-48C8-8D93-839140CB9118}" type="pres">
      <dgm:prSet presAssocID="{2CB0A8B9-DB24-40A6-9AF1-1B709F7F1EF1}" presName="sibTrans" presStyleLbl="sibTrans2D1" presStyleIdx="0" presStyleCnt="0"/>
      <dgm:spPr/>
    </dgm:pt>
    <dgm:pt modelId="{193FB61D-284F-430E-8CEC-4812FE90149A}" type="pres">
      <dgm:prSet presAssocID="{67CB09A0-069C-4C00-A2EA-8019EF5F2E38}" presName="compNode" presStyleCnt="0"/>
      <dgm:spPr/>
    </dgm:pt>
    <dgm:pt modelId="{F674DF82-C555-4AD0-B356-0CD23CAE1655}" type="pres">
      <dgm:prSet presAssocID="{67CB09A0-069C-4C00-A2EA-8019EF5F2E38}" presName="iconBgRect" presStyleLbl="bgShp" presStyleIdx="2" presStyleCnt="3" custLinFactX="-50560" custLinFactNeighborX="-100000" custLinFactNeighborY="53694"/>
      <dgm:spPr/>
    </dgm:pt>
    <dgm:pt modelId="{5E64DC32-D135-4C8E-8337-4C7F7A44658D}" type="pres">
      <dgm:prSet presAssocID="{67CB09A0-069C-4C00-A2EA-8019EF5F2E38}" presName="iconRect" presStyleLbl="node1" presStyleIdx="2" presStyleCnt="3" custLinFactX="-80277" custLinFactNeighborX="-100000" custLinFactNeighborY="8164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Diagrama de Venn"/>
        </a:ext>
      </dgm:extLst>
    </dgm:pt>
    <dgm:pt modelId="{CE2ECB59-5F77-434B-AF35-38F9B92FD773}" type="pres">
      <dgm:prSet presAssocID="{67CB09A0-069C-4C00-A2EA-8019EF5F2E38}" presName="spaceRect" presStyleCnt="0"/>
      <dgm:spPr/>
    </dgm:pt>
    <dgm:pt modelId="{0D474CC6-1CBF-422B-A048-CD747821F261}" type="pres">
      <dgm:prSet presAssocID="{67CB09A0-069C-4C00-A2EA-8019EF5F2E38}" presName="textRect" presStyleLbl="revTx" presStyleIdx="2" presStyleCnt="3" custLinFactY="5136" custLinFactNeighborX="-35562" custLinFactNeighborY="100000">
        <dgm:presLayoutVars>
          <dgm:chMax val="1"/>
          <dgm:chPref val="1"/>
        </dgm:presLayoutVars>
      </dgm:prSet>
      <dgm:spPr/>
    </dgm:pt>
  </dgm:ptLst>
  <dgm:cxnLst>
    <dgm:cxn modelId="{DAF13910-67D8-4C3F-9133-7112EFD59930}" srcId="{9F45DD8C-9F19-4691-BEB2-D9E88505EA8B}" destId="{A4B4AF73-ABDB-48EE-A133-500A0858651E}" srcOrd="1" destOrd="0" parTransId="{F6634A4E-7442-47EC-B193-EFD4F66CE25B}" sibTransId="{2CB0A8B9-DB24-40A6-9AF1-1B709F7F1EF1}"/>
    <dgm:cxn modelId="{EB49C532-BEA7-41B0-8C66-CE8AAC4816C0}" type="presOf" srcId="{7C7A3D3D-EE74-4763-BFE1-3BE3F623C2F5}" destId="{D0F19847-8CF4-40AE-A3DD-AB7F06B0BE48}" srcOrd="0" destOrd="0" presId="urn:microsoft.com/office/officeart/2018/2/layout/IconCircleList"/>
    <dgm:cxn modelId="{1286803A-5DE0-4D17-ABD2-B9B7A389DD32}" type="presOf" srcId="{67CB09A0-069C-4C00-A2EA-8019EF5F2E38}" destId="{0D474CC6-1CBF-422B-A048-CD747821F261}" srcOrd="0" destOrd="0" presId="urn:microsoft.com/office/officeart/2018/2/layout/IconCircleList"/>
    <dgm:cxn modelId="{685BCC54-03CA-4E25-89ED-DDB53B0B774F}" type="presOf" srcId="{8661D96C-7C37-477E-A25E-4B34141AABE0}" destId="{B15B50B5-CDA5-48E5-A967-191B6DB8D34D}" srcOrd="0" destOrd="0" presId="urn:microsoft.com/office/officeart/2018/2/layout/IconCircleList"/>
    <dgm:cxn modelId="{9A175193-D6AA-462F-B2B3-958EEF4A3FAB}" type="presOf" srcId="{9F45DD8C-9F19-4691-BEB2-D9E88505EA8B}" destId="{77653BC8-BDE3-4D8F-854B-F1BE89C6A31E}" srcOrd="0" destOrd="0" presId="urn:microsoft.com/office/officeart/2018/2/layout/IconCircleList"/>
    <dgm:cxn modelId="{CB0AB3B4-6A7F-4831-9274-C3F2E099AB92}" type="presOf" srcId="{2CB0A8B9-DB24-40A6-9AF1-1B709F7F1EF1}" destId="{77DAC860-23B1-48C8-8D93-839140CB9118}" srcOrd="0" destOrd="0" presId="urn:microsoft.com/office/officeart/2018/2/layout/IconCircleList"/>
    <dgm:cxn modelId="{AF3013D6-A489-4BA0-9C92-3A5F3AE57F25}" srcId="{9F45DD8C-9F19-4691-BEB2-D9E88505EA8B}" destId="{67CB09A0-069C-4C00-A2EA-8019EF5F2E38}" srcOrd="2" destOrd="0" parTransId="{7A9F123F-12F5-4332-A41E-FB5487AFEC68}" sibTransId="{FD63BA98-04CF-468C-BF20-3B7D61DB190B}"/>
    <dgm:cxn modelId="{EFB59BDE-4346-4BF5-8F93-54D7BE8B1A3B}" srcId="{9F45DD8C-9F19-4691-BEB2-D9E88505EA8B}" destId="{8661D96C-7C37-477E-A25E-4B34141AABE0}" srcOrd="0" destOrd="0" parTransId="{0A27E5D4-F8EC-4B90-A64F-36B41E6C1D71}" sibTransId="{7C7A3D3D-EE74-4763-BFE1-3BE3F623C2F5}"/>
    <dgm:cxn modelId="{DEB5ADFA-5DE4-4A89-80CE-96C5E987F9D9}" type="presOf" srcId="{A4B4AF73-ABDB-48EE-A133-500A0858651E}" destId="{5DCECFDE-3ABD-4099-B485-D83B931BCE3D}" srcOrd="0" destOrd="0" presId="urn:microsoft.com/office/officeart/2018/2/layout/IconCircleList"/>
    <dgm:cxn modelId="{8E346684-3848-4AD6-B2F9-94B9DFFFBB06}" type="presParOf" srcId="{77653BC8-BDE3-4D8F-854B-F1BE89C6A31E}" destId="{C8D20D19-A571-46C0-A472-68B8D3A1C05E}" srcOrd="0" destOrd="0" presId="urn:microsoft.com/office/officeart/2018/2/layout/IconCircleList"/>
    <dgm:cxn modelId="{04D12F5A-43C7-4BEE-86E2-20CF445795F5}" type="presParOf" srcId="{C8D20D19-A571-46C0-A472-68B8D3A1C05E}" destId="{AF08DF4B-8AF3-443F-B188-D053EB355ADE}" srcOrd="0" destOrd="0" presId="urn:microsoft.com/office/officeart/2018/2/layout/IconCircleList"/>
    <dgm:cxn modelId="{6E2B4FD4-D2A7-4E06-AB33-FABD471A4867}" type="presParOf" srcId="{AF08DF4B-8AF3-443F-B188-D053EB355ADE}" destId="{540BA010-3288-4458-BEA8-34E3DDE4F044}" srcOrd="0" destOrd="0" presId="urn:microsoft.com/office/officeart/2018/2/layout/IconCircleList"/>
    <dgm:cxn modelId="{4B65259C-C7A2-4F56-A1A2-EBD88A944453}" type="presParOf" srcId="{AF08DF4B-8AF3-443F-B188-D053EB355ADE}" destId="{2E785096-662A-4177-B861-8725C77EDF9C}" srcOrd="1" destOrd="0" presId="urn:microsoft.com/office/officeart/2018/2/layout/IconCircleList"/>
    <dgm:cxn modelId="{FB309A89-4F3B-4F18-9AAD-A05BF4A28FD4}" type="presParOf" srcId="{AF08DF4B-8AF3-443F-B188-D053EB355ADE}" destId="{7A9DE294-117C-4F73-9AA2-E6B4809D319D}" srcOrd="2" destOrd="0" presId="urn:microsoft.com/office/officeart/2018/2/layout/IconCircleList"/>
    <dgm:cxn modelId="{A0AAB0CB-4033-4A18-9E54-8BC4414BB65E}" type="presParOf" srcId="{AF08DF4B-8AF3-443F-B188-D053EB355ADE}" destId="{B15B50B5-CDA5-48E5-A967-191B6DB8D34D}" srcOrd="3" destOrd="0" presId="urn:microsoft.com/office/officeart/2018/2/layout/IconCircleList"/>
    <dgm:cxn modelId="{CB8674C5-8DDC-409E-901B-8A5F918C11D5}" type="presParOf" srcId="{C8D20D19-A571-46C0-A472-68B8D3A1C05E}" destId="{D0F19847-8CF4-40AE-A3DD-AB7F06B0BE48}" srcOrd="1" destOrd="0" presId="urn:microsoft.com/office/officeart/2018/2/layout/IconCircleList"/>
    <dgm:cxn modelId="{6E0C44C4-CBE4-488A-AE27-90207D3E05CC}" type="presParOf" srcId="{C8D20D19-A571-46C0-A472-68B8D3A1C05E}" destId="{01AB3C3C-C388-4A8C-B0DF-5A006A4C3F6D}" srcOrd="2" destOrd="0" presId="urn:microsoft.com/office/officeart/2018/2/layout/IconCircleList"/>
    <dgm:cxn modelId="{A97DA1E1-A7D3-402E-AEE6-B8623400B232}" type="presParOf" srcId="{01AB3C3C-C388-4A8C-B0DF-5A006A4C3F6D}" destId="{439265A4-8252-4FCA-8AA2-20C4BDCA98BF}" srcOrd="0" destOrd="0" presId="urn:microsoft.com/office/officeart/2018/2/layout/IconCircleList"/>
    <dgm:cxn modelId="{A339ECC7-F370-44FC-AD87-5272EB9ACBC4}" type="presParOf" srcId="{01AB3C3C-C388-4A8C-B0DF-5A006A4C3F6D}" destId="{D0741B0F-B407-461B-8E84-F903CF5C9BC2}" srcOrd="1" destOrd="0" presId="urn:microsoft.com/office/officeart/2018/2/layout/IconCircleList"/>
    <dgm:cxn modelId="{BB61BA08-A7E0-433D-9707-BEF67AB2DC48}" type="presParOf" srcId="{01AB3C3C-C388-4A8C-B0DF-5A006A4C3F6D}" destId="{D72FFC27-E9DE-4436-9C6E-B8C3EF4A3EC5}" srcOrd="2" destOrd="0" presId="urn:microsoft.com/office/officeart/2018/2/layout/IconCircleList"/>
    <dgm:cxn modelId="{64F8F576-F4F9-42BE-B8CD-91874864E801}" type="presParOf" srcId="{01AB3C3C-C388-4A8C-B0DF-5A006A4C3F6D}" destId="{5DCECFDE-3ABD-4099-B485-D83B931BCE3D}" srcOrd="3" destOrd="0" presId="urn:microsoft.com/office/officeart/2018/2/layout/IconCircleList"/>
    <dgm:cxn modelId="{090EFF48-8E82-43F3-8BE5-CFD46890DD3F}" type="presParOf" srcId="{C8D20D19-A571-46C0-A472-68B8D3A1C05E}" destId="{77DAC860-23B1-48C8-8D93-839140CB9118}" srcOrd="3" destOrd="0" presId="urn:microsoft.com/office/officeart/2018/2/layout/IconCircleList"/>
    <dgm:cxn modelId="{4C871FDB-50A3-4C9D-A72D-84F0C026C27C}" type="presParOf" srcId="{C8D20D19-A571-46C0-A472-68B8D3A1C05E}" destId="{193FB61D-284F-430E-8CEC-4812FE90149A}" srcOrd="4" destOrd="0" presId="urn:microsoft.com/office/officeart/2018/2/layout/IconCircleList"/>
    <dgm:cxn modelId="{3C6E4DA9-FED4-48EE-BA52-10BD2AE10377}" type="presParOf" srcId="{193FB61D-284F-430E-8CEC-4812FE90149A}" destId="{F674DF82-C555-4AD0-B356-0CD23CAE1655}" srcOrd="0" destOrd="0" presId="urn:microsoft.com/office/officeart/2018/2/layout/IconCircleList"/>
    <dgm:cxn modelId="{391742C1-636B-4511-8048-8B927F36359E}" type="presParOf" srcId="{193FB61D-284F-430E-8CEC-4812FE90149A}" destId="{5E64DC32-D135-4C8E-8337-4C7F7A44658D}" srcOrd="1" destOrd="0" presId="urn:microsoft.com/office/officeart/2018/2/layout/IconCircleList"/>
    <dgm:cxn modelId="{75B01642-3B22-45E0-833F-FCFC367A89B9}" type="presParOf" srcId="{193FB61D-284F-430E-8CEC-4812FE90149A}" destId="{CE2ECB59-5F77-434B-AF35-38F9B92FD773}" srcOrd="2" destOrd="0" presId="urn:microsoft.com/office/officeart/2018/2/layout/IconCircleList"/>
    <dgm:cxn modelId="{C315535A-A500-49D5-A732-F44DF2802A31}" type="presParOf" srcId="{193FB61D-284F-430E-8CEC-4812FE90149A}" destId="{0D474CC6-1CBF-422B-A048-CD747821F261}" srcOrd="3" destOrd="0" presId="urn:microsoft.com/office/officeart/2018/2/layout/IconCircle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0A729B-9748-4ADE-BD5F-5E66C23B8B70}" type="doc">
      <dgm:prSet loTypeId="urn:microsoft.com/office/officeart/2016/7/layout/LinearArrowProcessNumbered" loCatId="process" qsTypeId="urn:microsoft.com/office/officeart/2005/8/quickstyle/simple1" qsCatId="simple" csTypeId="urn:microsoft.com/office/officeart/2005/8/colors/accent1_2" csCatId="accent1"/>
      <dgm:spPr/>
      <dgm:t>
        <a:bodyPr/>
        <a:lstStyle/>
        <a:p>
          <a:endParaRPr lang="en-US"/>
        </a:p>
      </dgm:t>
    </dgm:pt>
    <dgm:pt modelId="{A3017338-08FF-4CCD-B2EE-6A8C7C56A0AB}">
      <dgm:prSet/>
      <dgm:spPr/>
      <dgm:t>
        <a:bodyPr/>
        <a:lstStyle/>
        <a:p>
          <a:r>
            <a:rPr lang="es-CL" b="1">
              <a:latin typeface="Calibri Light" panose="020F0302020204030204" pitchFamily="34" charset="0"/>
              <a:cs typeface="Calibri Light" panose="020F0302020204030204" pitchFamily="34" charset="0"/>
            </a:rPr>
            <a:t>Población o universo. </a:t>
          </a:r>
          <a:r>
            <a:rPr lang="es-CL">
              <a:latin typeface="Calibri Light" panose="020F0302020204030204" pitchFamily="34" charset="0"/>
              <a:cs typeface="Calibri Light" panose="020F0302020204030204" pitchFamily="34" charset="0"/>
            </a:rPr>
            <a:t>Es el conjunto de unidades que componen el colectivo en el cual se estudiará el fenómeno expuesto en el proyecto de investigación. De manera convencional, la población o universo se denomina con la letra N.</a:t>
          </a:r>
          <a:endParaRPr lang="en-US">
            <a:latin typeface="Calibri Light" panose="020F0302020204030204" pitchFamily="34" charset="0"/>
            <a:cs typeface="Calibri Light" panose="020F0302020204030204" pitchFamily="34" charset="0"/>
          </a:endParaRPr>
        </a:p>
      </dgm:t>
    </dgm:pt>
    <dgm:pt modelId="{30031D58-EE7E-4CAD-8654-A7A4C0614D56}" type="parTrans" cxnId="{0854B4E8-8D78-4745-9EEE-8229B96E4A9C}">
      <dgm:prSet/>
      <dgm:spPr/>
      <dgm:t>
        <a:bodyPr/>
        <a:lstStyle/>
        <a:p>
          <a:endParaRPr lang="en-US">
            <a:latin typeface="Calibri Light" panose="020F0302020204030204" pitchFamily="34" charset="0"/>
            <a:cs typeface="Calibri Light" panose="020F0302020204030204" pitchFamily="34" charset="0"/>
          </a:endParaRPr>
        </a:p>
      </dgm:t>
    </dgm:pt>
    <dgm:pt modelId="{D0167618-089C-45CF-9BD6-1CC9601AC42F}" type="sibTrans" cxnId="{0854B4E8-8D78-4745-9EEE-8229B96E4A9C}">
      <dgm:prSet phldrT="1" phldr="0"/>
      <dgm:spPr/>
      <dgm:t>
        <a:bodyPr/>
        <a:lstStyle/>
        <a:p>
          <a:r>
            <a:rPr lang="en-US">
              <a:latin typeface="Calibri Light" panose="020F0302020204030204" pitchFamily="34" charset="0"/>
              <a:cs typeface="Calibri Light" panose="020F0302020204030204" pitchFamily="34" charset="0"/>
            </a:rPr>
            <a:t>1</a:t>
          </a:r>
        </a:p>
      </dgm:t>
    </dgm:pt>
    <dgm:pt modelId="{36BBE13A-F0C0-4602-BA54-7CE2D6E26965}">
      <dgm:prSet/>
      <dgm:spPr/>
      <dgm:t>
        <a:bodyPr/>
        <a:lstStyle/>
        <a:p>
          <a:r>
            <a:rPr lang="es-CL" b="1">
              <a:latin typeface="Calibri Light" panose="020F0302020204030204" pitchFamily="34" charset="0"/>
              <a:cs typeface="Calibri Light" panose="020F0302020204030204" pitchFamily="34" charset="0"/>
            </a:rPr>
            <a:t>Marco de muestreo</a:t>
          </a:r>
          <a:r>
            <a:rPr lang="es-CL">
              <a:latin typeface="Calibri Light" panose="020F0302020204030204" pitchFamily="34" charset="0"/>
              <a:cs typeface="Calibri Light" panose="020F0302020204030204" pitchFamily="34" charset="0"/>
            </a:rPr>
            <a:t>. Es la lista, registro, mapa, conjunto de tarjetas, etc. en las cuales se encuentran anotadas las unidades de muestreo. El marco debe ser completo, con información actualizada, sin repetición para algunos de sus elementos y adecuado para los objetivos del estudio.</a:t>
          </a:r>
          <a:endParaRPr lang="en-US">
            <a:latin typeface="Calibri Light" panose="020F0302020204030204" pitchFamily="34" charset="0"/>
            <a:cs typeface="Calibri Light" panose="020F0302020204030204" pitchFamily="34" charset="0"/>
          </a:endParaRPr>
        </a:p>
      </dgm:t>
    </dgm:pt>
    <dgm:pt modelId="{731ED77C-0816-4519-8DF4-F4EF52583F9B}" type="parTrans" cxnId="{BD385380-23C8-4C7A-AA18-28B0D0E0C65D}">
      <dgm:prSet/>
      <dgm:spPr/>
      <dgm:t>
        <a:bodyPr/>
        <a:lstStyle/>
        <a:p>
          <a:endParaRPr lang="en-US">
            <a:latin typeface="Calibri Light" panose="020F0302020204030204" pitchFamily="34" charset="0"/>
            <a:cs typeface="Calibri Light" panose="020F0302020204030204" pitchFamily="34" charset="0"/>
          </a:endParaRPr>
        </a:p>
      </dgm:t>
    </dgm:pt>
    <dgm:pt modelId="{43775A87-B6A3-4785-A997-2EF97376D467}" type="sibTrans" cxnId="{BD385380-23C8-4C7A-AA18-28B0D0E0C65D}">
      <dgm:prSet phldrT="2" phldr="0"/>
      <dgm:spPr/>
      <dgm:t>
        <a:bodyPr/>
        <a:lstStyle/>
        <a:p>
          <a:r>
            <a:rPr lang="en-US">
              <a:latin typeface="Calibri Light" panose="020F0302020204030204" pitchFamily="34" charset="0"/>
              <a:cs typeface="Calibri Light" panose="020F0302020204030204" pitchFamily="34" charset="0"/>
            </a:rPr>
            <a:t>2</a:t>
          </a:r>
        </a:p>
      </dgm:t>
    </dgm:pt>
    <dgm:pt modelId="{AB5B7AD5-7F2E-4A6D-86EA-0B829881F3F1}">
      <dgm:prSet/>
      <dgm:spPr/>
      <dgm:t>
        <a:bodyPr/>
        <a:lstStyle/>
        <a:p>
          <a:r>
            <a:rPr lang="es-CL" b="1" dirty="0">
              <a:latin typeface="Calibri Light" panose="020F0302020204030204" pitchFamily="34" charset="0"/>
              <a:cs typeface="Calibri Light" panose="020F0302020204030204" pitchFamily="34" charset="0"/>
            </a:rPr>
            <a:t>Muestra</a:t>
          </a:r>
          <a:r>
            <a:rPr lang="es-CL" dirty="0">
              <a:latin typeface="Calibri Light" panose="020F0302020204030204" pitchFamily="34" charset="0"/>
              <a:cs typeface="Calibri Light" panose="020F0302020204030204" pitchFamily="34" charset="0"/>
            </a:rPr>
            <a:t>. Es el conjunto de unidades de muestreo incluidas en la muestra mediante algún procedimiento de selección. Habitualmente se la designa con la letra n.</a:t>
          </a:r>
          <a:endParaRPr lang="en-US" dirty="0">
            <a:latin typeface="Calibri Light" panose="020F0302020204030204" pitchFamily="34" charset="0"/>
            <a:cs typeface="Calibri Light" panose="020F0302020204030204" pitchFamily="34" charset="0"/>
          </a:endParaRPr>
        </a:p>
      </dgm:t>
    </dgm:pt>
    <dgm:pt modelId="{412D8847-F0BE-4BA5-850F-EDBFBE5E35D5}" type="parTrans" cxnId="{37614546-E117-42C2-9103-D2118DC9CAF1}">
      <dgm:prSet/>
      <dgm:spPr/>
      <dgm:t>
        <a:bodyPr/>
        <a:lstStyle/>
        <a:p>
          <a:endParaRPr lang="en-US">
            <a:latin typeface="Calibri Light" panose="020F0302020204030204" pitchFamily="34" charset="0"/>
            <a:cs typeface="Calibri Light" panose="020F0302020204030204" pitchFamily="34" charset="0"/>
          </a:endParaRPr>
        </a:p>
      </dgm:t>
    </dgm:pt>
    <dgm:pt modelId="{D5213CFF-92A7-4E08-A443-3DADF4DE90A8}" type="sibTrans" cxnId="{37614546-E117-42C2-9103-D2118DC9CAF1}">
      <dgm:prSet phldrT="3" phldr="0"/>
      <dgm:spPr/>
      <dgm:t>
        <a:bodyPr/>
        <a:lstStyle/>
        <a:p>
          <a:r>
            <a:rPr lang="en-US">
              <a:latin typeface="Calibri Light" panose="020F0302020204030204" pitchFamily="34" charset="0"/>
              <a:cs typeface="Calibri Light" panose="020F0302020204030204" pitchFamily="34" charset="0"/>
            </a:rPr>
            <a:t>3</a:t>
          </a:r>
        </a:p>
      </dgm:t>
    </dgm:pt>
    <dgm:pt modelId="{050C00A7-605C-4AA4-8A1A-9FD54B96B74E}">
      <dgm:prSet/>
      <dgm:spPr/>
      <dgm:t>
        <a:bodyPr/>
        <a:lstStyle/>
        <a:p>
          <a:r>
            <a:rPr lang="es-CL" b="1">
              <a:latin typeface="Calibri Light" panose="020F0302020204030204" pitchFamily="34" charset="0"/>
              <a:cs typeface="Calibri Light" panose="020F0302020204030204" pitchFamily="34" charset="0"/>
            </a:rPr>
            <a:t>Unidad de muestreo</a:t>
          </a:r>
          <a:r>
            <a:rPr lang="es-CL">
              <a:latin typeface="Calibri Light" panose="020F0302020204030204" pitchFamily="34" charset="0"/>
              <a:cs typeface="Calibri Light" panose="020F0302020204030204" pitchFamily="34" charset="0"/>
            </a:rPr>
            <a:t>. Es la unidad del universo que será incluida en la muestra. Pueden ser unidades simples (personas) o unidades complejas (colegios, municipios, etc.). Para los efectos de su selección deben aparecer en el marco de muestreo.</a:t>
          </a:r>
          <a:endParaRPr lang="en-US">
            <a:latin typeface="Calibri Light" panose="020F0302020204030204" pitchFamily="34" charset="0"/>
            <a:cs typeface="Calibri Light" panose="020F0302020204030204" pitchFamily="34" charset="0"/>
          </a:endParaRPr>
        </a:p>
      </dgm:t>
    </dgm:pt>
    <dgm:pt modelId="{A6F96A80-BEA8-464A-9CEF-6622901CD274}" type="parTrans" cxnId="{ED941288-D933-443A-9FFA-1CD52FD98816}">
      <dgm:prSet/>
      <dgm:spPr/>
      <dgm:t>
        <a:bodyPr/>
        <a:lstStyle/>
        <a:p>
          <a:endParaRPr lang="en-US">
            <a:latin typeface="Calibri Light" panose="020F0302020204030204" pitchFamily="34" charset="0"/>
            <a:cs typeface="Calibri Light" panose="020F0302020204030204" pitchFamily="34" charset="0"/>
          </a:endParaRPr>
        </a:p>
      </dgm:t>
    </dgm:pt>
    <dgm:pt modelId="{545E0608-C282-4649-B743-C43E34CDB2E4}" type="sibTrans" cxnId="{ED941288-D933-443A-9FFA-1CD52FD98816}">
      <dgm:prSet phldrT="4" phldr="0"/>
      <dgm:spPr/>
      <dgm:t>
        <a:bodyPr/>
        <a:lstStyle/>
        <a:p>
          <a:r>
            <a:rPr lang="en-US">
              <a:latin typeface="Calibri Light" panose="020F0302020204030204" pitchFamily="34" charset="0"/>
              <a:cs typeface="Calibri Light" panose="020F0302020204030204" pitchFamily="34" charset="0"/>
            </a:rPr>
            <a:t>4</a:t>
          </a:r>
        </a:p>
      </dgm:t>
    </dgm:pt>
    <dgm:pt modelId="{9E9951D9-8D85-42CC-84B8-E0623502A8DF}">
      <dgm:prSet/>
      <dgm:spPr/>
      <dgm:t>
        <a:bodyPr/>
        <a:lstStyle/>
        <a:p>
          <a:r>
            <a:rPr lang="es-CL" b="1">
              <a:latin typeface="Calibri Light" panose="020F0302020204030204" pitchFamily="34" charset="0"/>
              <a:cs typeface="Calibri Light" panose="020F0302020204030204" pitchFamily="34" charset="0"/>
            </a:rPr>
            <a:t>Fracción de muestreo</a:t>
          </a:r>
          <a:r>
            <a:rPr lang="es-CL">
              <a:latin typeface="Calibri Light" panose="020F0302020204030204" pitchFamily="34" charset="0"/>
              <a:cs typeface="Calibri Light" panose="020F0302020204030204" pitchFamily="34" charset="0"/>
            </a:rPr>
            <a:t>. Es la fracción (.f.) que relaciona el tamaño de la muestra con el tamaño de la población. O dicho en cifras, para un ejemplo: si el tamaño de la población es 1.000 y el tamaño de la muestra es de 100, la fracción de muestreo es:</a:t>
          </a:r>
          <a:endParaRPr lang="en-US">
            <a:latin typeface="Calibri Light" panose="020F0302020204030204" pitchFamily="34" charset="0"/>
            <a:cs typeface="Calibri Light" panose="020F0302020204030204" pitchFamily="34" charset="0"/>
          </a:endParaRPr>
        </a:p>
      </dgm:t>
    </dgm:pt>
    <dgm:pt modelId="{191E47A6-68BB-4702-BD25-00EA1C3F1AE4}" type="parTrans" cxnId="{0CFC9A70-5179-403E-9BE1-752DA7463A52}">
      <dgm:prSet/>
      <dgm:spPr/>
      <dgm:t>
        <a:bodyPr/>
        <a:lstStyle/>
        <a:p>
          <a:endParaRPr lang="en-US">
            <a:latin typeface="Calibri Light" panose="020F0302020204030204" pitchFamily="34" charset="0"/>
            <a:cs typeface="Calibri Light" panose="020F0302020204030204" pitchFamily="34" charset="0"/>
          </a:endParaRPr>
        </a:p>
      </dgm:t>
    </dgm:pt>
    <dgm:pt modelId="{FA5F42EB-AEEA-495B-935B-67E718FBAF8B}" type="sibTrans" cxnId="{0CFC9A70-5179-403E-9BE1-752DA7463A52}">
      <dgm:prSet phldrT="5" phldr="0"/>
      <dgm:spPr/>
      <dgm:t>
        <a:bodyPr/>
        <a:lstStyle/>
        <a:p>
          <a:r>
            <a:rPr lang="en-US">
              <a:latin typeface="Calibri Light" panose="020F0302020204030204" pitchFamily="34" charset="0"/>
              <a:cs typeface="Calibri Light" panose="020F0302020204030204" pitchFamily="34" charset="0"/>
            </a:rPr>
            <a:t>5</a:t>
          </a:r>
        </a:p>
      </dgm:t>
    </dgm:pt>
    <dgm:pt modelId="{1B52793D-C235-45F7-912B-A513E8671718}">
      <dgm:prSet/>
      <dgm:spPr/>
      <dgm:t>
        <a:bodyPr/>
        <a:lstStyle/>
        <a:p>
          <a:r>
            <a:rPr lang="es-CL">
              <a:latin typeface="Calibri Light" panose="020F0302020204030204" pitchFamily="34" charset="0"/>
              <a:cs typeface="Calibri Light" panose="020F0302020204030204" pitchFamily="34" charset="0"/>
            </a:rPr>
            <a:t>de 100 : 1000 = 1/10. En general: f = n/N.</a:t>
          </a:r>
          <a:endParaRPr lang="en-US">
            <a:latin typeface="Calibri Light" panose="020F0302020204030204" pitchFamily="34" charset="0"/>
            <a:cs typeface="Calibri Light" panose="020F0302020204030204" pitchFamily="34" charset="0"/>
          </a:endParaRPr>
        </a:p>
      </dgm:t>
    </dgm:pt>
    <dgm:pt modelId="{3D3A8082-C17C-464C-A0ED-DFF2A7AB48A4}" type="parTrans" cxnId="{CAF96B95-7D88-458E-AC17-9A2570F8B2B7}">
      <dgm:prSet/>
      <dgm:spPr/>
      <dgm:t>
        <a:bodyPr/>
        <a:lstStyle/>
        <a:p>
          <a:endParaRPr lang="en-US">
            <a:latin typeface="Calibri Light" panose="020F0302020204030204" pitchFamily="34" charset="0"/>
            <a:cs typeface="Calibri Light" panose="020F0302020204030204" pitchFamily="34" charset="0"/>
          </a:endParaRPr>
        </a:p>
      </dgm:t>
    </dgm:pt>
    <dgm:pt modelId="{E773E6B5-5684-4B76-AB12-EDBC1843F35E}" type="sibTrans" cxnId="{CAF96B95-7D88-458E-AC17-9A2570F8B2B7}">
      <dgm:prSet phldrT="6" phldr="0"/>
      <dgm:spPr/>
      <dgm:t>
        <a:bodyPr/>
        <a:lstStyle/>
        <a:p>
          <a:r>
            <a:rPr lang="en-US">
              <a:latin typeface="Calibri Light" panose="020F0302020204030204" pitchFamily="34" charset="0"/>
              <a:cs typeface="Calibri Light" panose="020F0302020204030204" pitchFamily="34" charset="0"/>
            </a:rPr>
            <a:t>6</a:t>
          </a:r>
        </a:p>
      </dgm:t>
    </dgm:pt>
    <dgm:pt modelId="{45660BC4-6E15-45E7-9CD6-8CFDC83D03F4}">
      <dgm:prSet/>
      <dgm:spPr/>
      <dgm:t>
        <a:bodyPr/>
        <a:lstStyle/>
        <a:p>
          <a:r>
            <a:rPr lang="es-CL" b="1">
              <a:latin typeface="Calibri Light" panose="020F0302020204030204" pitchFamily="34" charset="0"/>
              <a:cs typeface="Calibri Light" panose="020F0302020204030204" pitchFamily="34" charset="0"/>
            </a:rPr>
            <a:t>Representatividad de la muestra</a:t>
          </a:r>
          <a:r>
            <a:rPr lang="es-CL">
              <a:latin typeface="Calibri Light" panose="020F0302020204030204" pitchFamily="34" charset="0"/>
              <a:cs typeface="Calibri Light" panose="020F0302020204030204" pitchFamily="34" charset="0"/>
            </a:rPr>
            <a:t>. Grado en el cual la muestra reproduce las características de la población de la cual proviene. La mayor representatividad se logra, en términos generales, cuando las unidades de muestreo tienen igual posibilidad de formar parte dela muestra.</a:t>
          </a:r>
          <a:endParaRPr lang="en-US">
            <a:latin typeface="Calibri Light" panose="020F0302020204030204" pitchFamily="34" charset="0"/>
            <a:cs typeface="Calibri Light" panose="020F0302020204030204" pitchFamily="34" charset="0"/>
          </a:endParaRPr>
        </a:p>
      </dgm:t>
    </dgm:pt>
    <dgm:pt modelId="{BE5341BA-ED2A-496B-8A59-1587C6F7E4DC}" type="parTrans" cxnId="{16CB6785-F8E2-43FE-A9C2-50570FB26667}">
      <dgm:prSet/>
      <dgm:spPr/>
      <dgm:t>
        <a:bodyPr/>
        <a:lstStyle/>
        <a:p>
          <a:endParaRPr lang="en-US">
            <a:latin typeface="Calibri Light" panose="020F0302020204030204" pitchFamily="34" charset="0"/>
            <a:cs typeface="Calibri Light" panose="020F0302020204030204" pitchFamily="34" charset="0"/>
          </a:endParaRPr>
        </a:p>
      </dgm:t>
    </dgm:pt>
    <dgm:pt modelId="{4ED27DA3-BB1D-4EE0-98D5-8FB7F4A704C7}" type="sibTrans" cxnId="{16CB6785-F8E2-43FE-A9C2-50570FB26667}">
      <dgm:prSet phldrT="7" phldr="0"/>
      <dgm:spPr/>
      <dgm:t>
        <a:bodyPr/>
        <a:lstStyle/>
        <a:p>
          <a:r>
            <a:rPr lang="en-US">
              <a:latin typeface="Calibri Light" panose="020F0302020204030204" pitchFamily="34" charset="0"/>
              <a:cs typeface="Calibri Light" panose="020F0302020204030204" pitchFamily="34" charset="0"/>
            </a:rPr>
            <a:t>7</a:t>
          </a:r>
        </a:p>
      </dgm:t>
    </dgm:pt>
    <dgm:pt modelId="{7B6F6D1D-6D87-4857-91F9-B89D283F2778}" type="pres">
      <dgm:prSet presAssocID="{090A729B-9748-4ADE-BD5F-5E66C23B8B70}" presName="linearFlow" presStyleCnt="0">
        <dgm:presLayoutVars>
          <dgm:dir/>
          <dgm:animLvl val="lvl"/>
          <dgm:resizeHandles val="exact"/>
        </dgm:presLayoutVars>
      </dgm:prSet>
      <dgm:spPr/>
    </dgm:pt>
    <dgm:pt modelId="{0BBFB72F-0BDA-4914-8036-32B8D8E1A35E}" type="pres">
      <dgm:prSet presAssocID="{A3017338-08FF-4CCD-B2EE-6A8C7C56A0AB}" presName="compositeNode" presStyleCnt="0"/>
      <dgm:spPr/>
    </dgm:pt>
    <dgm:pt modelId="{23BEDD9D-3220-4543-B345-0B75B802FA9D}" type="pres">
      <dgm:prSet presAssocID="{A3017338-08FF-4CCD-B2EE-6A8C7C56A0AB}" presName="parTx" presStyleLbl="node1" presStyleIdx="0" presStyleCnt="0">
        <dgm:presLayoutVars>
          <dgm:chMax val="0"/>
          <dgm:chPref val="0"/>
          <dgm:bulletEnabled val="1"/>
        </dgm:presLayoutVars>
      </dgm:prSet>
      <dgm:spPr/>
    </dgm:pt>
    <dgm:pt modelId="{9AC252CE-D04F-40CD-BEA9-5890A400D88E}" type="pres">
      <dgm:prSet presAssocID="{A3017338-08FF-4CCD-B2EE-6A8C7C56A0AB}" presName="parSh" presStyleCnt="0"/>
      <dgm:spPr/>
    </dgm:pt>
    <dgm:pt modelId="{BF8D84E7-62D3-4BD4-80A0-4649833A0A5A}" type="pres">
      <dgm:prSet presAssocID="{A3017338-08FF-4CCD-B2EE-6A8C7C56A0AB}" presName="lineNode" presStyleLbl="alignAccFollowNode1" presStyleIdx="0" presStyleCnt="21"/>
      <dgm:spPr/>
    </dgm:pt>
    <dgm:pt modelId="{A11A856A-5DA1-421D-96FC-2743B41E6407}" type="pres">
      <dgm:prSet presAssocID="{A3017338-08FF-4CCD-B2EE-6A8C7C56A0AB}" presName="lineArrowNode" presStyleLbl="alignAccFollowNode1" presStyleIdx="1" presStyleCnt="21"/>
      <dgm:spPr/>
    </dgm:pt>
    <dgm:pt modelId="{CEE05F15-796E-4C93-894A-1D6A2CAD2EFC}" type="pres">
      <dgm:prSet presAssocID="{D0167618-089C-45CF-9BD6-1CC9601AC42F}" presName="sibTransNodeCircle" presStyleLbl="alignNode1" presStyleIdx="0" presStyleCnt="7">
        <dgm:presLayoutVars>
          <dgm:chMax val="0"/>
          <dgm:bulletEnabled/>
        </dgm:presLayoutVars>
      </dgm:prSet>
      <dgm:spPr/>
    </dgm:pt>
    <dgm:pt modelId="{991E9E18-606E-4807-9223-8768A8FF8E7D}" type="pres">
      <dgm:prSet presAssocID="{D0167618-089C-45CF-9BD6-1CC9601AC42F}" presName="spacerBetweenCircleAndCallout" presStyleCnt="0">
        <dgm:presLayoutVars/>
      </dgm:prSet>
      <dgm:spPr/>
    </dgm:pt>
    <dgm:pt modelId="{15BF9427-B0CE-481A-B614-03921BC6E798}" type="pres">
      <dgm:prSet presAssocID="{A3017338-08FF-4CCD-B2EE-6A8C7C56A0AB}" presName="nodeText" presStyleLbl="alignAccFollowNode1" presStyleIdx="2" presStyleCnt="21">
        <dgm:presLayoutVars>
          <dgm:bulletEnabled val="1"/>
        </dgm:presLayoutVars>
      </dgm:prSet>
      <dgm:spPr/>
    </dgm:pt>
    <dgm:pt modelId="{57A3B219-F726-48A8-9E8B-2D6F537ECFE4}" type="pres">
      <dgm:prSet presAssocID="{D0167618-089C-45CF-9BD6-1CC9601AC42F}" presName="sibTransComposite" presStyleCnt="0"/>
      <dgm:spPr/>
    </dgm:pt>
    <dgm:pt modelId="{13CD6765-1C8A-4DA3-A2C4-C4A4ED94A08B}" type="pres">
      <dgm:prSet presAssocID="{36BBE13A-F0C0-4602-BA54-7CE2D6E26965}" presName="compositeNode" presStyleCnt="0"/>
      <dgm:spPr/>
    </dgm:pt>
    <dgm:pt modelId="{AAE2CFE4-C01D-4B81-B2F7-31F16FA89132}" type="pres">
      <dgm:prSet presAssocID="{36BBE13A-F0C0-4602-BA54-7CE2D6E26965}" presName="parTx" presStyleLbl="node1" presStyleIdx="0" presStyleCnt="0">
        <dgm:presLayoutVars>
          <dgm:chMax val="0"/>
          <dgm:chPref val="0"/>
          <dgm:bulletEnabled val="1"/>
        </dgm:presLayoutVars>
      </dgm:prSet>
      <dgm:spPr/>
    </dgm:pt>
    <dgm:pt modelId="{1ADEB0DC-4A35-4113-87EF-97FD6E50D785}" type="pres">
      <dgm:prSet presAssocID="{36BBE13A-F0C0-4602-BA54-7CE2D6E26965}" presName="parSh" presStyleCnt="0"/>
      <dgm:spPr/>
    </dgm:pt>
    <dgm:pt modelId="{F78A110F-1AEF-46B2-A64A-8D4D435FB604}" type="pres">
      <dgm:prSet presAssocID="{36BBE13A-F0C0-4602-BA54-7CE2D6E26965}" presName="lineNode" presStyleLbl="alignAccFollowNode1" presStyleIdx="3" presStyleCnt="21"/>
      <dgm:spPr/>
    </dgm:pt>
    <dgm:pt modelId="{6104391F-898F-4B5F-A6B5-B7641B567A7A}" type="pres">
      <dgm:prSet presAssocID="{36BBE13A-F0C0-4602-BA54-7CE2D6E26965}" presName="lineArrowNode" presStyleLbl="alignAccFollowNode1" presStyleIdx="4" presStyleCnt="21"/>
      <dgm:spPr/>
    </dgm:pt>
    <dgm:pt modelId="{FE613E76-B808-48C2-A3F7-FE8F5CFD7DFB}" type="pres">
      <dgm:prSet presAssocID="{43775A87-B6A3-4785-A997-2EF97376D467}" presName="sibTransNodeCircle" presStyleLbl="alignNode1" presStyleIdx="1" presStyleCnt="7">
        <dgm:presLayoutVars>
          <dgm:chMax val="0"/>
          <dgm:bulletEnabled/>
        </dgm:presLayoutVars>
      </dgm:prSet>
      <dgm:spPr/>
    </dgm:pt>
    <dgm:pt modelId="{26747BA1-6EB1-49E0-A477-66FE51FF5A50}" type="pres">
      <dgm:prSet presAssocID="{43775A87-B6A3-4785-A997-2EF97376D467}" presName="spacerBetweenCircleAndCallout" presStyleCnt="0">
        <dgm:presLayoutVars/>
      </dgm:prSet>
      <dgm:spPr/>
    </dgm:pt>
    <dgm:pt modelId="{58A39402-0CA3-4FD9-A6EC-2EEBB69BD0A8}" type="pres">
      <dgm:prSet presAssocID="{36BBE13A-F0C0-4602-BA54-7CE2D6E26965}" presName="nodeText" presStyleLbl="alignAccFollowNode1" presStyleIdx="5" presStyleCnt="21">
        <dgm:presLayoutVars>
          <dgm:bulletEnabled val="1"/>
        </dgm:presLayoutVars>
      </dgm:prSet>
      <dgm:spPr/>
    </dgm:pt>
    <dgm:pt modelId="{306EA754-96ED-4E57-9E21-FB71504521CD}" type="pres">
      <dgm:prSet presAssocID="{43775A87-B6A3-4785-A997-2EF97376D467}" presName="sibTransComposite" presStyleCnt="0"/>
      <dgm:spPr/>
    </dgm:pt>
    <dgm:pt modelId="{70B6EA48-26EF-430E-9A0B-885EB625F738}" type="pres">
      <dgm:prSet presAssocID="{AB5B7AD5-7F2E-4A6D-86EA-0B829881F3F1}" presName="compositeNode" presStyleCnt="0"/>
      <dgm:spPr/>
    </dgm:pt>
    <dgm:pt modelId="{461D4204-BC9A-4114-B18E-E3254B71FF8F}" type="pres">
      <dgm:prSet presAssocID="{AB5B7AD5-7F2E-4A6D-86EA-0B829881F3F1}" presName="parTx" presStyleLbl="node1" presStyleIdx="0" presStyleCnt="0">
        <dgm:presLayoutVars>
          <dgm:chMax val="0"/>
          <dgm:chPref val="0"/>
          <dgm:bulletEnabled val="1"/>
        </dgm:presLayoutVars>
      </dgm:prSet>
      <dgm:spPr/>
    </dgm:pt>
    <dgm:pt modelId="{BD19E858-3375-4247-B4E6-2C9849C87685}" type="pres">
      <dgm:prSet presAssocID="{AB5B7AD5-7F2E-4A6D-86EA-0B829881F3F1}" presName="parSh" presStyleCnt="0"/>
      <dgm:spPr/>
    </dgm:pt>
    <dgm:pt modelId="{047164DC-6D5E-4DA6-996E-40620B2AE476}" type="pres">
      <dgm:prSet presAssocID="{AB5B7AD5-7F2E-4A6D-86EA-0B829881F3F1}" presName="lineNode" presStyleLbl="alignAccFollowNode1" presStyleIdx="6" presStyleCnt="21"/>
      <dgm:spPr/>
    </dgm:pt>
    <dgm:pt modelId="{495BF9BF-9213-4AD5-A910-0E793D0F6790}" type="pres">
      <dgm:prSet presAssocID="{AB5B7AD5-7F2E-4A6D-86EA-0B829881F3F1}" presName="lineArrowNode" presStyleLbl="alignAccFollowNode1" presStyleIdx="7" presStyleCnt="21"/>
      <dgm:spPr/>
    </dgm:pt>
    <dgm:pt modelId="{A97B150E-05B5-4589-8DA7-8A205C033AB0}" type="pres">
      <dgm:prSet presAssocID="{D5213CFF-92A7-4E08-A443-3DADF4DE90A8}" presName="sibTransNodeCircle" presStyleLbl="alignNode1" presStyleIdx="2" presStyleCnt="7">
        <dgm:presLayoutVars>
          <dgm:chMax val="0"/>
          <dgm:bulletEnabled/>
        </dgm:presLayoutVars>
      </dgm:prSet>
      <dgm:spPr/>
    </dgm:pt>
    <dgm:pt modelId="{A827115E-CF4F-45E8-A957-DB0424BD37E2}" type="pres">
      <dgm:prSet presAssocID="{D5213CFF-92A7-4E08-A443-3DADF4DE90A8}" presName="spacerBetweenCircleAndCallout" presStyleCnt="0">
        <dgm:presLayoutVars/>
      </dgm:prSet>
      <dgm:spPr/>
    </dgm:pt>
    <dgm:pt modelId="{2157F7C0-1B19-424C-BDCC-0C8C1806E8A3}" type="pres">
      <dgm:prSet presAssocID="{AB5B7AD5-7F2E-4A6D-86EA-0B829881F3F1}" presName="nodeText" presStyleLbl="alignAccFollowNode1" presStyleIdx="8" presStyleCnt="21">
        <dgm:presLayoutVars>
          <dgm:bulletEnabled val="1"/>
        </dgm:presLayoutVars>
      </dgm:prSet>
      <dgm:spPr/>
    </dgm:pt>
    <dgm:pt modelId="{D7532BD1-BF14-4F8B-8F0E-C7DF9BBC1B78}" type="pres">
      <dgm:prSet presAssocID="{D5213CFF-92A7-4E08-A443-3DADF4DE90A8}" presName="sibTransComposite" presStyleCnt="0"/>
      <dgm:spPr/>
    </dgm:pt>
    <dgm:pt modelId="{FD2B0219-CF72-4C31-B20C-44A455A7C158}" type="pres">
      <dgm:prSet presAssocID="{050C00A7-605C-4AA4-8A1A-9FD54B96B74E}" presName="compositeNode" presStyleCnt="0"/>
      <dgm:spPr/>
    </dgm:pt>
    <dgm:pt modelId="{5FD3AB26-3C09-4A95-ABD1-770580FF346B}" type="pres">
      <dgm:prSet presAssocID="{050C00A7-605C-4AA4-8A1A-9FD54B96B74E}" presName="parTx" presStyleLbl="node1" presStyleIdx="0" presStyleCnt="0">
        <dgm:presLayoutVars>
          <dgm:chMax val="0"/>
          <dgm:chPref val="0"/>
          <dgm:bulletEnabled val="1"/>
        </dgm:presLayoutVars>
      </dgm:prSet>
      <dgm:spPr/>
    </dgm:pt>
    <dgm:pt modelId="{8535A398-6BCE-41F5-9DED-4123F2CE7772}" type="pres">
      <dgm:prSet presAssocID="{050C00A7-605C-4AA4-8A1A-9FD54B96B74E}" presName="parSh" presStyleCnt="0"/>
      <dgm:spPr/>
    </dgm:pt>
    <dgm:pt modelId="{915FC36D-1051-4694-B239-5E986ACB2D72}" type="pres">
      <dgm:prSet presAssocID="{050C00A7-605C-4AA4-8A1A-9FD54B96B74E}" presName="lineNode" presStyleLbl="alignAccFollowNode1" presStyleIdx="9" presStyleCnt="21"/>
      <dgm:spPr/>
    </dgm:pt>
    <dgm:pt modelId="{B38D6ECF-8772-43BE-A80B-F7632C529E9A}" type="pres">
      <dgm:prSet presAssocID="{050C00A7-605C-4AA4-8A1A-9FD54B96B74E}" presName="lineArrowNode" presStyleLbl="alignAccFollowNode1" presStyleIdx="10" presStyleCnt="21"/>
      <dgm:spPr/>
    </dgm:pt>
    <dgm:pt modelId="{18255043-C2A6-4AFE-9397-B3E46B9B5155}" type="pres">
      <dgm:prSet presAssocID="{545E0608-C282-4649-B743-C43E34CDB2E4}" presName="sibTransNodeCircle" presStyleLbl="alignNode1" presStyleIdx="3" presStyleCnt="7">
        <dgm:presLayoutVars>
          <dgm:chMax val="0"/>
          <dgm:bulletEnabled/>
        </dgm:presLayoutVars>
      </dgm:prSet>
      <dgm:spPr/>
    </dgm:pt>
    <dgm:pt modelId="{8862E9E5-27F7-4EDA-BC52-471433E191AE}" type="pres">
      <dgm:prSet presAssocID="{545E0608-C282-4649-B743-C43E34CDB2E4}" presName="spacerBetweenCircleAndCallout" presStyleCnt="0">
        <dgm:presLayoutVars/>
      </dgm:prSet>
      <dgm:spPr/>
    </dgm:pt>
    <dgm:pt modelId="{18BE85D3-FA90-49E9-A484-9B18A582F2B3}" type="pres">
      <dgm:prSet presAssocID="{050C00A7-605C-4AA4-8A1A-9FD54B96B74E}" presName="nodeText" presStyleLbl="alignAccFollowNode1" presStyleIdx="11" presStyleCnt="21">
        <dgm:presLayoutVars>
          <dgm:bulletEnabled val="1"/>
        </dgm:presLayoutVars>
      </dgm:prSet>
      <dgm:spPr/>
    </dgm:pt>
    <dgm:pt modelId="{13460403-8060-4F5D-A266-3A51D22A6F5C}" type="pres">
      <dgm:prSet presAssocID="{545E0608-C282-4649-B743-C43E34CDB2E4}" presName="sibTransComposite" presStyleCnt="0"/>
      <dgm:spPr/>
    </dgm:pt>
    <dgm:pt modelId="{13962B34-01CC-4D08-A259-0E37C236AC98}" type="pres">
      <dgm:prSet presAssocID="{9E9951D9-8D85-42CC-84B8-E0623502A8DF}" presName="compositeNode" presStyleCnt="0"/>
      <dgm:spPr/>
    </dgm:pt>
    <dgm:pt modelId="{55B124AF-5F83-4EBC-87C6-0E4E3A648467}" type="pres">
      <dgm:prSet presAssocID="{9E9951D9-8D85-42CC-84B8-E0623502A8DF}" presName="parTx" presStyleLbl="node1" presStyleIdx="0" presStyleCnt="0">
        <dgm:presLayoutVars>
          <dgm:chMax val="0"/>
          <dgm:chPref val="0"/>
          <dgm:bulletEnabled val="1"/>
        </dgm:presLayoutVars>
      </dgm:prSet>
      <dgm:spPr/>
    </dgm:pt>
    <dgm:pt modelId="{97EF55A9-55A3-4734-8F9E-0F530E40587F}" type="pres">
      <dgm:prSet presAssocID="{9E9951D9-8D85-42CC-84B8-E0623502A8DF}" presName="parSh" presStyleCnt="0"/>
      <dgm:spPr/>
    </dgm:pt>
    <dgm:pt modelId="{2DA66390-50C5-4316-B755-DEBE9C2DBA2F}" type="pres">
      <dgm:prSet presAssocID="{9E9951D9-8D85-42CC-84B8-E0623502A8DF}" presName="lineNode" presStyleLbl="alignAccFollowNode1" presStyleIdx="12" presStyleCnt="21"/>
      <dgm:spPr/>
    </dgm:pt>
    <dgm:pt modelId="{0227DA42-0C2A-46D9-911D-7C73621C380A}" type="pres">
      <dgm:prSet presAssocID="{9E9951D9-8D85-42CC-84B8-E0623502A8DF}" presName="lineArrowNode" presStyleLbl="alignAccFollowNode1" presStyleIdx="13" presStyleCnt="21"/>
      <dgm:spPr/>
    </dgm:pt>
    <dgm:pt modelId="{050A51D6-0EC2-4213-9595-8F8289353C06}" type="pres">
      <dgm:prSet presAssocID="{FA5F42EB-AEEA-495B-935B-67E718FBAF8B}" presName="sibTransNodeCircle" presStyleLbl="alignNode1" presStyleIdx="4" presStyleCnt="7">
        <dgm:presLayoutVars>
          <dgm:chMax val="0"/>
          <dgm:bulletEnabled/>
        </dgm:presLayoutVars>
      </dgm:prSet>
      <dgm:spPr/>
    </dgm:pt>
    <dgm:pt modelId="{BDEA4FE1-9E88-46A2-BE42-4E24F2C0E50C}" type="pres">
      <dgm:prSet presAssocID="{FA5F42EB-AEEA-495B-935B-67E718FBAF8B}" presName="spacerBetweenCircleAndCallout" presStyleCnt="0">
        <dgm:presLayoutVars/>
      </dgm:prSet>
      <dgm:spPr/>
    </dgm:pt>
    <dgm:pt modelId="{26FE6D6E-2794-4653-A2FE-8E3B7C68C2B2}" type="pres">
      <dgm:prSet presAssocID="{9E9951D9-8D85-42CC-84B8-E0623502A8DF}" presName="nodeText" presStyleLbl="alignAccFollowNode1" presStyleIdx="14" presStyleCnt="21">
        <dgm:presLayoutVars>
          <dgm:bulletEnabled val="1"/>
        </dgm:presLayoutVars>
      </dgm:prSet>
      <dgm:spPr/>
    </dgm:pt>
    <dgm:pt modelId="{25BC2F19-3D63-4EAB-BB67-E2F56C3E0FCD}" type="pres">
      <dgm:prSet presAssocID="{FA5F42EB-AEEA-495B-935B-67E718FBAF8B}" presName="sibTransComposite" presStyleCnt="0"/>
      <dgm:spPr/>
    </dgm:pt>
    <dgm:pt modelId="{0FFDD7B2-6144-4605-8CC4-A3D5B16031D7}" type="pres">
      <dgm:prSet presAssocID="{1B52793D-C235-45F7-912B-A513E8671718}" presName="compositeNode" presStyleCnt="0"/>
      <dgm:spPr/>
    </dgm:pt>
    <dgm:pt modelId="{4222302C-400E-465F-8052-B0BCB9ADC323}" type="pres">
      <dgm:prSet presAssocID="{1B52793D-C235-45F7-912B-A513E8671718}" presName="parTx" presStyleLbl="node1" presStyleIdx="0" presStyleCnt="0">
        <dgm:presLayoutVars>
          <dgm:chMax val="0"/>
          <dgm:chPref val="0"/>
          <dgm:bulletEnabled val="1"/>
        </dgm:presLayoutVars>
      </dgm:prSet>
      <dgm:spPr/>
    </dgm:pt>
    <dgm:pt modelId="{9619C7A5-6E92-437D-9423-A15BD67F1472}" type="pres">
      <dgm:prSet presAssocID="{1B52793D-C235-45F7-912B-A513E8671718}" presName="parSh" presStyleCnt="0"/>
      <dgm:spPr/>
    </dgm:pt>
    <dgm:pt modelId="{88E71662-9DD2-4096-A639-F78FC562598C}" type="pres">
      <dgm:prSet presAssocID="{1B52793D-C235-45F7-912B-A513E8671718}" presName="lineNode" presStyleLbl="alignAccFollowNode1" presStyleIdx="15" presStyleCnt="21"/>
      <dgm:spPr/>
    </dgm:pt>
    <dgm:pt modelId="{AC3F2671-0053-4953-9650-3AB0BF2354CC}" type="pres">
      <dgm:prSet presAssocID="{1B52793D-C235-45F7-912B-A513E8671718}" presName="lineArrowNode" presStyleLbl="alignAccFollowNode1" presStyleIdx="16" presStyleCnt="21"/>
      <dgm:spPr/>
    </dgm:pt>
    <dgm:pt modelId="{427F95E0-6F2E-49EC-B5C5-E5CFED575C6C}" type="pres">
      <dgm:prSet presAssocID="{E773E6B5-5684-4B76-AB12-EDBC1843F35E}" presName="sibTransNodeCircle" presStyleLbl="alignNode1" presStyleIdx="5" presStyleCnt="7">
        <dgm:presLayoutVars>
          <dgm:chMax val="0"/>
          <dgm:bulletEnabled/>
        </dgm:presLayoutVars>
      </dgm:prSet>
      <dgm:spPr/>
    </dgm:pt>
    <dgm:pt modelId="{BEC64E5F-C7DB-4946-AC65-019CAADEA971}" type="pres">
      <dgm:prSet presAssocID="{E773E6B5-5684-4B76-AB12-EDBC1843F35E}" presName="spacerBetweenCircleAndCallout" presStyleCnt="0">
        <dgm:presLayoutVars/>
      </dgm:prSet>
      <dgm:spPr/>
    </dgm:pt>
    <dgm:pt modelId="{4DF034FA-F752-4E91-8176-A016EA927CC4}" type="pres">
      <dgm:prSet presAssocID="{1B52793D-C235-45F7-912B-A513E8671718}" presName="nodeText" presStyleLbl="alignAccFollowNode1" presStyleIdx="17" presStyleCnt="21">
        <dgm:presLayoutVars>
          <dgm:bulletEnabled val="1"/>
        </dgm:presLayoutVars>
      </dgm:prSet>
      <dgm:spPr/>
    </dgm:pt>
    <dgm:pt modelId="{BFFF4E8D-A013-4E1C-A601-C9BD8831C8B5}" type="pres">
      <dgm:prSet presAssocID="{E773E6B5-5684-4B76-AB12-EDBC1843F35E}" presName="sibTransComposite" presStyleCnt="0"/>
      <dgm:spPr/>
    </dgm:pt>
    <dgm:pt modelId="{1F659CB2-9155-40D0-9EBB-B7957453D380}" type="pres">
      <dgm:prSet presAssocID="{45660BC4-6E15-45E7-9CD6-8CFDC83D03F4}" presName="compositeNode" presStyleCnt="0"/>
      <dgm:spPr/>
    </dgm:pt>
    <dgm:pt modelId="{02277935-C756-40A9-A981-9C7591EBB833}" type="pres">
      <dgm:prSet presAssocID="{45660BC4-6E15-45E7-9CD6-8CFDC83D03F4}" presName="parTx" presStyleLbl="node1" presStyleIdx="0" presStyleCnt="0">
        <dgm:presLayoutVars>
          <dgm:chMax val="0"/>
          <dgm:chPref val="0"/>
          <dgm:bulletEnabled val="1"/>
        </dgm:presLayoutVars>
      </dgm:prSet>
      <dgm:spPr/>
    </dgm:pt>
    <dgm:pt modelId="{25448948-CB66-4315-9F92-288D007458C3}" type="pres">
      <dgm:prSet presAssocID="{45660BC4-6E15-45E7-9CD6-8CFDC83D03F4}" presName="parSh" presStyleCnt="0"/>
      <dgm:spPr/>
    </dgm:pt>
    <dgm:pt modelId="{EF7D5CE7-3F2E-4C5C-8054-28B753E72E72}" type="pres">
      <dgm:prSet presAssocID="{45660BC4-6E15-45E7-9CD6-8CFDC83D03F4}" presName="lineNode" presStyleLbl="alignAccFollowNode1" presStyleIdx="18" presStyleCnt="21"/>
      <dgm:spPr/>
    </dgm:pt>
    <dgm:pt modelId="{1F4F693D-B8E9-4A1B-82B6-4D1209CD3C90}" type="pres">
      <dgm:prSet presAssocID="{45660BC4-6E15-45E7-9CD6-8CFDC83D03F4}" presName="lineArrowNode" presStyleLbl="alignAccFollowNode1" presStyleIdx="19" presStyleCnt="21"/>
      <dgm:spPr/>
    </dgm:pt>
    <dgm:pt modelId="{15857D40-27D2-40DE-9922-2436FFE702F0}" type="pres">
      <dgm:prSet presAssocID="{4ED27DA3-BB1D-4EE0-98D5-8FB7F4A704C7}" presName="sibTransNodeCircle" presStyleLbl="alignNode1" presStyleIdx="6" presStyleCnt="7">
        <dgm:presLayoutVars>
          <dgm:chMax val="0"/>
          <dgm:bulletEnabled/>
        </dgm:presLayoutVars>
      </dgm:prSet>
      <dgm:spPr/>
    </dgm:pt>
    <dgm:pt modelId="{AF273611-3B14-499A-BC97-97A2D433D740}" type="pres">
      <dgm:prSet presAssocID="{4ED27DA3-BB1D-4EE0-98D5-8FB7F4A704C7}" presName="spacerBetweenCircleAndCallout" presStyleCnt="0">
        <dgm:presLayoutVars/>
      </dgm:prSet>
      <dgm:spPr/>
    </dgm:pt>
    <dgm:pt modelId="{62221168-FDBE-427E-8150-00F22D173DA3}" type="pres">
      <dgm:prSet presAssocID="{45660BC4-6E15-45E7-9CD6-8CFDC83D03F4}" presName="nodeText" presStyleLbl="alignAccFollowNode1" presStyleIdx="20" presStyleCnt="21">
        <dgm:presLayoutVars>
          <dgm:bulletEnabled val="1"/>
        </dgm:presLayoutVars>
      </dgm:prSet>
      <dgm:spPr/>
    </dgm:pt>
  </dgm:ptLst>
  <dgm:cxnLst>
    <dgm:cxn modelId="{D1804003-B456-4887-B984-B3B31C1669EE}" type="presOf" srcId="{090A729B-9748-4ADE-BD5F-5E66C23B8B70}" destId="{7B6F6D1D-6D87-4857-91F9-B89D283F2778}" srcOrd="0" destOrd="0" presId="urn:microsoft.com/office/officeart/2016/7/layout/LinearArrowProcessNumbered"/>
    <dgm:cxn modelId="{8A3DCB10-0EA0-4946-BBC8-972548FF03E0}" type="presOf" srcId="{36BBE13A-F0C0-4602-BA54-7CE2D6E26965}" destId="{58A39402-0CA3-4FD9-A6EC-2EEBB69BD0A8}" srcOrd="0" destOrd="0" presId="urn:microsoft.com/office/officeart/2016/7/layout/LinearArrowProcessNumbered"/>
    <dgm:cxn modelId="{7A8A0817-5298-4AB4-8077-7CBD3FCE0035}" type="presOf" srcId="{4ED27DA3-BB1D-4EE0-98D5-8FB7F4A704C7}" destId="{15857D40-27D2-40DE-9922-2436FFE702F0}" srcOrd="0" destOrd="0" presId="urn:microsoft.com/office/officeart/2016/7/layout/LinearArrowProcessNumbered"/>
    <dgm:cxn modelId="{95468038-9F70-40C9-9284-09C8381F9EB1}" type="presOf" srcId="{545E0608-C282-4649-B743-C43E34CDB2E4}" destId="{18255043-C2A6-4AFE-9397-B3E46B9B5155}" srcOrd="0" destOrd="0" presId="urn:microsoft.com/office/officeart/2016/7/layout/LinearArrowProcessNumbered"/>
    <dgm:cxn modelId="{4876F03A-A873-4950-81C8-A24484A6F1C5}" type="presOf" srcId="{E773E6B5-5684-4B76-AB12-EDBC1843F35E}" destId="{427F95E0-6F2E-49EC-B5C5-E5CFED575C6C}" srcOrd="0" destOrd="0" presId="urn:microsoft.com/office/officeart/2016/7/layout/LinearArrowProcessNumbered"/>
    <dgm:cxn modelId="{37614546-E117-42C2-9103-D2118DC9CAF1}" srcId="{090A729B-9748-4ADE-BD5F-5E66C23B8B70}" destId="{AB5B7AD5-7F2E-4A6D-86EA-0B829881F3F1}" srcOrd="2" destOrd="0" parTransId="{412D8847-F0BE-4BA5-850F-EDBFBE5E35D5}" sibTransId="{D5213CFF-92A7-4E08-A443-3DADF4DE90A8}"/>
    <dgm:cxn modelId="{B2897D66-C519-4B03-8944-462495E4179D}" type="presOf" srcId="{FA5F42EB-AEEA-495B-935B-67E718FBAF8B}" destId="{050A51D6-0EC2-4213-9595-8F8289353C06}" srcOrd="0" destOrd="0" presId="urn:microsoft.com/office/officeart/2016/7/layout/LinearArrowProcessNumbered"/>
    <dgm:cxn modelId="{B53DE76F-FE8F-4AC4-BBF9-3D24F123CB43}" type="presOf" srcId="{43775A87-B6A3-4785-A997-2EF97376D467}" destId="{FE613E76-B808-48C2-A3F7-FE8F5CFD7DFB}" srcOrd="0" destOrd="0" presId="urn:microsoft.com/office/officeart/2016/7/layout/LinearArrowProcessNumbered"/>
    <dgm:cxn modelId="{0CFC9A70-5179-403E-9BE1-752DA7463A52}" srcId="{090A729B-9748-4ADE-BD5F-5E66C23B8B70}" destId="{9E9951D9-8D85-42CC-84B8-E0623502A8DF}" srcOrd="4" destOrd="0" parTransId="{191E47A6-68BB-4702-BD25-00EA1C3F1AE4}" sibTransId="{FA5F42EB-AEEA-495B-935B-67E718FBAF8B}"/>
    <dgm:cxn modelId="{6E27C37C-D574-4226-B814-6DE26D1F3C13}" type="presOf" srcId="{D5213CFF-92A7-4E08-A443-3DADF4DE90A8}" destId="{A97B150E-05B5-4589-8DA7-8A205C033AB0}" srcOrd="0" destOrd="0" presId="urn:microsoft.com/office/officeart/2016/7/layout/LinearArrowProcessNumbered"/>
    <dgm:cxn modelId="{BD385380-23C8-4C7A-AA18-28B0D0E0C65D}" srcId="{090A729B-9748-4ADE-BD5F-5E66C23B8B70}" destId="{36BBE13A-F0C0-4602-BA54-7CE2D6E26965}" srcOrd="1" destOrd="0" parTransId="{731ED77C-0816-4519-8DF4-F4EF52583F9B}" sibTransId="{43775A87-B6A3-4785-A997-2EF97376D467}"/>
    <dgm:cxn modelId="{16CB6785-F8E2-43FE-A9C2-50570FB26667}" srcId="{090A729B-9748-4ADE-BD5F-5E66C23B8B70}" destId="{45660BC4-6E15-45E7-9CD6-8CFDC83D03F4}" srcOrd="6" destOrd="0" parTransId="{BE5341BA-ED2A-496B-8A59-1587C6F7E4DC}" sibTransId="{4ED27DA3-BB1D-4EE0-98D5-8FB7F4A704C7}"/>
    <dgm:cxn modelId="{ED941288-D933-443A-9FFA-1CD52FD98816}" srcId="{090A729B-9748-4ADE-BD5F-5E66C23B8B70}" destId="{050C00A7-605C-4AA4-8A1A-9FD54B96B74E}" srcOrd="3" destOrd="0" parTransId="{A6F96A80-BEA8-464A-9CEF-6622901CD274}" sibTransId="{545E0608-C282-4649-B743-C43E34CDB2E4}"/>
    <dgm:cxn modelId="{CAF96B95-7D88-458E-AC17-9A2570F8B2B7}" srcId="{090A729B-9748-4ADE-BD5F-5E66C23B8B70}" destId="{1B52793D-C235-45F7-912B-A513E8671718}" srcOrd="5" destOrd="0" parTransId="{3D3A8082-C17C-464C-A0ED-DFF2A7AB48A4}" sibTransId="{E773E6B5-5684-4B76-AB12-EDBC1843F35E}"/>
    <dgm:cxn modelId="{DE9B8BB7-8E3A-42F3-B811-DD728BC89AC6}" type="presOf" srcId="{9E9951D9-8D85-42CC-84B8-E0623502A8DF}" destId="{26FE6D6E-2794-4653-A2FE-8E3B7C68C2B2}" srcOrd="0" destOrd="0" presId="urn:microsoft.com/office/officeart/2016/7/layout/LinearArrowProcessNumbered"/>
    <dgm:cxn modelId="{6B9F37CD-4D6E-4F89-82A9-358517C12599}" type="presOf" srcId="{050C00A7-605C-4AA4-8A1A-9FD54B96B74E}" destId="{18BE85D3-FA90-49E9-A484-9B18A582F2B3}" srcOrd="0" destOrd="0" presId="urn:microsoft.com/office/officeart/2016/7/layout/LinearArrowProcessNumbered"/>
    <dgm:cxn modelId="{CBD7E1E1-9B78-4088-8781-8457A87C21A9}" type="presOf" srcId="{45660BC4-6E15-45E7-9CD6-8CFDC83D03F4}" destId="{62221168-FDBE-427E-8150-00F22D173DA3}" srcOrd="0" destOrd="0" presId="urn:microsoft.com/office/officeart/2016/7/layout/LinearArrowProcessNumbered"/>
    <dgm:cxn modelId="{4B19FBE3-E3EF-4908-A148-467545CB1660}" type="presOf" srcId="{1B52793D-C235-45F7-912B-A513E8671718}" destId="{4DF034FA-F752-4E91-8176-A016EA927CC4}" srcOrd="0" destOrd="0" presId="urn:microsoft.com/office/officeart/2016/7/layout/LinearArrowProcessNumbered"/>
    <dgm:cxn modelId="{0854B4E8-8D78-4745-9EEE-8229B96E4A9C}" srcId="{090A729B-9748-4ADE-BD5F-5E66C23B8B70}" destId="{A3017338-08FF-4CCD-B2EE-6A8C7C56A0AB}" srcOrd="0" destOrd="0" parTransId="{30031D58-EE7E-4CAD-8654-A7A4C0614D56}" sibTransId="{D0167618-089C-45CF-9BD6-1CC9601AC42F}"/>
    <dgm:cxn modelId="{64C6BCF7-0204-4FCB-B98D-A9D20C54C1EF}" type="presOf" srcId="{D0167618-089C-45CF-9BD6-1CC9601AC42F}" destId="{CEE05F15-796E-4C93-894A-1D6A2CAD2EFC}" srcOrd="0" destOrd="0" presId="urn:microsoft.com/office/officeart/2016/7/layout/LinearArrowProcessNumbered"/>
    <dgm:cxn modelId="{419BC4FB-BEEB-47B9-8D2D-51042377178E}" type="presOf" srcId="{A3017338-08FF-4CCD-B2EE-6A8C7C56A0AB}" destId="{15BF9427-B0CE-481A-B614-03921BC6E798}" srcOrd="0" destOrd="0" presId="urn:microsoft.com/office/officeart/2016/7/layout/LinearArrowProcessNumbered"/>
    <dgm:cxn modelId="{6C8801FF-F1E0-4FD9-AF1F-EF718F6798D0}" type="presOf" srcId="{AB5B7AD5-7F2E-4A6D-86EA-0B829881F3F1}" destId="{2157F7C0-1B19-424C-BDCC-0C8C1806E8A3}" srcOrd="0" destOrd="0" presId="urn:microsoft.com/office/officeart/2016/7/layout/LinearArrowProcessNumbered"/>
    <dgm:cxn modelId="{0E95D044-292C-4713-A1DE-EA39C4BE4CF8}" type="presParOf" srcId="{7B6F6D1D-6D87-4857-91F9-B89D283F2778}" destId="{0BBFB72F-0BDA-4914-8036-32B8D8E1A35E}" srcOrd="0" destOrd="0" presId="urn:microsoft.com/office/officeart/2016/7/layout/LinearArrowProcessNumbered"/>
    <dgm:cxn modelId="{ED2DC46C-4EBB-4449-ADF5-E46D58F6368D}" type="presParOf" srcId="{0BBFB72F-0BDA-4914-8036-32B8D8E1A35E}" destId="{23BEDD9D-3220-4543-B345-0B75B802FA9D}" srcOrd="0" destOrd="0" presId="urn:microsoft.com/office/officeart/2016/7/layout/LinearArrowProcessNumbered"/>
    <dgm:cxn modelId="{7D906DC9-34C5-47CA-B7AA-6809C0CF5FCB}" type="presParOf" srcId="{0BBFB72F-0BDA-4914-8036-32B8D8E1A35E}" destId="{9AC252CE-D04F-40CD-BEA9-5890A400D88E}" srcOrd="1" destOrd="0" presId="urn:microsoft.com/office/officeart/2016/7/layout/LinearArrowProcessNumbered"/>
    <dgm:cxn modelId="{469C8AE1-B36D-4C99-873E-C461DD5D2F25}" type="presParOf" srcId="{9AC252CE-D04F-40CD-BEA9-5890A400D88E}" destId="{BF8D84E7-62D3-4BD4-80A0-4649833A0A5A}" srcOrd="0" destOrd="0" presId="urn:microsoft.com/office/officeart/2016/7/layout/LinearArrowProcessNumbered"/>
    <dgm:cxn modelId="{CCF81DBF-5D9B-4C10-9CB2-4805FD24CAC8}" type="presParOf" srcId="{9AC252CE-D04F-40CD-BEA9-5890A400D88E}" destId="{A11A856A-5DA1-421D-96FC-2743B41E6407}" srcOrd="1" destOrd="0" presId="urn:microsoft.com/office/officeart/2016/7/layout/LinearArrowProcessNumbered"/>
    <dgm:cxn modelId="{1D0A45A6-4EDF-431D-800C-4A8E8C1BE655}" type="presParOf" srcId="{9AC252CE-D04F-40CD-BEA9-5890A400D88E}" destId="{CEE05F15-796E-4C93-894A-1D6A2CAD2EFC}" srcOrd="2" destOrd="0" presId="urn:microsoft.com/office/officeart/2016/7/layout/LinearArrowProcessNumbered"/>
    <dgm:cxn modelId="{6D1F312B-DBA2-46EC-941F-C80F62F7E490}" type="presParOf" srcId="{9AC252CE-D04F-40CD-BEA9-5890A400D88E}" destId="{991E9E18-606E-4807-9223-8768A8FF8E7D}" srcOrd="3" destOrd="0" presId="urn:microsoft.com/office/officeart/2016/7/layout/LinearArrowProcessNumbered"/>
    <dgm:cxn modelId="{24C79C95-45F4-4C72-90E3-768AB9A2F334}" type="presParOf" srcId="{0BBFB72F-0BDA-4914-8036-32B8D8E1A35E}" destId="{15BF9427-B0CE-481A-B614-03921BC6E798}" srcOrd="2" destOrd="0" presId="urn:microsoft.com/office/officeart/2016/7/layout/LinearArrowProcessNumbered"/>
    <dgm:cxn modelId="{070CD565-214A-4BE1-8EB2-C261016E26FE}" type="presParOf" srcId="{7B6F6D1D-6D87-4857-91F9-B89D283F2778}" destId="{57A3B219-F726-48A8-9E8B-2D6F537ECFE4}" srcOrd="1" destOrd="0" presId="urn:microsoft.com/office/officeart/2016/7/layout/LinearArrowProcessNumbered"/>
    <dgm:cxn modelId="{AD466984-4275-422D-BBB7-CD1D9726323E}" type="presParOf" srcId="{7B6F6D1D-6D87-4857-91F9-B89D283F2778}" destId="{13CD6765-1C8A-4DA3-A2C4-C4A4ED94A08B}" srcOrd="2" destOrd="0" presId="urn:microsoft.com/office/officeart/2016/7/layout/LinearArrowProcessNumbered"/>
    <dgm:cxn modelId="{4B819B7B-016A-42B4-9982-445D7F9926F4}" type="presParOf" srcId="{13CD6765-1C8A-4DA3-A2C4-C4A4ED94A08B}" destId="{AAE2CFE4-C01D-4B81-B2F7-31F16FA89132}" srcOrd="0" destOrd="0" presId="urn:microsoft.com/office/officeart/2016/7/layout/LinearArrowProcessNumbered"/>
    <dgm:cxn modelId="{3DB34424-A0FA-4910-BC2F-3E9E469D03C2}" type="presParOf" srcId="{13CD6765-1C8A-4DA3-A2C4-C4A4ED94A08B}" destId="{1ADEB0DC-4A35-4113-87EF-97FD6E50D785}" srcOrd="1" destOrd="0" presId="urn:microsoft.com/office/officeart/2016/7/layout/LinearArrowProcessNumbered"/>
    <dgm:cxn modelId="{6302401E-2D73-4FC4-900F-07A543CB5369}" type="presParOf" srcId="{1ADEB0DC-4A35-4113-87EF-97FD6E50D785}" destId="{F78A110F-1AEF-46B2-A64A-8D4D435FB604}" srcOrd="0" destOrd="0" presId="urn:microsoft.com/office/officeart/2016/7/layout/LinearArrowProcessNumbered"/>
    <dgm:cxn modelId="{311D7778-361D-4F26-8436-B3C40B5B65D8}" type="presParOf" srcId="{1ADEB0DC-4A35-4113-87EF-97FD6E50D785}" destId="{6104391F-898F-4B5F-A6B5-B7641B567A7A}" srcOrd="1" destOrd="0" presId="urn:microsoft.com/office/officeart/2016/7/layout/LinearArrowProcessNumbered"/>
    <dgm:cxn modelId="{993A099F-1CEB-420D-B2F5-C8BD59CB7262}" type="presParOf" srcId="{1ADEB0DC-4A35-4113-87EF-97FD6E50D785}" destId="{FE613E76-B808-48C2-A3F7-FE8F5CFD7DFB}" srcOrd="2" destOrd="0" presId="urn:microsoft.com/office/officeart/2016/7/layout/LinearArrowProcessNumbered"/>
    <dgm:cxn modelId="{625EA183-C1D6-41C0-BB47-69B4D99CE784}" type="presParOf" srcId="{1ADEB0DC-4A35-4113-87EF-97FD6E50D785}" destId="{26747BA1-6EB1-49E0-A477-66FE51FF5A50}" srcOrd="3" destOrd="0" presId="urn:microsoft.com/office/officeart/2016/7/layout/LinearArrowProcessNumbered"/>
    <dgm:cxn modelId="{6DE2A29B-58B4-4EEC-B899-97F34ABF9567}" type="presParOf" srcId="{13CD6765-1C8A-4DA3-A2C4-C4A4ED94A08B}" destId="{58A39402-0CA3-4FD9-A6EC-2EEBB69BD0A8}" srcOrd="2" destOrd="0" presId="urn:microsoft.com/office/officeart/2016/7/layout/LinearArrowProcessNumbered"/>
    <dgm:cxn modelId="{64FED652-C8F4-42D1-9C04-DA2043B80C32}" type="presParOf" srcId="{7B6F6D1D-6D87-4857-91F9-B89D283F2778}" destId="{306EA754-96ED-4E57-9E21-FB71504521CD}" srcOrd="3" destOrd="0" presId="urn:microsoft.com/office/officeart/2016/7/layout/LinearArrowProcessNumbered"/>
    <dgm:cxn modelId="{DEC7C903-9907-4E7D-8C53-5C61E55516D5}" type="presParOf" srcId="{7B6F6D1D-6D87-4857-91F9-B89D283F2778}" destId="{70B6EA48-26EF-430E-9A0B-885EB625F738}" srcOrd="4" destOrd="0" presId="urn:microsoft.com/office/officeart/2016/7/layout/LinearArrowProcessNumbered"/>
    <dgm:cxn modelId="{1609356D-E815-4469-8F6E-C12179905499}" type="presParOf" srcId="{70B6EA48-26EF-430E-9A0B-885EB625F738}" destId="{461D4204-BC9A-4114-B18E-E3254B71FF8F}" srcOrd="0" destOrd="0" presId="urn:microsoft.com/office/officeart/2016/7/layout/LinearArrowProcessNumbered"/>
    <dgm:cxn modelId="{70588902-0F9E-4E91-A86A-7B0E555949EB}" type="presParOf" srcId="{70B6EA48-26EF-430E-9A0B-885EB625F738}" destId="{BD19E858-3375-4247-B4E6-2C9849C87685}" srcOrd="1" destOrd="0" presId="urn:microsoft.com/office/officeart/2016/7/layout/LinearArrowProcessNumbered"/>
    <dgm:cxn modelId="{1C9EE6C4-0B64-4F0B-BAE5-E5215441F805}" type="presParOf" srcId="{BD19E858-3375-4247-B4E6-2C9849C87685}" destId="{047164DC-6D5E-4DA6-996E-40620B2AE476}" srcOrd="0" destOrd="0" presId="urn:microsoft.com/office/officeart/2016/7/layout/LinearArrowProcessNumbered"/>
    <dgm:cxn modelId="{7C036941-AC60-41A2-80B3-41D89BC141BB}" type="presParOf" srcId="{BD19E858-3375-4247-B4E6-2C9849C87685}" destId="{495BF9BF-9213-4AD5-A910-0E793D0F6790}" srcOrd="1" destOrd="0" presId="urn:microsoft.com/office/officeart/2016/7/layout/LinearArrowProcessNumbered"/>
    <dgm:cxn modelId="{79E77BA9-3338-4719-9771-37C5C1C1A16D}" type="presParOf" srcId="{BD19E858-3375-4247-B4E6-2C9849C87685}" destId="{A97B150E-05B5-4589-8DA7-8A205C033AB0}" srcOrd="2" destOrd="0" presId="urn:microsoft.com/office/officeart/2016/7/layout/LinearArrowProcessNumbered"/>
    <dgm:cxn modelId="{DDAB6B8D-742D-4F27-BFA5-67110A179BB2}" type="presParOf" srcId="{BD19E858-3375-4247-B4E6-2C9849C87685}" destId="{A827115E-CF4F-45E8-A957-DB0424BD37E2}" srcOrd="3" destOrd="0" presId="urn:microsoft.com/office/officeart/2016/7/layout/LinearArrowProcessNumbered"/>
    <dgm:cxn modelId="{A37278EA-D91C-4343-B8AD-9AB15ABD080B}" type="presParOf" srcId="{70B6EA48-26EF-430E-9A0B-885EB625F738}" destId="{2157F7C0-1B19-424C-BDCC-0C8C1806E8A3}" srcOrd="2" destOrd="0" presId="urn:microsoft.com/office/officeart/2016/7/layout/LinearArrowProcessNumbered"/>
    <dgm:cxn modelId="{A114AC1A-8718-45BC-9BF9-8403F9781946}" type="presParOf" srcId="{7B6F6D1D-6D87-4857-91F9-B89D283F2778}" destId="{D7532BD1-BF14-4F8B-8F0E-C7DF9BBC1B78}" srcOrd="5" destOrd="0" presId="urn:microsoft.com/office/officeart/2016/7/layout/LinearArrowProcessNumbered"/>
    <dgm:cxn modelId="{16B67CBA-5856-4873-9766-81D07DD2CE2E}" type="presParOf" srcId="{7B6F6D1D-6D87-4857-91F9-B89D283F2778}" destId="{FD2B0219-CF72-4C31-B20C-44A455A7C158}" srcOrd="6" destOrd="0" presId="urn:microsoft.com/office/officeart/2016/7/layout/LinearArrowProcessNumbered"/>
    <dgm:cxn modelId="{BD1A5D67-0290-4BA5-A535-BBD39BDF978B}" type="presParOf" srcId="{FD2B0219-CF72-4C31-B20C-44A455A7C158}" destId="{5FD3AB26-3C09-4A95-ABD1-770580FF346B}" srcOrd="0" destOrd="0" presId="urn:microsoft.com/office/officeart/2016/7/layout/LinearArrowProcessNumbered"/>
    <dgm:cxn modelId="{73E1B07E-80B9-430D-8541-DAA6901DAF25}" type="presParOf" srcId="{FD2B0219-CF72-4C31-B20C-44A455A7C158}" destId="{8535A398-6BCE-41F5-9DED-4123F2CE7772}" srcOrd="1" destOrd="0" presId="urn:microsoft.com/office/officeart/2016/7/layout/LinearArrowProcessNumbered"/>
    <dgm:cxn modelId="{B9F3F358-A0CB-4958-833A-EE0EC9E0523E}" type="presParOf" srcId="{8535A398-6BCE-41F5-9DED-4123F2CE7772}" destId="{915FC36D-1051-4694-B239-5E986ACB2D72}" srcOrd="0" destOrd="0" presId="urn:microsoft.com/office/officeart/2016/7/layout/LinearArrowProcessNumbered"/>
    <dgm:cxn modelId="{278DE9DE-B5F6-4A78-ACF5-63A17F58408F}" type="presParOf" srcId="{8535A398-6BCE-41F5-9DED-4123F2CE7772}" destId="{B38D6ECF-8772-43BE-A80B-F7632C529E9A}" srcOrd="1" destOrd="0" presId="urn:microsoft.com/office/officeart/2016/7/layout/LinearArrowProcessNumbered"/>
    <dgm:cxn modelId="{2A41AE22-AFFF-443E-88A8-0CC1CD41BABD}" type="presParOf" srcId="{8535A398-6BCE-41F5-9DED-4123F2CE7772}" destId="{18255043-C2A6-4AFE-9397-B3E46B9B5155}" srcOrd="2" destOrd="0" presId="urn:microsoft.com/office/officeart/2016/7/layout/LinearArrowProcessNumbered"/>
    <dgm:cxn modelId="{6FE34698-F4EF-420C-8909-EDCD770425C2}" type="presParOf" srcId="{8535A398-6BCE-41F5-9DED-4123F2CE7772}" destId="{8862E9E5-27F7-4EDA-BC52-471433E191AE}" srcOrd="3" destOrd="0" presId="urn:microsoft.com/office/officeart/2016/7/layout/LinearArrowProcessNumbered"/>
    <dgm:cxn modelId="{F06B7815-F7F8-4375-BE74-B89171C3C5ED}" type="presParOf" srcId="{FD2B0219-CF72-4C31-B20C-44A455A7C158}" destId="{18BE85D3-FA90-49E9-A484-9B18A582F2B3}" srcOrd="2" destOrd="0" presId="urn:microsoft.com/office/officeart/2016/7/layout/LinearArrowProcessNumbered"/>
    <dgm:cxn modelId="{B2BD1E64-F4AB-47D8-AF42-E11BD4BEDDFF}" type="presParOf" srcId="{7B6F6D1D-6D87-4857-91F9-B89D283F2778}" destId="{13460403-8060-4F5D-A266-3A51D22A6F5C}" srcOrd="7" destOrd="0" presId="urn:microsoft.com/office/officeart/2016/7/layout/LinearArrowProcessNumbered"/>
    <dgm:cxn modelId="{3A8FFAD3-9068-40CE-BCBF-D9EC7B4942BB}" type="presParOf" srcId="{7B6F6D1D-6D87-4857-91F9-B89D283F2778}" destId="{13962B34-01CC-4D08-A259-0E37C236AC98}" srcOrd="8" destOrd="0" presId="urn:microsoft.com/office/officeart/2016/7/layout/LinearArrowProcessNumbered"/>
    <dgm:cxn modelId="{2577D518-CF05-4CFC-A020-18EF1D2D6B14}" type="presParOf" srcId="{13962B34-01CC-4D08-A259-0E37C236AC98}" destId="{55B124AF-5F83-4EBC-87C6-0E4E3A648467}" srcOrd="0" destOrd="0" presId="urn:microsoft.com/office/officeart/2016/7/layout/LinearArrowProcessNumbered"/>
    <dgm:cxn modelId="{BD6327DA-B431-4E92-999F-F78A853B51B1}" type="presParOf" srcId="{13962B34-01CC-4D08-A259-0E37C236AC98}" destId="{97EF55A9-55A3-4734-8F9E-0F530E40587F}" srcOrd="1" destOrd="0" presId="urn:microsoft.com/office/officeart/2016/7/layout/LinearArrowProcessNumbered"/>
    <dgm:cxn modelId="{DFC532EC-1604-4341-89DB-FC4D23B20218}" type="presParOf" srcId="{97EF55A9-55A3-4734-8F9E-0F530E40587F}" destId="{2DA66390-50C5-4316-B755-DEBE9C2DBA2F}" srcOrd="0" destOrd="0" presId="urn:microsoft.com/office/officeart/2016/7/layout/LinearArrowProcessNumbered"/>
    <dgm:cxn modelId="{92ADC8EE-2E9D-480D-B18D-999C1002E318}" type="presParOf" srcId="{97EF55A9-55A3-4734-8F9E-0F530E40587F}" destId="{0227DA42-0C2A-46D9-911D-7C73621C380A}" srcOrd="1" destOrd="0" presId="urn:microsoft.com/office/officeart/2016/7/layout/LinearArrowProcessNumbered"/>
    <dgm:cxn modelId="{DD3387CA-B1DC-405F-B9ED-4F993CA3E06D}" type="presParOf" srcId="{97EF55A9-55A3-4734-8F9E-0F530E40587F}" destId="{050A51D6-0EC2-4213-9595-8F8289353C06}" srcOrd="2" destOrd="0" presId="urn:microsoft.com/office/officeart/2016/7/layout/LinearArrowProcessNumbered"/>
    <dgm:cxn modelId="{6346F826-E726-4F3C-9AA3-0A91AF1D5F4D}" type="presParOf" srcId="{97EF55A9-55A3-4734-8F9E-0F530E40587F}" destId="{BDEA4FE1-9E88-46A2-BE42-4E24F2C0E50C}" srcOrd="3" destOrd="0" presId="urn:microsoft.com/office/officeart/2016/7/layout/LinearArrowProcessNumbered"/>
    <dgm:cxn modelId="{404DE163-457C-410A-8E92-729DFEFC2F70}" type="presParOf" srcId="{13962B34-01CC-4D08-A259-0E37C236AC98}" destId="{26FE6D6E-2794-4653-A2FE-8E3B7C68C2B2}" srcOrd="2" destOrd="0" presId="urn:microsoft.com/office/officeart/2016/7/layout/LinearArrowProcessNumbered"/>
    <dgm:cxn modelId="{BD9E12CA-F0AC-48B4-B031-BFCDE771E479}" type="presParOf" srcId="{7B6F6D1D-6D87-4857-91F9-B89D283F2778}" destId="{25BC2F19-3D63-4EAB-BB67-E2F56C3E0FCD}" srcOrd="9" destOrd="0" presId="urn:microsoft.com/office/officeart/2016/7/layout/LinearArrowProcessNumbered"/>
    <dgm:cxn modelId="{F31DD291-5770-45D2-9C34-5CF744345606}" type="presParOf" srcId="{7B6F6D1D-6D87-4857-91F9-B89D283F2778}" destId="{0FFDD7B2-6144-4605-8CC4-A3D5B16031D7}" srcOrd="10" destOrd="0" presId="urn:microsoft.com/office/officeart/2016/7/layout/LinearArrowProcessNumbered"/>
    <dgm:cxn modelId="{3F783F21-8C1E-433B-998F-314FB5B2EFB6}" type="presParOf" srcId="{0FFDD7B2-6144-4605-8CC4-A3D5B16031D7}" destId="{4222302C-400E-465F-8052-B0BCB9ADC323}" srcOrd="0" destOrd="0" presId="urn:microsoft.com/office/officeart/2016/7/layout/LinearArrowProcessNumbered"/>
    <dgm:cxn modelId="{1782FBE0-25D6-41F6-A8F9-F52C369565ED}" type="presParOf" srcId="{0FFDD7B2-6144-4605-8CC4-A3D5B16031D7}" destId="{9619C7A5-6E92-437D-9423-A15BD67F1472}" srcOrd="1" destOrd="0" presId="urn:microsoft.com/office/officeart/2016/7/layout/LinearArrowProcessNumbered"/>
    <dgm:cxn modelId="{0E41002F-6B74-4BEA-A5EE-85DB7096184D}" type="presParOf" srcId="{9619C7A5-6E92-437D-9423-A15BD67F1472}" destId="{88E71662-9DD2-4096-A639-F78FC562598C}" srcOrd="0" destOrd="0" presId="urn:microsoft.com/office/officeart/2016/7/layout/LinearArrowProcessNumbered"/>
    <dgm:cxn modelId="{76FA1989-A651-441F-B867-2028D1FB7128}" type="presParOf" srcId="{9619C7A5-6E92-437D-9423-A15BD67F1472}" destId="{AC3F2671-0053-4953-9650-3AB0BF2354CC}" srcOrd="1" destOrd="0" presId="urn:microsoft.com/office/officeart/2016/7/layout/LinearArrowProcessNumbered"/>
    <dgm:cxn modelId="{4EF75AEB-B296-4DE3-B35F-A9BB304EC550}" type="presParOf" srcId="{9619C7A5-6E92-437D-9423-A15BD67F1472}" destId="{427F95E0-6F2E-49EC-B5C5-E5CFED575C6C}" srcOrd="2" destOrd="0" presId="urn:microsoft.com/office/officeart/2016/7/layout/LinearArrowProcessNumbered"/>
    <dgm:cxn modelId="{1530EC21-57DB-4D36-BB8F-E2113CF0288C}" type="presParOf" srcId="{9619C7A5-6E92-437D-9423-A15BD67F1472}" destId="{BEC64E5F-C7DB-4946-AC65-019CAADEA971}" srcOrd="3" destOrd="0" presId="urn:microsoft.com/office/officeart/2016/7/layout/LinearArrowProcessNumbered"/>
    <dgm:cxn modelId="{4A3423D4-48B5-4B56-A114-EB193E20806D}" type="presParOf" srcId="{0FFDD7B2-6144-4605-8CC4-A3D5B16031D7}" destId="{4DF034FA-F752-4E91-8176-A016EA927CC4}" srcOrd="2" destOrd="0" presId="urn:microsoft.com/office/officeart/2016/7/layout/LinearArrowProcessNumbered"/>
    <dgm:cxn modelId="{FF901664-2C58-4327-B70C-E5A829916136}" type="presParOf" srcId="{7B6F6D1D-6D87-4857-91F9-B89D283F2778}" destId="{BFFF4E8D-A013-4E1C-A601-C9BD8831C8B5}" srcOrd="11" destOrd="0" presId="urn:microsoft.com/office/officeart/2016/7/layout/LinearArrowProcessNumbered"/>
    <dgm:cxn modelId="{451A3AF1-9B29-488A-813A-05EABE6860C5}" type="presParOf" srcId="{7B6F6D1D-6D87-4857-91F9-B89D283F2778}" destId="{1F659CB2-9155-40D0-9EBB-B7957453D380}" srcOrd="12" destOrd="0" presId="urn:microsoft.com/office/officeart/2016/7/layout/LinearArrowProcessNumbered"/>
    <dgm:cxn modelId="{F64749FB-9561-42A0-B7AE-B5BBABDFDD10}" type="presParOf" srcId="{1F659CB2-9155-40D0-9EBB-B7957453D380}" destId="{02277935-C756-40A9-A981-9C7591EBB833}" srcOrd="0" destOrd="0" presId="urn:microsoft.com/office/officeart/2016/7/layout/LinearArrowProcessNumbered"/>
    <dgm:cxn modelId="{4B638578-308C-4DB1-AA0A-1775EB817529}" type="presParOf" srcId="{1F659CB2-9155-40D0-9EBB-B7957453D380}" destId="{25448948-CB66-4315-9F92-288D007458C3}" srcOrd="1" destOrd="0" presId="urn:microsoft.com/office/officeart/2016/7/layout/LinearArrowProcessNumbered"/>
    <dgm:cxn modelId="{DFC7BA74-CD39-4399-B353-25FE5E80A3A9}" type="presParOf" srcId="{25448948-CB66-4315-9F92-288D007458C3}" destId="{EF7D5CE7-3F2E-4C5C-8054-28B753E72E72}" srcOrd="0" destOrd="0" presId="urn:microsoft.com/office/officeart/2016/7/layout/LinearArrowProcessNumbered"/>
    <dgm:cxn modelId="{34F9B9D2-CDC1-47AD-B3DB-F4B28273C4FB}" type="presParOf" srcId="{25448948-CB66-4315-9F92-288D007458C3}" destId="{1F4F693D-B8E9-4A1B-82B6-4D1209CD3C90}" srcOrd="1" destOrd="0" presId="urn:microsoft.com/office/officeart/2016/7/layout/LinearArrowProcessNumbered"/>
    <dgm:cxn modelId="{683363A1-237A-4E8E-B43E-5E0ADC2010AC}" type="presParOf" srcId="{25448948-CB66-4315-9F92-288D007458C3}" destId="{15857D40-27D2-40DE-9922-2436FFE702F0}" srcOrd="2" destOrd="0" presId="urn:microsoft.com/office/officeart/2016/7/layout/LinearArrowProcessNumbered"/>
    <dgm:cxn modelId="{FC7A8B56-2FE4-49AB-A79D-947FA3AD4515}" type="presParOf" srcId="{25448948-CB66-4315-9F92-288D007458C3}" destId="{AF273611-3B14-499A-BC97-97A2D433D740}" srcOrd="3" destOrd="0" presId="urn:microsoft.com/office/officeart/2016/7/layout/LinearArrowProcessNumbered"/>
    <dgm:cxn modelId="{BFBAE4C2-0CAC-4570-BF7D-F0B9CA41B17C}" type="presParOf" srcId="{1F659CB2-9155-40D0-9EBB-B7957453D380}" destId="{62221168-FDBE-427E-8150-00F22D173DA3}" srcOrd="2" destOrd="0" presId="urn:microsoft.com/office/officeart/2016/7/layout/LinearArrow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0BA010-3288-4458-BEA8-34E3DDE4F044}">
      <dsp:nvSpPr>
        <dsp:cNvPr id="0" name=""/>
        <dsp:cNvSpPr/>
      </dsp:nvSpPr>
      <dsp:spPr>
        <a:xfrm>
          <a:off x="0" y="85262"/>
          <a:ext cx="640086" cy="640086"/>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785096-662A-4177-B861-8725C77EDF9C}">
      <dsp:nvSpPr>
        <dsp:cNvPr id="0" name=""/>
        <dsp:cNvSpPr/>
      </dsp:nvSpPr>
      <dsp:spPr>
        <a:xfrm>
          <a:off x="144016" y="202455"/>
          <a:ext cx="371249" cy="3712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15B50B5-CDA5-48E5-A967-191B6DB8D34D}">
      <dsp:nvSpPr>
        <dsp:cNvPr id="0" name=""/>
        <dsp:cNvSpPr/>
      </dsp:nvSpPr>
      <dsp:spPr>
        <a:xfrm>
          <a:off x="879515" y="85262"/>
          <a:ext cx="1508774" cy="640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s-CL" sz="1100" b="1" kern="1200">
              <a:latin typeface="Calibri Light" panose="020F0302020204030204" pitchFamily="34" charset="0"/>
              <a:cs typeface="Calibri Light" panose="020F0302020204030204" pitchFamily="34" charset="0"/>
            </a:rPr>
            <a:t>Según el objetivo principal o alcance</a:t>
          </a:r>
          <a:r>
            <a:rPr lang="es-CL" sz="1100" kern="1200">
              <a:latin typeface="Calibri Light" panose="020F0302020204030204" pitchFamily="34" charset="0"/>
              <a:cs typeface="Calibri Light" panose="020F0302020204030204" pitchFamily="34" charset="0"/>
            </a:rPr>
            <a:t>: investigaciones exploratorias, descriptivas, explicativas y correlacionales. </a:t>
          </a:r>
          <a:endParaRPr lang="en-US" sz="1100" kern="1200">
            <a:latin typeface="Calibri Light" panose="020F0302020204030204" pitchFamily="34" charset="0"/>
            <a:cs typeface="Calibri Light" panose="020F0302020204030204" pitchFamily="34" charset="0"/>
          </a:endParaRPr>
        </a:p>
      </dsp:txBody>
      <dsp:txXfrm>
        <a:off x="879515" y="85262"/>
        <a:ext cx="1508774" cy="640086"/>
      </dsp:txXfrm>
    </dsp:sp>
    <dsp:sp modelId="{439265A4-8252-4FCA-8AA2-20C4BDCA98BF}">
      <dsp:nvSpPr>
        <dsp:cNvPr id="0" name=""/>
        <dsp:cNvSpPr/>
      </dsp:nvSpPr>
      <dsp:spPr>
        <a:xfrm>
          <a:off x="2928799" y="1248990"/>
          <a:ext cx="640086" cy="640086"/>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0741B0F-B407-461B-8E84-F903CF5C9BC2}">
      <dsp:nvSpPr>
        <dsp:cNvPr id="0" name=""/>
        <dsp:cNvSpPr/>
      </dsp:nvSpPr>
      <dsp:spPr>
        <a:xfrm>
          <a:off x="3024337" y="1354584"/>
          <a:ext cx="371249" cy="3712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DCECFDE-3ABD-4099-B485-D83B931BCE3D}">
      <dsp:nvSpPr>
        <dsp:cNvPr id="0" name=""/>
        <dsp:cNvSpPr/>
      </dsp:nvSpPr>
      <dsp:spPr>
        <a:xfrm>
          <a:off x="4005037" y="1165600"/>
          <a:ext cx="1508774" cy="640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s-CL" sz="1100" b="1" kern="1200">
              <a:latin typeface="Calibri Light" panose="020F0302020204030204" pitchFamily="34" charset="0"/>
              <a:cs typeface="Calibri Light" panose="020F0302020204030204" pitchFamily="34" charset="0"/>
            </a:rPr>
            <a:t>Según el tiempo durante el cual se realiza el estudio</a:t>
          </a:r>
          <a:r>
            <a:rPr lang="es-CL" sz="1100" kern="1200">
              <a:latin typeface="Calibri Light" panose="020F0302020204030204" pitchFamily="34" charset="0"/>
              <a:cs typeface="Calibri Light" panose="020F0302020204030204" pitchFamily="34" charset="0"/>
            </a:rPr>
            <a:t>: las investigaciones sincrónicas o transversales, que se refieren al objeto de investigación en un mismo período de tiempo, y las investigaciones diacrónicas o longitudinales, en las cuales los individuos se analizan durante un cierto tiempo, de manera más o menos continua. </a:t>
          </a:r>
          <a:endParaRPr lang="en-US" sz="1100" kern="1200">
            <a:latin typeface="Calibri Light" panose="020F0302020204030204" pitchFamily="34" charset="0"/>
            <a:cs typeface="Calibri Light" panose="020F0302020204030204" pitchFamily="34" charset="0"/>
          </a:endParaRPr>
        </a:p>
      </dsp:txBody>
      <dsp:txXfrm>
        <a:off x="4005037" y="1165600"/>
        <a:ext cx="1508774" cy="640086"/>
      </dsp:txXfrm>
    </dsp:sp>
    <dsp:sp modelId="{F674DF82-C555-4AD0-B356-0CD23CAE1655}">
      <dsp:nvSpPr>
        <dsp:cNvPr id="0" name=""/>
        <dsp:cNvSpPr/>
      </dsp:nvSpPr>
      <dsp:spPr>
        <a:xfrm>
          <a:off x="0" y="2412864"/>
          <a:ext cx="640086" cy="640086"/>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64DC32-D135-4C8E-8337-4C7F7A44658D}">
      <dsp:nvSpPr>
        <dsp:cNvPr id="0" name=""/>
        <dsp:cNvSpPr/>
      </dsp:nvSpPr>
      <dsp:spPr>
        <a:xfrm>
          <a:off x="144016" y="2506713"/>
          <a:ext cx="371249" cy="3712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D474CC6-1CBF-422B-A048-CD747821F261}">
      <dsp:nvSpPr>
        <dsp:cNvPr id="0" name=""/>
        <dsp:cNvSpPr/>
      </dsp:nvSpPr>
      <dsp:spPr>
        <a:xfrm>
          <a:off x="919573" y="2742137"/>
          <a:ext cx="1508774" cy="640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s-CL" sz="1100" b="1" kern="1200" dirty="0">
              <a:latin typeface="Calibri Light" panose="020F0302020204030204" pitchFamily="34" charset="0"/>
              <a:cs typeface="Calibri Light" panose="020F0302020204030204" pitchFamily="34" charset="0"/>
            </a:rPr>
            <a:t>Según la posibilidad que tiene el investigador de controlar la variable independiente </a:t>
          </a:r>
          <a:r>
            <a:rPr lang="es-CL" sz="1100" kern="1200" dirty="0">
              <a:latin typeface="Calibri Light" panose="020F0302020204030204" pitchFamily="34" charset="0"/>
              <a:cs typeface="Calibri Light" panose="020F0302020204030204" pitchFamily="34" charset="0"/>
            </a:rPr>
            <a:t>y otras situaciones del estudio:  a) experimentales; b) cuasiexperimentales; y c) no experimentales.</a:t>
          </a:r>
          <a:endParaRPr lang="en-US" sz="1100" kern="1200" dirty="0">
            <a:latin typeface="Calibri Light" panose="020F0302020204030204" pitchFamily="34" charset="0"/>
            <a:cs typeface="Calibri Light" panose="020F0302020204030204" pitchFamily="34" charset="0"/>
          </a:endParaRPr>
        </a:p>
      </dsp:txBody>
      <dsp:txXfrm>
        <a:off x="919573" y="2742137"/>
        <a:ext cx="1508774" cy="6400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8D84E7-62D3-4BD4-80A0-4649833A0A5A}">
      <dsp:nvSpPr>
        <dsp:cNvPr id="0" name=""/>
        <dsp:cNvSpPr/>
      </dsp:nvSpPr>
      <dsp:spPr>
        <a:xfrm>
          <a:off x="494684" y="420728"/>
          <a:ext cx="392873" cy="71"/>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1A856A-5DA1-421D-96FC-2743B41E6407}">
      <dsp:nvSpPr>
        <dsp:cNvPr id="0" name=""/>
        <dsp:cNvSpPr/>
      </dsp:nvSpPr>
      <dsp:spPr>
        <a:xfrm>
          <a:off x="911130" y="387730"/>
          <a:ext cx="45180" cy="84850"/>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E05F15-796E-4C93-894A-1D6A2CAD2EFC}">
      <dsp:nvSpPr>
        <dsp:cNvPr id="0" name=""/>
        <dsp:cNvSpPr/>
      </dsp:nvSpPr>
      <dsp:spPr>
        <a:xfrm>
          <a:off x="292330" y="267519"/>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marL="0" lvl="0" indent="0" algn="ctr" defTabSz="622300">
            <a:lnSpc>
              <a:spcPct val="90000"/>
            </a:lnSpc>
            <a:spcBef>
              <a:spcPct val="0"/>
            </a:spcBef>
            <a:spcAft>
              <a:spcPct val="35000"/>
            </a:spcAft>
            <a:buNone/>
          </a:pPr>
          <a:r>
            <a:rPr lang="en-US" sz="1400" kern="1200">
              <a:latin typeface="Calibri Light" panose="020F0302020204030204" pitchFamily="34" charset="0"/>
              <a:cs typeface="Calibri Light" panose="020F0302020204030204" pitchFamily="34" charset="0"/>
            </a:rPr>
            <a:t>1</a:t>
          </a:r>
        </a:p>
      </dsp:txBody>
      <dsp:txXfrm>
        <a:off x="337214" y="312403"/>
        <a:ext cx="216722" cy="216722"/>
      </dsp:txXfrm>
    </dsp:sp>
    <dsp:sp modelId="{15BF9427-B0CE-481A-B614-03921BC6E798}">
      <dsp:nvSpPr>
        <dsp:cNvPr id="0" name=""/>
        <dsp:cNvSpPr/>
      </dsp:nvSpPr>
      <dsp:spPr>
        <a:xfrm>
          <a:off x="3592" y="739428"/>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marL="0" lvl="0" indent="0" algn="l" defTabSz="488950">
            <a:lnSpc>
              <a:spcPct val="90000"/>
            </a:lnSpc>
            <a:spcBef>
              <a:spcPct val="0"/>
            </a:spcBef>
            <a:spcAft>
              <a:spcPct val="35000"/>
            </a:spcAft>
            <a:buNone/>
          </a:pPr>
          <a:r>
            <a:rPr lang="es-CL" sz="1100" b="1" kern="1200">
              <a:latin typeface="Calibri Light" panose="020F0302020204030204" pitchFamily="34" charset="0"/>
              <a:cs typeface="Calibri Light" panose="020F0302020204030204" pitchFamily="34" charset="0"/>
            </a:rPr>
            <a:t>Población o universo. </a:t>
          </a:r>
          <a:r>
            <a:rPr lang="es-CL" sz="1100" kern="1200">
              <a:latin typeface="Calibri Light" panose="020F0302020204030204" pitchFamily="34" charset="0"/>
              <a:cs typeface="Calibri Light" panose="020F0302020204030204" pitchFamily="34" charset="0"/>
            </a:rPr>
            <a:t>Es el conjunto de unidades que componen el colectivo en el cual se estudiará el fenómeno expuesto en el proyecto de investigación. De manera convencional, la población o universo se denomina con la letra N.</a:t>
          </a:r>
          <a:endParaRPr lang="en-US" sz="1100" kern="1200">
            <a:latin typeface="Calibri Light" panose="020F0302020204030204" pitchFamily="34" charset="0"/>
            <a:cs typeface="Calibri Light" panose="020F0302020204030204" pitchFamily="34" charset="0"/>
          </a:endParaRPr>
        </a:p>
      </dsp:txBody>
      <dsp:txXfrm>
        <a:off x="3592" y="916221"/>
        <a:ext cx="883964" cy="1788807"/>
      </dsp:txXfrm>
    </dsp:sp>
    <dsp:sp modelId="{F78A110F-1AEF-46B2-A64A-8D4D435FB604}">
      <dsp:nvSpPr>
        <dsp:cNvPr id="0" name=""/>
        <dsp:cNvSpPr/>
      </dsp:nvSpPr>
      <dsp:spPr>
        <a:xfrm>
          <a:off x="985776" y="420896"/>
          <a:ext cx="88396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04391F-898F-4B5F-A6B5-B7641B567A7A}">
      <dsp:nvSpPr>
        <dsp:cNvPr id="0" name=""/>
        <dsp:cNvSpPr/>
      </dsp:nvSpPr>
      <dsp:spPr>
        <a:xfrm>
          <a:off x="1893313" y="387862"/>
          <a:ext cx="45180" cy="85036"/>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613E76-B808-48C2-A3F7-FE8F5CFD7DFB}">
      <dsp:nvSpPr>
        <dsp:cNvPr id="0" name=""/>
        <dsp:cNvSpPr/>
      </dsp:nvSpPr>
      <dsp:spPr>
        <a:xfrm>
          <a:off x="1274513"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marL="0" lvl="0" indent="0" algn="ctr" defTabSz="622300">
            <a:lnSpc>
              <a:spcPct val="90000"/>
            </a:lnSpc>
            <a:spcBef>
              <a:spcPct val="0"/>
            </a:spcBef>
            <a:spcAft>
              <a:spcPct val="35000"/>
            </a:spcAft>
            <a:buNone/>
          </a:pPr>
          <a:r>
            <a:rPr lang="en-US" sz="1400" kern="1200">
              <a:latin typeface="Calibri Light" panose="020F0302020204030204" pitchFamily="34" charset="0"/>
              <a:cs typeface="Calibri Light" panose="020F0302020204030204" pitchFamily="34" charset="0"/>
            </a:rPr>
            <a:t>2</a:t>
          </a:r>
        </a:p>
      </dsp:txBody>
      <dsp:txXfrm>
        <a:off x="1319397" y="312571"/>
        <a:ext cx="216722" cy="216722"/>
      </dsp:txXfrm>
    </dsp:sp>
    <dsp:sp modelId="{58A39402-0CA3-4FD9-A6EC-2EEBB69BD0A8}">
      <dsp:nvSpPr>
        <dsp:cNvPr id="0" name=""/>
        <dsp:cNvSpPr/>
      </dsp:nvSpPr>
      <dsp:spPr>
        <a:xfrm>
          <a:off x="985776" y="739945"/>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marL="0" lvl="0" indent="0" algn="l" defTabSz="488950">
            <a:lnSpc>
              <a:spcPct val="90000"/>
            </a:lnSpc>
            <a:spcBef>
              <a:spcPct val="0"/>
            </a:spcBef>
            <a:spcAft>
              <a:spcPct val="35000"/>
            </a:spcAft>
            <a:buNone/>
          </a:pPr>
          <a:r>
            <a:rPr lang="es-CL" sz="1100" b="1" kern="1200">
              <a:latin typeface="Calibri Light" panose="020F0302020204030204" pitchFamily="34" charset="0"/>
              <a:cs typeface="Calibri Light" panose="020F0302020204030204" pitchFamily="34" charset="0"/>
            </a:rPr>
            <a:t>Marco de muestreo</a:t>
          </a:r>
          <a:r>
            <a:rPr lang="es-CL" sz="1100" kern="1200">
              <a:latin typeface="Calibri Light" panose="020F0302020204030204" pitchFamily="34" charset="0"/>
              <a:cs typeface="Calibri Light" panose="020F0302020204030204" pitchFamily="34" charset="0"/>
            </a:rPr>
            <a:t>. Es la lista, registro, mapa, conjunto de tarjetas, etc. en las cuales se encuentran anotadas las unidades de muestreo. El marco debe ser completo, con información actualizada, sin repetición para algunos de sus elementos y adecuado para los objetivos del estudio.</a:t>
          </a:r>
          <a:endParaRPr lang="en-US" sz="1100" kern="1200">
            <a:latin typeface="Calibri Light" panose="020F0302020204030204" pitchFamily="34" charset="0"/>
            <a:cs typeface="Calibri Light" panose="020F0302020204030204" pitchFamily="34" charset="0"/>
          </a:endParaRPr>
        </a:p>
      </dsp:txBody>
      <dsp:txXfrm>
        <a:off x="985776" y="916738"/>
        <a:ext cx="883964" cy="1788807"/>
      </dsp:txXfrm>
    </dsp:sp>
    <dsp:sp modelId="{047164DC-6D5E-4DA6-996E-40620B2AE476}">
      <dsp:nvSpPr>
        <dsp:cNvPr id="0" name=""/>
        <dsp:cNvSpPr/>
      </dsp:nvSpPr>
      <dsp:spPr>
        <a:xfrm>
          <a:off x="1967959" y="420896"/>
          <a:ext cx="88396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95BF9BF-9213-4AD5-A910-0E793D0F6790}">
      <dsp:nvSpPr>
        <dsp:cNvPr id="0" name=""/>
        <dsp:cNvSpPr/>
      </dsp:nvSpPr>
      <dsp:spPr>
        <a:xfrm>
          <a:off x="2875496" y="387862"/>
          <a:ext cx="45180" cy="85036"/>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7B150E-05B5-4589-8DA7-8A205C033AB0}">
      <dsp:nvSpPr>
        <dsp:cNvPr id="0" name=""/>
        <dsp:cNvSpPr/>
      </dsp:nvSpPr>
      <dsp:spPr>
        <a:xfrm>
          <a:off x="2256696"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marL="0" lvl="0" indent="0" algn="ctr" defTabSz="622300">
            <a:lnSpc>
              <a:spcPct val="90000"/>
            </a:lnSpc>
            <a:spcBef>
              <a:spcPct val="0"/>
            </a:spcBef>
            <a:spcAft>
              <a:spcPct val="35000"/>
            </a:spcAft>
            <a:buNone/>
          </a:pPr>
          <a:r>
            <a:rPr lang="en-US" sz="1400" kern="1200">
              <a:latin typeface="Calibri Light" panose="020F0302020204030204" pitchFamily="34" charset="0"/>
              <a:cs typeface="Calibri Light" panose="020F0302020204030204" pitchFamily="34" charset="0"/>
            </a:rPr>
            <a:t>3</a:t>
          </a:r>
        </a:p>
      </dsp:txBody>
      <dsp:txXfrm>
        <a:off x="2301580" y="312571"/>
        <a:ext cx="216722" cy="216722"/>
      </dsp:txXfrm>
    </dsp:sp>
    <dsp:sp modelId="{2157F7C0-1B19-424C-BDCC-0C8C1806E8A3}">
      <dsp:nvSpPr>
        <dsp:cNvPr id="0" name=""/>
        <dsp:cNvSpPr/>
      </dsp:nvSpPr>
      <dsp:spPr>
        <a:xfrm>
          <a:off x="1967959" y="739945"/>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marL="0" lvl="0" indent="0" algn="l" defTabSz="488950">
            <a:lnSpc>
              <a:spcPct val="90000"/>
            </a:lnSpc>
            <a:spcBef>
              <a:spcPct val="0"/>
            </a:spcBef>
            <a:spcAft>
              <a:spcPct val="35000"/>
            </a:spcAft>
            <a:buNone/>
          </a:pPr>
          <a:r>
            <a:rPr lang="es-CL" sz="1100" b="1" kern="1200" dirty="0">
              <a:latin typeface="Calibri Light" panose="020F0302020204030204" pitchFamily="34" charset="0"/>
              <a:cs typeface="Calibri Light" panose="020F0302020204030204" pitchFamily="34" charset="0"/>
            </a:rPr>
            <a:t>Muestra</a:t>
          </a:r>
          <a:r>
            <a:rPr lang="es-CL" sz="1100" kern="1200" dirty="0">
              <a:latin typeface="Calibri Light" panose="020F0302020204030204" pitchFamily="34" charset="0"/>
              <a:cs typeface="Calibri Light" panose="020F0302020204030204" pitchFamily="34" charset="0"/>
            </a:rPr>
            <a:t>. Es el conjunto de unidades de muestreo incluidas en la muestra mediante algún procedimiento de selección. Habitualmente se la designa con la letra n.</a:t>
          </a:r>
          <a:endParaRPr lang="en-US" sz="1100" kern="1200" dirty="0">
            <a:latin typeface="Calibri Light" panose="020F0302020204030204" pitchFamily="34" charset="0"/>
            <a:cs typeface="Calibri Light" panose="020F0302020204030204" pitchFamily="34" charset="0"/>
          </a:endParaRPr>
        </a:p>
      </dsp:txBody>
      <dsp:txXfrm>
        <a:off x="1967959" y="916738"/>
        <a:ext cx="883964" cy="1788807"/>
      </dsp:txXfrm>
    </dsp:sp>
    <dsp:sp modelId="{915FC36D-1051-4694-B239-5E986ACB2D72}">
      <dsp:nvSpPr>
        <dsp:cNvPr id="0" name=""/>
        <dsp:cNvSpPr/>
      </dsp:nvSpPr>
      <dsp:spPr>
        <a:xfrm>
          <a:off x="2950142" y="420896"/>
          <a:ext cx="88396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8D6ECF-8772-43BE-A80B-F7632C529E9A}">
      <dsp:nvSpPr>
        <dsp:cNvPr id="0" name=""/>
        <dsp:cNvSpPr/>
      </dsp:nvSpPr>
      <dsp:spPr>
        <a:xfrm>
          <a:off x="3857680" y="387862"/>
          <a:ext cx="45180" cy="85036"/>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255043-C2A6-4AFE-9397-B3E46B9B5155}">
      <dsp:nvSpPr>
        <dsp:cNvPr id="0" name=""/>
        <dsp:cNvSpPr/>
      </dsp:nvSpPr>
      <dsp:spPr>
        <a:xfrm>
          <a:off x="3238880"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marL="0" lvl="0" indent="0" algn="ctr" defTabSz="622300">
            <a:lnSpc>
              <a:spcPct val="90000"/>
            </a:lnSpc>
            <a:spcBef>
              <a:spcPct val="0"/>
            </a:spcBef>
            <a:spcAft>
              <a:spcPct val="35000"/>
            </a:spcAft>
            <a:buNone/>
          </a:pPr>
          <a:r>
            <a:rPr lang="en-US" sz="1400" kern="1200">
              <a:latin typeface="Calibri Light" panose="020F0302020204030204" pitchFamily="34" charset="0"/>
              <a:cs typeface="Calibri Light" panose="020F0302020204030204" pitchFamily="34" charset="0"/>
            </a:rPr>
            <a:t>4</a:t>
          </a:r>
        </a:p>
      </dsp:txBody>
      <dsp:txXfrm>
        <a:off x="3283764" y="312571"/>
        <a:ext cx="216722" cy="216722"/>
      </dsp:txXfrm>
    </dsp:sp>
    <dsp:sp modelId="{18BE85D3-FA90-49E9-A484-9B18A582F2B3}">
      <dsp:nvSpPr>
        <dsp:cNvPr id="0" name=""/>
        <dsp:cNvSpPr/>
      </dsp:nvSpPr>
      <dsp:spPr>
        <a:xfrm>
          <a:off x="2950142" y="739945"/>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marL="0" lvl="0" indent="0" algn="l" defTabSz="488950">
            <a:lnSpc>
              <a:spcPct val="90000"/>
            </a:lnSpc>
            <a:spcBef>
              <a:spcPct val="0"/>
            </a:spcBef>
            <a:spcAft>
              <a:spcPct val="35000"/>
            </a:spcAft>
            <a:buNone/>
          </a:pPr>
          <a:r>
            <a:rPr lang="es-CL" sz="1100" b="1" kern="1200">
              <a:latin typeface="Calibri Light" panose="020F0302020204030204" pitchFamily="34" charset="0"/>
              <a:cs typeface="Calibri Light" panose="020F0302020204030204" pitchFamily="34" charset="0"/>
            </a:rPr>
            <a:t>Unidad de muestreo</a:t>
          </a:r>
          <a:r>
            <a:rPr lang="es-CL" sz="1100" kern="1200">
              <a:latin typeface="Calibri Light" panose="020F0302020204030204" pitchFamily="34" charset="0"/>
              <a:cs typeface="Calibri Light" panose="020F0302020204030204" pitchFamily="34" charset="0"/>
            </a:rPr>
            <a:t>. Es la unidad del universo que será incluida en la muestra. Pueden ser unidades simples (personas) o unidades complejas (colegios, municipios, etc.). Para los efectos de su selección deben aparecer en el marco de muestreo.</a:t>
          </a:r>
          <a:endParaRPr lang="en-US" sz="1100" kern="1200">
            <a:latin typeface="Calibri Light" panose="020F0302020204030204" pitchFamily="34" charset="0"/>
            <a:cs typeface="Calibri Light" panose="020F0302020204030204" pitchFamily="34" charset="0"/>
          </a:endParaRPr>
        </a:p>
      </dsp:txBody>
      <dsp:txXfrm>
        <a:off x="2950142" y="916738"/>
        <a:ext cx="883964" cy="1788807"/>
      </dsp:txXfrm>
    </dsp:sp>
    <dsp:sp modelId="{2DA66390-50C5-4316-B755-DEBE9C2DBA2F}">
      <dsp:nvSpPr>
        <dsp:cNvPr id="0" name=""/>
        <dsp:cNvSpPr/>
      </dsp:nvSpPr>
      <dsp:spPr>
        <a:xfrm>
          <a:off x="3932325" y="420896"/>
          <a:ext cx="88396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227DA42-0C2A-46D9-911D-7C73621C380A}">
      <dsp:nvSpPr>
        <dsp:cNvPr id="0" name=""/>
        <dsp:cNvSpPr/>
      </dsp:nvSpPr>
      <dsp:spPr>
        <a:xfrm>
          <a:off x="4839863" y="387862"/>
          <a:ext cx="45180" cy="85036"/>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0A51D6-0EC2-4213-9595-8F8289353C06}">
      <dsp:nvSpPr>
        <dsp:cNvPr id="0" name=""/>
        <dsp:cNvSpPr/>
      </dsp:nvSpPr>
      <dsp:spPr>
        <a:xfrm>
          <a:off x="4221063"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marL="0" lvl="0" indent="0" algn="ctr" defTabSz="622300">
            <a:lnSpc>
              <a:spcPct val="90000"/>
            </a:lnSpc>
            <a:spcBef>
              <a:spcPct val="0"/>
            </a:spcBef>
            <a:spcAft>
              <a:spcPct val="35000"/>
            </a:spcAft>
            <a:buNone/>
          </a:pPr>
          <a:r>
            <a:rPr lang="en-US" sz="1400" kern="1200">
              <a:latin typeface="Calibri Light" panose="020F0302020204030204" pitchFamily="34" charset="0"/>
              <a:cs typeface="Calibri Light" panose="020F0302020204030204" pitchFamily="34" charset="0"/>
            </a:rPr>
            <a:t>5</a:t>
          </a:r>
        </a:p>
      </dsp:txBody>
      <dsp:txXfrm>
        <a:off x="4265947" y="312571"/>
        <a:ext cx="216722" cy="216722"/>
      </dsp:txXfrm>
    </dsp:sp>
    <dsp:sp modelId="{26FE6D6E-2794-4653-A2FE-8E3B7C68C2B2}">
      <dsp:nvSpPr>
        <dsp:cNvPr id="0" name=""/>
        <dsp:cNvSpPr/>
      </dsp:nvSpPr>
      <dsp:spPr>
        <a:xfrm>
          <a:off x="3932325" y="739945"/>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marL="0" lvl="0" indent="0" algn="l" defTabSz="488950">
            <a:lnSpc>
              <a:spcPct val="90000"/>
            </a:lnSpc>
            <a:spcBef>
              <a:spcPct val="0"/>
            </a:spcBef>
            <a:spcAft>
              <a:spcPct val="35000"/>
            </a:spcAft>
            <a:buNone/>
          </a:pPr>
          <a:r>
            <a:rPr lang="es-CL" sz="1100" b="1" kern="1200">
              <a:latin typeface="Calibri Light" panose="020F0302020204030204" pitchFamily="34" charset="0"/>
              <a:cs typeface="Calibri Light" panose="020F0302020204030204" pitchFamily="34" charset="0"/>
            </a:rPr>
            <a:t>Fracción de muestreo</a:t>
          </a:r>
          <a:r>
            <a:rPr lang="es-CL" sz="1100" kern="1200">
              <a:latin typeface="Calibri Light" panose="020F0302020204030204" pitchFamily="34" charset="0"/>
              <a:cs typeface="Calibri Light" panose="020F0302020204030204" pitchFamily="34" charset="0"/>
            </a:rPr>
            <a:t>. Es la fracción (.f.) que relaciona el tamaño de la muestra con el tamaño de la población. O dicho en cifras, para un ejemplo: si el tamaño de la población es 1.000 y el tamaño de la muestra es de 100, la fracción de muestreo es:</a:t>
          </a:r>
          <a:endParaRPr lang="en-US" sz="1100" kern="1200">
            <a:latin typeface="Calibri Light" panose="020F0302020204030204" pitchFamily="34" charset="0"/>
            <a:cs typeface="Calibri Light" panose="020F0302020204030204" pitchFamily="34" charset="0"/>
          </a:endParaRPr>
        </a:p>
      </dsp:txBody>
      <dsp:txXfrm>
        <a:off x="3932325" y="916738"/>
        <a:ext cx="883964" cy="1788807"/>
      </dsp:txXfrm>
    </dsp:sp>
    <dsp:sp modelId="{88E71662-9DD2-4096-A639-F78FC562598C}">
      <dsp:nvSpPr>
        <dsp:cNvPr id="0" name=""/>
        <dsp:cNvSpPr/>
      </dsp:nvSpPr>
      <dsp:spPr>
        <a:xfrm>
          <a:off x="4914509" y="420896"/>
          <a:ext cx="88396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C3F2671-0053-4953-9650-3AB0BF2354CC}">
      <dsp:nvSpPr>
        <dsp:cNvPr id="0" name=""/>
        <dsp:cNvSpPr/>
      </dsp:nvSpPr>
      <dsp:spPr>
        <a:xfrm>
          <a:off x="5822046" y="387862"/>
          <a:ext cx="45180" cy="85036"/>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7F95E0-6F2E-49EC-B5C5-E5CFED575C6C}">
      <dsp:nvSpPr>
        <dsp:cNvPr id="0" name=""/>
        <dsp:cNvSpPr/>
      </dsp:nvSpPr>
      <dsp:spPr>
        <a:xfrm>
          <a:off x="5203246"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marL="0" lvl="0" indent="0" algn="ctr" defTabSz="622300">
            <a:lnSpc>
              <a:spcPct val="90000"/>
            </a:lnSpc>
            <a:spcBef>
              <a:spcPct val="0"/>
            </a:spcBef>
            <a:spcAft>
              <a:spcPct val="35000"/>
            </a:spcAft>
            <a:buNone/>
          </a:pPr>
          <a:r>
            <a:rPr lang="en-US" sz="1400" kern="1200">
              <a:latin typeface="Calibri Light" panose="020F0302020204030204" pitchFamily="34" charset="0"/>
              <a:cs typeface="Calibri Light" panose="020F0302020204030204" pitchFamily="34" charset="0"/>
            </a:rPr>
            <a:t>6</a:t>
          </a:r>
        </a:p>
      </dsp:txBody>
      <dsp:txXfrm>
        <a:off x="5248130" y="312571"/>
        <a:ext cx="216722" cy="216722"/>
      </dsp:txXfrm>
    </dsp:sp>
    <dsp:sp modelId="{4DF034FA-F752-4E91-8176-A016EA927CC4}">
      <dsp:nvSpPr>
        <dsp:cNvPr id="0" name=""/>
        <dsp:cNvSpPr/>
      </dsp:nvSpPr>
      <dsp:spPr>
        <a:xfrm>
          <a:off x="4914509" y="739945"/>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marL="0" lvl="0" indent="0" algn="l" defTabSz="488950">
            <a:lnSpc>
              <a:spcPct val="90000"/>
            </a:lnSpc>
            <a:spcBef>
              <a:spcPct val="0"/>
            </a:spcBef>
            <a:spcAft>
              <a:spcPct val="35000"/>
            </a:spcAft>
            <a:buNone/>
          </a:pPr>
          <a:r>
            <a:rPr lang="es-CL" sz="1100" kern="1200">
              <a:latin typeface="Calibri Light" panose="020F0302020204030204" pitchFamily="34" charset="0"/>
              <a:cs typeface="Calibri Light" panose="020F0302020204030204" pitchFamily="34" charset="0"/>
            </a:rPr>
            <a:t>de 100 : 1000 = 1/10. En general: f = n/N.</a:t>
          </a:r>
          <a:endParaRPr lang="en-US" sz="1100" kern="1200">
            <a:latin typeface="Calibri Light" panose="020F0302020204030204" pitchFamily="34" charset="0"/>
            <a:cs typeface="Calibri Light" panose="020F0302020204030204" pitchFamily="34" charset="0"/>
          </a:endParaRPr>
        </a:p>
      </dsp:txBody>
      <dsp:txXfrm>
        <a:off x="4914509" y="916738"/>
        <a:ext cx="883964" cy="1788807"/>
      </dsp:txXfrm>
    </dsp:sp>
    <dsp:sp modelId="{EF7D5CE7-3F2E-4C5C-8054-28B753E72E72}">
      <dsp:nvSpPr>
        <dsp:cNvPr id="0" name=""/>
        <dsp:cNvSpPr/>
      </dsp:nvSpPr>
      <dsp:spPr>
        <a:xfrm>
          <a:off x="5896692" y="420896"/>
          <a:ext cx="44241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857D40-27D2-40DE-9922-2436FFE702F0}">
      <dsp:nvSpPr>
        <dsp:cNvPr id="0" name=""/>
        <dsp:cNvSpPr/>
      </dsp:nvSpPr>
      <dsp:spPr>
        <a:xfrm>
          <a:off x="6185861"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marL="0" lvl="0" indent="0" algn="ctr" defTabSz="622300">
            <a:lnSpc>
              <a:spcPct val="90000"/>
            </a:lnSpc>
            <a:spcBef>
              <a:spcPct val="0"/>
            </a:spcBef>
            <a:spcAft>
              <a:spcPct val="35000"/>
            </a:spcAft>
            <a:buNone/>
          </a:pPr>
          <a:r>
            <a:rPr lang="en-US" sz="1400" kern="1200">
              <a:latin typeface="Calibri Light" panose="020F0302020204030204" pitchFamily="34" charset="0"/>
              <a:cs typeface="Calibri Light" panose="020F0302020204030204" pitchFamily="34" charset="0"/>
            </a:rPr>
            <a:t>7</a:t>
          </a:r>
        </a:p>
      </dsp:txBody>
      <dsp:txXfrm>
        <a:off x="6230745" y="312571"/>
        <a:ext cx="216722" cy="216722"/>
      </dsp:txXfrm>
    </dsp:sp>
    <dsp:sp modelId="{62221168-FDBE-427E-8150-00F22D173DA3}">
      <dsp:nvSpPr>
        <dsp:cNvPr id="0" name=""/>
        <dsp:cNvSpPr/>
      </dsp:nvSpPr>
      <dsp:spPr>
        <a:xfrm>
          <a:off x="5896692" y="739945"/>
          <a:ext cx="916993"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33" tIns="165100" rIns="72333" bIns="165100" numCol="1" spcCol="1270" anchor="t" anchorCtr="0">
          <a:noAutofit/>
        </a:bodyPr>
        <a:lstStyle/>
        <a:p>
          <a:pPr marL="0" lvl="0" indent="0" algn="l" defTabSz="488950">
            <a:lnSpc>
              <a:spcPct val="90000"/>
            </a:lnSpc>
            <a:spcBef>
              <a:spcPct val="0"/>
            </a:spcBef>
            <a:spcAft>
              <a:spcPct val="35000"/>
            </a:spcAft>
            <a:buNone/>
          </a:pPr>
          <a:r>
            <a:rPr lang="es-CL" sz="1100" b="1" kern="1200">
              <a:latin typeface="Calibri Light" panose="020F0302020204030204" pitchFamily="34" charset="0"/>
              <a:cs typeface="Calibri Light" panose="020F0302020204030204" pitchFamily="34" charset="0"/>
            </a:rPr>
            <a:t>Representatividad de la muestra</a:t>
          </a:r>
          <a:r>
            <a:rPr lang="es-CL" sz="1100" kern="1200">
              <a:latin typeface="Calibri Light" panose="020F0302020204030204" pitchFamily="34" charset="0"/>
              <a:cs typeface="Calibri Light" panose="020F0302020204030204" pitchFamily="34" charset="0"/>
            </a:rPr>
            <a:t>. Grado en el cual la muestra reproduce las características de la población de la cual proviene. La mayor representatividad se logra, en términos generales, cuando las unidades de muestreo tienen igual posibilidad de formar parte dela muestra.</a:t>
          </a:r>
          <a:endParaRPr lang="en-US" sz="1100" kern="1200">
            <a:latin typeface="Calibri Light" panose="020F0302020204030204" pitchFamily="34" charset="0"/>
            <a:cs typeface="Calibri Light" panose="020F0302020204030204" pitchFamily="34" charset="0"/>
          </a:endParaRPr>
        </a:p>
      </dsp:txBody>
      <dsp:txXfrm>
        <a:off x="5896692" y="923344"/>
        <a:ext cx="916993" cy="1782201"/>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92F66A-B38F-4F7A-9CCF-B838B270294E}" type="datetimeFigureOut">
              <a:rPr lang="es-CL" smtClean="0"/>
              <a:t>25-05-2020</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EBF9B0-DC4B-4D52-970C-5D142B2E86B9}" type="slidenum">
              <a:rPr lang="es-CL" smtClean="0"/>
              <a:t>‹Nº›</a:t>
            </a:fld>
            <a:endParaRPr lang="es-CL"/>
          </a:p>
        </p:txBody>
      </p:sp>
    </p:spTree>
    <p:extLst>
      <p:ext uri="{BB962C8B-B14F-4D97-AF65-F5344CB8AC3E}">
        <p14:creationId xmlns:p14="http://schemas.microsoft.com/office/powerpoint/2010/main" val="1788492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01F1CBBB-A9F2-4391-BDCD-604023915DB8}" type="datetimeFigureOut">
              <a:rPr lang="es-CL" smtClean="0"/>
              <a:t>25-05-2020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3167801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25-05-2020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46420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25-05-2020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74994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25-05-2020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0620741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25-05-2020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322927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25-05-2020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33226302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1F1CBBB-A9F2-4391-BDCD-604023915DB8}" type="datetimeFigureOut">
              <a:rPr lang="es-CL" smtClean="0"/>
              <a:t>25-05-2020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437770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1F1CBBB-A9F2-4391-BDCD-604023915DB8}" type="datetimeFigureOut">
              <a:rPr lang="es-CL" smtClean="0"/>
              <a:t>25-05-2020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167308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1F1CBBB-A9F2-4391-BDCD-604023915DB8}" type="datetimeFigureOut">
              <a:rPr lang="es-CL" smtClean="0"/>
              <a:t>25-05-2020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225897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25-05-2020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971289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01F1CBBB-A9F2-4391-BDCD-604023915DB8}" type="datetimeFigureOut">
              <a:rPr lang="es-CL" smtClean="0"/>
              <a:t>25-05-2020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2611995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1F1CBBB-A9F2-4391-BDCD-604023915DB8}" type="datetimeFigureOut">
              <a:rPr lang="es-CL" smtClean="0"/>
              <a:t>25-05-2020</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2640750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01F1CBBB-A9F2-4391-BDCD-604023915DB8}" type="datetimeFigureOut">
              <a:rPr lang="es-CL" smtClean="0"/>
              <a:t>25-05-2020</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3470350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F1CBBB-A9F2-4391-BDCD-604023915DB8}" type="datetimeFigureOut">
              <a:rPr lang="es-CL" smtClean="0"/>
              <a:t>25-05-2020</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459678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1F1CBBB-A9F2-4391-BDCD-604023915DB8}" type="datetimeFigureOut">
              <a:rPr lang="es-CL" smtClean="0"/>
              <a:t>25-05-2020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3589687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1F1CBBB-A9F2-4391-BDCD-604023915DB8}" type="datetimeFigureOut">
              <a:rPr lang="es-CL" smtClean="0"/>
              <a:t>25-05-2020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565247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1F1CBBB-A9F2-4391-BDCD-604023915DB8}" type="datetimeFigureOut">
              <a:rPr lang="es-CL" smtClean="0"/>
              <a:t>25-05-2020</a:t>
            </a:fld>
            <a:endParaRPr lang="es-CL"/>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F56F548A-913A-4AC7-946A-8675A9365875}" type="slidenum">
              <a:rPr lang="es-CL" smtClean="0"/>
              <a:t>‹Nº›</a:t>
            </a:fld>
            <a:endParaRPr lang="es-CL"/>
          </a:p>
        </p:txBody>
      </p:sp>
    </p:spTree>
    <p:extLst>
      <p:ext uri="{BB962C8B-B14F-4D97-AF65-F5344CB8AC3E}">
        <p14:creationId xmlns:p14="http://schemas.microsoft.com/office/powerpoint/2010/main" val="3860915566"/>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 id="2147483784" r:id="rId13"/>
    <p:sldLayoutId id="2147483785" r:id="rId14"/>
    <p:sldLayoutId id="2147483786" r:id="rId15"/>
    <p:sldLayoutId id="214748378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themeOverride" Target="../theme/themeOverride1.xml"/><Relationship Id="rId4" Type="http://schemas.openxmlformats.org/officeDocument/2006/relationships/hyperlink" Target="#_ftnref1"/></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themeOverride" Target="../theme/themeOverride2.xml"/><Relationship Id="rId4" Type="http://schemas.openxmlformats.org/officeDocument/2006/relationships/hyperlink" Target="#_ftnref1"/></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jpeg"/><Relationship Id="rId7" Type="http://schemas.openxmlformats.org/officeDocument/2006/relationships/image" Target="../media/image11.svg"/><Relationship Id="rId2" Type="http://schemas.openxmlformats.org/officeDocument/2006/relationships/slideLayout" Target="../slideLayouts/slideLayout6.xml"/><Relationship Id="rId1" Type="http://schemas.openxmlformats.org/officeDocument/2006/relationships/themeOverride" Target="../theme/themeOverride6.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sv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L" sz="4000" b="1" dirty="0">
                <a:latin typeface="Calibri Light" panose="020F0302020204030204" pitchFamily="34" charset="0"/>
                <a:cs typeface="Calibri Light" panose="020F0302020204030204" pitchFamily="34" charset="0"/>
              </a:rPr>
              <a:t>El Diseño Metodológico</a:t>
            </a:r>
            <a:endParaRPr lang="es-CL" sz="4000" dirty="0">
              <a:latin typeface="Calibri Light" panose="020F0302020204030204" pitchFamily="34" charset="0"/>
              <a:cs typeface="Calibri Light" panose="020F0302020204030204" pitchFamily="34" charset="0"/>
            </a:endParaRPr>
          </a:p>
        </p:txBody>
      </p:sp>
      <p:sp>
        <p:nvSpPr>
          <p:cNvPr id="3" name="2 Subtítulo"/>
          <p:cNvSpPr>
            <a:spLocks noGrp="1"/>
          </p:cNvSpPr>
          <p:nvPr>
            <p:ph type="subTitle" idx="1"/>
          </p:nvPr>
        </p:nvSpPr>
        <p:spPr/>
        <p:txBody>
          <a:bodyPr/>
          <a:lstStyle/>
          <a:p>
            <a:r>
              <a:rPr lang="es-CL" dirty="0"/>
              <a:t>Investigación Educativa 2020</a:t>
            </a:r>
          </a:p>
          <a:p>
            <a:r>
              <a:rPr lang="es-CL" dirty="0"/>
              <a:t>Fabiola Maldonado- Mónica </a:t>
            </a:r>
            <a:r>
              <a:rPr lang="es-CL" dirty="0" err="1"/>
              <a:t>Llaña</a:t>
            </a:r>
            <a:endParaRPr lang="es-CL" dirty="0"/>
          </a:p>
        </p:txBody>
      </p:sp>
    </p:spTree>
    <p:extLst>
      <p:ext uri="{BB962C8B-B14F-4D97-AF65-F5344CB8AC3E}">
        <p14:creationId xmlns:p14="http://schemas.microsoft.com/office/powerpoint/2010/main" val="1749258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graphicFrame>
        <p:nvGraphicFramePr>
          <p:cNvPr id="4" name="Tabla 4">
            <a:extLst>
              <a:ext uri="{FF2B5EF4-FFF2-40B4-BE49-F238E27FC236}">
                <a16:creationId xmlns:a16="http://schemas.microsoft.com/office/drawing/2014/main" id="{442CA157-5A4E-4921-82BC-C920AF71CB19}"/>
              </a:ext>
            </a:extLst>
          </p:cNvPr>
          <p:cNvGraphicFramePr>
            <a:graphicFrameLocks noGrp="1"/>
          </p:cNvGraphicFramePr>
          <p:nvPr>
            <p:ph idx="1"/>
            <p:extLst>
              <p:ext uri="{D42A27DB-BD31-4B8C-83A1-F6EECF244321}">
                <p14:modId xmlns:p14="http://schemas.microsoft.com/office/powerpoint/2010/main" val="3309609910"/>
              </p:ext>
            </p:extLst>
          </p:nvPr>
        </p:nvGraphicFramePr>
        <p:xfrm>
          <a:off x="395536" y="476672"/>
          <a:ext cx="6984776" cy="5471160"/>
        </p:xfrm>
        <a:graphic>
          <a:graphicData uri="http://schemas.openxmlformats.org/drawingml/2006/table">
            <a:tbl>
              <a:tblPr firstRow="1" bandRow="1">
                <a:tableStyleId>{5C22544A-7EE6-4342-B048-85BDC9FD1C3A}</a:tableStyleId>
              </a:tblPr>
              <a:tblGrid>
                <a:gridCol w="3492388">
                  <a:extLst>
                    <a:ext uri="{9D8B030D-6E8A-4147-A177-3AD203B41FA5}">
                      <a16:colId xmlns:a16="http://schemas.microsoft.com/office/drawing/2014/main" val="74936602"/>
                    </a:ext>
                  </a:extLst>
                </a:gridCol>
                <a:gridCol w="3492388">
                  <a:extLst>
                    <a:ext uri="{9D8B030D-6E8A-4147-A177-3AD203B41FA5}">
                      <a16:colId xmlns:a16="http://schemas.microsoft.com/office/drawing/2014/main" val="1448747016"/>
                    </a:ext>
                  </a:extLst>
                </a:gridCol>
              </a:tblGrid>
              <a:tr h="621320">
                <a:tc gridSpan="2">
                  <a:txBody>
                    <a:bodyPr/>
                    <a:lstStyle/>
                    <a:p>
                      <a:pPr marL="0" indent="0" algn="just">
                        <a:buNone/>
                      </a:pPr>
                      <a:r>
                        <a:rPr lang="es-ES_tradnl" sz="2000" dirty="0">
                          <a:latin typeface="Calibri Light" panose="020F0302020204030204" pitchFamily="34" charset="0"/>
                          <a:cs typeface="Calibri Light" panose="020F0302020204030204" pitchFamily="34" charset="0"/>
                        </a:rPr>
                        <a:t>4.1.a  Tipos de muestra cuantitativas: </a:t>
                      </a:r>
                      <a:r>
                        <a:rPr lang="es-CL" sz="2000" dirty="0">
                          <a:latin typeface="Calibri Light" panose="020F0302020204030204" pitchFamily="34" charset="0"/>
                          <a:cs typeface="Calibri Light" panose="020F0302020204030204" pitchFamily="34" charset="0"/>
                        </a:rPr>
                        <a:t>probabilísticas y no probabilísticas (Briones, 1996)</a:t>
                      </a:r>
                    </a:p>
                  </a:txBody>
                  <a:tcPr/>
                </a:tc>
                <a:tc hMerge="1">
                  <a:txBody>
                    <a:bodyPr/>
                    <a:lstStyle/>
                    <a:p>
                      <a:endParaRPr lang="es-CL" dirty="0"/>
                    </a:p>
                  </a:txBody>
                  <a:tcPr/>
                </a:tc>
                <a:extLst>
                  <a:ext uri="{0D108BD9-81ED-4DB2-BD59-A6C34878D82A}">
                    <a16:rowId xmlns:a16="http://schemas.microsoft.com/office/drawing/2014/main" val="270646438"/>
                  </a:ext>
                </a:extLst>
              </a:tr>
              <a:tr h="1404723">
                <a:tc>
                  <a:txBody>
                    <a:bodyPr/>
                    <a:lstStyle/>
                    <a:p>
                      <a:pPr marL="0" indent="0" algn="just">
                        <a:buNone/>
                      </a:pPr>
                      <a:r>
                        <a:rPr lang="es-CL" sz="1400" b="1" dirty="0">
                          <a:latin typeface="Calibri Light" panose="020F0302020204030204" pitchFamily="34" charset="0"/>
                          <a:cs typeface="Calibri Light" panose="020F0302020204030204" pitchFamily="34" charset="0"/>
                        </a:rPr>
                        <a:t>Las muestras probabilísticas</a:t>
                      </a:r>
                      <a:r>
                        <a:rPr lang="es-CL" sz="1400" dirty="0">
                          <a:latin typeface="Calibri Light" panose="020F0302020204030204" pitchFamily="34" charset="0"/>
                          <a:cs typeface="Calibri Light" panose="020F0302020204030204" pitchFamily="34" charset="0"/>
                        </a:rPr>
                        <a:t>, o muestras al azar, son aquellas en las cuales todas y cada una de las unidades de la población tienen una probabilidad conocida, distinta de cero, de ser incluida en la muestra.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sz="1400" b="1" dirty="0">
                          <a:latin typeface="Calibri Light" panose="020F0302020204030204" pitchFamily="34" charset="0"/>
                          <a:cs typeface="Calibri Light" panose="020F0302020204030204" pitchFamily="34" charset="0"/>
                        </a:rPr>
                        <a:t>Las muestras no probabilísticas </a:t>
                      </a:r>
                      <a:r>
                        <a:rPr lang="es-CL" sz="1400" dirty="0">
                          <a:latin typeface="Calibri Light" panose="020F0302020204030204" pitchFamily="34" charset="0"/>
                          <a:cs typeface="Calibri Light" panose="020F0302020204030204" pitchFamily="34" charset="0"/>
                        </a:rPr>
                        <a:t>no cumplen con la condición de las probabilísticas. En otras palabras, no son muestras al azar. </a:t>
                      </a:r>
                      <a:r>
                        <a:rPr lang="es-CL" sz="1400" dirty="0">
                          <a:solidFill>
                            <a:schemeClr val="tx1"/>
                          </a:solidFill>
                          <a:latin typeface="Calibri Light" panose="020F0302020204030204" pitchFamily="34" charset="0"/>
                          <a:cs typeface="Calibri Light" panose="020F0302020204030204" pitchFamily="34" charset="0"/>
                        </a:rPr>
                        <a:t>Por esta característica básica, no es posible calcular el error del muestreo ni aplicar técnicas de la estadística inferencial. La ventaja práctica de tales muestras es su bajo costo.</a:t>
                      </a:r>
                      <a:endParaRPr lang="es-CL" sz="14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430364816"/>
                  </a:ext>
                </a:extLst>
              </a:tr>
              <a:tr h="2463669">
                <a:tc>
                  <a:txBody>
                    <a:bodyPr/>
                    <a:lstStyle/>
                    <a:p>
                      <a:pPr marL="0" indent="0">
                        <a:lnSpc>
                          <a:spcPct val="90000"/>
                        </a:lnSpc>
                        <a:buNone/>
                      </a:pPr>
                      <a:r>
                        <a:rPr lang="es-CL" sz="1400" b="1" dirty="0">
                          <a:latin typeface="Calibri Light" panose="020F0302020204030204" pitchFamily="34" charset="0"/>
                          <a:cs typeface="Calibri Light" panose="020F0302020204030204" pitchFamily="34" charset="0"/>
                        </a:rPr>
                        <a:t>Muestra aleatoria simple</a:t>
                      </a:r>
                      <a:r>
                        <a:rPr lang="es-CL" sz="1400" dirty="0">
                          <a:latin typeface="Calibri Light" panose="020F0302020204030204" pitchFamily="34" charset="0"/>
                          <a:cs typeface="Calibri Light" panose="020F0302020204030204" pitchFamily="34" charset="0"/>
                        </a:rPr>
                        <a:t>. Todos los sujetos del universo de investigación tienen la misma probabilidad de ser incluida en la muestra . </a:t>
                      </a:r>
                    </a:p>
                    <a:p>
                      <a:pPr marL="0" indent="0">
                        <a:lnSpc>
                          <a:spcPct val="90000"/>
                        </a:lnSpc>
                        <a:buNone/>
                      </a:pPr>
                      <a:r>
                        <a:rPr lang="es-CL" sz="1400" b="1" dirty="0">
                          <a:latin typeface="Calibri Light" panose="020F0302020204030204" pitchFamily="34" charset="0"/>
                          <a:cs typeface="Calibri Light" panose="020F0302020204030204" pitchFamily="34" charset="0"/>
                        </a:rPr>
                        <a:t>Muestra estratificada proporcional</a:t>
                      </a:r>
                      <a:r>
                        <a:rPr lang="es-CL" sz="1400" dirty="0">
                          <a:latin typeface="Calibri Light" panose="020F0302020204030204" pitchFamily="34" charset="0"/>
                          <a:cs typeface="Calibri Light" panose="020F0302020204030204" pitchFamily="34" charset="0"/>
                        </a:rPr>
                        <a:t>. la población se distribuyen en estratos, en cada uno de los cuales se seleccionan al azar.</a:t>
                      </a:r>
                    </a:p>
                    <a:p>
                      <a:pPr marL="0" indent="0">
                        <a:lnSpc>
                          <a:spcPct val="90000"/>
                        </a:lnSpc>
                        <a:buNone/>
                      </a:pPr>
                      <a:r>
                        <a:rPr lang="es-CL" sz="1400" b="1" dirty="0">
                          <a:latin typeface="Calibri Light" panose="020F0302020204030204" pitchFamily="34" charset="0"/>
                          <a:cs typeface="Calibri Light" panose="020F0302020204030204" pitchFamily="34" charset="0"/>
                        </a:rPr>
                        <a:t>Muestra sistemática</a:t>
                      </a:r>
                      <a:r>
                        <a:rPr lang="es-CL" sz="1400" dirty="0">
                          <a:latin typeface="Calibri Light" panose="020F0302020204030204" pitchFamily="34" charset="0"/>
                          <a:cs typeface="Calibri Light" panose="020F0302020204030204" pitchFamily="34" charset="0"/>
                        </a:rPr>
                        <a:t>. Se aplica un intervalo de selección a las unidades que configuran el marco muestra. </a:t>
                      </a:r>
                    </a:p>
                    <a:p>
                      <a:pPr marL="0" indent="0">
                        <a:lnSpc>
                          <a:spcPct val="90000"/>
                        </a:lnSpc>
                        <a:buNone/>
                      </a:pPr>
                      <a:r>
                        <a:rPr lang="es-CL" sz="1400" b="1" dirty="0">
                          <a:latin typeface="Calibri Light" panose="020F0302020204030204" pitchFamily="34" charset="0"/>
                          <a:cs typeface="Calibri Light" panose="020F0302020204030204" pitchFamily="34" charset="0"/>
                        </a:rPr>
                        <a:t>Muestra de conglomerados</a:t>
                      </a:r>
                      <a:r>
                        <a:rPr lang="es-CL" sz="1400" dirty="0">
                          <a:latin typeface="Calibri Light" panose="020F0302020204030204" pitchFamily="34" charset="0"/>
                          <a:cs typeface="Calibri Light" panose="020F0302020204030204" pitchFamily="34" charset="0"/>
                        </a:rPr>
                        <a:t>. Es una muestra en la cual las unidades de muestreo se presentan en grupos. </a:t>
                      </a:r>
                      <a:r>
                        <a:rPr lang="es-CL" sz="1400" dirty="0" err="1">
                          <a:latin typeface="Calibri Light" panose="020F0302020204030204" pitchFamily="34" charset="0"/>
                          <a:cs typeface="Calibri Light" panose="020F0302020204030204" pitchFamily="34" charset="0"/>
                        </a:rPr>
                        <a:t>Ej</a:t>
                      </a:r>
                      <a:r>
                        <a:rPr lang="es-CL" sz="1400" dirty="0">
                          <a:latin typeface="Calibri Light" panose="020F0302020204030204" pitchFamily="34" charset="0"/>
                          <a:cs typeface="Calibri Light" panose="020F0302020204030204" pitchFamily="34" charset="0"/>
                        </a:rPr>
                        <a:t>: grupos de niños.  Para la selección dentro del grupo se aplica formula aleatoria simple o se aplica un intervalo. un intervalo. </a:t>
                      </a:r>
                    </a:p>
                  </a:txBody>
                  <a:tcPr/>
                </a:tc>
                <a:tc>
                  <a:txBody>
                    <a:bodyPr/>
                    <a:lstStyle/>
                    <a:p>
                      <a:pPr marL="0" indent="0" algn="just">
                        <a:buNone/>
                      </a:pPr>
                      <a:r>
                        <a:rPr lang="es-CL" sz="1400" b="1" dirty="0">
                          <a:solidFill>
                            <a:schemeClr val="tx1"/>
                          </a:solidFill>
                          <a:latin typeface="Calibri Light" panose="020F0302020204030204" pitchFamily="34" charset="0"/>
                          <a:cs typeface="Calibri Light" panose="020F0302020204030204" pitchFamily="34" charset="0"/>
                        </a:rPr>
                        <a:t>La muestra de este tipo más utilizada es la muestra por cuotas</a:t>
                      </a:r>
                      <a:r>
                        <a:rPr lang="es-CL" sz="1400" dirty="0">
                          <a:solidFill>
                            <a:schemeClr val="tx1"/>
                          </a:solidFill>
                          <a:latin typeface="Calibri Light" panose="020F0302020204030204" pitchFamily="34" charset="0"/>
                          <a:cs typeface="Calibri Light" panose="020F0302020204030204" pitchFamily="34" charset="0"/>
                        </a:rPr>
                        <a:t>. En ella, se define el número de unidades (personas, habitualmente) que deben ser entrevistadas en cada una de las categorías que interesan en el estudio; edad, sexo, ocupación, ingreso, entre las más utilizadas.  </a:t>
                      </a:r>
                    </a:p>
                  </a:txBody>
                  <a:tcPr/>
                </a:tc>
                <a:extLst>
                  <a:ext uri="{0D108BD9-81ED-4DB2-BD59-A6C34878D82A}">
                    <a16:rowId xmlns:a16="http://schemas.microsoft.com/office/drawing/2014/main" val="2321343431"/>
                  </a:ext>
                </a:extLst>
              </a:tr>
            </a:tbl>
          </a:graphicData>
        </a:graphic>
      </p:graphicFrame>
    </p:spTree>
    <p:extLst>
      <p:ext uri="{BB962C8B-B14F-4D97-AF65-F5344CB8AC3E}">
        <p14:creationId xmlns:p14="http://schemas.microsoft.com/office/powerpoint/2010/main" val="177354477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4638"/>
            <a:ext cx="7113984" cy="634082"/>
          </a:xfrm>
        </p:spPr>
        <p:txBody>
          <a:bodyPr>
            <a:normAutofit/>
          </a:bodyPr>
          <a:lstStyle/>
          <a:p>
            <a:r>
              <a:rPr lang="es-CL" sz="2800" dirty="0">
                <a:latin typeface="Calibri Light" panose="020F0302020204030204" pitchFamily="34" charset="0"/>
                <a:cs typeface="Calibri Light" panose="020F0302020204030204" pitchFamily="34" charset="0"/>
              </a:rPr>
              <a:t>4.2 Tipos de muestreo cualitativo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977326167"/>
              </p:ext>
            </p:extLst>
          </p:nvPr>
        </p:nvGraphicFramePr>
        <p:xfrm>
          <a:off x="580465" y="908720"/>
          <a:ext cx="6727839" cy="4968787"/>
        </p:xfrm>
        <a:graphic>
          <a:graphicData uri="http://schemas.openxmlformats.org/drawingml/2006/table">
            <a:tbl>
              <a:tblPr>
                <a:tableStyleId>{5DA37D80-6434-44D0-A028-1B22A696006F}</a:tableStyleId>
              </a:tblPr>
              <a:tblGrid>
                <a:gridCol w="1399247">
                  <a:extLst>
                    <a:ext uri="{9D8B030D-6E8A-4147-A177-3AD203B41FA5}">
                      <a16:colId xmlns:a16="http://schemas.microsoft.com/office/drawing/2014/main" val="20000"/>
                    </a:ext>
                  </a:extLst>
                </a:gridCol>
                <a:gridCol w="2571530">
                  <a:extLst>
                    <a:ext uri="{9D8B030D-6E8A-4147-A177-3AD203B41FA5}">
                      <a16:colId xmlns:a16="http://schemas.microsoft.com/office/drawing/2014/main" val="20001"/>
                    </a:ext>
                  </a:extLst>
                </a:gridCol>
                <a:gridCol w="2757062">
                  <a:extLst>
                    <a:ext uri="{9D8B030D-6E8A-4147-A177-3AD203B41FA5}">
                      <a16:colId xmlns:a16="http://schemas.microsoft.com/office/drawing/2014/main" val="20002"/>
                    </a:ext>
                  </a:extLst>
                </a:gridCol>
              </a:tblGrid>
              <a:tr h="337248">
                <a:tc>
                  <a:txBody>
                    <a:bodyPr/>
                    <a:lstStyle/>
                    <a:p>
                      <a:pPr algn="just"/>
                      <a:r>
                        <a:rPr lang="es-CL" sz="1400" b="1" dirty="0">
                          <a:latin typeface="Calibri Light" panose="020F0302020204030204" pitchFamily="34" charset="0"/>
                          <a:cs typeface="Calibri Light" panose="020F0302020204030204" pitchFamily="34" charset="0"/>
                        </a:rPr>
                        <a:t>TIPO DE MUESTREO</a:t>
                      </a:r>
                    </a:p>
                  </a:txBody>
                  <a:tcPr marL="26314" marR="26314" marT="13157" marB="13157" anchor="ctr">
                    <a:solidFill>
                      <a:schemeClr val="accent2">
                        <a:lumMod val="20000"/>
                        <a:lumOff val="80000"/>
                      </a:schemeClr>
                    </a:solidFill>
                  </a:tcPr>
                </a:tc>
                <a:tc>
                  <a:txBody>
                    <a:bodyPr/>
                    <a:lstStyle/>
                    <a:p>
                      <a:pPr algn="just"/>
                      <a:r>
                        <a:rPr lang="es-CL" sz="1400" b="1">
                          <a:latin typeface="Calibri Light" panose="020F0302020204030204" pitchFamily="34" charset="0"/>
                          <a:cs typeface="Calibri Light" panose="020F0302020204030204" pitchFamily="34" charset="0"/>
                        </a:rPr>
                        <a:t>CONCEPTO </a:t>
                      </a:r>
                      <a:br>
                        <a:rPr lang="es-CL" sz="1400" b="1">
                          <a:latin typeface="Calibri Light" panose="020F0302020204030204" pitchFamily="34" charset="0"/>
                          <a:cs typeface="Calibri Light" panose="020F0302020204030204" pitchFamily="34" charset="0"/>
                        </a:rPr>
                      </a:br>
                      <a:endParaRPr lang="es-CL" sz="1400" b="1">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r>
                        <a:rPr lang="es-CL" sz="1400" b="1" dirty="0">
                          <a:latin typeface="Calibri Light" panose="020F0302020204030204" pitchFamily="34" charset="0"/>
                          <a:cs typeface="Calibri Light" panose="020F0302020204030204" pitchFamily="34" charset="0"/>
                        </a:rPr>
                        <a:t>CARACTERÍSTICAS </a:t>
                      </a:r>
                      <a:br>
                        <a:rPr lang="es-CL" sz="1400" b="1" dirty="0">
                          <a:latin typeface="Calibri Light" panose="020F0302020204030204" pitchFamily="34" charset="0"/>
                          <a:cs typeface="Calibri Light" panose="020F0302020204030204" pitchFamily="34" charset="0"/>
                        </a:rPr>
                      </a:br>
                      <a:endParaRPr lang="es-CL" sz="1400" b="1" dirty="0">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0"/>
                  </a:ext>
                </a:extLst>
              </a:tr>
              <a:tr h="979717">
                <a:tc>
                  <a:txBody>
                    <a:bodyPr/>
                    <a:lstStyle/>
                    <a:p>
                      <a:pPr algn="just">
                        <a:lnSpc>
                          <a:spcPct val="80000"/>
                        </a:lnSpc>
                      </a:pPr>
                      <a:r>
                        <a:rPr lang="es-CL" sz="1400" b="1" dirty="0">
                          <a:effectLst/>
                          <a:latin typeface="Calibri Light" panose="020F0302020204030204" pitchFamily="34" charset="0"/>
                          <a:cs typeface="Calibri Light" panose="020F0302020204030204" pitchFamily="34" charset="0"/>
                        </a:rPr>
                        <a:t>Intencional o de conveniencia</a:t>
                      </a:r>
                      <a:br>
                        <a:rPr lang="es-CL" sz="1400" b="1" dirty="0">
                          <a:effectLst/>
                          <a:latin typeface="Calibri Light" panose="020F0302020204030204" pitchFamily="34" charset="0"/>
                          <a:cs typeface="Calibri Light" panose="020F0302020204030204" pitchFamily="34" charset="0"/>
                        </a:rPr>
                      </a:br>
                      <a:endParaRPr lang="es-CL" sz="1400" b="1" dirty="0">
                        <a:effectLst/>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effectLst/>
                          <a:latin typeface="Calibri Light" panose="020F0302020204030204" pitchFamily="34" charset="0"/>
                          <a:cs typeface="Calibri Light" panose="020F0302020204030204" pitchFamily="34" charset="0"/>
                        </a:rPr>
                        <a:t>Se escogen los sujetos/as a entrevistar siguiendo criterios de conveniencia del investigador o de los objetivos de la investigación.</a:t>
                      </a:r>
                    </a:p>
                    <a:p>
                      <a:pPr algn="just">
                        <a:lnSpc>
                          <a:spcPct val="80000"/>
                        </a:lnSpc>
                      </a:pPr>
                      <a:r>
                        <a:rPr lang="es-CL" sz="1400" dirty="0">
                          <a:effectLst/>
                          <a:latin typeface="Calibri Light" panose="020F0302020204030204" pitchFamily="34" charset="0"/>
                          <a:cs typeface="Calibri Light" panose="020F0302020204030204" pitchFamily="34" charset="0"/>
                        </a:rPr>
                        <a:t>Informantes clave.</a:t>
                      </a: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latin typeface="Calibri Light" panose="020F0302020204030204" pitchFamily="34" charset="0"/>
                          <a:cs typeface="Calibri Light" panose="020F0302020204030204" pitchFamily="34" charset="0"/>
                        </a:rPr>
                        <a:t>Suele utilizarse la estrategia de "bola de nieve". </a:t>
                      </a: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1"/>
                  </a:ext>
                </a:extLst>
              </a:tr>
              <a:tr h="0">
                <a:tc>
                  <a:txBody>
                    <a:bodyPr/>
                    <a:lstStyle/>
                    <a:p>
                      <a:pPr algn="just">
                        <a:lnSpc>
                          <a:spcPct val="80000"/>
                        </a:lnSpc>
                      </a:pPr>
                      <a:r>
                        <a:rPr lang="es-CL" sz="1400" b="1" dirty="0">
                          <a:effectLst/>
                          <a:latin typeface="Calibri Light" panose="020F0302020204030204" pitchFamily="34" charset="0"/>
                          <a:cs typeface="Calibri Light" panose="020F0302020204030204" pitchFamily="34" charset="0"/>
                        </a:rPr>
                        <a:t>De casos extremos</a:t>
                      </a: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effectLst/>
                          <a:latin typeface="Calibri Light" panose="020F0302020204030204" pitchFamily="34" charset="0"/>
                          <a:cs typeface="Calibri Light" panose="020F0302020204030204" pitchFamily="34" charset="0"/>
                        </a:rPr>
                        <a:t> Selección solo de aquellos casos que se encuentran en los extremos del fenómeno de investigación.</a:t>
                      </a: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latin typeface="Calibri Light" panose="020F0302020204030204" pitchFamily="34" charset="0"/>
                          <a:cs typeface="Calibri Light" panose="020F0302020204030204" pitchFamily="34" charset="0"/>
                        </a:rPr>
                        <a:t>Muy útil cuando se pretende conocer las fronteras de la acción social.</a:t>
                      </a: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2"/>
                  </a:ext>
                </a:extLst>
              </a:tr>
              <a:tr h="843264">
                <a:tc>
                  <a:txBody>
                    <a:bodyPr/>
                    <a:lstStyle/>
                    <a:p>
                      <a:pPr algn="just">
                        <a:lnSpc>
                          <a:spcPct val="80000"/>
                        </a:lnSpc>
                      </a:pPr>
                      <a:r>
                        <a:rPr lang="es-CL" sz="1400" b="1" dirty="0">
                          <a:effectLst/>
                          <a:latin typeface="Calibri Light" panose="020F0302020204030204" pitchFamily="34" charset="0"/>
                          <a:cs typeface="Calibri Light" panose="020F0302020204030204" pitchFamily="34" charset="0"/>
                        </a:rPr>
                        <a:t>Por cuotas</a:t>
                      </a:r>
                      <a:br>
                        <a:rPr lang="es-CL" sz="1400" b="1" dirty="0">
                          <a:effectLst/>
                          <a:latin typeface="Calibri Light" panose="020F0302020204030204" pitchFamily="34" charset="0"/>
                          <a:cs typeface="Calibri Light" panose="020F0302020204030204" pitchFamily="34" charset="0"/>
                        </a:rPr>
                      </a:br>
                      <a:endParaRPr lang="es-CL" sz="1400" b="1" dirty="0">
                        <a:effectLst/>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effectLst/>
                          <a:latin typeface="Calibri Light" panose="020F0302020204030204" pitchFamily="34" charset="0"/>
                          <a:cs typeface="Calibri Light" panose="020F0302020204030204" pitchFamily="34" charset="0"/>
                        </a:rPr>
                        <a:t>Presupone variabilidad discursiva en función a determinados parámetros de la población.</a:t>
                      </a:r>
                      <a:br>
                        <a:rPr lang="es-CL" sz="1400" dirty="0">
                          <a:effectLst/>
                          <a:latin typeface="Calibri Light" panose="020F0302020204030204" pitchFamily="34" charset="0"/>
                          <a:cs typeface="Calibri Light" panose="020F0302020204030204" pitchFamily="34" charset="0"/>
                        </a:rPr>
                      </a:br>
                      <a:r>
                        <a:rPr lang="es-CL" sz="1400" dirty="0">
                          <a:effectLst/>
                          <a:latin typeface="Calibri Light" panose="020F0302020204030204" pitchFamily="34" charset="0"/>
                          <a:cs typeface="Calibri Light" panose="020F0302020204030204" pitchFamily="34" charset="0"/>
                        </a:rPr>
                        <a:t>Es frecuente el uso de variables de control como criterio de estratificación</a:t>
                      </a:r>
                    </a:p>
                    <a:p>
                      <a:pPr algn="just">
                        <a:lnSpc>
                          <a:spcPct val="80000"/>
                        </a:lnSpc>
                      </a:pPr>
                      <a:r>
                        <a:rPr lang="es-CL" sz="1400" dirty="0">
                          <a:effectLst/>
                          <a:latin typeface="Calibri Light" panose="020F0302020204030204" pitchFamily="34" charset="0"/>
                          <a:cs typeface="Calibri Light" panose="020F0302020204030204" pitchFamily="34" charset="0"/>
                        </a:rPr>
                        <a:t> </a:t>
                      </a: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latin typeface="Calibri Light" panose="020F0302020204030204" pitchFamily="34" charset="0"/>
                          <a:cs typeface="Calibri Light" panose="020F0302020204030204" pitchFamily="34" charset="0"/>
                        </a:rPr>
                        <a:t>Dificultad en el diseño cuando se trabaja con poblaciones de mucha diversidad interna.</a:t>
                      </a: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4"/>
                  </a:ext>
                </a:extLst>
              </a:tr>
              <a:tr h="570357">
                <a:tc>
                  <a:txBody>
                    <a:bodyPr/>
                    <a:lstStyle/>
                    <a:p>
                      <a:pPr algn="just">
                        <a:lnSpc>
                          <a:spcPct val="80000"/>
                        </a:lnSpc>
                      </a:pPr>
                      <a:r>
                        <a:rPr lang="es-CL" sz="1400" b="1" dirty="0">
                          <a:effectLst/>
                          <a:latin typeface="Calibri Light" panose="020F0302020204030204" pitchFamily="34" charset="0"/>
                          <a:cs typeface="Calibri Light" panose="020F0302020204030204" pitchFamily="34" charset="0"/>
                        </a:rPr>
                        <a:t>Estructural</a:t>
                      </a:r>
                      <a:endParaRPr lang="es-CL" sz="1400" b="1" dirty="0">
                        <a:solidFill>
                          <a:schemeClr val="tx1"/>
                        </a:solidFill>
                        <a:effectLst/>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effectLst/>
                          <a:latin typeface="Calibri Light" panose="020F0302020204030204" pitchFamily="34" charset="0"/>
                          <a:cs typeface="Calibri Light" panose="020F0302020204030204" pitchFamily="34" charset="0"/>
                        </a:rPr>
                        <a:t>Selección de los individuos en virtud a posiciones conectadas dentro de una estructura o cadena</a:t>
                      </a:r>
                    </a:p>
                    <a:p>
                      <a:pPr algn="just">
                        <a:lnSpc>
                          <a:spcPct val="80000"/>
                        </a:lnSpc>
                      </a:pPr>
                      <a:r>
                        <a:rPr lang="es-CL" sz="1400" dirty="0">
                          <a:effectLst/>
                          <a:latin typeface="Calibri Light" panose="020F0302020204030204" pitchFamily="34" charset="0"/>
                          <a:cs typeface="Calibri Light" panose="020F0302020204030204" pitchFamily="34" charset="0"/>
                        </a:rPr>
                        <a:t> </a:t>
                      </a:r>
                      <a:endParaRPr lang="es-CL" sz="1400" dirty="0">
                        <a:solidFill>
                          <a:schemeClr val="tx1"/>
                        </a:solidFill>
                        <a:effectLst/>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latin typeface="Calibri Light" panose="020F0302020204030204" pitchFamily="34" charset="0"/>
                          <a:cs typeface="Calibri Light" panose="020F0302020204030204" pitchFamily="34" charset="0"/>
                        </a:rPr>
                        <a:t>Útil en el estudio de estructuras sociales jerarquizadas o dimensiones comunicacionales de los problemas</a:t>
                      </a:r>
                      <a:endParaRPr lang="es-CL" sz="1400" dirty="0">
                        <a:solidFill>
                          <a:schemeClr val="tx1"/>
                        </a:solidFill>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5"/>
                  </a:ext>
                </a:extLst>
              </a:tr>
              <a:tr h="0">
                <a:tc>
                  <a:txBody>
                    <a:bodyPr/>
                    <a:lstStyle/>
                    <a:p>
                      <a:pPr algn="just">
                        <a:lnSpc>
                          <a:spcPct val="80000"/>
                        </a:lnSpc>
                      </a:pPr>
                      <a:r>
                        <a:rPr lang="es-CL" sz="1400" b="1" dirty="0">
                          <a:effectLst/>
                          <a:latin typeface="Calibri Light" panose="020F0302020204030204" pitchFamily="34" charset="0"/>
                          <a:cs typeface="Calibri Light" panose="020F0302020204030204" pitchFamily="34" charset="0"/>
                        </a:rPr>
                        <a:t> </a:t>
                      </a:r>
                      <a:br>
                        <a:rPr lang="es-CL" sz="1400" b="1" dirty="0">
                          <a:effectLst/>
                          <a:latin typeface="Calibri Light" panose="020F0302020204030204" pitchFamily="34" charset="0"/>
                          <a:cs typeface="Calibri Light" panose="020F0302020204030204" pitchFamily="34" charset="0"/>
                        </a:rPr>
                      </a:br>
                      <a:r>
                        <a:rPr lang="es-CL" sz="1400" b="1" dirty="0">
                          <a:effectLst/>
                          <a:latin typeface="Calibri Light" panose="020F0302020204030204" pitchFamily="34" charset="0"/>
                          <a:cs typeface="Calibri Light" panose="020F0302020204030204" pitchFamily="34" charset="0"/>
                        </a:rPr>
                        <a:t>De casos críticos</a:t>
                      </a:r>
                      <a:br>
                        <a:rPr lang="es-CL" sz="1400" b="1" dirty="0">
                          <a:effectLst/>
                          <a:latin typeface="Calibri Light" panose="020F0302020204030204" pitchFamily="34" charset="0"/>
                          <a:cs typeface="Calibri Light" panose="020F0302020204030204" pitchFamily="34" charset="0"/>
                        </a:rPr>
                      </a:br>
                      <a:endParaRPr lang="es-CL" sz="1400" b="1" dirty="0">
                        <a:effectLst/>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lnSpc>
                          <a:spcPct val="80000"/>
                        </a:lnSpc>
                      </a:pPr>
                      <a:r>
                        <a:rPr lang="es-CL" sz="1400">
                          <a:effectLst/>
                          <a:latin typeface="Calibri Light" panose="020F0302020204030204" pitchFamily="34" charset="0"/>
                          <a:cs typeface="Calibri Light" panose="020F0302020204030204" pitchFamily="34" charset="0"/>
                        </a:rPr>
                        <a:t> </a:t>
                      </a:r>
                    </a:p>
                    <a:p>
                      <a:pPr algn="just">
                        <a:lnSpc>
                          <a:spcPct val="80000"/>
                        </a:lnSpc>
                      </a:pPr>
                      <a:r>
                        <a:rPr lang="es-CL" sz="1400">
                          <a:effectLst/>
                          <a:latin typeface="Calibri Light" panose="020F0302020204030204" pitchFamily="34" charset="0"/>
                          <a:cs typeface="Calibri Light" panose="020F0302020204030204" pitchFamily="34" charset="0"/>
                        </a:rPr>
                        <a:t>Selección de casos que pueden servir de referencia lógica para el resto de la población con relación al tema de estudio</a:t>
                      </a:r>
                    </a:p>
                    <a:p>
                      <a:pPr algn="just">
                        <a:lnSpc>
                          <a:spcPct val="80000"/>
                        </a:lnSpc>
                      </a:pPr>
                      <a:r>
                        <a:rPr lang="es-CL" sz="1400">
                          <a:effectLst/>
                          <a:latin typeface="Calibri Light" panose="020F0302020204030204" pitchFamily="34" charset="0"/>
                          <a:cs typeface="Calibri Light" panose="020F0302020204030204" pitchFamily="34" charset="0"/>
                        </a:rPr>
                        <a:t> </a:t>
                      </a: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latin typeface="Calibri Light" panose="020F0302020204030204" pitchFamily="34" charset="0"/>
                          <a:cs typeface="Calibri Light" panose="020F0302020204030204" pitchFamily="34" charset="0"/>
                        </a:rPr>
                        <a:t>Útil para abordar problemas emergentes o prospectivos.</a:t>
                      </a: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6"/>
                  </a:ext>
                </a:extLst>
              </a:tr>
            </a:tbl>
          </a:graphicData>
        </a:graphic>
      </p:graphicFrame>
      <p:sp>
        <p:nvSpPr>
          <p:cNvPr id="5" name="4 Rectángulo"/>
          <p:cNvSpPr/>
          <p:nvPr/>
        </p:nvSpPr>
        <p:spPr>
          <a:xfrm>
            <a:off x="611560" y="6021288"/>
            <a:ext cx="8064896" cy="400110"/>
          </a:xfrm>
          <a:prstGeom prst="rect">
            <a:avLst/>
          </a:prstGeom>
        </p:spPr>
        <p:txBody>
          <a:bodyPr wrap="square">
            <a:spAutoFit/>
          </a:bodyPr>
          <a:lstStyle/>
          <a:p>
            <a:r>
              <a:rPr lang="es-CL" sz="1000" dirty="0"/>
              <a:t>Departamento de Sociología II. Universidad de Alicante. </a:t>
            </a:r>
          </a:p>
          <a:p>
            <a:r>
              <a:rPr lang="es-CL" sz="1000" dirty="0"/>
              <a:t>https://personal.ua.es/es/francisco-frances/materiales/tema4/tipos_de_muestreo_cualitativo.html</a:t>
            </a:r>
          </a:p>
        </p:txBody>
      </p:sp>
    </p:spTree>
    <p:extLst>
      <p:ext uri="{BB962C8B-B14F-4D97-AF65-F5344CB8AC3E}">
        <p14:creationId xmlns:p14="http://schemas.microsoft.com/office/powerpoint/2010/main" val="440501928"/>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87E17D-4FDD-4BA8-A62E-5511F6F27C36}"/>
              </a:ext>
            </a:extLst>
          </p:cNvPr>
          <p:cNvSpPr>
            <a:spLocks noGrp="1"/>
          </p:cNvSpPr>
          <p:nvPr>
            <p:ph type="title"/>
          </p:nvPr>
        </p:nvSpPr>
        <p:spPr>
          <a:xfrm>
            <a:off x="508000" y="609600"/>
            <a:ext cx="7016328" cy="1019200"/>
          </a:xfrm>
        </p:spPr>
        <p:txBody>
          <a:bodyPr>
            <a:normAutofit/>
          </a:bodyPr>
          <a:lstStyle/>
          <a:p>
            <a:pPr>
              <a:lnSpc>
                <a:spcPct val="90000"/>
              </a:lnSpc>
            </a:pPr>
            <a:r>
              <a:rPr lang="es-ES_tradnl" sz="2800" b="1" dirty="0">
                <a:latin typeface="Calibri Light" panose="020F0302020204030204" pitchFamily="34" charset="0"/>
                <a:cs typeface="Calibri Light" panose="020F0302020204030204" pitchFamily="34" charset="0"/>
              </a:rPr>
              <a:t>5. Técnicas e instrumentos de producción de información</a:t>
            </a:r>
            <a:endParaRPr lang="es-CL" sz="2800" b="1" dirty="0">
              <a:latin typeface="Calibri Light" panose="020F0302020204030204" pitchFamily="34" charset="0"/>
              <a:cs typeface="Calibri Light" panose="020F0302020204030204" pitchFamily="34" charset="0"/>
            </a:endParaRPr>
          </a:p>
        </p:txBody>
      </p:sp>
      <p:graphicFrame>
        <p:nvGraphicFramePr>
          <p:cNvPr id="25" name="Marcador de contenido 3">
            <a:extLst>
              <a:ext uri="{FF2B5EF4-FFF2-40B4-BE49-F238E27FC236}">
                <a16:creationId xmlns:a16="http://schemas.microsoft.com/office/drawing/2014/main" id="{E66483CF-4D74-4DD4-883C-A755EF437E8D}"/>
              </a:ext>
            </a:extLst>
          </p:cNvPr>
          <p:cNvGraphicFramePr>
            <a:graphicFrameLocks noGrp="1"/>
          </p:cNvGraphicFramePr>
          <p:nvPr>
            <p:ph idx="1"/>
            <p:extLst>
              <p:ext uri="{D42A27DB-BD31-4B8C-83A1-F6EECF244321}">
                <p14:modId xmlns:p14="http://schemas.microsoft.com/office/powerpoint/2010/main" val="1212036338"/>
              </p:ext>
            </p:extLst>
          </p:nvPr>
        </p:nvGraphicFramePr>
        <p:xfrm>
          <a:off x="395536" y="1988841"/>
          <a:ext cx="7016328" cy="3287692"/>
        </p:xfrm>
        <a:graphic>
          <a:graphicData uri="http://schemas.openxmlformats.org/drawingml/2006/table">
            <a:tbl>
              <a:tblPr firstRow="1" firstCol="1" bandRow="1">
                <a:tableStyleId>{5C22544A-7EE6-4342-B048-85BDC9FD1C3A}</a:tableStyleId>
              </a:tblPr>
              <a:tblGrid>
                <a:gridCol w="1584176">
                  <a:extLst>
                    <a:ext uri="{9D8B030D-6E8A-4147-A177-3AD203B41FA5}">
                      <a16:colId xmlns:a16="http://schemas.microsoft.com/office/drawing/2014/main" val="2352331468"/>
                    </a:ext>
                  </a:extLst>
                </a:gridCol>
                <a:gridCol w="2376264">
                  <a:extLst>
                    <a:ext uri="{9D8B030D-6E8A-4147-A177-3AD203B41FA5}">
                      <a16:colId xmlns:a16="http://schemas.microsoft.com/office/drawing/2014/main" val="598851806"/>
                    </a:ext>
                  </a:extLst>
                </a:gridCol>
                <a:gridCol w="3055888">
                  <a:extLst>
                    <a:ext uri="{9D8B030D-6E8A-4147-A177-3AD203B41FA5}">
                      <a16:colId xmlns:a16="http://schemas.microsoft.com/office/drawing/2014/main" val="1067680890"/>
                    </a:ext>
                  </a:extLst>
                </a:gridCol>
              </a:tblGrid>
              <a:tr h="461560">
                <a:tc>
                  <a:txBody>
                    <a:bodyPr/>
                    <a:lstStyle/>
                    <a:p>
                      <a:pPr>
                        <a:lnSpc>
                          <a:spcPct val="107000"/>
                        </a:lnSpc>
                        <a:spcAft>
                          <a:spcPts val="0"/>
                        </a:spcAft>
                      </a:pPr>
                      <a:r>
                        <a:rPr lang="es-CL" sz="1600" dirty="0">
                          <a:effectLst/>
                          <a:latin typeface="Calibri Light" panose="020F0302020204030204" pitchFamily="34" charset="0"/>
                          <a:cs typeface="Calibri Light" panose="020F0302020204030204" pitchFamily="34" charset="0"/>
                        </a:rPr>
                        <a:t>Metodología</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84983" marR="84983" marT="0" marB="0" anchor="ctr"/>
                </a:tc>
                <a:tc>
                  <a:txBody>
                    <a:bodyPr/>
                    <a:lstStyle/>
                    <a:p>
                      <a:pPr>
                        <a:lnSpc>
                          <a:spcPct val="107000"/>
                        </a:lnSpc>
                        <a:spcAft>
                          <a:spcPts val="0"/>
                        </a:spcAft>
                      </a:pPr>
                      <a:r>
                        <a:rPr lang="es-CL" sz="1600" dirty="0">
                          <a:effectLst/>
                          <a:latin typeface="Calibri Light" panose="020F0302020204030204" pitchFamily="34" charset="0"/>
                          <a:cs typeface="Calibri Light" panose="020F0302020204030204" pitchFamily="34" charset="0"/>
                        </a:rPr>
                        <a:t>Métodos</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84983" marR="84983" marT="0" marB="0" anchor="ctr"/>
                </a:tc>
                <a:tc>
                  <a:txBody>
                    <a:bodyPr/>
                    <a:lstStyle/>
                    <a:p>
                      <a:pPr>
                        <a:lnSpc>
                          <a:spcPct val="107000"/>
                        </a:lnSpc>
                        <a:spcAft>
                          <a:spcPts val="0"/>
                        </a:spcAft>
                      </a:pPr>
                      <a:r>
                        <a:rPr lang="es-CL" sz="1600">
                          <a:effectLst/>
                          <a:latin typeface="Calibri Light" panose="020F0302020204030204" pitchFamily="34" charset="0"/>
                          <a:cs typeface="Calibri Light" panose="020F0302020204030204" pitchFamily="34" charset="0"/>
                        </a:rPr>
                        <a:t>Técnicas de producción de datos</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84983" marR="84983" marT="0" marB="0" anchor="ctr"/>
                </a:tc>
                <a:extLst>
                  <a:ext uri="{0D108BD9-81ED-4DB2-BD59-A6C34878D82A}">
                    <a16:rowId xmlns:a16="http://schemas.microsoft.com/office/drawing/2014/main" val="3392937164"/>
                  </a:ext>
                </a:extLst>
              </a:tr>
              <a:tr h="1194623">
                <a:tc>
                  <a:txBody>
                    <a:bodyPr/>
                    <a:lstStyle/>
                    <a:p>
                      <a:pPr>
                        <a:lnSpc>
                          <a:spcPct val="107000"/>
                        </a:lnSpc>
                        <a:spcAft>
                          <a:spcPts val="0"/>
                        </a:spcAft>
                      </a:pPr>
                      <a:r>
                        <a:rPr lang="es-CL" sz="1600">
                          <a:effectLst/>
                          <a:latin typeface="Calibri Light" panose="020F0302020204030204" pitchFamily="34" charset="0"/>
                          <a:cs typeface="Calibri Light" panose="020F0302020204030204" pitchFamily="34" charset="0"/>
                        </a:rPr>
                        <a:t>Cuantitativa</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84983" marR="84983" marT="0" marB="0" anchor="ctr"/>
                </a:tc>
                <a:tc>
                  <a:txBody>
                    <a:bodyPr/>
                    <a:lstStyle/>
                    <a:p>
                      <a:pPr>
                        <a:lnSpc>
                          <a:spcPct val="107000"/>
                        </a:lnSpc>
                        <a:spcAft>
                          <a:spcPts val="0"/>
                        </a:spcAft>
                      </a:pPr>
                      <a:r>
                        <a:rPr lang="es-MX" sz="1600" dirty="0">
                          <a:effectLst/>
                          <a:latin typeface="Calibri Light" panose="020F0302020204030204" pitchFamily="34" charset="0"/>
                          <a:cs typeface="Calibri Light" panose="020F0302020204030204" pitchFamily="34" charset="0"/>
                        </a:rPr>
                        <a:t>Experimental</a:t>
                      </a:r>
                      <a:endParaRPr lang="es-CL" sz="1600" dirty="0">
                        <a:effectLst/>
                        <a:latin typeface="Calibri Light" panose="020F0302020204030204" pitchFamily="34" charset="0"/>
                        <a:cs typeface="Calibri Light" panose="020F0302020204030204" pitchFamily="34" charset="0"/>
                      </a:endParaRPr>
                    </a:p>
                    <a:p>
                      <a:pPr>
                        <a:lnSpc>
                          <a:spcPct val="107000"/>
                        </a:lnSpc>
                        <a:spcAft>
                          <a:spcPts val="0"/>
                        </a:spcAft>
                      </a:pPr>
                      <a:r>
                        <a:rPr lang="es-MX" sz="1600" dirty="0">
                          <a:effectLst/>
                          <a:latin typeface="Calibri Light" panose="020F0302020204030204" pitchFamily="34" charset="0"/>
                          <a:cs typeface="Calibri Light" panose="020F0302020204030204" pitchFamily="34" charset="0"/>
                        </a:rPr>
                        <a:t>Encuesta</a:t>
                      </a:r>
                      <a:endParaRPr lang="es-CL" sz="1600" dirty="0">
                        <a:effectLst/>
                        <a:latin typeface="Calibri Light" panose="020F0302020204030204" pitchFamily="34" charset="0"/>
                        <a:cs typeface="Calibri Light" panose="020F0302020204030204" pitchFamily="34" charset="0"/>
                      </a:endParaRPr>
                    </a:p>
                    <a:p>
                      <a:pPr>
                        <a:lnSpc>
                          <a:spcPct val="107000"/>
                        </a:lnSpc>
                        <a:spcAft>
                          <a:spcPts val="0"/>
                        </a:spcAft>
                      </a:pPr>
                      <a:r>
                        <a:rPr lang="es-MX" sz="1600" dirty="0">
                          <a:effectLst/>
                          <a:latin typeface="Calibri Light" panose="020F0302020204030204" pitchFamily="34" charset="0"/>
                          <a:cs typeface="Calibri Light" panose="020F0302020204030204" pitchFamily="34" charset="0"/>
                        </a:rPr>
                        <a:t>Análisis cuantitativo de datos secundarios</a:t>
                      </a:r>
                      <a:endParaRPr lang="es-CL" sz="1600" dirty="0">
                        <a:effectLst/>
                        <a:latin typeface="Calibri Light" panose="020F0302020204030204" pitchFamily="34" charset="0"/>
                        <a:cs typeface="Calibri Light" panose="020F0302020204030204" pitchFamily="34" charset="0"/>
                      </a:endParaRPr>
                    </a:p>
                  </a:txBody>
                  <a:tcPr marL="84983" marR="84983" marT="0" marB="0" anchor="ctr"/>
                </a:tc>
                <a:tc>
                  <a:txBody>
                    <a:bodyPr/>
                    <a:lstStyle/>
                    <a:p>
                      <a:pPr algn="just">
                        <a:lnSpc>
                          <a:spcPct val="107000"/>
                        </a:lnSpc>
                        <a:spcAft>
                          <a:spcPts val="0"/>
                        </a:spcAft>
                      </a:pPr>
                      <a:r>
                        <a:rPr lang="es-MX" sz="1600" dirty="0">
                          <a:effectLst/>
                          <a:latin typeface="Calibri Light" panose="020F0302020204030204" pitchFamily="34" charset="0"/>
                          <a:cs typeface="Calibri Light" panose="020F0302020204030204" pitchFamily="34" charset="0"/>
                        </a:rPr>
                        <a:t>Cuestionario</a:t>
                      </a:r>
                      <a:endParaRPr lang="es-CL" sz="1600" dirty="0">
                        <a:effectLst/>
                        <a:latin typeface="Calibri Light" panose="020F0302020204030204" pitchFamily="34" charset="0"/>
                        <a:cs typeface="Calibri Light" panose="020F0302020204030204" pitchFamily="34" charset="0"/>
                      </a:endParaRPr>
                    </a:p>
                    <a:p>
                      <a:pPr algn="just">
                        <a:lnSpc>
                          <a:spcPct val="107000"/>
                        </a:lnSpc>
                        <a:spcAft>
                          <a:spcPts val="0"/>
                        </a:spcAft>
                      </a:pPr>
                      <a:r>
                        <a:rPr lang="es-MX" sz="1600" dirty="0">
                          <a:effectLst/>
                          <a:latin typeface="Calibri Light" panose="020F0302020204030204" pitchFamily="34" charset="0"/>
                          <a:cs typeface="Calibri Light" panose="020F0302020204030204" pitchFamily="34" charset="0"/>
                        </a:rPr>
                        <a:t>Recopilación de datos existentes (censos, estadística)</a:t>
                      </a:r>
                      <a:endParaRPr lang="es-CL" sz="1600" dirty="0">
                        <a:effectLst/>
                        <a:latin typeface="Calibri Light" panose="020F0302020204030204" pitchFamily="34" charset="0"/>
                        <a:cs typeface="Calibri Light" panose="020F0302020204030204" pitchFamily="34" charset="0"/>
                      </a:endParaRPr>
                    </a:p>
                    <a:p>
                      <a:pPr algn="just">
                        <a:lnSpc>
                          <a:spcPct val="107000"/>
                        </a:lnSpc>
                        <a:spcAft>
                          <a:spcPts val="0"/>
                        </a:spcAft>
                      </a:pPr>
                      <a:r>
                        <a:rPr lang="es-MX" sz="1600" dirty="0">
                          <a:effectLst/>
                          <a:latin typeface="Calibri Light" panose="020F0302020204030204" pitchFamily="34" charset="0"/>
                          <a:cs typeface="Calibri Light" panose="020F0302020204030204" pitchFamily="34" charset="0"/>
                        </a:rPr>
                        <a:t>Análisis de contenido de documentos, textos, imágenes etc.</a:t>
                      </a:r>
                      <a:endParaRPr lang="es-CL" sz="1600" dirty="0">
                        <a:effectLst/>
                        <a:latin typeface="Calibri Light" panose="020F0302020204030204" pitchFamily="34" charset="0"/>
                        <a:cs typeface="Calibri Light" panose="020F0302020204030204" pitchFamily="34" charset="0"/>
                      </a:endParaRPr>
                    </a:p>
                  </a:txBody>
                  <a:tcPr marL="84983" marR="84983" marT="0" marB="0" anchor="ctr"/>
                </a:tc>
                <a:extLst>
                  <a:ext uri="{0D108BD9-81ED-4DB2-BD59-A6C34878D82A}">
                    <a16:rowId xmlns:a16="http://schemas.microsoft.com/office/drawing/2014/main" val="974265170"/>
                  </a:ext>
                </a:extLst>
              </a:tr>
              <a:tr h="1533145">
                <a:tc>
                  <a:txBody>
                    <a:bodyPr/>
                    <a:lstStyle/>
                    <a:p>
                      <a:pPr>
                        <a:lnSpc>
                          <a:spcPct val="107000"/>
                        </a:lnSpc>
                        <a:spcAft>
                          <a:spcPts val="0"/>
                        </a:spcAft>
                      </a:pPr>
                      <a:r>
                        <a:rPr lang="es-CL" sz="1600">
                          <a:effectLst/>
                          <a:latin typeface="Calibri Light" panose="020F0302020204030204" pitchFamily="34" charset="0"/>
                          <a:cs typeface="Calibri Light" panose="020F0302020204030204" pitchFamily="34" charset="0"/>
                        </a:rPr>
                        <a:t>Cualitativa</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84983" marR="84983" marT="0" marB="0" anchor="ctr"/>
                </a:tc>
                <a:tc>
                  <a:txBody>
                    <a:bodyPr/>
                    <a:lstStyle/>
                    <a:p>
                      <a:pPr>
                        <a:lnSpc>
                          <a:spcPct val="107000"/>
                        </a:lnSpc>
                        <a:spcAft>
                          <a:spcPts val="0"/>
                        </a:spcAft>
                      </a:pPr>
                      <a:r>
                        <a:rPr lang="es-CL" sz="1600" dirty="0">
                          <a:effectLst/>
                          <a:latin typeface="Calibri Light" panose="020F0302020204030204" pitchFamily="34" charset="0"/>
                          <a:cs typeface="Calibri Light" panose="020F0302020204030204" pitchFamily="34" charset="0"/>
                        </a:rPr>
                        <a:t>Etnográfico</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Estudio de casos</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Investigación-acción</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Historias de vida</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Análisis cultural</a:t>
                      </a:r>
                    </a:p>
                  </a:txBody>
                  <a:tcPr marL="84983" marR="84983" marT="0" marB="0" anchor="ctr"/>
                </a:tc>
                <a:tc>
                  <a:txBody>
                    <a:bodyPr/>
                    <a:lstStyle/>
                    <a:p>
                      <a:pPr>
                        <a:lnSpc>
                          <a:spcPct val="107000"/>
                        </a:lnSpc>
                        <a:spcAft>
                          <a:spcPts val="0"/>
                        </a:spcAft>
                      </a:pPr>
                      <a:r>
                        <a:rPr lang="es-CL" sz="1600" dirty="0">
                          <a:effectLst/>
                          <a:latin typeface="Calibri Light" panose="020F0302020204030204" pitchFamily="34" charset="0"/>
                          <a:cs typeface="Calibri Light" panose="020F0302020204030204" pitchFamily="34" charset="0"/>
                        </a:rPr>
                        <a:t>Grupos focales</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Grupos de discusión</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Entrevista</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Observación</a:t>
                      </a:r>
                    </a:p>
                  </a:txBody>
                  <a:tcPr marL="84983" marR="84983" marT="0" marB="0" anchor="ctr"/>
                </a:tc>
                <a:extLst>
                  <a:ext uri="{0D108BD9-81ED-4DB2-BD59-A6C34878D82A}">
                    <a16:rowId xmlns:a16="http://schemas.microsoft.com/office/drawing/2014/main" val="4248281409"/>
                  </a:ext>
                </a:extLst>
              </a:tr>
            </a:tbl>
          </a:graphicData>
        </a:graphic>
      </p:graphicFrame>
    </p:spTree>
    <p:extLst>
      <p:ext uri="{BB962C8B-B14F-4D97-AF65-F5344CB8AC3E}">
        <p14:creationId xmlns:p14="http://schemas.microsoft.com/office/powerpoint/2010/main" val="2014352197"/>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08000" y="609600"/>
            <a:ext cx="6447501" cy="875184"/>
          </a:xfrm>
        </p:spPr>
        <p:txBody>
          <a:bodyPr>
            <a:normAutofit/>
          </a:bodyPr>
          <a:lstStyle/>
          <a:p>
            <a:pPr lvl="0">
              <a:lnSpc>
                <a:spcPct val="90000"/>
              </a:lnSpc>
            </a:pPr>
            <a:r>
              <a:rPr lang="es-ES_tradnl" sz="2800" b="1" dirty="0">
                <a:latin typeface="Calibri Light" panose="020F0302020204030204" pitchFamily="34" charset="0"/>
                <a:cs typeface="Calibri Light" panose="020F0302020204030204" pitchFamily="34" charset="0"/>
              </a:rPr>
              <a:t>6. Técnicas de análisis de la información producida</a:t>
            </a:r>
            <a:endParaRPr lang="es-CL" sz="2800" b="1" dirty="0">
              <a:latin typeface="Calibri Light" panose="020F0302020204030204" pitchFamily="34" charset="0"/>
              <a:cs typeface="Calibri Light" panose="020F0302020204030204" pitchFamily="34" charset="0"/>
            </a:endParaRPr>
          </a:p>
        </p:txBody>
      </p:sp>
      <p:graphicFrame>
        <p:nvGraphicFramePr>
          <p:cNvPr id="4" name="Marcador de contenido 3">
            <a:extLst>
              <a:ext uri="{FF2B5EF4-FFF2-40B4-BE49-F238E27FC236}">
                <a16:creationId xmlns:a16="http://schemas.microsoft.com/office/drawing/2014/main" id="{562C4E5A-20F0-4993-8051-A24620BEB339}"/>
              </a:ext>
            </a:extLst>
          </p:cNvPr>
          <p:cNvGraphicFramePr>
            <a:graphicFrameLocks noGrp="1"/>
          </p:cNvGraphicFramePr>
          <p:nvPr>
            <p:ph idx="1"/>
            <p:extLst>
              <p:ext uri="{D42A27DB-BD31-4B8C-83A1-F6EECF244321}">
                <p14:modId xmlns:p14="http://schemas.microsoft.com/office/powerpoint/2010/main" val="2705992135"/>
              </p:ext>
            </p:extLst>
          </p:nvPr>
        </p:nvGraphicFramePr>
        <p:xfrm>
          <a:off x="395536" y="1628801"/>
          <a:ext cx="7056783" cy="3492713"/>
        </p:xfrm>
        <a:graphic>
          <a:graphicData uri="http://schemas.openxmlformats.org/drawingml/2006/table">
            <a:tbl>
              <a:tblPr firstRow="1" firstCol="1" bandRow="1">
                <a:noFill/>
                <a:tableStyleId>{5C22544A-7EE6-4342-B048-85BDC9FD1C3A}</a:tableStyleId>
              </a:tblPr>
              <a:tblGrid>
                <a:gridCol w="1859038">
                  <a:extLst>
                    <a:ext uri="{9D8B030D-6E8A-4147-A177-3AD203B41FA5}">
                      <a16:colId xmlns:a16="http://schemas.microsoft.com/office/drawing/2014/main" val="2531711594"/>
                    </a:ext>
                  </a:extLst>
                </a:gridCol>
                <a:gridCol w="5197745">
                  <a:extLst>
                    <a:ext uri="{9D8B030D-6E8A-4147-A177-3AD203B41FA5}">
                      <a16:colId xmlns:a16="http://schemas.microsoft.com/office/drawing/2014/main" val="2580495087"/>
                    </a:ext>
                  </a:extLst>
                </a:gridCol>
              </a:tblGrid>
              <a:tr h="1457305">
                <a:tc>
                  <a:txBody>
                    <a:bodyPr/>
                    <a:lstStyle/>
                    <a:p>
                      <a:pPr algn="r">
                        <a:lnSpc>
                          <a:spcPct val="107000"/>
                        </a:lnSpc>
                        <a:spcAft>
                          <a:spcPts val="0"/>
                        </a:spcAft>
                      </a:pPr>
                      <a:r>
                        <a:rPr lang="es-CL" sz="1800" b="1" dirty="0">
                          <a:solidFill>
                            <a:schemeClr val="tx1">
                              <a:lumMod val="75000"/>
                              <a:lumOff val="25000"/>
                            </a:schemeClr>
                          </a:solidFill>
                          <a:effectLst/>
                          <a:latin typeface="Calibri Light" panose="020F0302020204030204" pitchFamily="34" charset="0"/>
                          <a:cs typeface="Calibri Light" panose="020F0302020204030204" pitchFamily="34" charset="0"/>
                        </a:rPr>
                        <a:t>Investigación cuantitativa</a:t>
                      </a:r>
                      <a:endParaRPr lang="es-CL" sz="1800" b="1" dirty="0">
                        <a:solidFill>
                          <a:schemeClr val="tx1">
                            <a:lumMod val="75000"/>
                            <a:lumOff val="25000"/>
                          </a:schemeClr>
                        </a:solidFill>
                        <a:effectLst/>
                        <a:latin typeface="Calibri Light" panose="020F0302020204030204" pitchFamily="34" charset="0"/>
                        <a:ea typeface="Calibri" panose="020F0502020204030204" pitchFamily="34" charset="0"/>
                        <a:cs typeface="Calibri Light" panose="020F0302020204030204" pitchFamily="34" charset="0"/>
                      </a:endParaRPr>
                    </a:p>
                  </a:txBody>
                  <a:tcPr marL="145140" marR="217709" marT="72570" marB="72570">
                    <a:lnL w="12700" cmpd="sng">
                      <a:noFill/>
                      <a:prstDash val="solid"/>
                    </a:lnL>
                    <a:lnR w="12700" cmpd="sng">
                      <a:noFill/>
                      <a:prstDash val="solid"/>
                    </a:lnR>
                    <a:lnT w="12700" cmpd="sng">
                      <a:noFill/>
                      <a:prstDash val="solid"/>
                    </a:lnT>
                    <a:lnB w="9525" cap="flat" cmpd="sng" algn="ctr">
                      <a:solidFill>
                        <a:srgbClr val="D8DCDC"/>
                      </a:solidFill>
                      <a:prstDash val="solid"/>
                    </a:lnB>
                    <a:noFill/>
                  </a:tcPr>
                </a:tc>
                <a:tc>
                  <a:txBody>
                    <a:bodyPr/>
                    <a:lstStyle/>
                    <a:p>
                      <a:pPr marL="342900" lvl="0" indent="-342900">
                        <a:lnSpc>
                          <a:spcPct val="107000"/>
                        </a:lnSpc>
                        <a:spcAft>
                          <a:spcPts val="0"/>
                        </a:spcAft>
                        <a:buFont typeface="Wingdings 3" panose="05040102010807070707" pitchFamily="18" charset="2"/>
                        <a:buChar char=""/>
                        <a:tabLst>
                          <a:tab pos="457200" algn="l"/>
                        </a:tabLst>
                      </a:pPr>
                      <a:r>
                        <a:rPr lang="es-CL" sz="1800" b="1" dirty="0">
                          <a:solidFill>
                            <a:schemeClr val="tx1">
                              <a:lumMod val="75000"/>
                              <a:lumOff val="25000"/>
                            </a:schemeClr>
                          </a:solidFill>
                          <a:effectLst/>
                          <a:latin typeface="Calibri Light" panose="020F0302020204030204" pitchFamily="34" charset="0"/>
                          <a:cs typeface="Calibri Light" panose="020F0302020204030204" pitchFamily="34" charset="0"/>
                        </a:rPr>
                        <a:t>Análisis estadístico descriptivo (medidas de tendencia central – frecuencia, moda, media, mediana- y medidas de dispersión –correlación y regresión-) </a:t>
                      </a:r>
                    </a:p>
                    <a:p>
                      <a:pPr marL="342900" lvl="0" indent="-342900">
                        <a:lnSpc>
                          <a:spcPct val="107000"/>
                        </a:lnSpc>
                        <a:spcAft>
                          <a:spcPts val="0"/>
                        </a:spcAft>
                        <a:buFont typeface="Wingdings 3" panose="05040102010807070707" pitchFamily="18" charset="2"/>
                        <a:buChar char=""/>
                        <a:tabLst>
                          <a:tab pos="457200" algn="l"/>
                        </a:tabLst>
                      </a:pPr>
                      <a:r>
                        <a:rPr lang="es-CL" sz="1800" b="1" dirty="0">
                          <a:solidFill>
                            <a:schemeClr val="tx1">
                              <a:lumMod val="75000"/>
                              <a:lumOff val="25000"/>
                            </a:schemeClr>
                          </a:solidFill>
                          <a:effectLst/>
                          <a:latin typeface="Calibri Light" panose="020F0302020204030204" pitchFamily="34" charset="0"/>
                          <a:cs typeface="Calibri Light" panose="020F0302020204030204" pitchFamily="34" charset="0"/>
                        </a:rPr>
                        <a:t>Análisis estadístico inferencial: (</a:t>
                      </a:r>
                      <a:r>
                        <a:rPr lang="es-CL" sz="1800" b="1" dirty="0" err="1">
                          <a:solidFill>
                            <a:schemeClr val="tx1">
                              <a:lumMod val="75000"/>
                              <a:lumOff val="25000"/>
                            </a:schemeClr>
                          </a:solidFill>
                          <a:effectLst/>
                          <a:latin typeface="Calibri Light" panose="020F0302020204030204" pitchFamily="34" charset="0"/>
                          <a:cs typeface="Calibri Light" panose="020F0302020204030204" pitchFamily="34" charset="0"/>
                        </a:rPr>
                        <a:t>bi-variado</a:t>
                      </a:r>
                      <a:r>
                        <a:rPr lang="es-CL" sz="1800" b="1" dirty="0">
                          <a:solidFill>
                            <a:schemeClr val="tx1">
                              <a:lumMod val="75000"/>
                              <a:lumOff val="25000"/>
                            </a:schemeClr>
                          </a:solidFill>
                          <a:effectLst/>
                          <a:latin typeface="Calibri Light" panose="020F0302020204030204" pitchFamily="34" charset="0"/>
                          <a:cs typeface="Calibri Light" panose="020F0302020204030204" pitchFamily="34" charset="0"/>
                        </a:rPr>
                        <a:t> y multivariado</a:t>
                      </a:r>
                      <a:endParaRPr lang="es-CL" sz="1800" b="1" dirty="0">
                        <a:solidFill>
                          <a:schemeClr val="tx1">
                            <a:lumMod val="75000"/>
                            <a:lumOff val="25000"/>
                          </a:schemeClr>
                        </a:solidFill>
                        <a:effectLst/>
                        <a:latin typeface="Calibri Light" panose="020F0302020204030204" pitchFamily="34" charset="0"/>
                        <a:ea typeface="Calibri" panose="020F0502020204030204" pitchFamily="34" charset="0"/>
                        <a:cs typeface="Calibri Light" panose="020F0302020204030204" pitchFamily="34" charset="0"/>
                      </a:endParaRPr>
                    </a:p>
                  </a:txBody>
                  <a:tcPr marL="145140" marR="54427" marT="72570" marB="72570">
                    <a:lnL w="12700" cmpd="sng">
                      <a:noFill/>
                      <a:prstDash val="solid"/>
                    </a:lnL>
                    <a:lnR w="12700" cmpd="sng">
                      <a:noFill/>
                      <a:prstDash val="solid"/>
                    </a:lnR>
                    <a:lnT w="12700" cmpd="sng">
                      <a:noFill/>
                      <a:prstDash val="solid"/>
                    </a:lnT>
                    <a:lnB w="9525" cap="flat" cmpd="sng" algn="ctr">
                      <a:solidFill>
                        <a:srgbClr val="D8DCDC"/>
                      </a:solidFill>
                      <a:prstDash val="solid"/>
                    </a:lnB>
                    <a:noFill/>
                  </a:tcPr>
                </a:tc>
                <a:extLst>
                  <a:ext uri="{0D108BD9-81ED-4DB2-BD59-A6C34878D82A}">
                    <a16:rowId xmlns:a16="http://schemas.microsoft.com/office/drawing/2014/main" val="2011612337"/>
                  </a:ext>
                </a:extLst>
              </a:tr>
              <a:tr h="1495023">
                <a:tc>
                  <a:txBody>
                    <a:bodyPr/>
                    <a:lstStyle/>
                    <a:p>
                      <a:pPr algn="r">
                        <a:lnSpc>
                          <a:spcPct val="107000"/>
                        </a:lnSpc>
                        <a:spcAft>
                          <a:spcPts val="0"/>
                        </a:spcAft>
                      </a:pPr>
                      <a:r>
                        <a:rPr lang="es-CL" sz="1800" b="1" dirty="0">
                          <a:solidFill>
                            <a:schemeClr val="tx1">
                              <a:lumMod val="75000"/>
                              <a:lumOff val="25000"/>
                            </a:schemeClr>
                          </a:solidFill>
                          <a:effectLst/>
                          <a:latin typeface="Calibri Light" panose="020F0302020204030204" pitchFamily="34" charset="0"/>
                          <a:cs typeface="Calibri Light" panose="020F0302020204030204" pitchFamily="34" charset="0"/>
                        </a:rPr>
                        <a:t>Investigación cualitativa</a:t>
                      </a:r>
                      <a:endParaRPr lang="es-CL" sz="1800" b="1" dirty="0">
                        <a:solidFill>
                          <a:schemeClr val="tx1">
                            <a:lumMod val="75000"/>
                            <a:lumOff val="25000"/>
                          </a:schemeClr>
                        </a:solidFill>
                        <a:effectLst/>
                        <a:latin typeface="Calibri Light" panose="020F0302020204030204" pitchFamily="34" charset="0"/>
                        <a:ea typeface="Calibri" panose="020F0502020204030204" pitchFamily="34" charset="0"/>
                        <a:cs typeface="Calibri Light" panose="020F0302020204030204" pitchFamily="34" charset="0"/>
                      </a:endParaRPr>
                    </a:p>
                  </a:txBody>
                  <a:tcPr marL="145140" marR="217709" marT="72570" marB="72570">
                    <a:lnL w="12700" cmpd="sng">
                      <a:noFill/>
                      <a:prstDash val="solid"/>
                    </a:lnL>
                    <a:lnR w="9525" cap="flat" cmpd="sng" algn="ctr">
                      <a:solidFill>
                        <a:srgbClr val="D8DCDC"/>
                      </a:solidFill>
                      <a:prstDash val="solid"/>
                    </a:lnR>
                    <a:lnT w="9525" cap="flat" cmpd="sng" algn="ctr">
                      <a:solidFill>
                        <a:srgbClr val="D8DCDC"/>
                      </a:solidFill>
                      <a:prstDash val="solid"/>
                    </a:lnT>
                    <a:lnB w="12700" cmpd="sng">
                      <a:noFill/>
                      <a:prstDash val="solid"/>
                    </a:lnB>
                    <a:noFill/>
                  </a:tcPr>
                </a:tc>
                <a:tc>
                  <a:txBody>
                    <a:bodyPr/>
                    <a:lstStyle/>
                    <a:p>
                      <a:pPr marL="342900" lvl="0" indent="-342900">
                        <a:lnSpc>
                          <a:spcPct val="107000"/>
                        </a:lnSpc>
                        <a:spcAft>
                          <a:spcPts val="0"/>
                        </a:spcAft>
                        <a:buFont typeface="Wingdings 3" panose="05040102010807070707" pitchFamily="18" charset="2"/>
                        <a:buChar char=""/>
                        <a:tabLst>
                          <a:tab pos="457200" algn="l"/>
                        </a:tabLst>
                      </a:pPr>
                      <a:r>
                        <a:rPr lang="es-CL" sz="1800" dirty="0">
                          <a:solidFill>
                            <a:schemeClr val="tx1">
                              <a:lumMod val="75000"/>
                              <a:lumOff val="25000"/>
                            </a:schemeClr>
                          </a:solidFill>
                          <a:effectLst/>
                          <a:latin typeface="Calibri Light" panose="020F0302020204030204" pitchFamily="34" charset="0"/>
                          <a:cs typeface="Calibri Light" panose="020F0302020204030204" pitchFamily="34" charset="0"/>
                        </a:rPr>
                        <a:t>Análisis de discurso</a:t>
                      </a:r>
                    </a:p>
                    <a:p>
                      <a:pPr marL="342900" lvl="0" indent="-342900">
                        <a:lnSpc>
                          <a:spcPct val="107000"/>
                        </a:lnSpc>
                        <a:spcAft>
                          <a:spcPts val="0"/>
                        </a:spcAft>
                        <a:buFont typeface="Wingdings 3" panose="05040102010807070707" pitchFamily="18" charset="2"/>
                        <a:buChar char=""/>
                        <a:tabLst>
                          <a:tab pos="457200" algn="l"/>
                        </a:tabLst>
                      </a:pPr>
                      <a:r>
                        <a:rPr lang="es-CL" sz="1800" dirty="0">
                          <a:solidFill>
                            <a:schemeClr val="tx1">
                              <a:lumMod val="75000"/>
                              <a:lumOff val="25000"/>
                            </a:schemeClr>
                          </a:solidFill>
                          <a:effectLst/>
                          <a:latin typeface="Calibri Light" panose="020F0302020204030204" pitchFamily="34" charset="0"/>
                          <a:cs typeface="Calibri Light" panose="020F0302020204030204" pitchFamily="34" charset="0"/>
                        </a:rPr>
                        <a:t>Análisis de contenidos: se enfoca al estudio de los contenidos de la comunicación. </a:t>
                      </a:r>
                    </a:p>
                    <a:p>
                      <a:pPr marL="342900" lvl="0" indent="-342900">
                        <a:lnSpc>
                          <a:spcPct val="107000"/>
                        </a:lnSpc>
                        <a:spcAft>
                          <a:spcPts val="0"/>
                        </a:spcAft>
                        <a:buFont typeface="Wingdings 3" panose="05040102010807070707" pitchFamily="18" charset="2"/>
                        <a:buChar char=""/>
                        <a:tabLst>
                          <a:tab pos="457200" algn="l"/>
                        </a:tabLst>
                      </a:pPr>
                      <a:r>
                        <a:rPr lang="es-CL" sz="1800" dirty="0">
                          <a:solidFill>
                            <a:schemeClr val="tx1">
                              <a:lumMod val="75000"/>
                              <a:lumOff val="25000"/>
                            </a:schemeClr>
                          </a:solidFill>
                          <a:effectLst/>
                          <a:latin typeface="Calibri Light" panose="020F0302020204030204" pitchFamily="34" charset="0"/>
                          <a:cs typeface="Calibri Light" panose="020F0302020204030204" pitchFamily="34" charset="0"/>
                        </a:rPr>
                        <a:t>Teorización anclada</a:t>
                      </a:r>
                    </a:p>
                    <a:p>
                      <a:pPr marL="342900" lvl="0" indent="-342900">
                        <a:lnSpc>
                          <a:spcPct val="107000"/>
                        </a:lnSpc>
                        <a:spcAft>
                          <a:spcPts val="0"/>
                        </a:spcAft>
                        <a:buFont typeface="Wingdings 3" panose="05040102010807070707" pitchFamily="18" charset="2"/>
                        <a:buChar char=""/>
                        <a:tabLst>
                          <a:tab pos="457200" algn="l"/>
                        </a:tabLst>
                      </a:pPr>
                      <a:r>
                        <a:rPr lang="es-CL" sz="1800" dirty="0">
                          <a:solidFill>
                            <a:schemeClr val="tx1">
                              <a:lumMod val="75000"/>
                              <a:lumOff val="25000"/>
                            </a:schemeClr>
                          </a:solidFill>
                          <a:effectLst/>
                          <a:latin typeface="Calibri Light" panose="020F0302020204030204" pitchFamily="34" charset="0"/>
                          <a:cs typeface="Calibri Light" panose="020F0302020204030204" pitchFamily="34" charset="0"/>
                        </a:rPr>
                        <a:t>Teoría fundamentada</a:t>
                      </a:r>
                    </a:p>
                  </a:txBody>
                  <a:tcPr marL="145140" marR="54427" marT="72570" marB="72570">
                    <a:lnL w="9525" cap="flat" cmpd="sng" algn="ctr">
                      <a:solidFill>
                        <a:srgbClr val="D8DCDC"/>
                      </a:solidFill>
                      <a:prstDash val="solid"/>
                    </a:lnL>
                    <a:lnR w="9525" cap="flat" cmpd="sng" algn="ctr">
                      <a:solidFill>
                        <a:srgbClr val="D8DCDC"/>
                      </a:solidFill>
                      <a:prstDash val="solid"/>
                    </a:lnR>
                    <a:lnT w="9525" cap="flat" cmpd="sng" algn="ctr">
                      <a:solidFill>
                        <a:srgbClr val="D8DCDC"/>
                      </a:solidFill>
                      <a:prstDash val="solid"/>
                    </a:lnT>
                    <a:lnB w="9525" cap="flat" cmpd="sng" algn="ctr">
                      <a:solidFill>
                        <a:srgbClr val="D8DCDC"/>
                      </a:solidFill>
                      <a:prstDash val="solid"/>
                    </a:lnB>
                    <a:solidFill>
                      <a:srgbClr val="D8DEDC">
                        <a:alpha val="20000"/>
                      </a:srgbClr>
                    </a:solidFill>
                  </a:tcPr>
                </a:tc>
                <a:extLst>
                  <a:ext uri="{0D108BD9-81ED-4DB2-BD59-A6C34878D82A}">
                    <a16:rowId xmlns:a16="http://schemas.microsoft.com/office/drawing/2014/main" val="351877859"/>
                  </a:ext>
                </a:extLst>
              </a:tr>
            </a:tbl>
          </a:graphicData>
        </a:graphic>
      </p:graphicFrame>
    </p:spTree>
    <p:extLst>
      <p:ext uri="{BB962C8B-B14F-4D97-AF65-F5344CB8AC3E}">
        <p14:creationId xmlns:p14="http://schemas.microsoft.com/office/powerpoint/2010/main" val="2642354829"/>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609599" y="609600"/>
            <a:ext cx="6347713" cy="731168"/>
          </a:xfrm>
        </p:spPr>
        <p:txBody>
          <a:bodyPr>
            <a:normAutofit/>
          </a:bodyPr>
          <a:lstStyle/>
          <a:p>
            <a:pPr lvl="0"/>
            <a:r>
              <a:rPr lang="es-CL" sz="3200" b="1" dirty="0">
                <a:latin typeface="Calibri Light" panose="020F0302020204030204" pitchFamily="34" charset="0"/>
                <a:cs typeface="Calibri Light" panose="020F0302020204030204" pitchFamily="34" charset="0"/>
              </a:rPr>
              <a:t>Definiciones metodológicas</a:t>
            </a:r>
            <a:endParaRPr lang="es-CL" sz="3200" b="1" dirty="0"/>
          </a:p>
        </p:txBody>
      </p:sp>
      <p:sp>
        <p:nvSpPr>
          <p:cNvPr id="3" name="2 Marcador de contenido"/>
          <p:cNvSpPr>
            <a:spLocks noGrp="1"/>
          </p:cNvSpPr>
          <p:nvPr>
            <p:ph idx="1"/>
          </p:nvPr>
        </p:nvSpPr>
        <p:spPr>
          <a:xfrm>
            <a:off x="593556" y="1556792"/>
            <a:ext cx="6914729" cy="4248472"/>
          </a:xfrm>
        </p:spPr>
        <p:txBody>
          <a:bodyPr>
            <a:normAutofit fontScale="70000" lnSpcReduction="20000"/>
          </a:bodyPr>
          <a:lstStyle/>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Tipo de investigación según paradigma  </a:t>
            </a:r>
            <a:endParaRPr lang="es-CL" sz="3600" dirty="0">
              <a:latin typeface="Calibri Light" panose="020F0302020204030204" pitchFamily="34" charset="0"/>
              <a:cs typeface="Calibri Light" panose="020F0302020204030204" pitchFamily="34" charset="0"/>
            </a:endParaRPr>
          </a:p>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Tipo de investigación según alcance</a:t>
            </a:r>
            <a:endParaRPr lang="es-CL" sz="3600" dirty="0">
              <a:latin typeface="Calibri Light" panose="020F0302020204030204" pitchFamily="34" charset="0"/>
              <a:cs typeface="Calibri Light" panose="020F0302020204030204" pitchFamily="34" charset="0"/>
            </a:endParaRPr>
          </a:p>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Diseño de investigación </a:t>
            </a:r>
          </a:p>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Tipos de muestra</a:t>
            </a:r>
            <a:endParaRPr lang="es-CL" sz="3600" dirty="0">
              <a:latin typeface="Calibri Light" panose="020F0302020204030204" pitchFamily="34" charset="0"/>
              <a:cs typeface="Calibri Light" panose="020F0302020204030204" pitchFamily="34" charset="0"/>
            </a:endParaRPr>
          </a:p>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Técnicas e instrumentos de producción de información</a:t>
            </a:r>
            <a:endParaRPr lang="es-CL" sz="3600" dirty="0">
              <a:latin typeface="Calibri Light" panose="020F0302020204030204" pitchFamily="34" charset="0"/>
              <a:cs typeface="Calibri Light" panose="020F0302020204030204" pitchFamily="34" charset="0"/>
            </a:endParaRPr>
          </a:p>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Técnicas de análisis de la información producida</a:t>
            </a:r>
            <a:endParaRPr lang="es-CL" sz="36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572046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4638"/>
            <a:ext cx="7546032" cy="706090"/>
          </a:xfrm>
        </p:spPr>
        <p:txBody>
          <a:bodyPr>
            <a:normAutofit/>
          </a:bodyPr>
          <a:lstStyle/>
          <a:p>
            <a:pPr marL="742950" lvl="0" indent="-742950">
              <a:buFont typeface="+mj-lt"/>
              <a:buAutoNum type="arabicPeriod"/>
            </a:pPr>
            <a:r>
              <a:rPr lang="es-ES_tradnl" sz="2800" b="1" dirty="0">
                <a:latin typeface="Calibri Light" panose="020F0302020204030204" pitchFamily="34" charset="0"/>
                <a:cs typeface="Calibri Light" panose="020F0302020204030204" pitchFamily="34" charset="0"/>
              </a:rPr>
              <a:t>Tipo de investigación según paradigma  </a:t>
            </a:r>
            <a:endParaRPr lang="es-CL" sz="2800" b="1" dirty="0">
              <a:latin typeface="Calibri Light" panose="020F0302020204030204" pitchFamily="34" charset="0"/>
              <a:cs typeface="Calibri Light" panose="020F0302020204030204" pitchFamily="34" charset="0"/>
            </a:endParaRPr>
          </a:p>
        </p:txBody>
      </p:sp>
      <p:sp>
        <p:nvSpPr>
          <p:cNvPr id="3" name="2 Marcador de contenido"/>
          <p:cNvSpPr>
            <a:spLocks noGrp="1"/>
          </p:cNvSpPr>
          <p:nvPr>
            <p:ph idx="1"/>
          </p:nvPr>
        </p:nvSpPr>
        <p:spPr>
          <a:xfrm>
            <a:off x="539552" y="836712"/>
            <a:ext cx="7344816" cy="5746650"/>
          </a:xfrm>
        </p:spPr>
        <p:txBody>
          <a:bodyPr>
            <a:normAutofit fontScale="25000" lnSpcReduction="20000"/>
          </a:bodyPr>
          <a:lstStyle/>
          <a:p>
            <a:pPr marL="0" indent="0">
              <a:lnSpc>
                <a:spcPct val="130000"/>
              </a:lnSpc>
              <a:buNone/>
            </a:pPr>
            <a:r>
              <a:rPr lang="es-CL" sz="6400" b="1" dirty="0">
                <a:latin typeface="Calibri Light" panose="020F0302020204030204" pitchFamily="34" charset="0"/>
                <a:cs typeface="Calibri Light" panose="020F0302020204030204" pitchFamily="34" charset="0"/>
              </a:rPr>
              <a:t>Importante recordar:</a:t>
            </a:r>
          </a:p>
          <a:p>
            <a:pPr marL="0" indent="0" algn="just">
              <a:lnSpc>
                <a:spcPct val="130000"/>
              </a:lnSpc>
              <a:buNone/>
            </a:pPr>
            <a:r>
              <a:rPr lang="es-ES" sz="6400" dirty="0" err="1">
                <a:latin typeface="Calibri Light" panose="020F0302020204030204" pitchFamily="34" charset="0"/>
                <a:cs typeface="Calibri Light" panose="020F0302020204030204" pitchFamily="34" charset="0"/>
              </a:rPr>
              <a:t>Khun</a:t>
            </a:r>
            <a:r>
              <a:rPr lang="es-ES" sz="6400" dirty="0">
                <a:latin typeface="Calibri Light" panose="020F0302020204030204" pitchFamily="34" charset="0"/>
                <a:cs typeface="Calibri Light" panose="020F0302020204030204" pitchFamily="34" charset="0"/>
              </a:rPr>
              <a:t> define paradigma «como realizaciones científicas universalmente reconocidas que, durante cierto tiempo, proporcionan modelos de problemas y soluciones a una comunidad científica.» (1986:13)</a:t>
            </a:r>
            <a:endParaRPr lang="es-CL" sz="6400" dirty="0">
              <a:latin typeface="Calibri Light" panose="020F0302020204030204" pitchFamily="34" charset="0"/>
              <a:cs typeface="Calibri Light" panose="020F0302020204030204" pitchFamily="34" charset="0"/>
            </a:endParaRPr>
          </a:p>
          <a:p>
            <a:pPr marL="0" indent="0" algn="just">
              <a:lnSpc>
                <a:spcPct val="130000"/>
              </a:lnSpc>
              <a:buNone/>
            </a:pPr>
            <a:r>
              <a:rPr lang="es-MX" sz="6400" dirty="0">
                <a:latin typeface="Calibri Light" panose="020F0302020204030204" pitchFamily="34" charset="0"/>
                <a:cs typeface="Calibri Light" panose="020F0302020204030204" pitchFamily="34" charset="0"/>
              </a:rPr>
              <a:t>Guillermo Briones, desde las Cs. Sociales señala que un paradigma de investigación es una concepción del objeto de estudio de una ciencia, de los problemas para estudiar, de la naturaleza de sus métodos y de la forma de explicar, interpretar o comprender los resultados de la investigación realizada. </a:t>
            </a:r>
          </a:p>
          <a:p>
            <a:pPr marL="0" indent="0" algn="just">
              <a:lnSpc>
                <a:spcPct val="130000"/>
              </a:lnSpc>
              <a:buNone/>
            </a:pPr>
            <a:endParaRPr lang="es-CL" sz="6400" dirty="0">
              <a:latin typeface="Calibri Light" panose="020F0302020204030204" pitchFamily="34" charset="0"/>
              <a:cs typeface="Calibri Light" panose="020F0302020204030204" pitchFamily="34" charset="0"/>
            </a:endParaRPr>
          </a:p>
          <a:p>
            <a:pPr algn="just">
              <a:lnSpc>
                <a:spcPct val="130000"/>
              </a:lnSpc>
            </a:pPr>
            <a:r>
              <a:rPr lang="es-ES_tradnl" sz="6400" i="1" dirty="0">
                <a:latin typeface="Calibri Light" panose="020F0302020204030204" pitchFamily="34" charset="0"/>
                <a:cs typeface="Calibri Light" panose="020F0302020204030204" pitchFamily="34" charset="0"/>
              </a:rPr>
              <a:t>En ciencias sociales conviven diversos paradigmas, que compiten en su modo de comprender sus disciplinas y problemas. Estos paradigmas tienen diferentes supuestos ontológicos, epistemológicos, axiológicos y metodológicos, que dan cuenta del andamiaje que sustentará el desarrollo de la investigación</a:t>
            </a:r>
          </a:p>
          <a:p>
            <a:pPr marL="0" indent="0" algn="just">
              <a:lnSpc>
                <a:spcPct val="130000"/>
              </a:lnSpc>
              <a:buNone/>
            </a:pPr>
            <a:r>
              <a:rPr lang="es-CL" sz="6400" dirty="0">
                <a:latin typeface="Calibri Light" panose="020F0302020204030204" pitchFamily="34" charset="0"/>
                <a:cs typeface="Calibri Light" panose="020F0302020204030204" pitchFamily="34" charset="0"/>
              </a:rPr>
              <a:t>Los paradigmas más frecuentes son:</a:t>
            </a:r>
          </a:p>
          <a:p>
            <a:pPr lvl="5">
              <a:lnSpc>
                <a:spcPct val="130000"/>
              </a:lnSpc>
            </a:pPr>
            <a:r>
              <a:rPr lang="es-CL" sz="6400" dirty="0">
                <a:latin typeface="Calibri Light" panose="020F0302020204030204" pitchFamily="34" charset="0"/>
                <a:cs typeface="Calibri Light" panose="020F0302020204030204" pitchFamily="34" charset="0"/>
              </a:rPr>
              <a:t>Paradigma Cualitativo-&gt; Comprensivo</a:t>
            </a:r>
          </a:p>
          <a:p>
            <a:pPr lvl="5">
              <a:lnSpc>
                <a:spcPct val="130000"/>
              </a:lnSpc>
            </a:pPr>
            <a:r>
              <a:rPr lang="es-CL" sz="6400" dirty="0">
                <a:latin typeface="Calibri Light" panose="020F0302020204030204" pitchFamily="34" charset="0"/>
                <a:cs typeface="Calibri Light" panose="020F0302020204030204" pitchFamily="34" charset="0"/>
              </a:rPr>
              <a:t>Paradigma Cuantitativo-&gt; Explicativo</a:t>
            </a:r>
            <a:r>
              <a:rPr lang="es-ES_tradnl" sz="6400" i="1" dirty="0">
                <a:latin typeface="Calibri Light" panose="020F0302020204030204" pitchFamily="34" charset="0"/>
                <a:cs typeface="Calibri Light" panose="020F0302020204030204" pitchFamily="34" charset="0"/>
              </a:rPr>
              <a:t> </a:t>
            </a:r>
            <a:endParaRPr lang="es-MX" sz="6400" dirty="0">
              <a:latin typeface="Calibri Light" panose="020F0302020204030204" pitchFamily="34" charset="0"/>
              <a:cs typeface="Calibri Light" panose="020F0302020204030204" pitchFamily="34" charset="0"/>
            </a:endParaRPr>
          </a:p>
          <a:p>
            <a:pPr marL="0" indent="0" algn="just">
              <a:buNone/>
            </a:pPr>
            <a:endParaRPr lang="es-MX" sz="6400" dirty="0"/>
          </a:p>
          <a:p>
            <a:pPr marL="0" indent="0" algn="just">
              <a:buNone/>
            </a:pPr>
            <a:endParaRPr lang="es-MX" sz="4800" i="1" dirty="0"/>
          </a:p>
          <a:p>
            <a:pPr marL="0" indent="0" algn="just">
              <a:buNone/>
            </a:pPr>
            <a:endParaRPr lang="es-CL" sz="4300" dirty="0"/>
          </a:p>
        </p:txBody>
      </p:sp>
    </p:spTree>
    <p:extLst>
      <p:ext uri="{BB962C8B-B14F-4D97-AF65-F5344CB8AC3E}">
        <p14:creationId xmlns:p14="http://schemas.microsoft.com/office/powerpoint/2010/main" val="61523819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8" name="Marcador de pie de página 7">
            <a:extLst>
              <a:ext uri="{FF2B5EF4-FFF2-40B4-BE49-F238E27FC236}">
                <a16:creationId xmlns:a16="http://schemas.microsoft.com/office/drawing/2014/main" id="{1D8396AD-207F-4FEA-849F-E70371A3DEF3}"/>
              </a:ext>
            </a:extLst>
          </p:cNvPr>
          <p:cNvSpPr>
            <a:spLocks noGrp="1"/>
          </p:cNvSpPr>
          <p:nvPr>
            <p:ph type="ftr" sz="quarter" idx="11"/>
          </p:nvPr>
        </p:nvSpPr>
        <p:spPr/>
        <p:txBody>
          <a:bodyPr/>
          <a:lstStyle/>
          <a:p>
            <a:r>
              <a:rPr lang="es-MX" dirty="0"/>
              <a:t>1] Briones Aedo, G. (1994). Incompatibilidad de paradigmas y compatibilidad de técnicas ciencias sociales. Revista de Sociología, (9). doi:10.5354/0719-529X.1994.27641. Pagina 26.</a:t>
            </a:r>
            <a:endParaRPr lang="es-CL" dirty="0"/>
          </a:p>
        </p:txBody>
      </p:sp>
      <p:graphicFrame>
        <p:nvGraphicFramePr>
          <p:cNvPr id="4" name="Marcador de contenido 3">
            <a:extLst>
              <a:ext uri="{FF2B5EF4-FFF2-40B4-BE49-F238E27FC236}">
                <a16:creationId xmlns:a16="http://schemas.microsoft.com/office/drawing/2014/main" id="{93125D15-7819-4335-B0D9-BF0D469A9111}"/>
              </a:ext>
            </a:extLst>
          </p:cNvPr>
          <p:cNvGraphicFramePr>
            <a:graphicFrameLocks noGrp="1"/>
          </p:cNvGraphicFramePr>
          <p:nvPr>
            <p:ph idx="4294967295"/>
            <p:extLst>
              <p:ext uri="{D42A27DB-BD31-4B8C-83A1-F6EECF244321}">
                <p14:modId xmlns:p14="http://schemas.microsoft.com/office/powerpoint/2010/main" val="1425906632"/>
              </p:ext>
            </p:extLst>
          </p:nvPr>
        </p:nvGraphicFramePr>
        <p:xfrm>
          <a:off x="395536" y="113677"/>
          <a:ext cx="7272808" cy="5718679"/>
        </p:xfrm>
        <a:graphic>
          <a:graphicData uri="http://schemas.openxmlformats.org/drawingml/2006/table">
            <a:tbl>
              <a:tblPr firstRow="1" firstCol="1" bandRow="1">
                <a:tableStyleId>{BC89EF96-8CEA-46FF-86C4-4CE0E7609802}</a:tableStyleId>
              </a:tblPr>
              <a:tblGrid>
                <a:gridCol w="3666457">
                  <a:extLst>
                    <a:ext uri="{9D8B030D-6E8A-4147-A177-3AD203B41FA5}">
                      <a16:colId xmlns:a16="http://schemas.microsoft.com/office/drawing/2014/main" val="768433441"/>
                    </a:ext>
                  </a:extLst>
                </a:gridCol>
                <a:gridCol w="3606351">
                  <a:extLst>
                    <a:ext uri="{9D8B030D-6E8A-4147-A177-3AD203B41FA5}">
                      <a16:colId xmlns:a16="http://schemas.microsoft.com/office/drawing/2014/main" val="1577878127"/>
                    </a:ext>
                  </a:extLst>
                </a:gridCol>
              </a:tblGrid>
              <a:tr h="339102">
                <a:tc>
                  <a:txBody>
                    <a:bodyPr/>
                    <a:lstStyle/>
                    <a:p>
                      <a:pPr>
                        <a:lnSpc>
                          <a:spcPct val="107000"/>
                        </a:lnSpc>
                        <a:spcAft>
                          <a:spcPts val="0"/>
                        </a:spcAft>
                      </a:pPr>
                      <a:r>
                        <a:rPr lang="es-MX" sz="1600" dirty="0">
                          <a:effectLst/>
                          <a:latin typeface="Calibri Light" panose="020F0302020204030204" pitchFamily="34" charset="0"/>
                          <a:cs typeface="Calibri Light" panose="020F0302020204030204" pitchFamily="34" charset="0"/>
                        </a:rPr>
                        <a:t>Paradigma Cuantitativo</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nSpc>
                          <a:spcPct val="107000"/>
                        </a:lnSpc>
                        <a:spcAft>
                          <a:spcPts val="0"/>
                        </a:spcAft>
                      </a:pPr>
                      <a:r>
                        <a:rPr lang="es-MX" sz="1600">
                          <a:effectLst/>
                          <a:latin typeface="Calibri Light" panose="020F0302020204030204" pitchFamily="34" charset="0"/>
                          <a:cs typeface="Calibri Light" panose="020F0302020204030204" pitchFamily="34" charset="0"/>
                        </a:rPr>
                        <a:t>Paradigma Cualitativo</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977103909"/>
                  </a:ext>
                </a:extLst>
              </a:tr>
              <a:tr h="339102">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Aboga por el empleo de métodos cuantitativos</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Aboga por el empleo de métodos cualitativos</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808924352"/>
                  </a:ext>
                </a:extLst>
              </a:tr>
              <a:tr h="1045107">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Positivismo lógico: busca los hechos y causas de los fenómenos sociales prestando escasa atención a los estados subjetivos de las personas</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Fenomenologismo y verstehen (comprensión). Interesado en comprender la conducta humana desde el propio marco de referencia de quien actúa</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2564639988"/>
                  </a:ext>
                </a:extLst>
              </a:tr>
              <a:tr h="339102">
                <a:tc>
                  <a:txBody>
                    <a:bodyPr/>
                    <a:lstStyle/>
                    <a:p>
                      <a:pPr algn="l">
                        <a:lnSpc>
                          <a:spcPct val="107000"/>
                        </a:lnSpc>
                        <a:spcAft>
                          <a:spcPts val="0"/>
                        </a:spcAft>
                      </a:pPr>
                      <a:r>
                        <a:rPr lang="es-MX" sz="1600" b="0">
                          <a:effectLst/>
                          <a:latin typeface="Calibri Light" panose="020F0302020204030204" pitchFamily="34" charset="0"/>
                          <a:cs typeface="Calibri Light" panose="020F0302020204030204" pitchFamily="34" charset="0"/>
                        </a:rPr>
                        <a:t>Medición penetrante y controlada</a:t>
                      </a:r>
                      <a:endParaRPr lang="es-CL" sz="1600" b="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dirty="0">
                          <a:effectLst/>
                          <a:latin typeface="Calibri Light" panose="020F0302020204030204" pitchFamily="34" charset="0"/>
                          <a:cs typeface="Calibri Light" panose="020F0302020204030204" pitchFamily="34" charset="0"/>
                        </a:rPr>
                        <a:t>Observación naturalista y sin control</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3347964718"/>
                  </a:ext>
                </a:extLst>
              </a:tr>
              <a:tr h="339102">
                <a:tc>
                  <a:txBody>
                    <a:bodyPr/>
                    <a:lstStyle/>
                    <a:p>
                      <a:pPr algn="l">
                        <a:lnSpc>
                          <a:spcPct val="107000"/>
                        </a:lnSpc>
                        <a:spcAft>
                          <a:spcPts val="0"/>
                        </a:spcAft>
                      </a:pPr>
                      <a:r>
                        <a:rPr lang="es-MX" sz="1600" b="0">
                          <a:effectLst/>
                          <a:latin typeface="Calibri Light" panose="020F0302020204030204" pitchFamily="34" charset="0"/>
                          <a:cs typeface="Calibri Light" panose="020F0302020204030204" pitchFamily="34" charset="0"/>
                        </a:rPr>
                        <a:t>Objetivo</a:t>
                      </a:r>
                      <a:endParaRPr lang="es-CL" sz="1600" b="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Subjetivo</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4175219750"/>
                  </a:ext>
                </a:extLst>
              </a:tr>
              <a:tr h="516670">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Al margen de los datos; perspectiva desde fuera</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dirty="0">
                          <a:effectLst/>
                          <a:latin typeface="Calibri Light" panose="020F0302020204030204" pitchFamily="34" charset="0"/>
                          <a:cs typeface="Calibri Light" panose="020F0302020204030204" pitchFamily="34" charset="0"/>
                        </a:rPr>
                        <a:t>Próximo a los datos; perspectiva desde dentro</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3731571318"/>
                  </a:ext>
                </a:extLst>
              </a:tr>
              <a:tr h="957326">
                <a:tc>
                  <a:txBody>
                    <a:bodyPr/>
                    <a:lstStyle/>
                    <a:p>
                      <a:pPr algn="l">
                        <a:lnSpc>
                          <a:spcPct val="107000"/>
                        </a:lnSpc>
                        <a:spcAft>
                          <a:spcPts val="0"/>
                        </a:spcAft>
                      </a:pPr>
                      <a:r>
                        <a:rPr lang="es-MX" sz="1600" b="0">
                          <a:effectLst/>
                          <a:latin typeface="Calibri Light" panose="020F0302020204030204" pitchFamily="34" charset="0"/>
                          <a:cs typeface="Calibri Light" panose="020F0302020204030204" pitchFamily="34" charset="0"/>
                        </a:rPr>
                        <a:t>No fundamentado en la realidad, orientado a Ia comprobación, reduccionista, inferencial e hipotético deductivo</a:t>
                      </a:r>
                      <a:endParaRPr lang="es-CL" sz="1600" b="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dirty="0">
                          <a:effectLst/>
                          <a:latin typeface="Calibri Light" panose="020F0302020204030204" pitchFamily="34" charset="0"/>
                          <a:cs typeface="Calibri Light" panose="020F0302020204030204" pitchFamily="34" charset="0"/>
                        </a:rPr>
                        <a:t>Fundado en la realidad, orientado al descubrimiento, exploratorio, expansionista, descriptivo e inductivo</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2610717767"/>
                  </a:ext>
                </a:extLst>
              </a:tr>
              <a:tr h="339102">
                <a:tc>
                  <a:txBody>
                    <a:bodyPr/>
                    <a:lstStyle/>
                    <a:p>
                      <a:pPr algn="l">
                        <a:lnSpc>
                          <a:spcPct val="107000"/>
                        </a:lnSpc>
                        <a:spcAft>
                          <a:spcPts val="0"/>
                        </a:spcAft>
                      </a:pPr>
                      <a:r>
                        <a:rPr lang="es-MX" sz="1600" b="0">
                          <a:effectLst/>
                          <a:latin typeface="Calibri Light" panose="020F0302020204030204" pitchFamily="34" charset="0"/>
                          <a:cs typeface="Calibri Light" panose="020F0302020204030204" pitchFamily="34" charset="0"/>
                        </a:rPr>
                        <a:t>Orientado al resultado</a:t>
                      </a:r>
                      <a:endParaRPr lang="es-CL" sz="1600" b="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dirty="0">
                          <a:effectLst/>
                          <a:latin typeface="Calibri Light" panose="020F0302020204030204" pitchFamily="34" charset="0"/>
                          <a:cs typeface="Calibri Light" panose="020F0302020204030204" pitchFamily="34" charset="0"/>
                        </a:rPr>
                        <a:t>Orientado al proceso</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4034353570"/>
                  </a:ext>
                </a:extLst>
              </a:tr>
              <a:tr h="339102">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Fiable: datos "sólidos" y repetible</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Válido: datos "reales", "ricos" y profundo</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3340744097"/>
                  </a:ext>
                </a:extLst>
              </a:tr>
              <a:tr h="339102">
                <a:tc>
                  <a:txBody>
                    <a:bodyPr/>
                    <a:lstStyle/>
                    <a:p>
                      <a:pPr algn="l">
                        <a:lnSpc>
                          <a:spcPct val="107000"/>
                        </a:lnSpc>
                        <a:spcAft>
                          <a:spcPts val="0"/>
                        </a:spcAft>
                      </a:pPr>
                      <a:r>
                        <a:rPr lang="es-MX" sz="1600" b="0">
                          <a:effectLst/>
                          <a:latin typeface="Calibri Light" panose="020F0302020204030204" pitchFamily="34" charset="0"/>
                          <a:cs typeface="Calibri Light" panose="020F0302020204030204" pitchFamily="34" charset="0"/>
                        </a:rPr>
                        <a:t>Generalizable: estudio de casos múltiples</a:t>
                      </a:r>
                      <a:endParaRPr lang="es-CL" sz="1600" b="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No generalizable: estudio de casos aislado</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1203457278"/>
                  </a:ext>
                </a:extLst>
              </a:tr>
              <a:tr h="315639">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Particularista</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Holístico</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2689300983"/>
                  </a:ext>
                </a:extLst>
              </a:tr>
              <a:tr h="339102">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Asume una realidad estable</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dirty="0">
                          <a:effectLst/>
                          <a:latin typeface="Calibri Light" panose="020F0302020204030204" pitchFamily="34" charset="0"/>
                          <a:cs typeface="Calibri Light" panose="020F0302020204030204" pitchFamily="34" charset="0"/>
                        </a:rPr>
                        <a:t>Asume una realidad dinámica</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1509952654"/>
                  </a:ext>
                </a:extLst>
              </a:tr>
            </a:tbl>
          </a:graphicData>
        </a:graphic>
      </p:graphicFrame>
      <p:sp>
        <p:nvSpPr>
          <p:cNvPr id="5" name="Rectangle 1">
            <a:extLst>
              <a:ext uri="{FF2B5EF4-FFF2-40B4-BE49-F238E27FC236}">
                <a16:creationId xmlns:a16="http://schemas.microsoft.com/office/drawing/2014/main" id="{1107BCCA-137C-44A8-AB7A-C1EECAADFC0E}"/>
              </a:ext>
            </a:extLst>
          </p:cNvPr>
          <p:cNvSpPr>
            <a:spLocks noChangeArrowheads="1"/>
          </p:cNvSpPr>
          <p:nvPr/>
        </p:nvSpPr>
        <p:spPr bwMode="auto">
          <a:xfrm>
            <a:off x="909856" y="285284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s-CL" altLang="es-CL" sz="1800" b="0" i="0" u="none" strike="noStrike" cap="none" normalizeH="0" baseline="0">
                <a:ln>
                  <a:noFill/>
                </a:ln>
                <a:solidFill>
                  <a:schemeClr val="tx1"/>
                </a:solidFill>
                <a:effectLst/>
                <a:latin typeface="Arial" panose="020B0604020202020204" pitchFamily="34" charset="0"/>
              </a:rPr>
            </a:br>
            <a:endParaRPr kumimoji="0" lang="es-CL" altLang="es-CL" sz="1800" b="0" i="0" u="none" strike="noStrike" cap="none" normalizeH="0" baseline="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21EC4D87-A719-4FC6-9A66-E7B5F674BCB0}"/>
              </a:ext>
            </a:extLst>
          </p:cNvPr>
          <p:cNvSpPr>
            <a:spLocks noChangeArrowheads="1"/>
          </p:cNvSpPr>
          <p:nvPr/>
        </p:nvSpPr>
        <p:spPr bwMode="auto">
          <a:xfrm>
            <a:off x="909856" y="2964685"/>
            <a:ext cx="21031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L" altLang="es-CL" sz="1000" b="0" i="0" u="none" strike="noStrike" cap="none" normalizeH="0" baseline="3000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4"/>
              </a:rPr>
              <a:t>[</a:t>
            </a:r>
            <a:endParaRPr kumimoji="0" lang="es-CL" altLang="es-CL"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0672495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8" name="Marcador de pie de página 7">
            <a:extLst>
              <a:ext uri="{FF2B5EF4-FFF2-40B4-BE49-F238E27FC236}">
                <a16:creationId xmlns:a16="http://schemas.microsoft.com/office/drawing/2014/main" id="{4782E77B-0689-481F-A45A-E5E4321A3C8B}"/>
              </a:ext>
            </a:extLst>
          </p:cNvPr>
          <p:cNvSpPr>
            <a:spLocks noGrp="1"/>
          </p:cNvSpPr>
          <p:nvPr>
            <p:ph type="ftr" sz="quarter" idx="11"/>
          </p:nvPr>
        </p:nvSpPr>
        <p:spPr/>
        <p:txBody>
          <a:bodyPr/>
          <a:lstStyle/>
          <a:p>
            <a:endParaRPr lang="es-MX" dirty="0"/>
          </a:p>
          <a:p>
            <a:r>
              <a:rPr lang="es-CL" dirty="0"/>
              <a:t>Guba, E.G. and Lincoln, Y.S. (1988). Do </a:t>
            </a:r>
            <a:r>
              <a:rPr lang="es-CL" dirty="0" err="1"/>
              <a:t>inquiry</a:t>
            </a:r>
            <a:r>
              <a:rPr lang="es-CL" dirty="0"/>
              <a:t> </a:t>
            </a:r>
            <a:r>
              <a:rPr lang="es-CL" dirty="0" err="1"/>
              <a:t>paradigms</a:t>
            </a:r>
            <a:r>
              <a:rPr lang="es-CL" dirty="0"/>
              <a:t> </a:t>
            </a:r>
            <a:r>
              <a:rPr lang="es-CL" dirty="0" err="1"/>
              <a:t>imply</a:t>
            </a:r>
            <a:r>
              <a:rPr lang="es-CL" dirty="0"/>
              <a:t> </a:t>
            </a:r>
            <a:r>
              <a:rPr lang="es-CL" dirty="0" err="1"/>
              <a:t>methodologies</a:t>
            </a:r>
            <a:r>
              <a:rPr lang="es-CL" dirty="0"/>
              <a:t>? In D.M. </a:t>
            </a:r>
            <a:r>
              <a:rPr lang="es-CL" dirty="0" err="1"/>
              <a:t>Fetterman</a:t>
            </a:r>
            <a:r>
              <a:rPr lang="es-CL" dirty="0"/>
              <a:t> (Ed.), </a:t>
            </a:r>
            <a:r>
              <a:rPr lang="es-CL" dirty="0" err="1"/>
              <a:t>Qualitative</a:t>
            </a:r>
            <a:r>
              <a:rPr lang="es-CL" dirty="0"/>
              <a:t> </a:t>
            </a:r>
            <a:r>
              <a:rPr lang="es-CL" dirty="0" err="1"/>
              <a:t>approaches</a:t>
            </a:r>
            <a:r>
              <a:rPr lang="es-CL" dirty="0"/>
              <a:t> </a:t>
            </a:r>
            <a:r>
              <a:rPr lang="es-CL" dirty="0" err="1"/>
              <a:t>to</a:t>
            </a:r>
            <a:r>
              <a:rPr lang="es-CL" dirty="0"/>
              <a:t> </a:t>
            </a:r>
            <a:r>
              <a:rPr lang="es-CL" dirty="0" err="1"/>
              <a:t>evaluation</a:t>
            </a:r>
            <a:r>
              <a:rPr lang="es-CL" dirty="0"/>
              <a:t> in </a:t>
            </a:r>
            <a:r>
              <a:rPr lang="es-CL" dirty="0" err="1"/>
              <a:t>education</a:t>
            </a:r>
            <a:r>
              <a:rPr lang="es-CL" dirty="0"/>
              <a:t>: </a:t>
            </a:r>
            <a:r>
              <a:rPr lang="es-CL" dirty="0" err="1"/>
              <a:t>The</a:t>
            </a:r>
            <a:r>
              <a:rPr lang="es-CL" dirty="0"/>
              <a:t> </a:t>
            </a:r>
            <a:r>
              <a:rPr lang="es-CL" dirty="0" err="1"/>
              <a:t>silent</a:t>
            </a:r>
            <a:r>
              <a:rPr lang="es-CL" dirty="0"/>
              <a:t> </a:t>
            </a:r>
            <a:r>
              <a:rPr lang="es-CL" dirty="0" err="1"/>
              <a:t>scientifíc</a:t>
            </a:r>
            <a:r>
              <a:rPr lang="es-CL" dirty="0"/>
              <a:t> </a:t>
            </a:r>
            <a:r>
              <a:rPr lang="es-CL" dirty="0" err="1"/>
              <a:t>revolution</a:t>
            </a:r>
            <a:r>
              <a:rPr lang="es-CL" dirty="0"/>
              <a:t>. New York: </a:t>
            </a:r>
            <a:r>
              <a:rPr lang="es-CL" dirty="0" err="1"/>
              <a:t>Praeger</a:t>
            </a:r>
            <a:r>
              <a:rPr lang="es-CL" dirty="0"/>
              <a:t>. </a:t>
            </a:r>
            <a:r>
              <a:rPr lang="es-MX" dirty="0"/>
              <a:t>En Briones Aedo, G. (1994). Incompatibilidad de paradigmas y compatibilidad de técnicas ciencias sociales. Revista de Sociología, (9). doi:10.5354/0719-529X.1994.27641 Pagina 27.</a:t>
            </a:r>
            <a:endParaRPr lang="es-CL" dirty="0"/>
          </a:p>
        </p:txBody>
      </p:sp>
      <p:graphicFrame>
        <p:nvGraphicFramePr>
          <p:cNvPr id="4" name="Marcador de contenido 3">
            <a:extLst>
              <a:ext uri="{FF2B5EF4-FFF2-40B4-BE49-F238E27FC236}">
                <a16:creationId xmlns:a16="http://schemas.microsoft.com/office/drawing/2014/main" id="{A6CC65A3-988C-4CAE-873F-5EEF43461188}"/>
              </a:ext>
            </a:extLst>
          </p:cNvPr>
          <p:cNvGraphicFramePr>
            <a:graphicFrameLocks noGrp="1"/>
          </p:cNvGraphicFramePr>
          <p:nvPr>
            <p:ph idx="4294967295"/>
            <p:extLst>
              <p:ext uri="{D42A27DB-BD31-4B8C-83A1-F6EECF244321}">
                <p14:modId xmlns:p14="http://schemas.microsoft.com/office/powerpoint/2010/main" val="2091689478"/>
              </p:ext>
            </p:extLst>
          </p:nvPr>
        </p:nvGraphicFramePr>
        <p:xfrm>
          <a:off x="323528" y="332656"/>
          <a:ext cx="6984776" cy="5371456"/>
        </p:xfrm>
        <a:graphic>
          <a:graphicData uri="http://schemas.openxmlformats.org/drawingml/2006/table">
            <a:tbl>
              <a:tblPr firstRow="1" firstCol="1" bandRow="1">
                <a:tableStyleId>{5C22544A-7EE6-4342-B048-85BDC9FD1C3A}</a:tableStyleId>
              </a:tblPr>
              <a:tblGrid>
                <a:gridCol w="1858852">
                  <a:extLst>
                    <a:ext uri="{9D8B030D-6E8A-4147-A177-3AD203B41FA5}">
                      <a16:colId xmlns:a16="http://schemas.microsoft.com/office/drawing/2014/main" val="808113109"/>
                    </a:ext>
                  </a:extLst>
                </a:gridCol>
                <a:gridCol w="2482529">
                  <a:extLst>
                    <a:ext uri="{9D8B030D-6E8A-4147-A177-3AD203B41FA5}">
                      <a16:colId xmlns:a16="http://schemas.microsoft.com/office/drawing/2014/main" val="140735838"/>
                    </a:ext>
                  </a:extLst>
                </a:gridCol>
                <a:gridCol w="2643395">
                  <a:extLst>
                    <a:ext uri="{9D8B030D-6E8A-4147-A177-3AD203B41FA5}">
                      <a16:colId xmlns:a16="http://schemas.microsoft.com/office/drawing/2014/main" val="376852841"/>
                    </a:ext>
                  </a:extLst>
                </a:gridCol>
              </a:tblGrid>
              <a:tr h="280157">
                <a:tc gridSpan="3">
                  <a:txBody>
                    <a:bodyPr/>
                    <a:lstStyle/>
                    <a:p>
                      <a:pPr>
                        <a:lnSpc>
                          <a:spcPct val="107000"/>
                        </a:lnSpc>
                        <a:spcAft>
                          <a:spcPts val="0"/>
                        </a:spcAft>
                      </a:pPr>
                      <a:r>
                        <a:rPr lang="es-CL" sz="1800" b="1" kern="1200" dirty="0">
                          <a:solidFill>
                            <a:schemeClr val="tx1"/>
                          </a:solidFill>
                          <a:effectLst/>
                          <a:latin typeface="Calibri Light" panose="020F0302020204030204" pitchFamily="34" charset="0"/>
                          <a:ea typeface="+mn-ea"/>
                          <a:cs typeface="Calibri Light" panose="020F0302020204030204" pitchFamily="34" charset="0"/>
                        </a:rPr>
                        <a:t>De a cuerdo a Guba y Lincoln (1988)</a:t>
                      </a:r>
                    </a:p>
                  </a:txBody>
                  <a:tcPr marL="64591" marR="64591" marT="0" marB="0"/>
                </a:tc>
                <a:tc hMerge="1">
                  <a:txBody>
                    <a:bodyPr/>
                    <a:lstStyle/>
                    <a:p>
                      <a:pPr>
                        <a:lnSpc>
                          <a:spcPct val="107000"/>
                        </a:lnSpc>
                        <a:spcAft>
                          <a:spcPts val="0"/>
                        </a:spcAft>
                      </a:pP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4591" marR="64591" marT="0" marB="0"/>
                </a:tc>
                <a:tc hMerge="1">
                  <a:txBody>
                    <a:bodyPr/>
                    <a:lstStyle/>
                    <a:p>
                      <a:pPr>
                        <a:lnSpc>
                          <a:spcPct val="107000"/>
                        </a:lnSpc>
                        <a:spcAft>
                          <a:spcPts val="0"/>
                        </a:spcAft>
                      </a:pP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4591" marR="64591" marT="0" marB="0"/>
                </a:tc>
                <a:extLst>
                  <a:ext uri="{0D108BD9-81ED-4DB2-BD59-A6C34878D82A}">
                    <a16:rowId xmlns:a16="http://schemas.microsoft.com/office/drawing/2014/main" val="49678151"/>
                  </a:ext>
                </a:extLst>
              </a:tr>
              <a:tr h="280157">
                <a:tc>
                  <a:txBody>
                    <a:bodyPr/>
                    <a:lstStyle/>
                    <a:p>
                      <a:pPr>
                        <a:lnSpc>
                          <a:spcPct val="107000"/>
                        </a:lnSpc>
                        <a:spcAft>
                          <a:spcPts val="0"/>
                        </a:spcAft>
                      </a:pPr>
                      <a:r>
                        <a:rPr lang="es-MX" sz="1600" b="1" kern="1200" dirty="0">
                          <a:solidFill>
                            <a:schemeClr val="tx1"/>
                          </a:solidFill>
                          <a:effectLst/>
                          <a:latin typeface="Calibri Light" panose="020F0302020204030204" pitchFamily="34" charset="0"/>
                          <a:ea typeface="+mn-ea"/>
                          <a:cs typeface="Calibri Light" panose="020F0302020204030204" pitchFamily="34" charset="0"/>
                        </a:rPr>
                        <a:t>Axiomas sobre</a:t>
                      </a:r>
                      <a:endParaRPr lang="es-CL" sz="1600" b="1"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nSpc>
                          <a:spcPct val="107000"/>
                        </a:lnSpc>
                        <a:spcAft>
                          <a:spcPts val="0"/>
                        </a:spcAft>
                      </a:pPr>
                      <a:r>
                        <a:rPr lang="es-MX" sz="1600" b="1" kern="1200" dirty="0">
                          <a:solidFill>
                            <a:schemeClr val="tx1"/>
                          </a:solidFill>
                          <a:effectLst/>
                          <a:latin typeface="Calibri Light" panose="020F0302020204030204" pitchFamily="34" charset="0"/>
                          <a:ea typeface="+mn-ea"/>
                          <a:cs typeface="Calibri Light" panose="020F0302020204030204" pitchFamily="34" charset="0"/>
                        </a:rPr>
                        <a:t>Paradigma positivista</a:t>
                      </a:r>
                      <a:endParaRPr lang="es-CL" sz="1600" b="1"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nSpc>
                          <a:spcPct val="107000"/>
                        </a:lnSpc>
                        <a:spcAft>
                          <a:spcPts val="0"/>
                        </a:spcAft>
                      </a:pPr>
                      <a:r>
                        <a:rPr lang="es-MX" sz="1600" b="1" kern="1200" dirty="0">
                          <a:solidFill>
                            <a:schemeClr val="tx1"/>
                          </a:solidFill>
                          <a:effectLst/>
                          <a:latin typeface="Calibri Light" panose="020F0302020204030204" pitchFamily="34" charset="0"/>
                          <a:ea typeface="+mn-ea"/>
                          <a:cs typeface="Calibri Light" panose="020F0302020204030204" pitchFamily="34" charset="0"/>
                        </a:rPr>
                        <a:t>Paradigma naturalista</a:t>
                      </a:r>
                      <a:endParaRPr lang="es-CL" sz="1600" b="1"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3802020499"/>
                  </a:ext>
                </a:extLst>
              </a:tr>
              <a:tr h="476366">
                <a:tc>
                  <a:txBody>
                    <a:bodyPr/>
                    <a:lstStyle/>
                    <a:p>
                      <a:pPr>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Naturaleza de la realidad</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La realidad es simple, tangible y </a:t>
                      </a:r>
                      <a:r>
                        <a:rPr lang="es-MX" sz="1600" b="0" kern="1200" dirty="0" err="1">
                          <a:solidFill>
                            <a:schemeClr val="tx1"/>
                          </a:solidFill>
                          <a:effectLst/>
                          <a:latin typeface="Calibri Light" panose="020F0302020204030204" pitchFamily="34" charset="0"/>
                          <a:ea typeface="+mn-ea"/>
                          <a:cs typeface="Calibri Light" panose="020F0302020204030204" pitchFamily="34" charset="0"/>
                        </a:rPr>
                        <a:t>fragmentable</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Las realidades son múltiples, construidas y holística</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3720688802"/>
                  </a:ext>
                </a:extLst>
              </a:tr>
              <a:tr h="513890">
                <a:tc>
                  <a:txBody>
                    <a:bodyPr/>
                    <a:lstStyle/>
                    <a:p>
                      <a:pPr>
                        <a:lnSpc>
                          <a:spcPct val="107000"/>
                        </a:lnSpc>
                        <a:spcAft>
                          <a:spcPts val="0"/>
                        </a:spcAft>
                      </a:pPr>
                      <a:r>
                        <a:rPr lang="es-MX" sz="1600" b="0" kern="1200">
                          <a:solidFill>
                            <a:schemeClr val="tx1"/>
                          </a:solidFill>
                          <a:effectLst/>
                          <a:latin typeface="Calibri Light" panose="020F0302020204030204" pitchFamily="34" charset="0"/>
                          <a:ea typeface="+mn-ea"/>
                          <a:cs typeface="Calibri Light" panose="020F0302020204030204" pitchFamily="34" charset="0"/>
                        </a:rPr>
                        <a:t>Relación del conocedor a lo conocido</a:t>
                      </a:r>
                      <a:endParaRPr lang="es-CL" sz="1600" b="0" kern="120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El conocedor y lo conocido son independientes, un dualismo</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El conocedor y lo conocido son interactivos, inseparable</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2250148451"/>
                  </a:ext>
                </a:extLst>
              </a:tr>
              <a:tr h="1143447">
                <a:tc>
                  <a:txBody>
                    <a:bodyPr/>
                    <a:lstStyle/>
                    <a:p>
                      <a:pPr>
                        <a:lnSpc>
                          <a:spcPct val="107000"/>
                        </a:lnSpc>
                        <a:spcAft>
                          <a:spcPts val="0"/>
                        </a:spcAft>
                      </a:pPr>
                      <a:r>
                        <a:rPr lang="es-MX" sz="1600" b="0" kern="1200">
                          <a:solidFill>
                            <a:schemeClr val="tx1"/>
                          </a:solidFill>
                          <a:effectLst/>
                          <a:latin typeface="Calibri Light" panose="020F0302020204030204" pitchFamily="34" charset="0"/>
                          <a:ea typeface="+mn-ea"/>
                          <a:cs typeface="Calibri Light" panose="020F0302020204030204" pitchFamily="34" charset="0"/>
                        </a:rPr>
                        <a:t>Posibilidad de generalización</a:t>
                      </a:r>
                      <a:endParaRPr lang="es-CL" sz="1600" b="0" kern="120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Es posible formular generalizaciones no ligadas al tiempo y al espacio(proposiciones nomotéticas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Sólo son posibles </a:t>
                      </a:r>
                      <a:r>
                        <a:rPr lang="es-MX" sz="1600" b="0" kern="1200" dirty="0" err="1">
                          <a:solidFill>
                            <a:schemeClr val="tx1"/>
                          </a:solidFill>
                          <a:effectLst/>
                          <a:latin typeface="Calibri Light" panose="020F0302020204030204" pitchFamily="34" charset="0"/>
                          <a:ea typeface="+mn-ea"/>
                          <a:cs typeface="Calibri Light" panose="020F0302020204030204" pitchFamily="34" charset="0"/>
                        </a:rPr>
                        <a:t>hipótesis</a:t>
                      </a:r>
                      <a:r>
                        <a:rPr lang="es-MX" sz="1600" b="0" kern="1200" dirty="0">
                          <a:solidFill>
                            <a:schemeClr val="tx1"/>
                          </a:solidFill>
                          <a:effectLst/>
                          <a:latin typeface="Calibri Light" panose="020F0302020204030204" pitchFamily="34" charset="0"/>
                          <a:ea typeface="+mn-ea"/>
                          <a:cs typeface="Calibri Light" panose="020F0302020204030204" pitchFamily="34" charset="0"/>
                        </a:rPr>
                        <a:t> ligadas al tiempo y al espacio (proposiciones idiográficas)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2754708974"/>
                  </a:ext>
                </a:extLst>
              </a:tr>
              <a:tr h="1202593">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Posibilidad de enlaces universales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Hay causas reales, temporalmente precedentes o simultáneas con sus efectos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Todas las entidades sociales están en un estado de mutuo y simultáneo condicionamiento de tal modo que no es posible distinguir las causas de los efectos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1646616247"/>
                  </a:ext>
                </a:extLst>
              </a:tr>
              <a:tr h="682556">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Rol de los valores </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La investigación es </a:t>
                      </a:r>
                      <a:r>
                        <a:rPr lang="es-MX" sz="1600" b="0" kern="1200" dirty="0" err="1">
                          <a:solidFill>
                            <a:schemeClr val="tx1"/>
                          </a:solidFill>
                          <a:effectLst/>
                          <a:latin typeface="Calibri Light" panose="020F0302020204030204" pitchFamily="34" charset="0"/>
                          <a:ea typeface="+mn-ea"/>
                          <a:cs typeface="Calibri Light" panose="020F0302020204030204" pitchFamily="34" charset="0"/>
                        </a:rPr>
                        <a:t>valóricamente</a:t>
                      </a:r>
                      <a:r>
                        <a:rPr lang="es-MX" sz="1600" b="0" kern="1200" dirty="0">
                          <a:solidFill>
                            <a:schemeClr val="tx1"/>
                          </a:solidFill>
                          <a:effectLst/>
                          <a:latin typeface="Calibri Light" panose="020F0302020204030204" pitchFamily="34" charset="0"/>
                          <a:ea typeface="+mn-ea"/>
                          <a:cs typeface="Calibri Light" panose="020F0302020204030204" pitchFamily="34" charset="0"/>
                        </a:rPr>
                        <a:t> neutra</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La investigación está ligada a </a:t>
                      </a:r>
                      <a:r>
                        <a:rPr lang="es-MX" sz="1600" b="0" kern="1200">
                          <a:solidFill>
                            <a:schemeClr val="tx1"/>
                          </a:solidFill>
                          <a:effectLst/>
                          <a:latin typeface="Calibri Light" panose="020F0302020204030204" pitchFamily="34" charset="0"/>
                          <a:ea typeface="+mn-ea"/>
                          <a:cs typeface="Calibri Light" panose="020F0302020204030204" pitchFamily="34" charset="0"/>
                        </a:rPr>
                        <a:t>los valores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4140205989"/>
                  </a:ext>
                </a:extLst>
              </a:tr>
            </a:tbl>
          </a:graphicData>
        </a:graphic>
      </p:graphicFrame>
      <p:sp>
        <p:nvSpPr>
          <p:cNvPr id="5" name="Rectangle 1">
            <a:extLst>
              <a:ext uri="{FF2B5EF4-FFF2-40B4-BE49-F238E27FC236}">
                <a16:creationId xmlns:a16="http://schemas.microsoft.com/office/drawing/2014/main" id="{D00B7E48-076D-41BA-A11D-5A1CEC430EDA}"/>
              </a:ext>
            </a:extLst>
          </p:cNvPr>
          <p:cNvSpPr>
            <a:spLocks noChangeArrowheads="1"/>
          </p:cNvSpPr>
          <p:nvPr/>
        </p:nvSpPr>
        <p:spPr bwMode="auto">
          <a:xfrm>
            <a:off x="611560" y="198249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s-CL" altLang="es-CL" sz="1800" b="0" i="0" u="none" strike="noStrike" cap="none" normalizeH="0" baseline="0">
                <a:ln>
                  <a:noFill/>
                </a:ln>
                <a:solidFill>
                  <a:schemeClr val="tx1"/>
                </a:solidFill>
                <a:effectLst/>
                <a:latin typeface="Arial" panose="020B0604020202020204" pitchFamily="34" charset="0"/>
              </a:rPr>
            </a:br>
            <a:endParaRPr kumimoji="0" lang="es-CL" altLang="es-CL" sz="1800" b="0" i="0" u="none" strike="noStrike" cap="none" normalizeH="0" baseline="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E59AB6A7-1646-4D80-818B-4EABE02B85F9}"/>
              </a:ext>
            </a:extLst>
          </p:cNvPr>
          <p:cNvSpPr>
            <a:spLocks noChangeArrowheads="1"/>
          </p:cNvSpPr>
          <p:nvPr/>
        </p:nvSpPr>
        <p:spPr bwMode="auto">
          <a:xfrm>
            <a:off x="611560" y="2094329"/>
            <a:ext cx="27924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L" altLang="es-CL" sz="1000" b="0" i="0" u="none" strike="noStrike" cap="none" normalizeH="0" baseline="3000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4"/>
              </a:rPr>
              <a:t>[</a:t>
            </a:r>
            <a:r>
              <a:rPr kumimoji="0" lang="es-CL" altLang="es-CL" sz="1000" b="0" i="0" u="none" strike="noStrike" cap="none" normalizeH="0" baseline="30000" dirty="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4"/>
              </a:rPr>
              <a:t>1]</a:t>
            </a:r>
            <a:endParaRPr kumimoji="0" lang="es-CL" altLang="es-CL"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7324840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08000" y="609600"/>
            <a:ext cx="6447501" cy="659160"/>
          </a:xfrm>
        </p:spPr>
        <p:txBody>
          <a:bodyPr>
            <a:normAutofit/>
          </a:bodyPr>
          <a:lstStyle/>
          <a:p>
            <a:r>
              <a:rPr lang="es-ES_tradnl" b="1">
                <a:latin typeface="Calibri Light" panose="020F0302020204030204" pitchFamily="34" charset="0"/>
                <a:cs typeface="Calibri Light" panose="020F0302020204030204" pitchFamily="34" charset="0"/>
              </a:rPr>
              <a:t>2. Tipo de investigación</a:t>
            </a:r>
            <a:endParaRPr lang="es-CL" b="1">
              <a:latin typeface="Calibri Light" panose="020F0302020204030204" pitchFamily="34" charset="0"/>
              <a:cs typeface="Calibri Light" panose="020F0302020204030204" pitchFamily="34" charset="0"/>
            </a:endParaRPr>
          </a:p>
        </p:txBody>
      </p:sp>
      <p:graphicFrame>
        <p:nvGraphicFramePr>
          <p:cNvPr id="5" name="2 Marcador de contenido">
            <a:extLst>
              <a:ext uri="{FF2B5EF4-FFF2-40B4-BE49-F238E27FC236}">
                <a16:creationId xmlns:a16="http://schemas.microsoft.com/office/drawing/2014/main" id="{96BC2884-7A13-4584-8E1C-B78214956092}"/>
              </a:ext>
            </a:extLst>
          </p:cNvPr>
          <p:cNvGraphicFramePr/>
          <p:nvPr>
            <p:extLst>
              <p:ext uri="{D42A27DB-BD31-4B8C-83A1-F6EECF244321}">
                <p14:modId xmlns:p14="http://schemas.microsoft.com/office/powerpoint/2010/main" val="2753295339"/>
              </p:ext>
            </p:extLst>
          </p:nvPr>
        </p:nvGraphicFramePr>
        <p:xfrm>
          <a:off x="899592" y="1930400"/>
          <a:ext cx="6192688" cy="38748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84935584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4638"/>
            <a:ext cx="7690048" cy="418058"/>
          </a:xfrm>
        </p:spPr>
        <p:txBody>
          <a:bodyPr>
            <a:noAutofit/>
          </a:bodyPr>
          <a:lstStyle/>
          <a:p>
            <a:pPr lvl="0"/>
            <a:r>
              <a:rPr lang="es-ES_tradnl" sz="2800" dirty="0">
                <a:latin typeface="Calibri Light" panose="020F0302020204030204" pitchFamily="34" charset="0"/>
                <a:cs typeface="Calibri Light" panose="020F0302020204030204" pitchFamily="34" charset="0"/>
              </a:rPr>
              <a:t>3</a:t>
            </a:r>
            <a:r>
              <a:rPr lang="es-ES_tradnl" sz="2800" b="1" dirty="0">
                <a:latin typeface="Calibri Light" panose="020F0302020204030204" pitchFamily="34" charset="0"/>
                <a:cs typeface="Calibri Light" panose="020F0302020204030204" pitchFamily="34" charset="0"/>
              </a:rPr>
              <a:t>. Diseño de investigación </a:t>
            </a:r>
            <a:endParaRPr lang="es-CL" sz="2800" b="1" dirty="0">
              <a:latin typeface="Calibri Light" panose="020F0302020204030204" pitchFamily="34" charset="0"/>
              <a:cs typeface="Calibri Light" panose="020F0302020204030204" pitchFamily="34" charset="0"/>
            </a:endParaRPr>
          </a:p>
        </p:txBody>
      </p:sp>
      <p:sp>
        <p:nvSpPr>
          <p:cNvPr id="3" name="2 Marcador de contenido"/>
          <p:cNvSpPr>
            <a:spLocks noGrp="1"/>
          </p:cNvSpPr>
          <p:nvPr>
            <p:ph idx="1"/>
          </p:nvPr>
        </p:nvSpPr>
        <p:spPr/>
        <p:txBody>
          <a:bodyPr>
            <a:normAutofit/>
          </a:bodyPr>
          <a:lstStyle/>
          <a:p>
            <a:pPr lvl="0"/>
            <a:endParaRPr lang="es-ES_tradnl" dirty="0"/>
          </a:p>
          <a:p>
            <a:endParaRPr lang="es-CL" dirty="0"/>
          </a:p>
        </p:txBody>
      </p:sp>
      <p:graphicFrame>
        <p:nvGraphicFramePr>
          <p:cNvPr id="5" name="Tabla 4">
            <a:extLst>
              <a:ext uri="{FF2B5EF4-FFF2-40B4-BE49-F238E27FC236}">
                <a16:creationId xmlns:a16="http://schemas.microsoft.com/office/drawing/2014/main" id="{4D0BA1DA-869D-4AE7-81E2-1265D6374A3E}"/>
              </a:ext>
            </a:extLst>
          </p:cNvPr>
          <p:cNvGraphicFramePr>
            <a:graphicFrameLocks noGrp="1"/>
          </p:cNvGraphicFramePr>
          <p:nvPr>
            <p:extLst>
              <p:ext uri="{D42A27DB-BD31-4B8C-83A1-F6EECF244321}">
                <p14:modId xmlns:p14="http://schemas.microsoft.com/office/powerpoint/2010/main" val="1437041032"/>
              </p:ext>
            </p:extLst>
          </p:nvPr>
        </p:nvGraphicFramePr>
        <p:xfrm>
          <a:off x="903860" y="1052736"/>
          <a:ext cx="5257815" cy="4121742"/>
        </p:xfrm>
        <a:graphic>
          <a:graphicData uri="http://schemas.openxmlformats.org/drawingml/2006/table">
            <a:tbl>
              <a:tblPr firstRow="1" bandRow="1">
                <a:tableStyleId>{5C22544A-7EE6-4342-B048-85BDC9FD1C3A}</a:tableStyleId>
              </a:tblPr>
              <a:tblGrid>
                <a:gridCol w="2645110">
                  <a:extLst>
                    <a:ext uri="{9D8B030D-6E8A-4147-A177-3AD203B41FA5}">
                      <a16:colId xmlns:a16="http://schemas.microsoft.com/office/drawing/2014/main" val="793138814"/>
                    </a:ext>
                  </a:extLst>
                </a:gridCol>
                <a:gridCol w="2612705">
                  <a:extLst>
                    <a:ext uri="{9D8B030D-6E8A-4147-A177-3AD203B41FA5}">
                      <a16:colId xmlns:a16="http://schemas.microsoft.com/office/drawing/2014/main" val="2188959440"/>
                    </a:ext>
                  </a:extLst>
                </a:gridCol>
              </a:tblGrid>
              <a:tr h="372057">
                <a:tc>
                  <a:txBody>
                    <a:bodyPr/>
                    <a:lstStyle/>
                    <a:p>
                      <a:pPr>
                        <a:lnSpc>
                          <a:spcPct val="107000"/>
                        </a:lnSpc>
                        <a:spcAft>
                          <a:spcPts val="800"/>
                        </a:spcAft>
                      </a:pPr>
                      <a:r>
                        <a:rPr lang="es-CL" sz="800">
                          <a:effectLst/>
                        </a:rPr>
                        <a:t>Diseños Cuantitativos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tc>
                  <a:txBody>
                    <a:bodyPr/>
                    <a:lstStyle/>
                    <a:p>
                      <a:pPr>
                        <a:lnSpc>
                          <a:spcPct val="107000"/>
                        </a:lnSpc>
                        <a:spcAft>
                          <a:spcPts val="800"/>
                        </a:spcAft>
                      </a:pPr>
                      <a:r>
                        <a:rPr lang="es-CL" sz="800">
                          <a:effectLst/>
                        </a:rPr>
                        <a:t>Diseños Cualitativos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extLst>
                  <a:ext uri="{0D108BD9-81ED-4DB2-BD59-A6C34878D82A}">
                    <a16:rowId xmlns:a16="http://schemas.microsoft.com/office/drawing/2014/main" val="994635938"/>
                  </a:ext>
                </a:extLst>
              </a:tr>
              <a:tr h="1121247">
                <a:tc>
                  <a:txBody>
                    <a:bodyPr/>
                    <a:lstStyle/>
                    <a:p>
                      <a:pPr>
                        <a:lnSpc>
                          <a:spcPct val="107000"/>
                        </a:lnSpc>
                        <a:spcAft>
                          <a:spcPts val="800"/>
                        </a:spcAft>
                      </a:pPr>
                      <a:r>
                        <a:rPr lang="es-ES_tradnl" sz="800">
                          <a:effectLst/>
                        </a:rPr>
                        <a:t>Experimental: diseño de un experimento, donde se aísla, se controla, se mide y se estudia la relación entre variables.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tc>
                  <a:txBody>
                    <a:bodyPr/>
                    <a:lstStyle/>
                    <a:p>
                      <a:pPr>
                        <a:lnSpc>
                          <a:spcPct val="107000"/>
                        </a:lnSpc>
                        <a:spcAft>
                          <a:spcPts val="800"/>
                        </a:spcAft>
                      </a:pPr>
                      <a:r>
                        <a:rPr lang="es-ES_tradnl" sz="800">
                          <a:effectLst/>
                        </a:rPr>
                        <a:t>Etnografía: es un tipo de investigación y tb. Método o práctica de inv.</a:t>
                      </a:r>
                      <a:endParaRPr lang="es-CL" sz="800">
                        <a:effectLst/>
                      </a:endParaRPr>
                    </a:p>
                    <a:p>
                      <a:pPr>
                        <a:lnSpc>
                          <a:spcPct val="107000"/>
                        </a:lnSpc>
                        <a:spcAft>
                          <a:spcPts val="800"/>
                        </a:spcAft>
                      </a:pPr>
                      <a:r>
                        <a:rPr lang="es-MX" sz="800">
                          <a:effectLst/>
                        </a:rPr>
                        <a:t>Giddens: “el estudio directo de personas y grupos durante un cierto periodo, utilizando la observación participante o las entrevistas para conocer su comportamiento social”.</a:t>
                      </a:r>
                      <a:endParaRPr lang="es-CL" sz="800">
                        <a:effectLst/>
                      </a:endParaRPr>
                    </a:p>
                    <a:p>
                      <a:pPr>
                        <a:lnSpc>
                          <a:spcPct val="107000"/>
                        </a:lnSpc>
                        <a:spcAft>
                          <a:spcPts val="800"/>
                        </a:spcAft>
                      </a:pPr>
                      <a:r>
                        <a:rPr lang="es-MX" sz="800">
                          <a:effectLst/>
                        </a:rPr>
                        <a:t>“la descripción del modo de vida de un grupo de individuos”. Woods (1987)</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extLst>
                  <a:ext uri="{0D108BD9-81ED-4DB2-BD59-A6C34878D82A}">
                    <a16:rowId xmlns:a16="http://schemas.microsoft.com/office/drawing/2014/main" val="1854535647"/>
                  </a:ext>
                </a:extLst>
              </a:tr>
              <a:tr h="990843">
                <a:tc>
                  <a:txBody>
                    <a:bodyPr/>
                    <a:lstStyle/>
                    <a:p>
                      <a:pPr>
                        <a:lnSpc>
                          <a:spcPct val="107000"/>
                        </a:lnSpc>
                        <a:spcAft>
                          <a:spcPts val="800"/>
                        </a:spcAft>
                      </a:pPr>
                      <a:r>
                        <a:rPr lang="es-ES_tradnl" sz="800">
                          <a:effectLst/>
                        </a:rPr>
                        <a:t>Cuasi experimental</a:t>
                      </a:r>
                      <a:endParaRPr lang="es-CL" sz="800">
                        <a:effectLst/>
                      </a:endParaRPr>
                    </a:p>
                    <a:p>
                      <a:pPr>
                        <a:lnSpc>
                          <a:spcPct val="107000"/>
                        </a:lnSpc>
                        <a:spcAft>
                          <a:spcPts val="800"/>
                        </a:spcAft>
                      </a:pPr>
                      <a:r>
                        <a:rPr lang="es-CL" sz="800">
                          <a:effectLst/>
                        </a:rPr>
                        <a:t>…la asignación a los grupos experimentales y de control se realiza en forma aleatoria, con la finalidad principal de lograr una igualación. (Briones, 1996).</a:t>
                      </a:r>
                    </a:p>
                    <a:p>
                      <a:pPr>
                        <a:lnSpc>
                          <a:spcPct val="107000"/>
                        </a:lnSpc>
                        <a:spcAft>
                          <a:spcPts val="800"/>
                        </a:spcAft>
                      </a:pPr>
                      <a:r>
                        <a:rPr lang="es-CL" sz="800">
                          <a:effectLst/>
                        </a:rPr>
                        <a:t>Es un tipo de experimento en que no se controlan todas las variables.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tc>
                  <a:txBody>
                    <a:bodyPr/>
                    <a:lstStyle/>
                    <a:p>
                      <a:pPr>
                        <a:lnSpc>
                          <a:spcPct val="107000"/>
                        </a:lnSpc>
                        <a:spcAft>
                          <a:spcPts val="800"/>
                        </a:spcAft>
                      </a:pPr>
                      <a:r>
                        <a:rPr lang="es-ES_tradnl" sz="800">
                          <a:effectLst/>
                        </a:rPr>
                        <a:t>Estudio de caso: </a:t>
                      </a:r>
                      <a:r>
                        <a:rPr lang="es-MX" sz="800">
                          <a:effectLst/>
                        </a:rPr>
                        <a:t>estudio en profundidad de una situación particular. </a:t>
                      </a:r>
                      <a:r>
                        <a:rPr lang="es-CL" sz="800">
                          <a:effectLst/>
                        </a:rPr>
                        <a:t>El caso es un sistema limitado y/o situado. Pueden ser:</a:t>
                      </a:r>
                      <a:r>
                        <a:rPr lang="es-MX" sz="800">
                          <a:effectLst/>
                        </a:rPr>
                        <a:t> organizaciones, comunidades, sociedades, grupos e individuos.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extLst>
                  <a:ext uri="{0D108BD9-81ED-4DB2-BD59-A6C34878D82A}">
                    <a16:rowId xmlns:a16="http://schemas.microsoft.com/office/drawing/2014/main" val="4204024693"/>
                  </a:ext>
                </a:extLst>
              </a:tr>
              <a:tr h="1397289">
                <a:tc>
                  <a:txBody>
                    <a:bodyPr/>
                    <a:lstStyle/>
                    <a:p>
                      <a:pPr>
                        <a:lnSpc>
                          <a:spcPct val="107000"/>
                        </a:lnSpc>
                        <a:spcAft>
                          <a:spcPts val="800"/>
                        </a:spcAft>
                      </a:pPr>
                      <a:r>
                        <a:rPr lang="es-ES_tradnl" sz="800">
                          <a:effectLst/>
                        </a:rPr>
                        <a:t>Pre experimental o no experimental</a:t>
                      </a:r>
                      <a:endParaRPr lang="es-CL" sz="800">
                        <a:effectLst/>
                      </a:endParaRPr>
                    </a:p>
                    <a:p>
                      <a:pPr>
                        <a:lnSpc>
                          <a:spcPct val="107000"/>
                        </a:lnSpc>
                        <a:spcAft>
                          <a:spcPts val="800"/>
                        </a:spcAft>
                      </a:pPr>
                      <a:r>
                        <a:rPr lang="es-CL" sz="800">
                          <a:effectLst/>
                        </a:rPr>
                        <a:t>el investigador no tiene el control sobre la variable independiente, que es una de las características de las investigaciones experimentales y cuasiexperimentales, como tampoco conforma a los grupos del estudio. entre las principales: la encuesta social, el estudio de casos, el estudio de cohortes, la observación estructurada, la investigación-acción participativa y la investigación evaluativa.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tc>
                  <a:txBody>
                    <a:bodyPr/>
                    <a:lstStyle/>
                    <a:p>
                      <a:pPr>
                        <a:lnSpc>
                          <a:spcPct val="107000"/>
                        </a:lnSpc>
                        <a:spcAft>
                          <a:spcPts val="800"/>
                        </a:spcAft>
                      </a:pPr>
                      <a:r>
                        <a:rPr lang="es-ES_tradnl" sz="800" dirty="0">
                          <a:effectLst/>
                        </a:rPr>
                        <a:t>Investigación-Acción:</a:t>
                      </a:r>
                      <a:endParaRPr lang="es-CL" sz="800" dirty="0">
                        <a:effectLst/>
                      </a:endParaRPr>
                    </a:p>
                    <a:p>
                      <a:pPr>
                        <a:lnSpc>
                          <a:spcPct val="107000"/>
                        </a:lnSpc>
                        <a:spcAft>
                          <a:spcPts val="800"/>
                        </a:spcAft>
                      </a:pPr>
                      <a:r>
                        <a:rPr lang="es-ES_tradnl" sz="800" dirty="0">
                          <a:effectLst/>
                        </a:rPr>
                        <a:t>Orientada de la mejora escolar. Es desarrollada por una comunidad. Metodología dialógica,  democrática, participativa, transformadora, mediante proceso recurrente de teoría-praxis-teoría.</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extLst>
                  <a:ext uri="{0D108BD9-81ED-4DB2-BD59-A6C34878D82A}">
                    <a16:rowId xmlns:a16="http://schemas.microsoft.com/office/drawing/2014/main" val="2109268326"/>
                  </a:ext>
                </a:extLst>
              </a:tr>
            </a:tbl>
          </a:graphicData>
        </a:graphic>
      </p:graphicFrame>
    </p:spTree>
    <p:extLst>
      <p:ext uri="{BB962C8B-B14F-4D97-AF65-F5344CB8AC3E}">
        <p14:creationId xmlns:p14="http://schemas.microsoft.com/office/powerpoint/2010/main" val="1273617746"/>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965199" y="609600"/>
            <a:ext cx="7648121" cy="1099457"/>
          </a:xfrm>
        </p:spPr>
        <p:txBody>
          <a:bodyPr>
            <a:normAutofit fontScale="90000"/>
          </a:bodyPr>
          <a:lstStyle/>
          <a:p>
            <a:pPr>
              <a:lnSpc>
                <a:spcPct val="90000"/>
              </a:lnSpc>
            </a:pPr>
            <a:br>
              <a:rPr lang="es-CL" sz="900" dirty="0"/>
            </a:br>
            <a:br>
              <a:rPr lang="es-CL" sz="900" dirty="0"/>
            </a:br>
            <a:br>
              <a:rPr lang="es-CL" sz="900" dirty="0"/>
            </a:br>
            <a:br>
              <a:rPr lang="es-CL" sz="900" dirty="0"/>
            </a:br>
            <a:br>
              <a:rPr lang="es-CL" sz="900" dirty="0"/>
            </a:br>
            <a:br>
              <a:rPr lang="es-CL" sz="900" dirty="0"/>
            </a:br>
            <a:br>
              <a:rPr lang="es-CL" sz="900" dirty="0"/>
            </a:br>
            <a:br>
              <a:rPr lang="es-CL" sz="3100" dirty="0">
                <a:latin typeface="Calibri Light" panose="020F0302020204030204" pitchFamily="34" charset="0"/>
                <a:cs typeface="Calibri Light" panose="020F0302020204030204" pitchFamily="34" charset="0"/>
              </a:rPr>
            </a:br>
            <a:br>
              <a:rPr lang="es-CL" sz="3100" b="1" dirty="0">
                <a:latin typeface="Calibri Light" panose="020F0302020204030204" pitchFamily="34" charset="0"/>
                <a:cs typeface="Calibri Light" panose="020F0302020204030204" pitchFamily="34" charset="0"/>
              </a:rPr>
            </a:br>
            <a:r>
              <a:rPr lang="es-CL" sz="3100" b="1" dirty="0">
                <a:latin typeface="Calibri Light" panose="020F0302020204030204" pitchFamily="34" charset="0"/>
                <a:cs typeface="Calibri Light" panose="020F0302020204030204" pitchFamily="34" charset="0"/>
              </a:rPr>
              <a:t>4.1 La muestra cuantitativa</a:t>
            </a:r>
            <a:br>
              <a:rPr lang="es-CL" sz="3100" b="1" dirty="0">
                <a:latin typeface="Calibri Light" panose="020F0302020204030204" pitchFamily="34" charset="0"/>
                <a:cs typeface="Calibri Light" panose="020F0302020204030204" pitchFamily="34" charset="0"/>
              </a:rPr>
            </a:br>
            <a:r>
              <a:rPr lang="es-CL" sz="3100" b="1" dirty="0">
                <a:latin typeface="Calibri Light" panose="020F0302020204030204" pitchFamily="34" charset="0"/>
                <a:cs typeface="Calibri Light" panose="020F0302020204030204" pitchFamily="34" charset="0"/>
              </a:rPr>
              <a:t>(Briones 1996)</a:t>
            </a:r>
          </a:p>
        </p:txBody>
      </p:sp>
      <p:sp>
        <p:nvSpPr>
          <p:cNvPr id="12" name="Isosceles Triangle 11">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2 Marcador de contenido">
            <a:extLst>
              <a:ext uri="{FF2B5EF4-FFF2-40B4-BE49-F238E27FC236}">
                <a16:creationId xmlns:a16="http://schemas.microsoft.com/office/drawing/2014/main" id="{67645525-8528-4556-AFCE-E5D89740EF7B}"/>
              </a:ext>
            </a:extLst>
          </p:cNvPr>
          <p:cNvGraphicFramePr>
            <a:graphicFrameLocks noGrp="1"/>
          </p:cNvGraphicFramePr>
          <p:nvPr>
            <p:ph idx="1"/>
            <p:extLst>
              <p:ext uri="{D42A27DB-BD31-4B8C-83A1-F6EECF244321}">
                <p14:modId xmlns:p14="http://schemas.microsoft.com/office/powerpoint/2010/main" val="3424366717"/>
              </p:ext>
            </p:extLst>
          </p:nvPr>
        </p:nvGraphicFramePr>
        <p:xfrm>
          <a:off x="1259631" y="3068959"/>
          <a:ext cx="6919167" cy="29730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86392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F0CBD9-0D2A-40A5-8FBF-77DC3598C47A}"/>
              </a:ext>
            </a:extLst>
          </p:cNvPr>
          <p:cNvSpPr>
            <a:spLocks noGrp="1"/>
          </p:cNvSpPr>
          <p:nvPr>
            <p:ph type="title"/>
          </p:nvPr>
        </p:nvSpPr>
        <p:spPr>
          <a:xfrm>
            <a:off x="179512" y="274638"/>
            <a:ext cx="8507288" cy="576002"/>
          </a:xfrm>
          <a:ln>
            <a:solidFill>
              <a:schemeClr val="accent1">
                <a:lumMod val="20000"/>
                <a:lumOff val="80000"/>
              </a:schemeClr>
            </a:solidFill>
          </a:ln>
        </p:spPr>
        <p:txBody>
          <a:bodyPr>
            <a:normAutofit/>
          </a:bodyPr>
          <a:lstStyle/>
          <a:p>
            <a:r>
              <a:rPr lang="es-CL" sz="2800" dirty="0">
                <a:latin typeface="Calibri Light" panose="020F0302020204030204" pitchFamily="34" charset="0"/>
                <a:cs typeface="Calibri Light" panose="020F0302020204030204" pitchFamily="34" charset="0"/>
              </a:rPr>
              <a:t>4.1 La muestra cuantitativa (Briones 1996)</a:t>
            </a:r>
          </a:p>
        </p:txBody>
      </p:sp>
      <p:sp>
        <p:nvSpPr>
          <p:cNvPr id="5" name="Elipse 4">
            <a:extLst>
              <a:ext uri="{FF2B5EF4-FFF2-40B4-BE49-F238E27FC236}">
                <a16:creationId xmlns:a16="http://schemas.microsoft.com/office/drawing/2014/main" id="{44A3AF2A-C522-47F9-9F2B-D534FE6ECAA3}"/>
              </a:ext>
            </a:extLst>
          </p:cNvPr>
          <p:cNvSpPr/>
          <p:nvPr/>
        </p:nvSpPr>
        <p:spPr>
          <a:xfrm>
            <a:off x="272478" y="1628800"/>
            <a:ext cx="4587554" cy="43924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6" name="Rectángulo: esquinas redondeadas 5">
            <a:extLst>
              <a:ext uri="{FF2B5EF4-FFF2-40B4-BE49-F238E27FC236}">
                <a16:creationId xmlns:a16="http://schemas.microsoft.com/office/drawing/2014/main" id="{E93F42EC-D60C-44A1-8F1E-8BA480B291A8}"/>
              </a:ext>
            </a:extLst>
          </p:cNvPr>
          <p:cNvSpPr/>
          <p:nvPr/>
        </p:nvSpPr>
        <p:spPr>
          <a:xfrm>
            <a:off x="4958433" y="1506600"/>
            <a:ext cx="2520280"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latin typeface="Calibri Light" panose="020F0302020204030204" pitchFamily="34" charset="0"/>
                <a:cs typeface="Calibri Light" panose="020F0302020204030204" pitchFamily="34" charset="0"/>
              </a:rPr>
              <a:t>Marco de muestreo: como se elige</a:t>
            </a:r>
          </a:p>
        </p:txBody>
      </p:sp>
      <p:sp>
        <p:nvSpPr>
          <p:cNvPr id="7" name="Elipse 6">
            <a:extLst>
              <a:ext uri="{FF2B5EF4-FFF2-40B4-BE49-F238E27FC236}">
                <a16:creationId xmlns:a16="http://schemas.microsoft.com/office/drawing/2014/main" id="{7B5AD1EA-619C-49A9-9E63-965EAE8D439F}"/>
              </a:ext>
            </a:extLst>
          </p:cNvPr>
          <p:cNvSpPr/>
          <p:nvPr/>
        </p:nvSpPr>
        <p:spPr>
          <a:xfrm>
            <a:off x="5247997" y="3364632"/>
            <a:ext cx="1440160" cy="1584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11" name="Gráfico 10" descr="Grupo de personas">
            <a:extLst>
              <a:ext uri="{FF2B5EF4-FFF2-40B4-BE49-F238E27FC236}">
                <a16:creationId xmlns:a16="http://schemas.microsoft.com/office/drawing/2014/main" id="{D7AF92D3-AF02-48D9-87F0-DD79EA550B1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510877" y="3684897"/>
            <a:ext cx="914400" cy="914400"/>
          </a:xfrm>
          <a:prstGeom prst="rect">
            <a:avLst/>
          </a:prstGeom>
        </p:spPr>
      </p:pic>
      <p:pic>
        <p:nvPicPr>
          <p:cNvPr id="13" name="Gráfico 12" descr="Hombre">
            <a:extLst>
              <a:ext uri="{FF2B5EF4-FFF2-40B4-BE49-F238E27FC236}">
                <a16:creationId xmlns:a16="http://schemas.microsoft.com/office/drawing/2014/main" id="{A0BC0CD8-4F90-45DA-AC4D-FDE262BD9AD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117548" y="4524462"/>
            <a:ext cx="914400" cy="914400"/>
          </a:xfrm>
          <a:prstGeom prst="rect">
            <a:avLst/>
          </a:prstGeom>
        </p:spPr>
      </p:pic>
      <p:pic>
        <p:nvPicPr>
          <p:cNvPr id="15" name="Gráfico 14">
            <a:extLst>
              <a:ext uri="{FF2B5EF4-FFF2-40B4-BE49-F238E27FC236}">
                <a16:creationId xmlns:a16="http://schemas.microsoft.com/office/drawing/2014/main" id="{143ACD4D-0930-453A-B097-2EDD2FF01333}"/>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957122" y="4524462"/>
            <a:ext cx="914400" cy="914400"/>
          </a:xfrm>
          <a:prstGeom prst="rect">
            <a:avLst/>
          </a:prstGeom>
        </p:spPr>
      </p:pic>
      <p:pic>
        <p:nvPicPr>
          <p:cNvPr id="17" name="Gráfico 16" descr="Usuarios">
            <a:extLst>
              <a:ext uri="{FF2B5EF4-FFF2-40B4-BE49-F238E27FC236}">
                <a16:creationId xmlns:a16="http://schemas.microsoft.com/office/drawing/2014/main" id="{73BEA1C4-14C5-4DCA-8081-B343E673E55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342238" y="2251720"/>
            <a:ext cx="914400" cy="914400"/>
          </a:xfrm>
          <a:prstGeom prst="rect">
            <a:avLst/>
          </a:prstGeom>
        </p:spPr>
      </p:pic>
      <p:pic>
        <p:nvPicPr>
          <p:cNvPr id="18" name="Gráfico 17" descr="Usuarios">
            <a:extLst>
              <a:ext uri="{FF2B5EF4-FFF2-40B4-BE49-F238E27FC236}">
                <a16:creationId xmlns:a16="http://schemas.microsoft.com/office/drawing/2014/main" id="{811939EF-2F15-4327-B54D-80946AA117D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77758" y="2209106"/>
            <a:ext cx="914400" cy="914400"/>
          </a:xfrm>
          <a:prstGeom prst="rect">
            <a:avLst/>
          </a:prstGeom>
        </p:spPr>
      </p:pic>
      <p:pic>
        <p:nvPicPr>
          <p:cNvPr id="19" name="Gráfico 18" descr="Usuarios">
            <a:extLst>
              <a:ext uri="{FF2B5EF4-FFF2-40B4-BE49-F238E27FC236}">
                <a16:creationId xmlns:a16="http://schemas.microsoft.com/office/drawing/2014/main" id="{89080916-6053-47DA-A68E-632A198B9B5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230234" y="2049227"/>
            <a:ext cx="914400" cy="914400"/>
          </a:xfrm>
          <a:prstGeom prst="rect">
            <a:avLst/>
          </a:prstGeom>
        </p:spPr>
      </p:pic>
      <p:pic>
        <p:nvPicPr>
          <p:cNvPr id="20" name="Gráfico 19" descr="Usuarios">
            <a:extLst>
              <a:ext uri="{FF2B5EF4-FFF2-40B4-BE49-F238E27FC236}">
                <a16:creationId xmlns:a16="http://schemas.microsoft.com/office/drawing/2014/main" id="{487A765B-A4AE-48E6-ACD3-17CA0D63CC3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514836" y="1640396"/>
            <a:ext cx="914400" cy="914400"/>
          </a:xfrm>
          <a:prstGeom prst="rect">
            <a:avLst/>
          </a:prstGeom>
        </p:spPr>
      </p:pic>
      <p:pic>
        <p:nvPicPr>
          <p:cNvPr id="21" name="Gráfico 20" descr="Usuarios">
            <a:extLst>
              <a:ext uri="{FF2B5EF4-FFF2-40B4-BE49-F238E27FC236}">
                <a16:creationId xmlns:a16="http://schemas.microsoft.com/office/drawing/2014/main" id="{0D87C15C-22B1-405A-917A-79C1C56A02D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03512" y="1655068"/>
            <a:ext cx="914400" cy="914400"/>
          </a:xfrm>
          <a:prstGeom prst="rect">
            <a:avLst/>
          </a:prstGeom>
        </p:spPr>
      </p:pic>
      <p:pic>
        <p:nvPicPr>
          <p:cNvPr id="22" name="Gráfico 21" descr="Usuarios">
            <a:extLst>
              <a:ext uri="{FF2B5EF4-FFF2-40B4-BE49-F238E27FC236}">
                <a16:creationId xmlns:a16="http://schemas.microsoft.com/office/drawing/2014/main" id="{99B221A1-AABF-4F89-A489-98E7662B7D9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97422" y="2677449"/>
            <a:ext cx="914400" cy="914400"/>
          </a:xfrm>
          <a:prstGeom prst="rect">
            <a:avLst/>
          </a:prstGeom>
        </p:spPr>
      </p:pic>
      <p:pic>
        <p:nvPicPr>
          <p:cNvPr id="23" name="Gráfico 22" descr="Usuarios">
            <a:extLst>
              <a:ext uri="{FF2B5EF4-FFF2-40B4-BE49-F238E27FC236}">
                <a16:creationId xmlns:a16="http://schemas.microsoft.com/office/drawing/2014/main" id="{76A19531-B11F-4F4A-9D6B-FB3ECBCF5E9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567838" y="2506427"/>
            <a:ext cx="914400" cy="914400"/>
          </a:xfrm>
          <a:prstGeom prst="rect">
            <a:avLst/>
          </a:prstGeom>
        </p:spPr>
      </p:pic>
      <p:pic>
        <p:nvPicPr>
          <p:cNvPr id="24" name="Gráfico 23" descr="Usuarios">
            <a:extLst>
              <a:ext uri="{FF2B5EF4-FFF2-40B4-BE49-F238E27FC236}">
                <a16:creationId xmlns:a16="http://schemas.microsoft.com/office/drawing/2014/main" id="{E10544B3-6A67-4A61-9B02-FA799F3CAB5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124929" y="2188468"/>
            <a:ext cx="914400" cy="914400"/>
          </a:xfrm>
          <a:prstGeom prst="rect">
            <a:avLst/>
          </a:prstGeom>
        </p:spPr>
      </p:pic>
      <p:pic>
        <p:nvPicPr>
          <p:cNvPr id="25" name="Gráfico 24" descr="Usuarios">
            <a:extLst>
              <a:ext uri="{FF2B5EF4-FFF2-40B4-BE49-F238E27FC236}">
                <a16:creationId xmlns:a16="http://schemas.microsoft.com/office/drawing/2014/main" id="{0A84823F-CA97-4127-B200-8D45AF8D290F}"/>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41512" y="1845568"/>
            <a:ext cx="914400" cy="914400"/>
          </a:xfrm>
          <a:prstGeom prst="rect">
            <a:avLst/>
          </a:prstGeom>
        </p:spPr>
      </p:pic>
      <p:pic>
        <p:nvPicPr>
          <p:cNvPr id="26" name="Gráfico 25" descr="Usuarios">
            <a:extLst>
              <a:ext uri="{FF2B5EF4-FFF2-40B4-BE49-F238E27FC236}">
                <a16:creationId xmlns:a16="http://schemas.microsoft.com/office/drawing/2014/main" id="{B69BBCFC-616E-4473-A113-0238D9045090}"/>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81600" y="3102844"/>
            <a:ext cx="914400" cy="914400"/>
          </a:xfrm>
          <a:prstGeom prst="rect">
            <a:avLst/>
          </a:prstGeom>
        </p:spPr>
      </p:pic>
      <p:pic>
        <p:nvPicPr>
          <p:cNvPr id="27" name="Gráfico 26" descr="Usuarios">
            <a:extLst>
              <a:ext uri="{FF2B5EF4-FFF2-40B4-BE49-F238E27FC236}">
                <a16:creationId xmlns:a16="http://schemas.microsoft.com/office/drawing/2014/main" id="{92138F3F-30E0-4A32-BCFA-8E1580D38C2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62924" y="3437270"/>
            <a:ext cx="914400" cy="914400"/>
          </a:xfrm>
          <a:prstGeom prst="rect">
            <a:avLst/>
          </a:prstGeom>
        </p:spPr>
      </p:pic>
      <p:pic>
        <p:nvPicPr>
          <p:cNvPr id="28" name="Gráfico 27" descr="Usuarios">
            <a:extLst>
              <a:ext uri="{FF2B5EF4-FFF2-40B4-BE49-F238E27FC236}">
                <a16:creationId xmlns:a16="http://schemas.microsoft.com/office/drawing/2014/main" id="{05B9077E-69BE-42C8-B392-E9CA556D660E}"/>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017843" y="3272780"/>
            <a:ext cx="914400" cy="914400"/>
          </a:xfrm>
          <a:prstGeom prst="rect">
            <a:avLst/>
          </a:prstGeom>
        </p:spPr>
      </p:pic>
      <p:pic>
        <p:nvPicPr>
          <p:cNvPr id="29" name="Gráfico 28" descr="Usuarios">
            <a:extLst>
              <a:ext uri="{FF2B5EF4-FFF2-40B4-BE49-F238E27FC236}">
                <a16:creationId xmlns:a16="http://schemas.microsoft.com/office/drawing/2014/main" id="{E7983C62-3A84-409E-93F1-394A3B6DF4A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643321" y="2911264"/>
            <a:ext cx="914400" cy="914400"/>
          </a:xfrm>
          <a:prstGeom prst="rect">
            <a:avLst/>
          </a:prstGeom>
        </p:spPr>
      </p:pic>
      <p:pic>
        <p:nvPicPr>
          <p:cNvPr id="30" name="Gráfico 29" descr="Usuarios">
            <a:extLst>
              <a:ext uri="{FF2B5EF4-FFF2-40B4-BE49-F238E27FC236}">
                <a16:creationId xmlns:a16="http://schemas.microsoft.com/office/drawing/2014/main" id="{7634C5BE-1AF2-47B9-9F6F-6009D31BDBD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641850" y="2899420"/>
            <a:ext cx="914400" cy="914400"/>
          </a:xfrm>
          <a:prstGeom prst="rect">
            <a:avLst/>
          </a:prstGeom>
        </p:spPr>
      </p:pic>
      <p:pic>
        <p:nvPicPr>
          <p:cNvPr id="31" name="Gráfico 30" descr="Usuarios">
            <a:extLst>
              <a:ext uri="{FF2B5EF4-FFF2-40B4-BE49-F238E27FC236}">
                <a16:creationId xmlns:a16="http://schemas.microsoft.com/office/drawing/2014/main" id="{BF63BF21-92A3-4769-B90A-84677F23452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997453" y="2645668"/>
            <a:ext cx="914400" cy="914400"/>
          </a:xfrm>
          <a:prstGeom prst="rect">
            <a:avLst/>
          </a:prstGeom>
        </p:spPr>
      </p:pic>
      <p:pic>
        <p:nvPicPr>
          <p:cNvPr id="32" name="Gráfico 31" descr="Usuarios">
            <a:extLst>
              <a:ext uri="{FF2B5EF4-FFF2-40B4-BE49-F238E27FC236}">
                <a16:creationId xmlns:a16="http://schemas.microsoft.com/office/drawing/2014/main" id="{10A6AD9C-38AF-41B1-BE56-96A75319BD8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913443" y="2663596"/>
            <a:ext cx="914400" cy="914400"/>
          </a:xfrm>
          <a:prstGeom prst="rect">
            <a:avLst/>
          </a:prstGeom>
        </p:spPr>
      </p:pic>
      <p:pic>
        <p:nvPicPr>
          <p:cNvPr id="33" name="Gráfico 32" descr="Usuarios">
            <a:extLst>
              <a:ext uri="{FF2B5EF4-FFF2-40B4-BE49-F238E27FC236}">
                <a16:creationId xmlns:a16="http://schemas.microsoft.com/office/drawing/2014/main" id="{8733D433-244C-4E71-8F9F-344FFFDBF680}"/>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30772" y="2708920"/>
            <a:ext cx="914400" cy="914400"/>
          </a:xfrm>
          <a:prstGeom prst="rect">
            <a:avLst/>
          </a:prstGeom>
        </p:spPr>
      </p:pic>
      <p:pic>
        <p:nvPicPr>
          <p:cNvPr id="34" name="Gráfico 33" descr="Usuarios">
            <a:extLst>
              <a:ext uri="{FF2B5EF4-FFF2-40B4-BE49-F238E27FC236}">
                <a16:creationId xmlns:a16="http://schemas.microsoft.com/office/drawing/2014/main" id="{1F2D1F28-6F73-4B60-9E3F-F8531F11991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06554" y="4483202"/>
            <a:ext cx="914400" cy="914400"/>
          </a:xfrm>
          <a:prstGeom prst="rect">
            <a:avLst/>
          </a:prstGeom>
        </p:spPr>
      </p:pic>
      <p:pic>
        <p:nvPicPr>
          <p:cNvPr id="35" name="Gráfico 34" descr="Usuarios">
            <a:extLst>
              <a:ext uri="{FF2B5EF4-FFF2-40B4-BE49-F238E27FC236}">
                <a16:creationId xmlns:a16="http://schemas.microsoft.com/office/drawing/2014/main" id="{17579B57-F74B-457C-8EC2-B96F17B3EAF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08903" y="4058960"/>
            <a:ext cx="914400" cy="936552"/>
          </a:xfrm>
          <a:prstGeom prst="rect">
            <a:avLst/>
          </a:prstGeom>
        </p:spPr>
      </p:pic>
      <p:pic>
        <p:nvPicPr>
          <p:cNvPr id="36" name="Gráfico 35" descr="Usuarios">
            <a:extLst>
              <a:ext uri="{FF2B5EF4-FFF2-40B4-BE49-F238E27FC236}">
                <a16:creationId xmlns:a16="http://schemas.microsoft.com/office/drawing/2014/main" id="{40780C2B-86FB-4F0E-92FC-D96AA6FD0F3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728870" y="2842369"/>
            <a:ext cx="914400" cy="914400"/>
          </a:xfrm>
          <a:prstGeom prst="rect">
            <a:avLst/>
          </a:prstGeom>
        </p:spPr>
      </p:pic>
      <p:pic>
        <p:nvPicPr>
          <p:cNvPr id="37" name="Gráfico 36" descr="Usuarios">
            <a:extLst>
              <a:ext uri="{FF2B5EF4-FFF2-40B4-BE49-F238E27FC236}">
                <a16:creationId xmlns:a16="http://schemas.microsoft.com/office/drawing/2014/main" id="{E2094E46-EB01-455A-9B05-4C2CF1EB39E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23764" y="3611426"/>
            <a:ext cx="914400" cy="914400"/>
          </a:xfrm>
          <a:prstGeom prst="rect">
            <a:avLst/>
          </a:prstGeom>
        </p:spPr>
      </p:pic>
      <p:pic>
        <p:nvPicPr>
          <p:cNvPr id="38" name="Gráfico 37" descr="Usuarios">
            <a:extLst>
              <a:ext uri="{FF2B5EF4-FFF2-40B4-BE49-F238E27FC236}">
                <a16:creationId xmlns:a16="http://schemas.microsoft.com/office/drawing/2014/main" id="{55257BEB-E9D1-4771-93C4-3321F719F26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655029" y="5310783"/>
            <a:ext cx="914400" cy="914400"/>
          </a:xfrm>
          <a:prstGeom prst="rect">
            <a:avLst/>
          </a:prstGeom>
        </p:spPr>
      </p:pic>
      <p:pic>
        <p:nvPicPr>
          <p:cNvPr id="39" name="Gráfico 38" descr="Usuarios">
            <a:extLst>
              <a:ext uri="{FF2B5EF4-FFF2-40B4-BE49-F238E27FC236}">
                <a16:creationId xmlns:a16="http://schemas.microsoft.com/office/drawing/2014/main" id="{E353719F-9171-4698-875F-F2CC349C75C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26651" y="4831457"/>
            <a:ext cx="914400" cy="914400"/>
          </a:xfrm>
          <a:prstGeom prst="rect">
            <a:avLst/>
          </a:prstGeom>
        </p:spPr>
      </p:pic>
      <p:pic>
        <p:nvPicPr>
          <p:cNvPr id="40" name="Gráfico 39" descr="Usuarios">
            <a:extLst>
              <a:ext uri="{FF2B5EF4-FFF2-40B4-BE49-F238E27FC236}">
                <a16:creationId xmlns:a16="http://schemas.microsoft.com/office/drawing/2014/main" id="{661C6D33-2B8B-4565-B212-D50C5C3E986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210529" y="5071120"/>
            <a:ext cx="914400" cy="914400"/>
          </a:xfrm>
          <a:prstGeom prst="rect">
            <a:avLst/>
          </a:prstGeom>
        </p:spPr>
      </p:pic>
      <p:pic>
        <p:nvPicPr>
          <p:cNvPr id="41" name="Gráfico 40" descr="Usuarios">
            <a:extLst>
              <a:ext uri="{FF2B5EF4-FFF2-40B4-BE49-F238E27FC236}">
                <a16:creationId xmlns:a16="http://schemas.microsoft.com/office/drawing/2014/main" id="{9121D162-379B-4E99-8F6F-73FF053AF07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833312" y="2260389"/>
            <a:ext cx="914400" cy="914400"/>
          </a:xfrm>
          <a:prstGeom prst="rect">
            <a:avLst/>
          </a:prstGeom>
        </p:spPr>
      </p:pic>
      <p:pic>
        <p:nvPicPr>
          <p:cNvPr id="42" name="Gráfico 41" descr="Usuarios">
            <a:extLst>
              <a:ext uri="{FF2B5EF4-FFF2-40B4-BE49-F238E27FC236}">
                <a16:creationId xmlns:a16="http://schemas.microsoft.com/office/drawing/2014/main" id="{FE7F1E0A-CC11-4DAB-B509-495A957D635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001384" y="3035796"/>
            <a:ext cx="914400" cy="914400"/>
          </a:xfrm>
          <a:prstGeom prst="rect">
            <a:avLst/>
          </a:prstGeom>
        </p:spPr>
      </p:pic>
      <p:pic>
        <p:nvPicPr>
          <p:cNvPr id="43" name="Gráfico 42" descr="Usuarios">
            <a:extLst>
              <a:ext uri="{FF2B5EF4-FFF2-40B4-BE49-F238E27FC236}">
                <a16:creationId xmlns:a16="http://schemas.microsoft.com/office/drawing/2014/main" id="{E4D52F2A-25D9-4F61-ACEC-382A2271A23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757561" y="3750568"/>
            <a:ext cx="914400" cy="914400"/>
          </a:xfrm>
          <a:prstGeom prst="rect">
            <a:avLst/>
          </a:prstGeom>
        </p:spPr>
      </p:pic>
      <p:pic>
        <p:nvPicPr>
          <p:cNvPr id="44" name="Gráfico 43" descr="Usuarios">
            <a:extLst>
              <a:ext uri="{FF2B5EF4-FFF2-40B4-BE49-F238E27FC236}">
                <a16:creationId xmlns:a16="http://schemas.microsoft.com/office/drawing/2014/main" id="{00052E2B-E3D1-43D3-8ADF-9F98540D97B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830405" y="3724672"/>
            <a:ext cx="914400" cy="914400"/>
          </a:xfrm>
          <a:prstGeom prst="rect">
            <a:avLst/>
          </a:prstGeom>
        </p:spPr>
      </p:pic>
      <p:pic>
        <p:nvPicPr>
          <p:cNvPr id="45" name="Gráfico 44" descr="Usuarios">
            <a:extLst>
              <a:ext uri="{FF2B5EF4-FFF2-40B4-BE49-F238E27FC236}">
                <a16:creationId xmlns:a16="http://schemas.microsoft.com/office/drawing/2014/main" id="{A87951B4-7055-44C6-98F1-887E16607F4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526438" y="3278833"/>
            <a:ext cx="914400" cy="914400"/>
          </a:xfrm>
          <a:prstGeom prst="rect">
            <a:avLst/>
          </a:prstGeom>
        </p:spPr>
      </p:pic>
      <p:pic>
        <p:nvPicPr>
          <p:cNvPr id="46" name="Gráfico 45" descr="Usuarios">
            <a:extLst>
              <a:ext uri="{FF2B5EF4-FFF2-40B4-BE49-F238E27FC236}">
                <a16:creationId xmlns:a16="http://schemas.microsoft.com/office/drawing/2014/main" id="{551C1DB1-30BC-49FE-8D72-4B8E8B633C6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855289" y="3242320"/>
            <a:ext cx="914400" cy="914400"/>
          </a:xfrm>
          <a:prstGeom prst="rect">
            <a:avLst/>
          </a:prstGeom>
        </p:spPr>
      </p:pic>
      <p:pic>
        <p:nvPicPr>
          <p:cNvPr id="47" name="Gráfico 46" descr="Usuarios">
            <a:extLst>
              <a:ext uri="{FF2B5EF4-FFF2-40B4-BE49-F238E27FC236}">
                <a16:creationId xmlns:a16="http://schemas.microsoft.com/office/drawing/2014/main" id="{D5A1591A-24E1-496C-9529-4CB199C8858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451633" y="4622993"/>
            <a:ext cx="914400" cy="914400"/>
          </a:xfrm>
          <a:prstGeom prst="rect">
            <a:avLst/>
          </a:prstGeom>
        </p:spPr>
      </p:pic>
      <p:pic>
        <p:nvPicPr>
          <p:cNvPr id="48" name="Gráfico 47" descr="Usuarios">
            <a:extLst>
              <a:ext uri="{FF2B5EF4-FFF2-40B4-BE49-F238E27FC236}">
                <a16:creationId xmlns:a16="http://schemas.microsoft.com/office/drawing/2014/main" id="{1F357C50-EB7C-497E-901B-DCE529F628C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728870" y="4165793"/>
            <a:ext cx="914400" cy="914400"/>
          </a:xfrm>
          <a:prstGeom prst="rect">
            <a:avLst/>
          </a:prstGeom>
        </p:spPr>
      </p:pic>
      <p:pic>
        <p:nvPicPr>
          <p:cNvPr id="49" name="Gráfico 48" descr="Usuarios">
            <a:extLst>
              <a:ext uri="{FF2B5EF4-FFF2-40B4-BE49-F238E27FC236}">
                <a16:creationId xmlns:a16="http://schemas.microsoft.com/office/drawing/2014/main" id="{40F4A8A0-6414-4DFA-827E-9BCC07F2D61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464355" y="3229223"/>
            <a:ext cx="914400" cy="914400"/>
          </a:xfrm>
          <a:prstGeom prst="rect">
            <a:avLst/>
          </a:prstGeom>
        </p:spPr>
      </p:pic>
      <p:pic>
        <p:nvPicPr>
          <p:cNvPr id="50" name="Gráfico 49" descr="Usuarios">
            <a:extLst>
              <a:ext uri="{FF2B5EF4-FFF2-40B4-BE49-F238E27FC236}">
                <a16:creationId xmlns:a16="http://schemas.microsoft.com/office/drawing/2014/main" id="{55A5C3B3-64C8-4A1E-A8E7-EA5F457E89E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862833" y="3689395"/>
            <a:ext cx="914400" cy="914400"/>
          </a:xfrm>
          <a:prstGeom prst="rect">
            <a:avLst/>
          </a:prstGeom>
        </p:spPr>
      </p:pic>
      <p:pic>
        <p:nvPicPr>
          <p:cNvPr id="51" name="Gráfico 50" descr="Usuarios">
            <a:extLst>
              <a:ext uri="{FF2B5EF4-FFF2-40B4-BE49-F238E27FC236}">
                <a16:creationId xmlns:a16="http://schemas.microsoft.com/office/drawing/2014/main" id="{C9441102-92D7-4191-A009-725D865459CF}"/>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221529" y="3572272"/>
            <a:ext cx="914400" cy="914400"/>
          </a:xfrm>
          <a:prstGeom prst="rect">
            <a:avLst/>
          </a:prstGeom>
        </p:spPr>
      </p:pic>
      <p:pic>
        <p:nvPicPr>
          <p:cNvPr id="52" name="Gráfico 51" descr="Usuarios">
            <a:extLst>
              <a:ext uri="{FF2B5EF4-FFF2-40B4-BE49-F238E27FC236}">
                <a16:creationId xmlns:a16="http://schemas.microsoft.com/office/drawing/2014/main" id="{D39BC36A-D390-43D4-BDCD-7AD4729552C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855912" y="4817368"/>
            <a:ext cx="914400" cy="914400"/>
          </a:xfrm>
          <a:prstGeom prst="rect">
            <a:avLst/>
          </a:prstGeom>
        </p:spPr>
      </p:pic>
      <p:pic>
        <p:nvPicPr>
          <p:cNvPr id="53" name="Gráfico 52" descr="Usuarios">
            <a:extLst>
              <a:ext uri="{FF2B5EF4-FFF2-40B4-BE49-F238E27FC236}">
                <a16:creationId xmlns:a16="http://schemas.microsoft.com/office/drawing/2014/main" id="{84B237C5-3186-401E-B579-A5C0246C9ECE}"/>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194233" y="3723451"/>
            <a:ext cx="914400" cy="914400"/>
          </a:xfrm>
          <a:prstGeom prst="rect">
            <a:avLst/>
          </a:prstGeom>
        </p:spPr>
      </p:pic>
      <p:pic>
        <p:nvPicPr>
          <p:cNvPr id="54" name="Gráfico 53" descr="Usuarios">
            <a:extLst>
              <a:ext uri="{FF2B5EF4-FFF2-40B4-BE49-F238E27FC236}">
                <a16:creationId xmlns:a16="http://schemas.microsoft.com/office/drawing/2014/main" id="{4AE04101-D42E-4D15-AC32-79A3AF935DD1}"/>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314030" y="4390199"/>
            <a:ext cx="914400" cy="914400"/>
          </a:xfrm>
          <a:prstGeom prst="rect">
            <a:avLst/>
          </a:prstGeom>
        </p:spPr>
      </p:pic>
      <p:pic>
        <p:nvPicPr>
          <p:cNvPr id="55" name="Gráfico 54" descr="Usuarios">
            <a:extLst>
              <a:ext uri="{FF2B5EF4-FFF2-40B4-BE49-F238E27FC236}">
                <a16:creationId xmlns:a16="http://schemas.microsoft.com/office/drawing/2014/main" id="{B7982F7A-0F7D-4A9E-A60F-CFF1148FB3AF}"/>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36886" y="4098776"/>
            <a:ext cx="914400" cy="914400"/>
          </a:xfrm>
          <a:prstGeom prst="rect">
            <a:avLst/>
          </a:prstGeom>
        </p:spPr>
      </p:pic>
      <p:pic>
        <p:nvPicPr>
          <p:cNvPr id="56" name="Gráfico 55" descr="Usuarios">
            <a:extLst>
              <a:ext uri="{FF2B5EF4-FFF2-40B4-BE49-F238E27FC236}">
                <a16:creationId xmlns:a16="http://schemas.microsoft.com/office/drawing/2014/main" id="{1522A9F9-6335-4C20-AC38-DB7668AB19F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754431" y="4860318"/>
            <a:ext cx="914400" cy="914400"/>
          </a:xfrm>
          <a:prstGeom prst="rect">
            <a:avLst/>
          </a:prstGeom>
        </p:spPr>
      </p:pic>
      <p:pic>
        <p:nvPicPr>
          <p:cNvPr id="57" name="Gráfico 56" descr="Usuarios">
            <a:extLst>
              <a:ext uri="{FF2B5EF4-FFF2-40B4-BE49-F238E27FC236}">
                <a16:creationId xmlns:a16="http://schemas.microsoft.com/office/drawing/2014/main" id="{3576A76D-D42C-4AEB-B321-D8E7508816A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483444" y="4473480"/>
            <a:ext cx="914400" cy="914400"/>
          </a:xfrm>
          <a:prstGeom prst="rect">
            <a:avLst/>
          </a:prstGeom>
        </p:spPr>
      </p:pic>
      <p:pic>
        <p:nvPicPr>
          <p:cNvPr id="58" name="Gráfico 57" descr="Usuarios">
            <a:extLst>
              <a:ext uri="{FF2B5EF4-FFF2-40B4-BE49-F238E27FC236}">
                <a16:creationId xmlns:a16="http://schemas.microsoft.com/office/drawing/2014/main" id="{BA4EBC8D-E1E0-4795-95F5-4809052162E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584398" y="3997345"/>
            <a:ext cx="914400" cy="914400"/>
          </a:xfrm>
          <a:prstGeom prst="rect">
            <a:avLst/>
          </a:prstGeom>
        </p:spPr>
      </p:pic>
      <p:pic>
        <p:nvPicPr>
          <p:cNvPr id="59" name="Gráfico 58" descr="Usuarios">
            <a:extLst>
              <a:ext uri="{FF2B5EF4-FFF2-40B4-BE49-F238E27FC236}">
                <a16:creationId xmlns:a16="http://schemas.microsoft.com/office/drawing/2014/main" id="{7BE096E5-2962-4701-BD0E-00A09C133CB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037580" y="5123143"/>
            <a:ext cx="914400" cy="914400"/>
          </a:xfrm>
          <a:prstGeom prst="rect">
            <a:avLst/>
          </a:prstGeom>
        </p:spPr>
      </p:pic>
      <p:pic>
        <p:nvPicPr>
          <p:cNvPr id="60" name="Gráfico 59" descr="Usuarios">
            <a:extLst>
              <a:ext uri="{FF2B5EF4-FFF2-40B4-BE49-F238E27FC236}">
                <a16:creationId xmlns:a16="http://schemas.microsoft.com/office/drawing/2014/main" id="{BF6A00D1-A962-4EAB-917F-668E4B82432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040723" y="4266068"/>
            <a:ext cx="914400" cy="914400"/>
          </a:xfrm>
          <a:prstGeom prst="rect">
            <a:avLst/>
          </a:prstGeom>
        </p:spPr>
      </p:pic>
      <p:pic>
        <p:nvPicPr>
          <p:cNvPr id="61" name="Gráfico 60" descr="Usuarios">
            <a:extLst>
              <a:ext uri="{FF2B5EF4-FFF2-40B4-BE49-F238E27FC236}">
                <a16:creationId xmlns:a16="http://schemas.microsoft.com/office/drawing/2014/main" id="{BC323FE5-AD24-4D90-90F0-F117B8294A4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389848" y="5121328"/>
            <a:ext cx="914400" cy="914400"/>
          </a:xfrm>
          <a:prstGeom prst="rect">
            <a:avLst/>
          </a:prstGeom>
        </p:spPr>
      </p:pic>
      <p:pic>
        <p:nvPicPr>
          <p:cNvPr id="62" name="Gráfico 61" descr="Usuarios">
            <a:extLst>
              <a:ext uri="{FF2B5EF4-FFF2-40B4-BE49-F238E27FC236}">
                <a16:creationId xmlns:a16="http://schemas.microsoft.com/office/drawing/2014/main" id="{EDD493DD-78A0-4B07-8273-1F0BE49E62E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964045" y="4165793"/>
            <a:ext cx="914400" cy="1015752"/>
          </a:xfrm>
          <a:prstGeom prst="rect">
            <a:avLst/>
          </a:prstGeom>
        </p:spPr>
      </p:pic>
      <p:sp>
        <p:nvSpPr>
          <p:cNvPr id="63" name="Rectángulo: esquinas redondeadas 62">
            <a:extLst>
              <a:ext uri="{FF2B5EF4-FFF2-40B4-BE49-F238E27FC236}">
                <a16:creationId xmlns:a16="http://schemas.microsoft.com/office/drawing/2014/main" id="{61F7515D-79C7-45CA-B005-FBCED8CE6699}"/>
              </a:ext>
            </a:extLst>
          </p:cNvPr>
          <p:cNvSpPr/>
          <p:nvPr/>
        </p:nvSpPr>
        <p:spPr>
          <a:xfrm>
            <a:off x="7058305" y="3660774"/>
            <a:ext cx="1664235" cy="7966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latin typeface="Calibri Light" panose="020F0302020204030204" pitchFamily="34" charset="0"/>
                <a:cs typeface="Calibri Light" panose="020F0302020204030204" pitchFamily="34" charset="0"/>
              </a:rPr>
              <a:t>Unidad de muestra: la persona</a:t>
            </a:r>
            <a:endParaRPr lang="es-CL" dirty="0">
              <a:latin typeface="Calibri Light" panose="020F0302020204030204" pitchFamily="34" charset="0"/>
              <a:cs typeface="Calibri Light" panose="020F0302020204030204" pitchFamily="34" charset="0"/>
            </a:endParaRPr>
          </a:p>
        </p:txBody>
      </p:sp>
      <p:sp>
        <p:nvSpPr>
          <p:cNvPr id="64" name="Rectángulo: esquinas redondeadas 63">
            <a:extLst>
              <a:ext uri="{FF2B5EF4-FFF2-40B4-BE49-F238E27FC236}">
                <a16:creationId xmlns:a16="http://schemas.microsoft.com/office/drawing/2014/main" id="{1816A229-35EE-4CD7-A0A2-6DB72EB14998}"/>
              </a:ext>
            </a:extLst>
          </p:cNvPr>
          <p:cNvSpPr/>
          <p:nvPr/>
        </p:nvSpPr>
        <p:spPr>
          <a:xfrm>
            <a:off x="5330733" y="2732745"/>
            <a:ext cx="1440160" cy="433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latin typeface="Calibri Light" panose="020F0302020204030204" pitchFamily="34" charset="0"/>
                <a:cs typeface="Calibri Light" panose="020F0302020204030204" pitchFamily="34" charset="0"/>
              </a:rPr>
              <a:t>Muestra (n) </a:t>
            </a:r>
            <a:endParaRPr lang="es-CL" dirty="0">
              <a:latin typeface="Calibri Light" panose="020F0302020204030204" pitchFamily="34" charset="0"/>
              <a:cs typeface="Calibri Light" panose="020F0302020204030204" pitchFamily="34" charset="0"/>
            </a:endParaRPr>
          </a:p>
        </p:txBody>
      </p:sp>
      <p:sp>
        <p:nvSpPr>
          <p:cNvPr id="65" name="Rectángulo: esquinas redondeadas 64">
            <a:extLst>
              <a:ext uri="{FF2B5EF4-FFF2-40B4-BE49-F238E27FC236}">
                <a16:creationId xmlns:a16="http://schemas.microsoft.com/office/drawing/2014/main" id="{0043D6F5-89C0-47E2-9936-41120612287D}"/>
              </a:ext>
            </a:extLst>
          </p:cNvPr>
          <p:cNvSpPr/>
          <p:nvPr/>
        </p:nvSpPr>
        <p:spPr>
          <a:xfrm>
            <a:off x="657392" y="1018397"/>
            <a:ext cx="3652104" cy="6046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b="1" dirty="0"/>
          </a:p>
          <a:p>
            <a:pPr algn="ctr"/>
            <a:r>
              <a:rPr lang="es-CL" b="1" dirty="0">
                <a:latin typeface="Calibri Light" panose="020F0302020204030204" pitchFamily="34" charset="0"/>
                <a:cs typeface="Calibri Light" panose="020F0302020204030204" pitchFamily="34" charset="0"/>
              </a:rPr>
              <a:t>Población o universo </a:t>
            </a:r>
            <a:r>
              <a:rPr lang="es-CL" dirty="0">
                <a:latin typeface="Calibri Light" panose="020F0302020204030204" pitchFamily="34" charset="0"/>
                <a:cs typeface="Calibri Light" panose="020F0302020204030204" pitchFamily="34" charset="0"/>
              </a:rPr>
              <a:t>(N).</a:t>
            </a:r>
          </a:p>
          <a:p>
            <a:pPr algn="ctr"/>
            <a:endParaRPr lang="es-CL" dirty="0"/>
          </a:p>
        </p:txBody>
      </p:sp>
      <p:cxnSp>
        <p:nvCxnSpPr>
          <p:cNvPr id="67" name="Conector recto 66">
            <a:extLst>
              <a:ext uri="{FF2B5EF4-FFF2-40B4-BE49-F238E27FC236}">
                <a16:creationId xmlns:a16="http://schemas.microsoft.com/office/drawing/2014/main" id="{94CA1801-2E2D-4726-BC35-5ABD8B883E8D}"/>
              </a:ext>
            </a:extLst>
          </p:cNvPr>
          <p:cNvCxnSpPr/>
          <p:nvPr/>
        </p:nvCxnSpPr>
        <p:spPr>
          <a:xfrm flipV="1">
            <a:off x="7930400" y="4370462"/>
            <a:ext cx="276714" cy="1068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287942"/>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10.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2.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3.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4.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5.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6.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7.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8.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9.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otalTime>708</TotalTime>
  <Words>1885</Words>
  <Application>Microsoft Office PowerPoint</Application>
  <PresentationFormat>Presentación en pantalla (4:3)</PresentationFormat>
  <Paragraphs>174</Paragraphs>
  <Slides>13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Arial</vt:lpstr>
      <vt:lpstr>Calibri</vt:lpstr>
      <vt:lpstr>Calibri Light</vt:lpstr>
      <vt:lpstr>Trebuchet MS</vt:lpstr>
      <vt:lpstr>Wingdings 3</vt:lpstr>
      <vt:lpstr>Faceta</vt:lpstr>
      <vt:lpstr>El Diseño Metodológico</vt:lpstr>
      <vt:lpstr>Definiciones metodológicas</vt:lpstr>
      <vt:lpstr>Tipo de investigación según paradigma  </vt:lpstr>
      <vt:lpstr>Presentación de PowerPoint</vt:lpstr>
      <vt:lpstr>Presentación de PowerPoint</vt:lpstr>
      <vt:lpstr>2. Tipo de investigación</vt:lpstr>
      <vt:lpstr>3. Diseño de investigación </vt:lpstr>
      <vt:lpstr>         4.1 La muestra cuantitativa (Briones 1996)</vt:lpstr>
      <vt:lpstr>4.1 La muestra cuantitativa (Briones 1996)</vt:lpstr>
      <vt:lpstr>Presentación de PowerPoint</vt:lpstr>
      <vt:lpstr>4.2 Tipos de muestreo cualitativo </vt:lpstr>
      <vt:lpstr>5. Técnicas e instrumentos de producción de información</vt:lpstr>
      <vt:lpstr>6. Técnicas de análisis de la información producida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Diseño Metodológico</dc:title>
  <dc:creator>Fabiola Maldonado</dc:creator>
  <cp:lastModifiedBy>Fabiola Maldonado</cp:lastModifiedBy>
  <cp:revision>5</cp:revision>
  <dcterms:created xsi:type="dcterms:W3CDTF">2020-05-07T17:13:33Z</dcterms:created>
  <dcterms:modified xsi:type="dcterms:W3CDTF">2020-05-26T02:20:26Z</dcterms:modified>
</cp:coreProperties>
</file>