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75" r:id="rId11"/>
    <p:sldId id="272" r:id="rId12"/>
    <p:sldId id="263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630"/>
  </p:normalViewPr>
  <p:slideViewPr>
    <p:cSldViewPr snapToGrid="0" snapToObjects="1">
      <p:cViewPr varScale="1">
        <p:scale>
          <a:sx n="87" d="100"/>
          <a:sy n="87" d="100"/>
        </p:scale>
        <p:origin x="9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5470" y="4624668"/>
            <a:ext cx="8533730" cy="933450"/>
          </a:xfrm>
        </p:spPr>
        <p:txBody>
          <a:bodyPr>
            <a:normAutofit fontScale="90000"/>
          </a:bodyPr>
          <a:lstStyle/>
          <a:p>
            <a:r>
              <a:rPr lang="es-ES" dirty="0"/>
              <a:t>Implicancias éticas y políticas del rol de la psicología educacional en los procesos de aprendizaje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5470" y="5562599"/>
            <a:ext cx="8533730" cy="748553"/>
          </a:xfrm>
        </p:spPr>
        <p:txBody>
          <a:bodyPr/>
          <a:lstStyle/>
          <a:p>
            <a:pPr algn="ctr"/>
            <a:r>
              <a:rPr lang="es-ES" b="1" dirty="0" err="1"/>
              <a:t>Ps</a:t>
            </a:r>
            <a:r>
              <a:rPr lang="es-ES" b="1" dirty="0"/>
              <a:t>. Edita Núñez Sotelo</a:t>
            </a:r>
          </a:p>
        </p:txBody>
      </p:sp>
    </p:spTree>
    <p:extLst>
      <p:ext uri="{BB962C8B-B14F-4D97-AF65-F5344CB8AC3E}">
        <p14:creationId xmlns:p14="http://schemas.microsoft.com/office/powerpoint/2010/main" val="166504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73784"/>
            <a:ext cx="7556313" cy="711119"/>
          </a:xfrm>
        </p:spPr>
        <p:txBody>
          <a:bodyPr/>
          <a:lstStyle/>
          <a:p>
            <a:r>
              <a:rPr lang="es-ES" dirty="0"/>
              <a:t>Capital cognitivo y clase social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15E081-3E30-B946-9145-300B4A9F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24" y="884903"/>
            <a:ext cx="8554064" cy="5692877"/>
          </a:xfrm>
        </p:spPr>
        <p:txBody>
          <a:bodyPr>
            <a:normAutofit/>
          </a:bodyPr>
          <a:lstStyle/>
          <a:p>
            <a:r>
              <a:rPr lang="es-CL" sz="2400" dirty="0"/>
              <a:t>Las diferencias en capital cognitivo se transforma en acceso inequitativo a bienes y servicios</a:t>
            </a:r>
          </a:p>
          <a:p>
            <a:r>
              <a:rPr lang="es-CL" sz="2400" dirty="0"/>
              <a:t>Conformación de grupos impermeables y diferencias por clase social</a:t>
            </a:r>
          </a:p>
          <a:p>
            <a:r>
              <a:rPr lang="es-CL" sz="2400" dirty="0"/>
              <a:t>“Castas cognitivas”: grupos separados por barreras infranqueables, determinados por nivel de conocimientos y capital cultural</a:t>
            </a:r>
          </a:p>
          <a:p>
            <a:r>
              <a:rPr lang="es-CL" sz="2400" dirty="0"/>
              <a:t>Clase social en Chile: más que diferenciación en acceso a bienes y servicios, se ha transformado en una categoría de diferenciación en la capacida de acceder a significados culturales, a causa de la extrema estratificación de los sistemas educativos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15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Anquilosamiento del sistema social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AC00A88-A77D-2D4B-BEC5-4371E8A1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600200"/>
            <a:ext cx="8350558" cy="4773706"/>
          </a:xfrm>
        </p:spPr>
        <p:txBody>
          <a:bodyPr>
            <a:noAutofit/>
          </a:bodyPr>
          <a:lstStyle/>
          <a:p>
            <a:r>
              <a:rPr lang="es-CL" sz="2400" dirty="0"/>
              <a:t>Más allá de la escuela: </a:t>
            </a:r>
          </a:p>
          <a:p>
            <a:r>
              <a:rPr lang="es-CL" sz="2400" dirty="0"/>
              <a:t>Generación de subsistemas diferenciados para cada uno de los grupos determinados por la educación:</a:t>
            </a:r>
          </a:p>
          <a:p>
            <a:pPr lvl="1"/>
            <a:r>
              <a:rPr lang="es-CL" sz="2400" dirty="0"/>
              <a:t>Educación superior diferenciada</a:t>
            </a:r>
          </a:p>
          <a:p>
            <a:pPr lvl="1"/>
            <a:r>
              <a:rPr lang="es-CL" sz="2400" dirty="0"/>
              <a:t>Salud diferenciada</a:t>
            </a:r>
          </a:p>
          <a:p>
            <a:pPr lvl="1"/>
            <a:r>
              <a:rPr lang="es-CL" sz="2400" dirty="0"/>
              <a:t>Barrios diferenciados, etc</a:t>
            </a:r>
          </a:p>
          <a:p>
            <a:r>
              <a:rPr lang="es-CL" sz="2400" dirty="0"/>
              <a:t>El tipo de educación recibida determina de manera causal el capital cognitivo adquirido después de 12 ños de educación formal</a:t>
            </a:r>
          </a:p>
        </p:txBody>
      </p:sp>
    </p:spTree>
    <p:extLst>
      <p:ext uri="{BB962C8B-B14F-4D97-AF65-F5344CB8AC3E}">
        <p14:creationId xmlns:p14="http://schemas.microsoft.com/office/powerpoint/2010/main" val="263506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210819"/>
            <a:ext cx="7556313" cy="659336"/>
          </a:xfrm>
        </p:spPr>
        <p:txBody>
          <a:bodyPr/>
          <a:lstStyle/>
          <a:p>
            <a:r>
              <a:rPr lang="es-ES" dirty="0"/>
              <a:t>Efectos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5975" y="884903"/>
            <a:ext cx="8731044" cy="5987845"/>
          </a:xfrm>
        </p:spPr>
        <p:txBody>
          <a:bodyPr>
            <a:noAutofit/>
          </a:bodyPr>
          <a:lstStyle/>
          <a:p>
            <a:r>
              <a:rPr lang="es-ES" sz="2200" dirty="0"/>
              <a:t>Meritocracia: creer que es el mérito (aquello que tengo y/o merezco por cuna, apellido, ¿inteligencia?, etc.) es lo que me va a permitir salir adelante</a:t>
            </a:r>
          </a:p>
          <a:p>
            <a:r>
              <a:rPr lang="es-ES" sz="2200" dirty="0"/>
              <a:t>Instituciones y mecanismos que validan la meritocracia, por ejemplo:  Liceos emblemáticos, inclusión en educación regular, colegios para “gerentes” y liceos para “obreros”, acceso a la universidad, etc.</a:t>
            </a:r>
          </a:p>
          <a:p>
            <a:r>
              <a:rPr lang="es-ES" sz="2200" dirty="0"/>
              <a:t>Peso del capital cognitivo para acceder a mejores oportunidades</a:t>
            </a:r>
          </a:p>
          <a:p>
            <a:r>
              <a:rPr lang="es-ES" sz="2200" dirty="0"/>
              <a:t>Relación entre pobreza y desarrollo cognitivo ¿es causa-efecto?</a:t>
            </a:r>
          </a:p>
          <a:p>
            <a:r>
              <a:rPr lang="es-ES" sz="2200" dirty="0"/>
              <a:t>Justificación de las desigualdades a partir de las desigualdades: si obtengo peores resultados que otro, seguro que es porque soy peor…</a:t>
            </a:r>
          </a:p>
        </p:txBody>
      </p:sp>
    </p:spTree>
    <p:extLst>
      <p:ext uri="{BB962C8B-B14F-4D97-AF65-F5344CB8AC3E}">
        <p14:creationId xmlns:p14="http://schemas.microsoft.com/office/powerpoint/2010/main" val="7513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86CF827-7E8C-FF40-9104-F73E47CB6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788" y="484094"/>
            <a:ext cx="4822722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6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7626" y="484094"/>
            <a:ext cx="8468748" cy="65723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7626" y="1141326"/>
            <a:ext cx="8521002" cy="5417277"/>
          </a:xfrm>
        </p:spPr>
        <p:txBody>
          <a:bodyPr>
            <a:normAutofit/>
          </a:bodyPr>
          <a:lstStyle/>
          <a:p>
            <a:r>
              <a:rPr lang="es-ES" sz="2800" dirty="0"/>
              <a:t>Capital cognitivo: suma del capital cultural de la familia de origen + la calidad de la educación que reciben</a:t>
            </a:r>
          </a:p>
          <a:p>
            <a:r>
              <a:rPr lang="es-ES" sz="2800" dirty="0"/>
              <a:t>Rol de los psicólogos y psicólogas en la ampliación del capital cognitivo</a:t>
            </a:r>
          </a:p>
          <a:p>
            <a:r>
              <a:rPr lang="es-ES" sz="2800" dirty="0"/>
              <a:t>Implicancias desde lo ético y lo político: por ejemplo ¿sólo atención de casos?</a:t>
            </a:r>
          </a:p>
          <a:p>
            <a:r>
              <a:rPr lang="es-ES" sz="2800" dirty="0"/>
              <a:t>Aportes desde la psicología educacional:</a:t>
            </a:r>
          </a:p>
          <a:p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14222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D8BB1-0820-9841-A689-1066852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aspiraciones por clase social PSU.mp4" descr="aspiraciones por clase social PSU.mp4">
            <a:hlinkClick r:id="" action="ppaction://media"/>
            <a:extLst>
              <a:ext uri="{FF2B5EF4-FFF2-40B4-BE49-F238E27FC236}">
                <a16:creationId xmlns:a16="http://schemas.microsoft.com/office/drawing/2014/main" id="{20048CBA-0D67-F649-B4E3-753E79FA6F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30117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974" y="484094"/>
            <a:ext cx="8008374" cy="1116106"/>
          </a:xfrm>
        </p:spPr>
        <p:txBody>
          <a:bodyPr/>
          <a:lstStyle/>
          <a:p>
            <a:r>
              <a:rPr lang="es-ES" dirty="0"/>
              <a:t>Implicancias éticas y políticas del rol de la psicología educacional en los procesos de aprendizaje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507226"/>
            <a:ext cx="8158829" cy="3618937"/>
          </a:xfrm>
        </p:spPr>
        <p:txBody>
          <a:bodyPr>
            <a:normAutofit fontScale="92500" lnSpcReduction="10000"/>
          </a:bodyPr>
          <a:lstStyle/>
          <a:p>
            <a:r>
              <a:rPr lang="es-ES" sz="2400" dirty="0"/>
              <a:t>La inteligencia ¿se nace inteligente o se aprende a ser inteligente?</a:t>
            </a:r>
          </a:p>
          <a:p>
            <a:r>
              <a:rPr lang="es-ES" sz="2400" dirty="0"/>
              <a:t>La inteligencia de las personas es consecuencia de la educación recibida</a:t>
            </a:r>
          </a:p>
          <a:p>
            <a:r>
              <a:rPr lang="es-ES" sz="2400" dirty="0"/>
              <a:t>Inteligencia: más que capacidad mental heredada e inmutable, es la capacidad del aparato cognitivo de hacer distinciones significativas de su entorno</a:t>
            </a:r>
          </a:p>
          <a:p>
            <a:r>
              <a:rPr lang="es-ES" sz="2400" dirty="0"/>
              <a:t>Estas distinciones se aprenden a través de la educación recibida</a:t>
            </a:r>
          </a:p>
        </p:txBody>
      </p:sp>
    </p:spTree>
    <p:extLst>
      <p:ext uri="{BB962C8B-B14F-4D97-AF65-F5344CB8AC3E}">
        <p14:creationId xmlns:p14="http://schemas.microsoft.com/office/powerpoint/2010/main" val="5030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38229"/>
          </a:xfrm>
        </p:spPr>
        <p:txBody>
          <a:bodyPr/>
          <a:lstStyle/>
          <a:p>
            <a:r>
              <a:rPr lang="es-ES" dirty="0"/>
              <a:t>Elementos a la base para educar la inteligencia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1828800"/>
            <a:ext cx="8327998" cy="4681578"/>
          </a:xfrm>
        </p:spPr>
        <p:txBody>
          <a:bodyPr/>
          <a:lstStyle/>
          <a:p>
            <a:r>
              <a:rPr lang="es-ES" sz="2400" dirty="0"/>
              <a:t>Calidad de la educación</a:t>
            </a:r>
          </a:p>
          <a:p>
            <a:pPr lvl="1"/>
            <a:r>
              <a:rPr lang="es-ES" sz="2400" dirty="0"/>
              <a:t>Enseñanza pública y gratuita (OCDE, 2013)</a:t>
            </a:r>
          </a:p>
          <a:p>
            <a:pPr lvl="1"/>
            <a:r>
              <a:rPr lang="es-ES" sz="2400" dirty="0"/>
              <a:t>Emparejado de cancha frente a diferencias de origen</a:t>
            </a:r>
          </a:p>
          <a:p>
            <a:r>
              <a:rPr lang="es-ES" sz="2400" dirty="0"/>
              <a:t>Diversidad de estudiantes</a:t>
            </a:r>
          </a:p>
          <a:p>
            <a:pPr lvl="1"/>
            <a:r>
              <a:rPr lang="es-ES" sz="2400" dirty="0"/>
              <a:t>Capital cultural se enriquece y se expande, cuanto más diferentes somos</a:t>
            </a:r>
          </a:p>
          <a:p>
            <a:r>
              <a:rPr lang="es-ES" sz="2400" dirty="0"/>
              <a:t>Caso chileno: homogeneización de la educación</a:t>
            </a:r>
          </a:p>
          <a:p>
            <a:pPr lvl="1"/>
            <a:r>
              <a:rPr lang="es-ES" sz="2400" dirty="0"/>
              <a:t>Separación por estrato socioeconómico: estudiar con la “gente como uno”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23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780" y="194744"/>
            <a:ext cx="7685008" cy="1116106"/>
          </a:xfrm>
        </p:spPr>
        <p:txBody>
          <a:bodyPr/>
          <a:lstStyle/>
          <a:p>
            <a:r>
              <a:rPr lang="es-ES" dirty="0"/>
              <a:t>Educación chilena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9780" y="1494976"/>
            <a:ext cx="8456692" cy="5079702"/>
          </a:xfrm>
        </p:spPr>
        <p:txBody>
          <a:bodyPr>
            <a:normAutofit/>
          </a:bodyPr>
          <a:lstStyle/>
          <a:p>
            <a:r>
              <a:rPr lang="es-ES" dirty="0"/>
              <a:t>Familias acceden al tipo de educación que sus familias pueden pagar</a:t>
            </a:r>
          </a:p>
          <a:p>
            <a:r>
              <a:rPr lang="es-ES" dirty="0"/>
              <a:t>Conformación de tres grupos homogéneos en su posición social, determinada por su posibilidad de pago</a:t>
            </a:r>
          </a:p>
          <a:p>
            <a:r>
              <a:rPr lang="es-ES" dirty="0"/>
              <a:t>Calidad de la oferta educativa de cada grupo es diferente, por lo cual se atenta en contra del desarrollo de capital cognitivo</a:t>
            </a:r>
          </a:p>
        </p:txBody>
      </p:sp>
    </p:spTree>
    <p:extLst>
      <p:ext uri="{BB962C8B-B14F-4D97-AF65-F5344CB8AC3E}">
        <p14:creationId xmlns:p14="http://schemas.microsoft.com/office/powerpoint/2010/main" val="28490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291194"/>
            <a:ext cx="7556313" cy="1116106"/>
          </a:xfrm>
        </p:spPr>
        <p:txBody>
          <a:bodyPr/>
          <a:lstStyle/>
          <a:p>
            <a:r>
              <a:rPr lang="es-ES" dirty="0"/>
              <a:t>Capital cognitivo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316" y="1407300"/>
            <a:ext cx="8585312" cy="5135227"/>
          </a:xfrm>
        </p:spPr>
        <p:txBody>
          <a:bodyPr>
            <a:normAutofit/>
          </a:bodyPr>
          <a:lstStyle/>
          <a:p>
            <a:r>
              <a:rPr lang="es-ES" sz="2800" dirty="0"/>
              <a:t>Inteligencia no es una categoría natural a priori, sino que la suma de las experiencias educativas a las que son sometida las personas</a:t>
            </a:r>
          </a:p>
          <a:p>
            <a:r>
              <a:rPr lang="es-ES" sz="2800" dirty="0"/>
              <a:t>En chile, estas experiencias educativas están muy marcadas por los tres subsistemas educativos</a:t>
            </a:r>
          </a:p>
          <a:p>
            <a:r>
              <a:rPr lang="es-ES" sz="2800" dirty="0"/>
              <a:t>Grandes diferencias en el capital cognitivo</a:t>
            </a:r>
          </a:p>
        </p:txBody>
      </p:sp>
    </p:spTree>
    <p:extLst>
      <p:ext uri="{BB962C8B-B14F-4D97-AF65-F5344CB8AC3E}">
        <p14:creationId xmlns:p14="http://schemas.microsoft.com/office/powerpoint/2010/main" val="33798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62594"/>
            <a:ext cx="7556313" cy="1116106"/>
          </a:xfrm>
        </p:spPr>
        <p:txBody>
          <a:bodyPr/>
          <a:lstStyle/>
          <a:p>
            <a:r>
              <a:rPr lang="es-ES" dirty="0"/>
              <a:t>Capital cultural y capital cognitivo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7625" y="1401097"/>
            <a:ext cx="8537079" cy="5221806"/>
          </a:xfrm>
        </p:spPr>
        <p:txBody>
          <a:bodyPr>
            <a:normAutofit/>
          </a:bodyPr>
          <a:lstStyle/>
          <a:p>
            <a:r>
              <a:rPr lang="es-ES" sz="2800" dirty="0"/>
              <a:t>Capital cultural: Bourdieu (1987)</a:t>
            </a:r>
          </a:p>
          <a:p>
            <a:endParaRPr lang="es-ES" sz="2800" dirty="0"/>
          </a:p>
          <a:p>
            <a:pPr lvl="1"/>
            <a:r>
              <a:rPr lang="es-ES" sz="2800" dirty="0"/>
              <a:t>Conjunto de bienes culturales disponibles</a:t>
            </a:r>
          </a:p>
          <a:p>
            <a:pPr lvl="1"/>
            <a:endParaRPr lang="es-ES" sz="2800" dirty="0"/>
          </a:p>
          <a:p>
            <a:pPr lvl="1"/>
            <a:r>
              <a:rPr lang="es-ES" sz="2800" dirty="0"/>
              <a:t>Transmitidos de generación en generación, los que explican las diferencias en los resultados escolares y en la ubicación relativa en la pirámide social</a:t>
            </a:r>
          </a:p>
        </p:txBody>
      </p:sp>
    </p:spTree>
    <p:extLst>
      <p:ext uri="{BB962C8B-B14F-4D97-AF65-F5344CB8AC3E}">
        <p14:creationId xmlns:p14="http://schemas.microsoft.com/office/powerpoint/2010/main" val="32924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17BC1FA-E8E0-C14B-8D57-A44D67E2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3" y="234975"/>
            <a:ext cx="7556313" cy="993724"/>
          </a:xfrm>
        </p:spPr>
        <p:txBody>
          <a:bodyPr/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sz="2800" dirty="0"/>
              <a:t>Bourdieu distingue tres tipos de capital cultural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F4FDC67-FE2F-BE40-9890-45B0B0DC8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990" y="1233615"/>
            <a:ext cx="8147008" cy="4996610"/>
          </a:xfrm>
        </p:spPr>
        <p:txBody>
          <a:bodyPr/>
          <a:lstStyle/>
          <a:p>
            <a:pPr marL="228600" lvl="1" indent="-228600">
              <a:spcBef>
                <a:spcPts val="2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s-ES" sz="2000" b="1" dirty="0"/>
              <a:t>El estado incorporado</a:t>
            </a:r>
            <a:r>
              <a:rPr lang="es-ES" sz="2000" dirty="0"/>
              <a:t>:  conocimiento y cultura incorporados a las personas en su propia estructura biológica; es decir </a:t>
            </a:r>
            <a:r>
              <a:rPr lang="es-ES" sz="2000" dirty="0">
                <a:solidFill>
                  <a:srgbClr val="FF0000"/>
                </a:solidFill>
              </a:rPr>
              <a:t>todo aquello que la persona aprende a consecuencia de la exposición a la cultura y educación formal (escuela) como informal (familia y entorno); es decir lo histórico-cultural</a:t>
            </a:r>
          </a:p>
          <a:p>
            <a:pPr marL="228600" lvl="1" indent="-228600">
              <a:spcBef>
                <a:spcPts val="2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s-ES" sz="2000" b="1" dirty="0"/>
              <a:t>El estado objetivado</a:t>
            </a:r>
            <a:r>
              <a:rPr lang="es-ES" sz="2000" dirty="0"/>
              <a:t>: todos los objetos culturales a los que la persona es expuesta o adquiere a lo largo de su vida, en forma concreta y tangible: libros, enciclopedias, herramientas tecnológicas, etc.</a:t>
            </a:r>
          </a:p>
          <a:p>
            <a:pPr marL="228600" lvl="1" indent="-228600">
              <a:spcBef>
                <a:spcPts val="20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es-ES" sz="2000" b="1" dirty="0"/>
              <a:t>El estado institucionalizado</a:t>
            </a:r>
            <a:r>
              <a:rPr lang="es-ES" sz="2000" dirty="0"/>
              <a:t>: reconocimientos formales, de diversas manifestaciones educacionales y culturales que recibe la persona a lo largo de su vida. </a:t>
            </a:r>
            <a:r>
              <a:rPr lang="es-ES" sz="2000" dirty="0" err="1"/>
              <a:t>Ej</a:t>
            </a:r>
            <a:r>
              <a:rPr lang="es-ES" sz="2000" dirty="0"/>
              <a:t>: licencias escolares, premios, títulos, </a:t>
            </a:r>
            <a:r>
              <a:rPr lang="es-ES" sz="2000" dirty="0" err="1"/>
              <a:t>etc</a:t>
            </a:r>
            <a:endParaRPr lang="es-ES" sz="20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6319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73784"/>
            <a:ext cx="7556313" cy="755364"/>
          </a:xfrm>
        </p:spPr>
        <p:txBody>
          <a:bodyPr/>
          <a:lstStyle/>
          <a:p>
            <a:r>
              <a:rPr lang="es-ES" dirty="0"/>
              <a:t>Capital cultural y capital cognitivo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2A034EB-6F52-AA4B-9F45-73D837AEA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6" y="1179871"/>
            <a:ext cx="8480322" cy="5353664"/>
          </a:xfrm>
        </p:spPr>
        <p:txBody>
          <a:bodyPr>
            <a:normAutofit/>
          </a:bodyPr>
          <a:lstStyle/>
          <a:p>
            <a:r>
              <a:rPr lang="es-CL" sz="2400" dirty="0"/>
              <a:t>Para Bourdieu es evidente y claro que las diferencias en rendimiento escolar se deben en parte importante a las diferencias en capital cultural de las familias de los niños</a:t>
            </a:r>
          </a:p>
          <a:p>
            <a:r>
              <a:rPr lang="es-CL" sz="2400" dirty="0"/>
              <a:t>Los tres estados de capital cultural suelen estar altamente correlacionados, lo que marca diferencias en el potencial de desarrollo cultural entre familias con alto y bajo capital cultural</a:t>
            </a:r>
          </a:p>
          <a:p>
            <a:r>
              <a:rPr lang="es-CL" sz="2400" dirty="0"/>
              <a:t>De esta manera, la </a:t>
            </a:r>
            <a:r>
              <a:rPr lang="es-CL" sz="2400" b="1" dirty="0">
                <a:solidFill>
                  <a:srgbClr val="C00000"/>
                </a:solidFill>
              </a:rPr>
              <a:t>inteligencia o capital cognitivo, corresponde al estado incorporado del capital cultural definido por Bourdieu</a:t>
            </a:r>
          </a:p>
        </p:txBody>
      </p:sp>
    </p:spTree>
    <p:extLst>
      <p:ext uri="{BB962C8B-B14F-4D97-AF65-F5344CB8AC3E}">
        <p14:creationId xmlns:p14="http://schemas.microsoft.com/office/powerpoint/2010/main" val="26761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822</Words>
  <Application>Microsoft Macintosh PowerPoint</Application>
  <PresentationFormat>Presentación en pantalla (4:3)</PresentationFormat>
  <Paragraphs>59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Rockwell</vt:lpstr>
      <vt:lpstr>Wingdings</vt:lpstr>
      <vt:lpstr>Ventaja</vt:lpstr>
      <vt:lpstr>Implicancias éticas y políticas del rol de la psicología educacional en los procesos de aprendizaje</vt:lpstr>
      <vt:lpstr>Presentación de PowerPoint</vt:lpstr>
      <vt:lpstr>Implicancias éticas y políticas del rol de la psicología educacional en los procesos de aprendizaje</vt:lpstr>
      <vt:lpstr>Elementos a la base para educar la inteligencia</vt:lpstr>
      <vt:lpstr>Educación chilena</vt:lpstr>
      <vt:lpstr>Capital cognitivo</vt:lpstr>
      <vt:lpstr>Capital cultural y capital cognitivo</vt:lpstr>
      <vt:lpstr>   Bourdieu distingue tres tipos de capital cultural</vt:lpstr>
      <vt:lpstr>Capital cultural y capital cognitivo</vt:lpstr>
      <vt:lpstr>Capital cognitivo y clase social</vt:lpstr>
      <vt:lpstr>Anquilosamiento del sistema social</vt:lpstr>
      <vt:lpstr>Efectos</vt:lpstr>
      <vt:lpstr>Presentación de PowerPoint</vt:lpstr>
      <vt:lpstr>Presentación de PowerPoint</vt:lpstr>
    </vt:vector>
  </TitlesOfParts>
  <Company>ENS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Interacción y mediación sociocultural en la escuela</dc:title>
  <dc:creator>Edita Núñez Sotelo</dc:creator>
  <cp:lastModifiedBy>Microsoft Office User</cp:lastModifiedBy>
  <cp:revision>38</cp:revision>
  <dcterms:created xsi:type="dcterms:W3CDTF">2020-10-26T21:24:37Z</dcterms:created>
  <dcterms:modified xsi:type="dcterms:W3CDTF">2020-12-01T15:04:35Z</dcterms:modified>
</cp:coreProperties>
</file>