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2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7"/>
    <p:restoredTop sz="94694"/>
  </p:normalViewPr>
  <p:slideViewPr>
    <p:cSldViewPr snapToGrid="0" snapToObjects="1" showGuides="1">
      <p:cViewPr varScale="1">
        <p:scale>
          <a:sx n="117" d="100"/>
          <a:sy n="117" d="100"/>
        </p:scale>
        <p:origin x="94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2F800-11D7-A543-B21F-BEB4CF6775D1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A19A3-DC5F-AE40-8266-58EFF59CED7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3904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CA19A3-DC5F-AE40-8266-58EFF59CED7A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8854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CA19A3-DC5F-AE40-8266-58EFF59CED7A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12315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CA19A3-DC5F-AE40-8266-58EFF59CED7A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22944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CA19A3-DC5F-AE40-8266-58EFF59CED7A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30408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868FF-603D-774D-AB58-7721716E5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7877FF-E87C-9049-A25C-2AAD4BB8B4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727A62-0E16-924A-84B5-A64B2CE88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24D61F-32DE-0044-A817-5323E1708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810E5D-763E-7F44-8FD7-C28F7F8EB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8833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1A17FF-83C2-8E44-8303-C230473FE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04662E-0BDF-6F45-A11D-36529ED4A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543DA1-1823-6A42-A746-9F6CF4E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43590A-5C72-464F-91A2-703CDEA5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69A418-10C5-B04F-B4D9-5DBD3FB5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4803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7BEB29-7DD5-6049-918C-F3E81B06D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3F2FE04-123E-CB45-BE54-5ADB09866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FF1972-AF56-C44F-8304-DE47E5BE9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93FC74-BCB4-6B4D-A5B7-E9D9D157B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C0D825-A24E-D241-8D81-9A99A54F1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0270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ACFD9-6AA5-EC4B-AD0D-966798D96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C0BBFC-68E2-0D4B-BDBC-6974AEAAB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B63B13-83CB-F04F-8088-0E741F4B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ABCFEA-7053-E548-80E2-CC9BA5C3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88D803-0762-9644-BBFC-1461370B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648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D8A15F-7DF9-7D40-92D0-85292EB0B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18DE2F-E997-3042-9F7C-B97163041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FBEF4E-506A-454B-82D1-D8ADCD926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2477BD-6D5E-1A4C-91F9-2C40ACBB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169FAE-5134-814D-A3F7-F4DA7C4B1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6210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92098-C14A-A84E-99C9-B8815C036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AA0E04-7B9E-734F-B0E3-AA7D095431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9DCD47-8938-EA4C-89EA-1B764C975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25AA55-0825-0F47-B99A-DA246A99B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C43B11-64A4-9542-A806-B191A5CA1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55F1D4-A08C-7B47-9F27-EAA8C516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0873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B0DDB-2AEB-0747-BD15-4B7530F6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092B97-2522-C14B-AF4F-C9BE6A654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95528C-0E23-7841-B195-C05AAF1E9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092152D-89AF-FC4F-A65A-9DF259AA7D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61827D3-3D63-C249-9CCA-36507E467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A80CCF6-87D1-2B4E-AEF9-8F8DA1A38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CA00A2-98B4-9D4B-917C-7CF350E4A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3711982-769C-2046-99D1-211324748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9471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4D9149-1016-D446-96AC-CC87FA6DD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E0294D6-476A-6C4C-81FA-8807C608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72D63C-1948-1D40-BD1F-FCC6B72ED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00D4017-8480-ED46-AB06-8E555B67B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092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F8C1728-8FBF-394D-8CD9-BF3BF4D61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27C7F96-2F80-5847-8BAA-34FB744C2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D343CCD-F8C2-F84C-8437-641155BA1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245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EF74D-9BE3-1A4B-9CD9-89E50337E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438E68-E648-8B4A-A393-EA39599A1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1F30AE-AFD8-1640-AD81-40B4A608C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20570D-097E-6642-BF1E-33C7F34CB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6A4FAB-7189-8C4F-A541-B88F4CDDB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6E9749-D823-934F-A48D-DB53F2E9A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172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97AEA-E50C-9A46-9922-C69B57B0E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737C469-1E78-274D-A9A2-A703BFF86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97834C-660A-2D48-A8A5-D0F4A8EDA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81745A-36B7-C340-A04A-A0BE5665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4A7686-F305-4F4F-981E-3B3D6408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BE91E4-4A5D-DE44-AC2D-46EE520B5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15861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E60BF4-F0CC-B74A-9A04-044F8528C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08AE3D-A998-424E-AC82-81E34534C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EC779D-215C-7044-AF76-97B08A48A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947AA-8A3B-8B40-8968-5E9DC1B083E2}" type="datetimeFigureOut">
              <a:rPr lang="es-ES_tradnl" smtClean="0"/>
              <a:t>23/3/21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23F6B0-BB8B-F94E-8FF7-20B32818C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948B67-6276-194E-A45D-A2639A52F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D6365-1D0E-1B47-96A9-BE010ACF392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7891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om.com/share/5ed42bc2f47640bb81dd06041a991d7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om.com/share/283bfa3b5c95475f96112b4f327dd88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oom.com/share/037101b4222b4418bc1a04434ed6a9c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om.com/share/1387383390bb4992ba6da200e0adbfd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oom.com/share/73ccd1fad13a4fba995f831b5dda44e9" TargetMode="External"/><Relationship Id="rId4" Type="http://schemas.openxmlformats.org/officeDocument/2006/relationships/hyperlink" Target="https://www.loom.com/share/aac419389ad6402fbfe8df69e338b56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package" Target="../embeddings/Documento_de_Microsoft_Word.docx"/><Relationship Id="rId4" Type="http://schemas.openxmlformats.org/officeDocument/2006/relationships/hyperlink" Target="https://www.loom.com/share/4ee45a0d85464d9e826e7c86a659f9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785FF1-3F92-3147-B222-420E8212E2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MÓDULO SOBRE EL CONCEPTO DE COMUNIDAD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98C7B4-2106-1244-978F-671118F658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ES_tradnl" dirty="0"/>
              <a:t>Víctor Martínez Ravanal</a:t>
            </a:r>
          </a:p>
          <a:p>
            <a:pPr algn="r"/>
            <a:r>
              <a:rPr lang="es-ES_tradnl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3176012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6D62930-979C-DC47-BB69-996FDC4D9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es-ES_tradnl" sz="3600" dirty="0">
                <a:solidFill>
                  <a:schemeClr val="tx2"/>
                </a:solidFill>
              </a:rPr>
              <a:t>MÓDULO SOBRE EL CONCEPTO DE COMUNIDAD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5A42DA-CC6A-C240-931D-F03984492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954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es-CL" sz="1400">
                <a:solidFill>
                  <a:schemeClr val="tx2"/>
                </a:solidFill>
              </a:rPr>
              <a:t>En este módulo haré una revisión crítica del concepto de </a:t>
            </a:r>
            <a:r>
              <a:rPr lang="es-CL" sz="1400" b="1">
                <a:solidFill>
                  <a:schemeClr val="tx2"/>
                </a:solidFill>
              </a:rPr>
              <a:t>Comunidad</a:t>
            </a:r>
            <a:r>
              <a:rPr lang="es-CL" sz="1400">
                <a:solidFill>
                  <a:schemeClr val="tx2"/>
                </a:solidFill>
              </a:rPr>
              <a:t>. </a:t>
            </a:r>
          </a:p>
          <a:p>
            <a:r>
              <a:rPr lang="es-CL" sz="1400">
                <a:solidFill>
                  <a:schemeClr val="tx2"/>
                </a:solidFill>
              </a:rPr>
              <a:t>El módulo está conformado por 7 cápsulas audiovisuales y una guía complementaria.</a:t>
            </a:r>
          </a:p>
          <a:p>
            <a:r>
              <a:rPr lang="es-CL" sz="1400">
                <a:solidFill>
                  <a:schemeClr val="tx2"/>
                </a:solidFill>
              </a:rPr>
              <a:t>En el primer video presento la Ontología Comunitaria, modelo de referencia para la revisión crítica del concepto de Comunidad. Describo aquí los tres planos de comunidad que distingue este modelo, a saber, la comunidad </a:t>
            </a:r>
            <a:r>
              <a:rPr lang="es-CL" sz="1400" b="1">
                <a:solidFill>
                  <a:schemeClr val="tx2"/>
                </a:solidFill>
              </a:rPr>
              <a:t>Primordial</a:t>
            </a:r>
            <a:r>
              <a:rPr lang="es-CL" sz="1400">
                <a:solidFill>
                  <a:schemeClr val="tx2"/>
                </a:solidFill>
              </a:rPr>
              <a:t>, la comunidad </a:t>
            </a:r>
            <a:r>
              <a:rPr lang="es-CL" sz="1400" b="1">
                <a:solidFill>
                  <a:schemeClr val="tx2"/>
                </a:solidFill>
              </a:rPr>
              <a:t>Impersonal </a:t>
            </a:r>
            <a:r>
              <a:rPr lang="es-CL" sz="1400">
                <a:solidFill>
                  <a:schemeClr val="tx2"/>
                </a:solidFill>
              </a:rPr>
              <a:t>y la comunidad de </a:t>
            </a:r>
            <a:r>
              <a:rPr lang="es-CL" sz="1400" b="1">
                <a:solidFill>
                  <a:schemeClr val="tx2"/>
                </a:solidFill>
              </a:rPr>
              <a:t>Compenetración Personal </a:t>
            </a:r>
            <a:r>
              <a:rPr lang="es-CL" sz="1400">
                <a:solidFill>
                  <a:schemeClr val="tx2"/>
                </a:solidFill>
              </a:rPr>
              <a:t>(foco preferencial de la psicología comunitaria) (</a:t>
            </a:r>
            <a:r>
              <a:rPr lang="es-CL" sz="1400">
                <a:solidFill>
                  <a:schemeClr val="tx2"/>
                </a:solidFill>
                <a:hlinkClick r:id="rId3"/>
              </a:rPr>
              <a:t>video nº 1</a:t>
            </a:r>
            <a:r>
              <a:rPr lang="es-CL" sz="1400">
                <a:solidFill>
                  <a:schemeClr val="tx2"/>
                </a:solidFill>
              </a:rPr>
              <a:t>)</a:t>
            </a:r>
            <a:endParaRPr lang="es-ES_tradnl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0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5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9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8E5A5EE-9FC9-644D-AD06-FBA07E26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es-ES_tradnl" sz="3600">
                <a:solidFill>
                  <a:schemeClr val="tx2"/>
                </a:solidFill>
              </a:rPr>
              <a:t>MÓDULO SOBRE EL CONCEPTO DE COMUNIDAD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420FD1-E2A2-B94E-9C8B-C6F25E555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954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es-CL" sz="1600" dirty="0">
                <a:solidFill>
                  <a:schemeClr val="tx2"/>
                </a:solidFill>
              </a:rPr>
              <a:t>En el segundo video detallo el concepto de Comunidad Primordial. Las nociones clave son aquí, entre otras, ‘el estar-en-el-mundo’, ‘realidad’, ‘estar-en-común’, la ‘comunidad de los otros’ (</a:t>
            </a:r>
            <a:r>
              <a:rPr lang="es-CL" sz="1600" dirty="0">
                <a:solidFill>
                  <a:schemeClr val="tx2"/>
                </a:solidFill>
                <a:hlinkClick r:id="rId3"/>
              </a:rPr>
              <a:t>ver video nº 2</a:t>
            </a:r>
            <a:r>
              <a:rPr lang="es-CL" sz="1600" dirty="0">
                <a:solidFill>
                  <a:schemeClr val="tx2"/>
                </a:solidFill>
              </a:rPr>
              <a:t>).</a:t>
            </a:r>
          </a:p>
          <a:p>
            <a:r>
              <a:rPr lang="es-CL" sz="1600" dirty="0">
                <a:solidFill>
                  <a:schemeClr val="tx2"/>
                </a:solidFill>
              </a:rPr>
              <a:t>En el video tercero describo la Comunidad Impersonal analizando cómo en la relación ontológica del estar en común de la comunidad primordial las singularidades personales establecen vínculos sociales, se afectan recíprocamente y generan en común un corpus comunitario de reglas, normas y valores, una historia, una cultura (</a:t>
            </a:r>
            <a:r>
              <a:rPr lang="es-CL" sz="1600" dirty="0">
                <a:solidFill>
                  <a:schemeClr val="tx2"/>
                </a:solidFill>
                <a:hlinkClick r:id="rId4"/>
              </a:rPr>
              <a:t>ver video nº 3</a:t>
            </a:r>
            <a:r>
              <a:rPr lang="es-CL" sz="1600" dirty="0">
                <a:solidFill>
                  <a:schemeClr val="tx2"/>
                </a:solidFill>
              </a:rPr>
              <a:t>). </a:t>
            </a:r>
          </a:p>
          <a:p>
            <a:pPr marL="0" indent="0">
              <a:buNone/>
            </a:pPr>
            <a:endParaRPr lang="es-ES_tradnl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71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8E5A5EE-9FC9-644D-AD06-FBA07E26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es-ES_tradnl" sz="3600">
                <a:solidFill>
                  <a:schemeClr val="tx2"/>
                </a:solidFill>
              </a:rPr>
              <a:t>MÓDULO SOBRE EL CONCEPTO DE COMUNIDAD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420FD1-E2A2-B94E-9C8B-C6F25E555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954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es-CL" sz="1600" dirty="0">
                <a:solidFill>
                  <a:schemeClr val="tx2"/>
                </a:solidFill>
              </a:rPr>
              <a:t>En el video nº 4 el tema es la Comunidad de Compenetración personal, plano de la comunidad en la que se concentra la psicología comunitaria tradicional (</a:t>
            </a:r>
            <a:r>
              <a:rPr lang="es-CL" sz="1600" dirty="0">
                <a:solidFill>
                  <a:schemeClr val="tx2"/>
                </a:solidFill>
                <a:hlinkClick r:id="rId3"/>
              </a:rPr>
              <a:t>ver video nº 4</a:t>
            </a:r>
            <a:r>
              <a:rPr lang="es-CL" sz="1600" dirty="0">
                <a:solidFill>
                  <a:schemeClr val="tx2"/>
                </a:solidFill>
              </a:rPr>
              <a:t>).</a:t>
            </a:r>
          </a:p>
          <a:p>
            <a:r>
              <a:rPr lang="es-CL" sz="1600" dirty="0">
                <a:solidFill>
                  <a:schemeClr val="tx2"/>
                </a:solidFill>
              </a:rPr>
              <a:t>En el video nº 5 se presentan las definiciones más clásicas de la comunidad desde la psicología comunitaria (</a:t>
            </a:r>
            <a:r>
              <a:rPr lang="es-CL" sz="1600" dirty="0">
                <a:solidFill>
                  <a:schemeClr val="tx2"/>
                </a:solidFill>
                <a:hlinkClick r:id="rId4"/>
              </a:rPr>
              <a:t>ver video nº 5</a:t>
            </a:r>
            <a:r>
              <a:rPr lang="es-CL" sz="1600" dirty="0">
                <a:solidFill>
                  <a:schemeClr val="tx2"/>
                </a:solidFill>
              </a:rPr>
              <a:t>).</a:t>
            </a:r>
          </a:p>
          <a:p>
            <a:r>
              <a:rPr lang="es-CL" sz="1600" dirty="0">
                <a:solidFill>
                  <a:schemeClr val="tx2"/>
                </a:solidFill>
              </a:rPr>
              <a:t>En el video nº 6 hago una revisión crítica del concepto de comunidad en psicología comunitaria (</a:t>
            </a:r>
            <a:r>
              <a:rPr lang="es-CL" sz="1600" dirty="0">
                <a:solidFill>
                  <a:schemeClr val="tx2"/>
                </a:solidFill>
                <a:hlinkClick r:id="rId5"/>
              </a:rPr>
              <a:t>ver video nº 6</a:t>
            </a:r>
            <a:r>
              <a:rPr lang="es-CL" sz="1600" dirty="0">
                <a:solidFill>
                  <a:schemeClr val="tx2"/>
                </a:solidFill>
              </a:rPr>
              <a:t>).</a:t>
            </a:r>
          </a:p>
          <a:p>
            <a:pPr marL="0" indent="0">
              <a:buNone/>
            </a:pPr>
            <a:endParaRPr lang="es-ES_tradnl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59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8E5A5EE-9FC9-644D-AD06-FBA07E26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es-ES_tradnl" sz="3600">
                <a:solidFill>
                  <a:schemeClr val="tx2"/>
                </a:solidFill>
              </a:rPr>
              <a:t>MÓDULO SOBRE EL CONCEPTO DE COMUNIDAD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420FD1-E2A2-B94E-9C8B-C6F25E555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954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es-CL" sz="2000" dirty="0">
                <a:solidFill>
                  <a:schemeClr val="tx2"/>
                </a:solidFill>
              </a:rPr>
              <a:t>En el video nº 7 presento el concepto de </a:t>
            </a:r>
            <a:r>
              <a:rPr lang="es-CL" sz="2000" b="1" dirty="0">
                <a:solidFill>
                  <a:schemeClr val="tx2"/>
                </a:solidFill>
              </a:rPr>
              <a:t>Comunidad Integral </a:t>
            </a:r>
            <a:r>
              <a:rPr lang="es-CL" sz="2000" dirty="0">
                <a:solidFill>
                  <a:schemeClr val="tx2"/>
                </a:solidFill>
              </a:rPr>
              <a:t>que intenta hacerse cargo de los cuestionamientos al concepto tradicional de comunidad (</a:t>
            </a:r>
            <a:r>
              <a:rPr lang="es-CL" sz="2000" dirty="0">
                <a:solidFill>
                  <a:schemeClr val="tx2"/>
                </a:solidFill>
                <a:hlinkClick r:id="rId4"/>
              </a:rPr>
              <a:t>ver video nº 7</a:t>
            </a:r>
            <a:r>
              <a:rPr lang="es-CL" sz="2000" dirty="0">
                <a:solidFill>
                  <a:schemeClr val="tx2"/>
                </a:solidFill>
              </a:rPr>
              <a:t>).</a:t>
            </a:r>
          </a:p>
          <a:p>
            <a:r>
              <a:rPr lang="es-CL" sz="2000" dirty="0">
                <a:solidFill>
                  <a:schemeClr val="tx2"/>
                </a:solidFill>
              </a:rPr>
              <a:t>Finalmente, pongo a disposición de los estudiantes una guía complementaria para la comprensión y estudio de los videos (ver guía complementaria)</a:t>
            </a:r>
          </a:p>
          <a:p>
            <a:pPr marL="0" indent="0">
              <a:buNone/>
            </a:pPr>
            <a:endParaRPr lang="es-ES_tradnl" sz="2000" dirty="0">
              <a:solidFill>
                <a:schemeClr val="tx2"/>
              </a:solidFill>
            </a:endParaRPr>
          </a:p>
        </p:txBody>
      </p:sp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41A25506-820B-DA4B-8FC3-002FFA4F5B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69990"/>
              </p:ext>
            </p:extLst>
          </p:nvPr>
        </p:nvGraphicFramePr>
        <p:xfrm>
          <a:off x="6447516" y="5105400"/>
          <a:ext cx="96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Documento" showAsIcon="1" r:id="rId5" imgW="965200" imgH="609600" progId="Word.Document.12">
                  <p:embed/>
                </p:oleObj>
              </mc:Choice>
              <mc:Fallback>
                <p:oleObj name="Documento" showAsIcon="1" r:id="rId5" imgW="965200" imgH="609600" progId="Word.Document.12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BC36AF01-15D0-404A-900D-3FB861951B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7516" y="5105400"/>
                        <a:ext cx="965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3483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357</Words>
  <Application>Microsoft Macintosh PowerPoint</Application>
  <PresentationFormat>Panorámica</PresentationFormat>
  <Paragraphs>21</Paragraphs>
  <Slides>5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Documento de Microsoft Word</vt:lpstr>
      <vt:lpstr>MÓDULO SOBRE EL CONCEPTO DE COMUNIDAD</vt:lpstr>
      <vt:lpstr>MÓDULO SOBRE EL CONCEPTO DE COMUNIDAD</vt:lpstr>
      <vt:lpstr>MÓDULO SOBRE EL CONCEPTO DE COMUNIDAD</vt:lpstr>
      <vt:lpstr>MÓDULO SOBRE EL CONCEPTO DE COMUNIDAD</vt:lpstr>
      <vt:lpstr>MÓDULO SOBRE EL CONCEPTO DE COMUNIDAD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Víctor Manuel Martínez Ravanal</dc:creator>
  <cp:lastModifiedBy>Víctor Manuel Martínez Ravanal</cp:lastModifiedBy>
  <cp:revision>6</cp:revision>
  <dcterms:created xsi:type="dcterms:W3CDTF">2021-03-06T13:57:35Z</dcterms:created>
  <dcterms:modified xsi:type="dcterms:W3CDTF">2021-03-23T20:57:05Z</dcterms:modified>
</cp:coreProperties>
</file>