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11"/>
  </p:notesMasterIdLst>
  <p:sldIdLst>
    <p:sldId id="621" r:id="rId2"/>
    <p:sldId id="689" r:id="rId3"/>
    <p:sldId id="283" r:id="rId4"/>
    <p:sldId id="699" r:id="rId5"/>
    <p:sldId id="703" r:id="rId6"/>
    <p:sldId id="701" r:id="rId7"/>
    <p:sldId id="707" r:id="rId8"/>
    <p:sldId id="702" r:id="rId9"/>
    <p:sldId id="708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43"/>
    <p:restoredTop sz="96137"/>
  </p:normalViewPr>
  <p:slideViewPr>
    <p:cSldViewPr snapToGrid="0" snapToObjects="1">
      <p:cViewPr varScale="1">
        <p:scale>
          <a:sx n="60" d="100"/>
          <a:sy n="60" d="100"/>
        </p:scale>
        <p:origin x="200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88401-2501-A44D-8E87-F6A2818C98AA}" type="datetimeFigureOut">
              <a:rPr lang="es-ES_tradnl" smtClean="0"/>
              <a:t>16/11/21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C18EE-6544-0C41-A998-968EB9C7A4F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1437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bd9dc158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bd9dc158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bd9dc158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bd9dc158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2692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bd9dc158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bd9dc158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833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bd9dc158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bd9dc158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3782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bd9dc158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bd9dc158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663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bd9dc158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bd9dc158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24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bd9dc158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bd9dc158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95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396968"/>
            <a:ext cx="3461000" cy="346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7901" y="-33"/>
            <a:ext cx="5234100" cy="6576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26633" y="1337567"/>
            <a:ext cx="6375600" cy="22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94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4138000"/>
            <a:ext cx="3510733" cy="2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6333" y="-34"/>
            <a:ext cx="3525667" cy="44302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326633" y="2724433"/>
            <a:ext cx="8322000" cy="81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26633" y="3669168"/>
            <a:ext cx="8322000" cy="46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4351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4155533"/>
            <a:ext cx="1975367" cy="27024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3BC2CA-F14B-3A4B-8B79-C2B7E98814C1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60" name="Google Shape;6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2501" y="1"/>
            <a:ext cx="4979500" cy="312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74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1326633" y="5367067"/>
            <a:ext cx="95388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3BC2CA-F14B-3A4B-8B79-C2B7E98814C1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66" name="Google Shape;6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423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13BC2CA-F14B-3A4B-8B79-C2B7E98814C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9104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813BC2CA-F14B-3A4B-8B79-C2B7E98814C1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04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Blue Watercolor">
  <p:cSld name="Blank - Blue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2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813BC2CA-F14B-3A4B-8B79-C2B7E98814C1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9" name="Google Shape;7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028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Subtle">
  <p:cSld name="Blank - Subtle">
    <p:bg>
      <p:bgPr>
        <a:solidFill>
          <a:schemeClr val="accent1"/>
        </a:solidFill>
        <a:effectLst/>
      </p:bgPr>
    </p:bg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4"/>
          <p:cNvSpPr txBox="1">
            <a:spLocks noGrp="1"/>
          </p:cNvSpPr>
          <p:nvPr>
            <p:ph type="sldNum" idx="12"/>
          </p:nvPr>
        </p:nvSpPr>
        <p:spPr>
          <a:xfrm>
            <a:off x="11152400" y="5818400"/>
            <a:ext cx="1039600" cy="103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grpSp>
        <p:nvGrpSpPr>
          <p:cNvPr id="1205" name="Google Shape;1205;p24"/>
          <p:cNvGrpSpPr/>
          <p:nvPr/>
        </p:nvGrpSpPr>
        <p:grpSpPr>
          <a:xfrm>
            <a:off x="235317" y="164234"/>
            <a:ext cx="11896067" cy="6627233"/>
            <a:chOff x="176488" y="123175"/>
            <a:chExt cx="8922050" cy="4970425"/>
          </a:xfrm>
        </p:grpSpPr>
        <p:sp>
          <p:nvSpPr>
            <p:cNvPr id="1206" name="Google Shape;1206;p24"/>
            <p:cNvSpPr/>
            <p:nvPr/>
          </p:nvSpPr>
          <p:spPr>
            <a:xfrm rot="2700000">
              <a:off x="682970" y="1969271"/>
              <a:ext cx="296561" cy="296561"/>
            </a:xfrm>
            <a:prstGeom prst="mathPlus">
              <a:avLst>
                <a:gd name="adj1" fmla="val 23520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7" name="Google Shape;1207;p24"/>
            <p:cNvSpPr/>
            <p:nvPr/>
          </p:nvSpPr>
          <p:spPr>
            <a:xfrm>
              <a:off x="1836800" y="45202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1748600" y="1231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9" name="Google Shape;1209;p24"/>
            <p:cNvSpPr/>
            <p:nvPr/>
          </p:nvSpPr>
          <p:spPr>
            <a:xfrm>
              <a:off x="1320550" y="2113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0" name="Google Shape;1210;p24"/>
            <p:cNvSpPr/>
            <p:nvPr/>
          </p:nvSpPr>
          <p:spPr>
            <a:xfrm>
              <a:off x="979600" y="56282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1" name="Google Shape;1211;p24"/>
            <p:cNvSpPr/>
            <p:nvPr/>
          </p:nvSpPr>
          <p:spPr>
            <a:xfrm>
              <a:off x="1408750" y="12379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2" name="Google Shape;1212;p24"/>
            <p:cNvSpPr/>
            <p:nvPr/>
          </p:nvSpPr>
          <p:spPr>
            <a:xfrm>
              <a:off x="561400" y="133952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3" name="Google Shape;1213;p24"/>
            <p:cNvSpPr/>
            <p:nvPr/>
          </p:nvSpPr>
          <p:spPr>
            <a:xfrm>
              <a:off x="2049150" y="10854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4" name="Google Shape;1214;p24"/>
            <p:cNvSpPr/>
            <p:nvPr/>
          </p:nvSpPr>
          <p:spPr>
            <a:xfrm>
              <a:off x="1184200" y="17004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5" name="Google Shape;1215;p24"/>
            <p:cNvSpPr/>
            <p:nvPr/>
          </p:nvSpPr>
          <p:spPr>
            <a:xfrm>
              <a:off x="264700" y="85022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6" name="Google Shape;1216;p24"/>
            <p:cNvSpPr/>
            <p:nvPr/>
          </p:nvSpPr>
          <p:spPr>
            <a:xfrm>
              <a:off x="3082938" y="745975"/>
              <a:ext cx="296700" cy="296700"/>
            </a:xfrm>
            <a:prstGeom prst="mathPlus">
              <a:avLst>
                <a:gd name="adj1" fmla="val 23520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7" name="Google Shape;1217;p24"/>
            <p:cNvSpPr/>
            <p:nvPr/>
          </p:nvSpPr>
          <p:spPr>
            <a:xfrm rot="2700000">
              <a:off x="2383745" y="184596"/>
              <a:ext cx="296561" cy="296561"/>
            </a:xfrm>
            <a:prstGeom prst="mathPlus">
              <a:avLst>
                <a:gd name="adj1" fmla="val 23520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8" name="Google Shape;1218;p24"/>
            <p:cNvSpPr/>
            <p:nvPr/>
          </p:nvSpPr>
          <p:spPr>
            <a:xfrm>
              <a:off x="2114650" y="1521175"/>
              <a:ext cx="256800" cy="256800"/>
            </a:xfrm>
            <a:prstGeom prst="donut">
              <a:avLst>
                <a:gd name="adj" fmla="val 24249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9" name="Google Shape;1219;p24"/>
            <p:cNvSpPr/>
            <p:nvPr/>
          </p:nvSpPr>
          <p:spPr>
            <a:xfrm>
              <a:off x="2125575" y="23662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0" name="Google Shape;1220;p24"/>
            <p:cNvSpPr/>
            <p:nvPr/>
          </p:nvSpPr>
          <p:spPr>
            <a:xfrm>
              <a:off x="3796775" y="9517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1" name="Google Shape;1221;p24"/>
            <p:cNvSpPr/>
            <p:nvPr/>
          </p:nvSpPr>
          <p:spPr>
            <a:xfrm>
              <a:off x="2962500" y="2227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2" name="Google Shape;1222;p24"/>
            <p:cNvSpPr/>
            <p:nvPr/>
          </p:nvSpPr>
          <p:spPr>
            <a:xfrm>
              <a:off x="3952800" y="14410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3" name="Google Shape;1223;p24"/>
            <p:cNvSpPr/>
            <p:nvPr/>
          </p:nvSpPr>
          <p:spPr>
            <a:xfrm>
              <a:off x="4391600" y="8207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4" name="Google Shape;1224;p24"/>
            <p:cNvSpPr/>
            <p:nvPr/>
          </p:nvSpPr>
          <p:spPr>
            <a:xfrm>
              <a:off x="2577600" y="9517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5" name="Google Shape;1225;p24"/>
            <p:cNvSpPr/>
            <p:nvPr/>
          </p:nvSpPr>
          <p:spPr>
            <a:xfrm rot="2700000">
              <a:off x="4759370" y="248646"/>
              <a:ext cx="296561" cy="296561"/>
            </a:xfrm>
            <a:prstGeom prst="mathPlus">
              <a:avLst>
                <a:gd name="adj1" fmla="val 23520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6" name="Google Shape;1226;p24"/>
            <p:cNvSpPr/>
            <p:nvPr/>
          </p:nvSpPr>
          <p:spPr>
            <a:xfrm>
              <a:off x="6353925" y="478525"/>
              <a:ext cx="256800" cy="256800"/>
            </a:xfrm>
            <a:prstGeom prst="donut">
              <a:avLst>
                <a:gd name="adj" fmla="val 24249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7" name="Google Shape;1227;p24"/>
            <p:cNvSpPr/>
            <p:nvPr/>
          </p:nvSpPr>
          <p:spPr>
            <a:xfrm>
              <a:off x="5847250" y="44102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8" name="Google Shape;1228;p24"/>
            <p:cNvSpPr/>
            <p:nvPr/>
          </p:nvSpPr>
          <p:spPr>
            <a:xfrm>
              <a:off x="5935450" y="12189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9" name="Google Shape;1229;p24"/>
            <p:cNvSpPr/>
            <p:nvPr/>
          </p:nvSpPr>
          <p:spPr>
            <a:xfrm>
              <a:off x="6468963" y="15719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0" name="Google Shape;1230;p24"/>
            <p:cNvSpPr/>
            <p:nvPr/>
          </p:nvSpPr>
          <p:spPr>
            <a:xfrm>
              <a:off x="5312650" y="14865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1" name="Google Shape;1231;p24"/>
            <p:cNvSpPr/>
            <p:nvPr/>
          </p:nvSpPr>
          <p:spPr>
            <a:xfrm>
              <a:off x="6876825" y="7325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2" name="Google Shape;1232;p24"/>
            <p:cNvSpPr/>
            <p:nvPr/>
          </p:nvSpPr>
          <p:spPr>
            <a:xfrm>
              <a:off x="7320750" y="2887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3" name="Google Shape;1233;p24"/>
            <p:cNvSpPr/>
            <p:nvPr/>
          </p:nvSpPr>
          <p:spPr>
            <a:xfrm>
              <a:off x="5104150" y="19730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4" name="Google Shape;1234;p24"/>
            <p:cNvSpPr/>
            <p:nvPr/>
          </p:nvSpPr>
          <p:spPr>
            <a:xfrm>
              <a:off x="5015950" y="9972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5" name="Google Shape;1235;p24"/>
            <p:cNvSpPr/>
            <p:nvPr/>
          </p:nvSpPr>
          <p:spPr>
            <a:xfrm>
              <a:off x="682900" y="2807375"/>
              <a:ext cx="296700" cy="296700"/>
            </a:xfrm>
            <a:prstGeom prst="mathPlus">
              <a:avLst>
                <a:gd name="adj1" fmla="val 23520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6" name="Google Shape;1236;p24"/>
            <p:cNvSpPr/>
            <p:nvPr/>
          </p:nvSpPr>
          <p:spPr>
            <a:xfrm rot="2700000">
              <a:off x="2275195" y="4002921"/>
              <a:ext cx="296561" cy="296561"/>
            </a:xfrm>
            <a:prstGeom prst="mathPlus">
              <a:avLst>
                <a:gd name="adj1" fmla="val 23520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7" name="Google Shape;1237;p24"/>
            <p:cNvSpPr/>
            <p:nvPr/>
          </p:nvSpPr>
          <p:spPr>
            <a:xfrm>
              <a:off x="477088" y="4042900"/>
              <a:ext cx="256800" cy="256800"/>
            </a:xfrm>
            <a:prstGeom prst="donut">
              <a:avLst>
                <a:gd name="adj" fmla="val 24249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8" name="Google Shape;1238;p24"/>
            <p:cNvSpPr/>
            <p:nvPr/>
          </p:nvSpPr>
          <p:spPr>
            <a:xfrm>
              <a:off x="1173263" y="33286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9" name="Google Shape;1239;p24"/>
            <p:cNvSpPr/>
            <p:nvPr/>
          </p:nvSpPr>
          <p:spPr>
            <a:xfrm>
              <a:off x="1472938" y="27004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0" name="Google Shape;1240;p24"/>
            <p:cNvSpPr/>
            <p:nvPr/>
          </p:nvSpPr>
          <p:spPr>
            <a:xfrm>
              <a:off x="176488" y="46045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1" name="Google Shape;1241;p24"/>
            <p:cNvSpPr/>
            <p:nvPr/>
          </p:nvSpPr>
          <p:spPr>
            <a:xfrm>
              <a:off x="1272388" y="42997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2" name="Google Shape;1242;p24"/>
            <p:cNvSpPr/>
            <p:nvPr/>
          </p:nvSpPr>
          <p:spPr>
            <a:xfrm>
              <a:off x="401013" y="23339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3" name="Google Shape;1243;p24"/>
            <p:cNvSpPr/>
            <p:nvPr/>
          </p:nvSpPr>
          <p:spPr>
            <a:xfrm>
              <a:off x="1962238" y="34306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4" name="Google Shape;1244;p24"/>
            <p:cNvSpPr/>
            <p:nvPr/>
          </p:nvSpPr>
          <p:spPr>
            <a:xfrm>
              <a:off x="1173263" y="37618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5" name="Google Shape;1245;p24"/>
            <p:cNvSpPr/>
            <p:nvPr/>
          </p:nvSpPr>
          <p:spPr>
            <a:xfrm>
              <a:off x="253763" y="291162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6" name="Google Shape;1246;p24"/>
            <p:cNvSpPr/>
            <p:nvPr/>
          </p:nvSpPr>
          <p:spPr>
            <a:xfrm>
              <a:off x="3079900" y="2925050"/>
              <a:ext cx="296700" cy="296700"/>
            </a:xfrm>
            <a:prstGeom prst="mathPlus">
              <a:avLst>
                <a:gd name="adj1" fmla="val 23520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7" name="Google Shape;1247;p24"/>
            <p:cNvSpPr/>
            <p:nvPr/>
          </p:nvSpPr>
          <p:spPr>
            <a:xfrm>
              <a:off x="3868488" y="4748600"/>
              <a:ext cx="256800" cy="256800"/>
            </a:xfrm>
            <a:prstGeom prst="donut">
              <a:avLst>
                <a:gd name="adj" fmla="val 24249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8" name="Google Shape;1248;p24"/>
            <p:cNvSpPr/>
            <p:nvPr/>
          </p:nvSpPr>
          <p:spPr>
            <a:xfrm>
              <a:off x="3844488" y="27886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9" name="Google Shape;1249;p24"/>
            <p:cNvSpPr/>
            <p:nvPr/>
          </p:nvSpPr>
          <p:spPr>
            <a:xfrm>
              <a:off x="3692088" y="2227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0" name="Google Shape;1250;p24"/>
            <p:cNvSpPr/>
            <p:nvPr/>
          </p:nvSpPr>
          <p:spPr>
            <a:xfrm>
              <a:off x="2764738" y="35824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1" name="Google Shape;1251;p24"/>
            <p:cNvSpPr/>
            <p:nvPr/>
          </p:nvSpPr>
          <p:spPr>
            <a:xfrm>
              <a:off x="4061488" y="34942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2" name="Google Shape;1252;p24"/>
            <p:cNvSpPr/>
            <p:nvPr/>
          </p:nvSpPr>
          <p:spPr>
            <a:xfrm>
              <a:off x="3544813" y="42595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3" name="Google Shape;1253;p24"/>
            <p:cNvSpPr/>
            <p:nvPr/>
          </p:nvSpPr>
          <p:spPr>
            <a:xfrm>
              <a:off x="4486188" y="25239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4" name="Google Shape;1254;p24"/>
            <p:cNvSpPr/>
            <p:nvPr/>
          </p:nvSpPr>
          <p:spPr>
            <a:xfrm>
              <a:off x="4780463" y="2423400"/>
              <a:ext cx="296700" cy="296700"/>
            </a:xfrm>
            <a:prstGeom prst="mathPlus">
              <a:avLst>
                <a:gd name="adj1" fmla="val 23520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5" name="Google Shape;1255;p24"/>
            <p:cNvSpPr/>
            <p:nvPr/>
          </p:nvSpPr>
          <p:spPr>
            <a:xfrm rot="2700000">
              <a:off x="6657557" y="3136296"/>
              <a:ext cx="296561" cy="296561"/>
            </a:xfrm>
            <a:prstGeom prst="mathPlus">
              <a:avLst>
                <a:gd name="adj1" fmla="val 23520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6" name="Google Shape;1256;p24"/>
            <p:cNvSpPr/>
            <p:nvPr/>
          </p:nvSpPr>
          <p:spPr>
            <a:xfrm>
              <a:off x="5851138" y="3831400"/>
              <a:ext cx="256800" cy="256800"/>
            </a:xfrm>
            <a:prstGeom prst="donut">
              <a:avLst>
                <a:gd name="adj" fmla="val 24249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7" name="Google Shape;1257;p24"/>
            <p:cNvSpPr/>
            <p:nvPr/>
          </p:nvSpPr>
          <p:spPr>
            <a:xfrm>
              <a:off x="7024038" y="1636088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8" name="Google Shape;1258;p24"/>
            <p:cNvSpPr/>
            <p:nvPr/>
          </p:nvSpPr>
          <p:spPr>
            <a:xfrm>
              <a:off x="5847238" y="17004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9" name="Google Shape;1259;p24"/>
            <p:cNvSpPr/>
            <p:nvPr/>
          </p:nvSpPr>
          <p:spPr>
            <a:xfrm>
              <a:off x="6114538" y="28716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0" name="Google Shape;1260;p24"/>
            <p:cNvSpPr/>
            <p:nvPr/>
          </p:nvSpPr>
          <p:spPr>
            <a:xfrm>
              <a:off x="5579938" y="31203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1" name="Google Shape;1261;p24"/>
            <p:cNvSpPr/>
            <p:nvPr/>
          </p:nvSpPr>
          <p:spPr>
            <a:xfrm>
              <a:off x="8090813" y="38423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2" name="Google Shape;1262;p24"/>
            <p:cNvSpPr/>
            <p:nvPr/>
          </p:nvSpPr>
          <p:spPr>
            <a:xfrm>
              <a:off x="5283238" y="26310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3" name="Google Shape;1263;p24"/>
            <p:cNvSpPr/>
            <p:nvPr/>
          </p:nvSpPr>
          <p:spPr>
            <a:xfrm>
              <a:off x="7601525" y="593575"/>
              <a:ext cx="296700" cy="296700"/>
            </a:xfrm>
            <a:prstGeom prst="mathPlus">
              <a:avLst>
                <a:gd name="adj1" fmla="val 23520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4" name="Google Shape;1264;p24"/>
            <p:cNvSpPr/>
            <p:nvPr/>
          </p:nvSpPr>
          <p:spPr>
            <a:xfrm>
              <a:off x="8090825" y="13313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5" name="Google Shape;1265;p24"/>
            <p:cNvSpPr/>
            <p:nvPr/>
          </p:nvSpPr>
          <p:spPr>
            <a:xfrm>
              <a:off x="8179025" y="28876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6" name="Google Shape;1266;p24"/>
            <p:cNvSpPr/>
            <p:nvPr/>
          </p:nvSpPr>
          <p:spPr>
            <a:xfrm>
              <a:off x="7855350" y="17243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7" name="Google Shape;1267;p24"/>
            <p:cNvSpPr/>
            <p:nvPr/>
          </p:nvSpPr>
          <p:spPr>
            <a:xfrm>
              <a:off x="7513325" y="30293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8" name="Google Shape;1268;p24"/>
            <p:cNvSpPr/>
            <p:nvPr/>
          </p:nvSpPr>
          <p:spPr>
            <a:xfrm>
              <a:off x="7232550" y="19852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9" name="Google Shape;1269;p24"/>
            <p:cNvSpPr/>
            <p:nvPr/>
          </p:nvSpPr>
          <p:spPr>
            <a:xfrm>
              <a:off x="8884925" y="12189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0" name="Google Shape;1270;p24"/>
            <p:cNvSpPr/>
            <p:nvPr/>
          </p:nvSpPr>
          <p:spPr>
            <a:xfrm>
              <a:off x="8596150" y="17403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1" name="Google Shape;1271;p24"/>
            <p:cNvSpPr/>
            <p:nvPr/>
          </p:nvSpPr>
          <p:spPr>
            <a:xfrm>
              <a:off x="7550500" y="23997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2" name="Google Shape;1272;p24"/>
            <p:cNvSpPr/>
            <p:nvPr/>
          </p:nvSpPr>
          <p:spPr>
            <a:xfrm rot="2700000">
              <a:off x="8491957" y="3296746"/>
              <a:ext cx="296561" cy="296561"/>
            </a:xfrm>
            <a:prstGeom prst="mathPlus">
              <a:avLst>
                <a:gd name="adj1" fmla="val 23520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3" name="Google Shape;1273;p24"/>
            <p:cNvSpPr/>
            <p:nvPr/>
          </p:nvSpPr>
          <p:spPr>
            <a:xfrm>
              <a:off x="7059813" y="4435950"/>
              <a:ext cx="256800" cy="256800"/>
            </a:xfrm>
            <a:prstGeom prst="donut">
              <a:avLst>
                <a:gd name="adj" fmla="val 24249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4" name="Google Shape;1274;p24"/>
            <p:cNvSpPr/>
            <p:nvPr/>
          </p:nvSpPr>
          <p:spPr>
            <a:xfrm>
              <a:off x="7024038" y="50054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5" name="Google Shape;1275;p24"/>
            <p:cNvSpPr/>
            <p:nvPr/>
          </p:nvSpPr>
          <p:spPr>
            <a:xfrm>
              <a:off x="6045013" y="45562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6" name="Google Shape;1276;p24"/>
            <p:cNvSpPr/>
            <p:nvPr/>
          </p:nvSpPr>
          <p:spPr>
            <a:xfrm>
              <a:off x="7024038" y="37271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7" name="Google Shape;1277;p24"/>
            <p:cNvSpPr/>
            <p:nvPr/>
          </p:nvSpPr>
          <p:spPr>
            <a:xfrm>
              <a:off x="8973113" y="40429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8" name="Google Shape;1278;p24"/>
            <p:cNvSpPr/>
            <p:nvPr/>
          </p:nvSpPr>
          <p:spPr>
            <a:xfrm>
              <a:off x="9010338" y="4917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9" name="Google Shape;1279;p24"/>
            <p:cNvSpPr/>
            <p:nvPr/>
          </p:nvSpPr>
          <p:spPr>
            <a:xfrm>
              <a:off x="6652163" y="42997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0" name="Google Shape;1280;p24"/>
            <p:cNvSpPr/>
            <p:nvPr/>
          </p:nvSpPr>
          <p:spPr>
            <a:xfrm>
              <a:off x="7767138" y="4917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1" name="Google Shape;1281;p24"/>
            <p:cNvSpPr/>
            <p:nvPr/>
          </p:nvSpPr>
          <p:spPr>
            <a:xfrm>
              <a:off x="4189763" y="41071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2" name="Google Shape;1282;p24"/>
            <p:cNvSpPr/>
            <p:nvPr/>
          </p:nvSpPr>
          <p:spPr>
            <a:xfrm rot="2700000">
              <a:off x="1944957" y="2794284"/>
              <a:ext cx="296561" cy="296561"/>
            </a:xfrm>
            <a:prstGeom prst="mathPlus">
              <a:avLst>
                <a:gd name="adj1" fmla="val 23520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3" name="Google Shape;1283;p24"/>
            <p:cNvSpPr/>
            <p:nvPr/>
          </p:nvSpPr>
          <p:spPr>
            <a:xfrm>
              <a:off x="8368663" y="268525"/>
              <a:ext cx="256800" cy="256800"/>
            </a:xfrm>
            <a:prstGeom prst="donut">
              <a:avLst>
                <a:gd name="adj" fmla="val 24249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4" name="Google Shape;1284;p24"/>
            <p:cNvSpPr/>
            <p:nvPr/>
          </p:nvSpPr>
          <p:spPr>
            <a:xfrm>
              <a:off x="4744300" y="4127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5" name="Google Shape;1285;p24"/>
            <p:cNvSpPr/>
            <p:nvPr/>
          </p:nvSpPr>
          <p:spPr>
            <a:xfrm>
              <a:off x="5159950" y="46045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6" name="Google Shape;1286;p24"/>
            <p:cNvSpPr/>
            <p:nvPr/>
          </p:nvSpPr>
          <p:spPr>
            <a:xfrm>
              <a:off x="4744300" y="30748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7" name="Google Shape;1287;p24"/>
            <p:cNvSpPr/>
            <p:nvPr/>
          </p:nvSpPr>
          <p:spPr>
            <a:xfrm>
              <a:off x="4486200" y="46686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8" name="Google Shape;1288;p24"/>
            <p:cNvSpPr/>
            <p:nvPr/>
          </p:nvSpPr>
          <p:spPr>
            <a:xfrm>
              <a:off x="6855350" y="24544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9" name="Google Shape;1289;p24"/>
            <p:cNvSpPr/>
            <p:nvPr/>
          </p:nvSpPr>
          <p:spPr>
            <a:xfrm>
              <a:off x="2379363" y="47970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0" name="Google Shape;1290;p24"/>
            <p:cNvSpPr/>
            <p:nvPr/>
          </p:nvSpPr>
          <p:spPr>
            <a:xfrm>
              <a:off x="3331463" y="475685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1" name="Google Shape;1291;p24"/>
            <p:cNvSpPr/>
            <p:nvPr/>
          </p:nvSpPr>
          <p:spPr>
            <a:xfrm>
              <a:off x="5694850" y="48852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2" name="Google Shape;1292;p24"/>
            <p:cNvSpPr/>
            <p:nvPr/>
          </p:nvSpPr>
          <p:spPr>
            <a:xfrm>
              <a:off x="6202738" y="3494275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3" name="Google Shape;1293;p24"/>
            <p:cNvSpPr/>
            <p:nvPr/>
          </p:nvSpPr>
          <p:spPr>
            <a:xfrm>
              <a:off x="8625475" y="2526750"/>
              <a:ext cx="296700" cy="296700"/>
            </a:xfrm>
            <a:prstGeom prst="mathPlus">
              <a:avLst>
                <a:gd name="adj1" fmla="val 23520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4" name="Google Shape;1294;p24"/>
            <p:cNvSpPr/>
            <p:nvPr/>
          </p:nvSpPr>
          <p:spPr>
            <a:xfrm>
              <a:off x="3011863" y="204475"/>
              <a:ext cx="256800" cy="256800"/>
            </a:xfrm>
            <a:prstGeom prst="donut">
              <a:avLst>
                <a:gd name="adj" fmla="val 24249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5" name="Google Shape;1295;p24"/>
            <p:cNvSpPr/>
            <p:nvPr/>
          </p:nvSpPr>
          <p:spPr>
            <a:xfrm rot="2700000">
              <a:off x="823945" y="922321"/>
              <a:ext cx="296561" cy="296561"/>
            </a:xfrm>
            <a:prstGeom prst="mathPlus">
              <a:avLst>
                <a:gd name="adj1" fmla="val 23520"/>
              </a:avLst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6" name="Google Shape;1296;p24"/>
            <p:cNvSpPr/>
            <p:nvPr/>
          </p:nvSpPr>
          <p:spPr>
            <a:xfrm>
              <a:off x="2577600" y="1973000"/>
              <a:ext cx="88200" cy="88200"/>
            </a:xfrm>
            <a:prstGeom prst="ellipse">
              <a:avLst/>
            </a:prstGeom>
            <a:solidFill>
              <a:srgbClr val="001B6C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297" name="Google Shape;1297;p24"/>
          <p:cNvGrpSpPr/>
          <p:nvPr/>
        </p:nvGrpSpPr>
        <p:grpSpPr>
          <a:xfrm>
            <a:off x="395701" y="132034"/>
            <a:ext cx="11404233" cy="6520567"/>
            <a:chOff x="296775" y="99025"/>
            <a:chExt cx="8553175" cy="4890425"/>
          </a:xfrm>
        </p:grpSpPr>
        <p:sp>
          <p:nvSpPr>
            <p:cNvPr id="1298" name="Google Shape;1298;p24"/>
            <p:cNvSpPr/>
            <p:nvPr/>
          </p:nvSpPr>
          <p:spPr>
            <a:xfrm>
              <a:off x="7855338" y="3400925"/>
              <a:ext cx="88200" cy="88200"/>
            </a:xfrm>
            <a:prstGeom prst="ellipse">
              <a:avLst/>
            </a:prstGeom>
            <a:solidFill>
              <a:srgbClr val="FFFFFF">
                <a:alpha val="290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299" name="Google Shape;1299;p24"/>
            <p:cNvGrpSpPr/>
            <p:nvPr/>
          </p:nvGrpSpPr>
          <p:grpSpPr>
            <a:xfrm>
              <a:off x="296775" y="99025"/>
              <a:ext cx="8553175" cy="4890425"/>
              <a:chOff x="296775" y="99025"/>
              <a:chExt cx="8553175" cy="4890425"/>
            </a:xfrm>
          </p:grpSpPr>
          <p:sp>
            <p:nvSpPr>
              <p:cNvPr id="1300" name="Google Shape;1300;p24"/>
              <p:cNvSpPr/>
              <p:nvPr/>
            </p:nvSpPr>
            <p:spPr>
              <a:xfrm>
                <a:off x="296775" y="1636100"/>
                <a:ext cx="296700" cy="296700"/>
              </a:xfrm>
              <a:prstGeom prst="mathPlus">
                <a:avLst>
                  <a:gd name="adj1" fmla="val 23520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1" name="Google Shape;1301;p24"/>
              <p:cNvSpPr/>
              <p:nvPr/>
            </p:nvSpPr>
            <p:spPr>
              <a:xfrm>
                <a:off x="316725" y="187225"/>
                <a:ext cx="256800" cy="256800"/>
              </a:xfrm>
              <a:prstGeom prst="donut">
                <a:avLst>
                  <a:gd name="adj" fmla="val 24249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2" name="Google Shape;1302;p24"/>
              <p:cNvSpPr/>
              <p:nvPr/>
            </p:nvSpPr>
            <p:spPr>
              <a:xfrm>
                <a:off x="1748600" y="5628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3" name="Google Shape;1303;p24"/>
              <p:cNvSpPr/>
              <p:nvPr/>
            </p:nvSpPr>
            <p:spPr>
              <a:xfrm>
                <a:off x="3796775" y="3528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4" name="Google Shape;1304;p24"/>
              <p:cNvSpPr/>
              <p:nvPr/>
            </p:nvSpPr>
            <p:spPr>
              <a:xfrm>
                <a:off x="1561150" y="207345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5" name="Google Shape;1305;p24"/>
              <p:cNvSpPr/>
              <p:nvPr/>
            </p:nvSpPr>
            <p:spPr>
              <a:xfrm>
                <a:off x="2874300" y="144107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6" name="Google Shape;1306;p24"/>
              <p:cNvSpPr/>
              <p:nvPr/>
            </p:nvSpPr>
            <p:spPr>
              <a:xfrm>
                <a:off x="3456625" y="178867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7" name="Google Shape;1307;p24"/>
              <p:cNvSpPr/>
              <p:nvPr/>
            </p:nvSpPr>
            <p:spPr>
              <a:xfrm>
                <a:off x="4486200" y="1379438"/>
                <a:ext cx="296700" cy="296700"/>
              </a:xfrm>
              <a:prstGeom prst="mathPlus">
                <a:avLst>
                  <a:gd name="adj1" fmla="val 23520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8" name="Google Shape;1308;p24"/>
              <p:cNvSpPr/>
              <p:nvPr/>
            </p:nvSpPr>
            <p:spPr>
              <a:xfrm>
                <a:off x="5491750" y="8207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9" name="Google Shape;1309;p24"/>
              <p:cNvSpPr/>
              <p:nvPr/>
            </p:nvSpPr>
            <p:spPr>
              <a:xfrm>
                <a:off x="6523725" y="1109513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0" name="Google Shape;1310;p24"/>
              <p:cNvSpPr/>
              <p:nvPr/>
            </p:nvSpPr>
            <p:spPr>
              <a:xfrm>
                <a:off x="1748588" y="39157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1" name="Google Shape;1311;p24"/>
              <p:cNvSpPr/>
              <p:nvPr/>
            </p:nvSpPr>
            <p:spPr>
              <a:xfrm>
                <a:off x="550463" y="34009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2" name="Google Shape;1312;p24"/>
              <p:cNvSpPr/>
              <p:nvPr/>
            </p:nvSpPr>
            <p:spPr>
              <a:xfrm rot="2700000">
                <a:off x="4386320" y="3492096"/>
                <a:ext cx="296561" cy="296561"/>
              </a:xfrm>
              <a:prstGeom prst="mathPlus">
                <a:avLst>
                  <a:gd name="adj1" fmla="val 23520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3" name="Google Shape;1313;p24"/>
              <p:cNvSpPr/>
              <p:nvPr/>
            </p:nvSpPr>
            <p:spPr>
              <a:xfrm>
                <a:off x="4324888" y="19730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4" name="Google Shape;1314;p24"/>
              <p:cNvSpPr/>
              <p:nvPr/>
            </p:nvSpPr>
            <p:spPr>
              <a:xfrm>
                <a:off x="5159938" y="359627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5" name="Google Shape;1315;p24"/>
              <p:cNvSpPr/>
              <p:nvPr/>
            </p:nvSpPr>
            <p:spPr>
              <a:xfrm>
                <a:off x="3544813" y="36389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6" name="Google Shape;1316;p24"/>
              <p:cNvSpPr/>
              <p:nvPr/>
            </p:nvSpPr>
            <p:spPr>
              <a:xfrm>
                <a:off x="2625313" y="278865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7" name="Google Shape;1317;p24"/>
              <p:cNvSpPr/>
              <p:nvPr/>
            </p:nvSpPr>
            <p:spPr>
              <a:xfrm>
                <a:off x="5724363" y="22832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8" name="Google Shape;1318;p24"/>
              <p:cNvSpPr/>
              <p:nvPr/>
            </p:nvSpPr>
            <p:spPr>
              <a:xfrm>
                <a:off x="6353913" y="21950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9" name="Google Shape;1319;p24"/>
              <p:cNvSpPr/>
              <p:nvPr/>
            </p:nvSpPr>
            <p:spPr>
              <a:xfrm>
                <a:off x="2962488" y="43879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0" name="Google Shape;1320;p24"/>
              <p:cNvSpPr/>
              <p:nvPr/>
            </p:nvSpPr>
            <p:spPr>
              <a:xfrm>
                <a:off x="6855338" y="288765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1" name="Google Shape;1321;p24"/>
              <p:cNvSpPr/>
              <p:nvPr/>
            </p:nvSpPr>
            <p:spPr>
              <a:xfrm rot="2700000">
                <a:off x="8491970" y="922321"/>
                <a:ext cx="296561" cy="296561"/>
              </a:xfrm>
              <a:prstGeom prst="mathPlus">
                <a:avLst>
                  <a:gd name="adj1" fmla="val 23520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2" name="Google Shape;1322;p24"/>
              <p:cNvSpPr/>
              <p:nvPr/>
            </p:nvSpPr>
            <p:spPr>
              <a:xfrm>
                <a:off x="8243225" y="2142900"/>
                <a:ext cx="256800" cy="256800"/>
              </a:xfrm>
              <a:prstGeom prst="donut">
                <a:avLst>
                  <a:gd name="adj" fmla="val 24249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3" name="Google Shape;1323;p24"/>
              <p:cNvSpPr/>
              <p:nvPr/>
            </p:nvSpPr>
            <p:spPr>
              <a:xfrm>
                <a:off x="8090825" y="92225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4" name="Google Shape;1324;p24"/>
              <p:cNvSpPr/>
              <p:nvPr/>
            </p:nvSpPr>
            <p:spPr>
              <a:xfrm>
                <a:off x="7320750" y="117365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5" name="Google Shape;1325;p24"/>
              <p:cNvSpPr/>
              <p:nvPr/>
            </p:nvSpPr>
            <p:spPr>
              <a:xfrm>
                <a:off x="8243213" y="4347750"/>
                <a:ext cx="296700" cy="296700"/>
              </a:xfrm>
              <a:prstGeom prst="mathPlus">
                <a:avLst>
                  <a:gd name="adj1" fmla="val 23520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6" name="Google Shape;1326;p24"/>
              <p:cNvSpPr/>
              <p:nvPr/>
            </p:nvSpPr>
            <p:spPr>
              <a:xfrm>
                <a:off x="7604538" y="41953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7" name="Google Shape;1327;p24"/>
              <p:cNvSpPr/>
              <p:nvPr/>
            </p:nvSpPr>
            <p:spPr>
              <a:xfrm>
                <a:off x="5400850" y="41953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8" name="Google Shape;1328;p24"/>
              <p:cNvSpPr/>
              <p:nvPr/>
            </p:nvSpPr>
            <p:spPr>
              <a:xfrm>
                <a:off x="922225" y="4692750"/>
                <a:ext cx="296700" cy="296700"/>
              </a:xfrm>
              <a:prstGeom prst="mathPlus">
                <a:avLst>
                  <a:gd name="adj1" fmla="val 23520"/>
                </a:avLst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9" name="Google Shape;1329;p24"/>
              <p:cNvSpPr/>
              <p:nvPr/>
            </p:nvSpPr>
            <p:spPr>
              <a:xfrm>
                <a:off x="5491738" y="99025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30" name="Google Shape;1330;p24"/>
              <p:cNvSpPr/>
              <p:nvPr/>
            </p:nvSpPr>
            <p:spPr>
              <a:xfrm>
                <a:off x="6523713" y="4832900"/>
                <a:ext cx="88200" cy="88200"/>
              </a:xfrm>
              <a:prstGeom prst="ellipse">
                <a:avLst/>
              </a:prstGeom>
              <a:solidFill>
                <a:srgbClr val="FFFFFF">
                  <a:alpha val="290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917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6633" y="2033116"/>
            <a:ext cx="9538800" cy="3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⊳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lvl="2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3pPr>
            <a:lvl4pPr lvl="3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4pPr>
            <a:lvl5pPr lvl="4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5pPr>
            <a:lvl6pPr lvl="5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6pPr>
            <a:lvl7pPr lvl="6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7pPr>
            <a:lvl8pPr lvl="7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8pPr>
            <a:lvl9pPr lvl="8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9pPr>
          </a:lstStyle>
          <a:p>
            <a:fld id="{813BC2CA-F14B-3A4B-8B79-C2B7E98814C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8601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8" r:id="rId8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s-CL" sz="4400" b="1" dirty="0"/>
              <a:t>Intervención en salud y psicoterapia con perspectiva de género y diversidades</a:t>
            </a:r>
            <a:endParaRPr sz="4400" b="1" dirty="0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BBB708C-D529-E34D-8FE1-4809E432D2FB}"/>
              </a:ext>
            </a:extLst>
          </p:cNvPr>
          <p:cNvSpPr txBox="1">
            <a:spLocks/>
          </p:cNvSpPr>
          <p:nvPr/>
        </p:nvSpPr>
        <p:spPr>
          <a:xfrm>
            <a:off x="2809461" y="4312533"/>
            <a:ext cx="7871791" cy="9144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es-CL" sz="4800" b="1" dirty="0">
                <a:solidFill>
                  <a:srgbClr val="FFFFFF"/>
                </a:solidFill>
                <a:latin typeface="Montserrat ExtraBold"/>
                <a:sym typeface="Montserrat ExtraBold"/>
              </a:rPr>
            </a:br>
            <a:endParaRPr lang="es-CL" sz="32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3C4AC12-45A4-7547-B1E0-08B77E355990}"/>
              </a:ext>
            </a:extLst>
          </p:cNvPr>
          <p:cNvSpPr txBox="1"/>
          <p:nvPr/>
        </p:nvSpPr>
        <p:spPr>
          <a:xfrm>
            <a:off x="4126087" y="4518350"/>
            <a:ext cx="561953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667" b="1" dirty="0">
                <a:solidFill>
                  <a:schemeClr val="bg2"/>
                </a:solidFill>
              </a:rPr>
              <a:t>Curso de Extensión 2021</a:t>
            </a:r>
          </a:p>
        </p:txBody>
      </p:sp>
      <p:pic>
        <p:nvPicPr>
          <p:cNvPr id="1026" name="Picture 2" descr="Mayo - 2016">
            <a:extLst>
              <a:ext uri="{FF2B5EF4-FFF2-40B4-BE49-F238E27FC236}">
                <a16:creationId xmlns:a16="http://schemas.microsoft.com/office/drawing/2014/main" id="{B6C2F58A-33E7-6F4D-890B-95DA1DFF9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21346" r="12059" b="29948"/>
          <a:stretch/>
        </p:blipFill>
        <p:spPr bwMode="auto">
          <a:xfrm>
            <a:off x="9889067" y="-22259"/>
            <a:ext cx="2302933" cy="13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1EC7FA-2523-6D44-A042-ABC31757E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2260"/>
            <a:ext cx="1871133" cy="187113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FD0581-39DF-5D46-90F5-B08EBD35D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9199" y="3803822"/>
            <a:ext cx="5118101" cy="1612728"/>
          </a:xfrm>
        </p:spPr>
        <p:txBody>
          <a:bodyPr anchor="ctr"/>
          <a:lstStyle/>
          <a:p>
            <a:pPr lvl="0"/>
            <a:r>
              <a:rPr lang="es-CL" sz="3200" dirty="0"/>
              <a:t>Jueves 18 noviembre</a:t>
            </a:r>
            <a:br>
              <a:rPr lang="es-CL" sz="3200" dirty="0"/>
            </a:br>
            <a:br>
              <a:rPr lang="es-CL" sz="3200" dirty="0"/>
            </a:br>
            <a:r>
              <a:rPr lang="es-CL" sz="3200" dirty="0"/>
              <a:t>Sesión 16: Presentación de la estrategia</a:t>
            </a:r>
            <a:endParaRPr lang="es-ES_tradnl" sz="3200" dirty="0"/>
          </a:p>
        </p:txBody>
      </p:sp>
      <p:sp>
        <p:nvSpPr>
          <p:cNvPr id="211" name="Google Shape;211;p15"/>
          <p:cNvSpPr txBox="1">
            <a:spLocks noGrp="1"/>
          </p:cNvSpPr>
          <p:nvPr>
            <p:ph type="subTitle" idx="4294967295"/>
          </p:nvPr>
        </p:nvSpPr>
        <p:spPr>
          <a:xfrm>
            <a:off x="723900" y="1441450"/>
            <a:ext cx="6388100" cy="10461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s-CL" sz="3600" b="1" dirty="0">
                <a:solidFill>
                  <a:schemeClr val="bg2"/>
                </a:solidFill>
              </a:rPr>
              <a:t>Formulación de una estrategia de intervención en el área</a:t>
            </a:r>
          </a:p>
          <a:p>
            <a:pPr marL="0" indent="0" algn="ctr"/>
            <a:endParaRPr lang="es-CL" sz="3600" dirty="0">
              <a:solidFill>
                <a:schemeClr val="bg2"/>
              </a:solidFill>
            </a:endParaRPr>
          </a:p>
        </p:txBody>
      </p:sp>
      <p:sp>
        <p:nvSpPr>
          <p:cNvPr id="213" name="Google Shape;213;p15"/>
          <p:cNvSpPr txBox="1">
            <a:spLocks noGrp="1"/>
          </p:cNvSpPr>
          <p:nvPr>
            <p:ph type="sldNum" idx="4294967295"/>
          </p:nvPr>
        </p:nvSpPr>
        <p:spPr>
          <a:xfrm>
            <a:off x="11460163" y="6332538"/>
            <a:ext cx="731837" cy="52546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55"/>
          <p:cNvSpPr txBox="1">
            <a:spLocks noGrp="1"/>
          </p:cNvSpPr>
          <p:nvPr>
            <p:ph type="title"/>
          </p:nvPr>
        </p:nvSpPr>
        <p:spPr>
          <a:xfrm>
            <a:off x="1039600" y="1541867"/>
            <a:ext cx="9052400" cy="48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just">
              <a:lnSpc>
                <a:spcPct val="107916"/>
              </a:lnSpc>
            </a:pPr>
            <a:r>
              <a:rPr lang="es" sz="3067" dirty="0"/>
              <a:t>Instrucciones para el Trabajo Grupal</a:t>
            </a:r>
            <a:endParaRPr sz="5067" dirty="0"/>
          </a:p>
        </p:txBody>
      </p:sp>
      <p:sp>
        <p:nvSpPr>
          <p:cNvPr id="1661" name="Google Shape;1661;p55"/>
          <p:cNvSpPr txBox="1"/>
          <p:nvPr/>
        </p:nvSpPr>
        <p:spPr>
          <a:xfrm>
            <a:off x="1714599" y="2089333"/>
            <a:ext cx="9052399" cy="3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09585" indent="-406390">
              <a:lnSpc>
                <a:spcPct val="115000"/>
              </a:lnSpc>
              <a:spcBef>
                <a:spcPts val="800"/>
              </a:spcBef>
              <a:buClr>
                <a:schemeClr val="accent4"/>
              </a:buClr>
              <a:buSzPts val="1200"/>
              <a:buFont typeface="Montserrat"/>
              <a:buAutoNum type="arabicPeriod"/>
            </a:pPr>
            <a:r>
              <a:rPr lang="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 reunirán en los mismos grupos de la clase anterior.</a:t>
            </a:r>
            <a:endParaRPr sz="1600" b="1" dirty="0">
              <a:solidFill>
                <a:schemeClr val="bg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609585" indent="-406390">
              <a:lnSpc>
                <a:spcPct val="115000"/>
              </a:lnSpc>
              <a:buClr>
                <a:schemeClr val="accent4"/>
              </a:buClr>
              <a:buSzPts val="1200"/>
              <a:buFont typeface="Montserrat"/>
              <a:buAutoNum type="arabicPeriod"/>
            </a:pPr>
            <a:r>
              <a:rPr lang="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Dadas las experiencias compartidas, diseñarán una presentación que abarque los siguientes puntos principales:</a:t>
            </a:r>
          </a:p>
          <a:p>
            <a:pPr marL="203195">
              <a:lnSpc>
                <a:spcPct val="115000"/>
              </a:lnSpc>
              <a:buClr>
                <a:schemeClr val="accent4"/>
              </a:buClr>
              <a:buSzPts val="1200"/>
            </a:pPr>
            <a:endParaRPr lang="es" sz="1600" b="1" dirty="0">
              <a:solidFill>
                <a:schemeClr val="bg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03195">
              <a:lnSpc>
                <a:spcPct val="115000"/>
              </a:lnSpc>
              <a:buClr>
                <a:schemeClr val="accent4"/>
              </a:buClr>
              <a:buSzPts val="1200"/>
            </a:pPr>
            <a:r>
              <a:rPr lang="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	- Objetivos</a:t>
            </a:r>
          </a:p>
          <a:p>
            <a:pPr marL="203195">
              <a:lnSpc>
                <a:spcPct val="115000"/>
              </a:lnSpc>
              <a:buClr>
                <a:schemeClr val="accent4"/>
              </a:buClr>
              <a:buSzPts val="1200"/>
            </a:pPr>
            <a:r>
              <a:rPr lang="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	- Estrategia de diagnóstico</a:t>
            </a:r>
          </a:p>
          <a:p>
            <a:pPr marL="203195">
              <a:lnSpc>
                <a:spcPct val="115000"/>
              </a:lnSpc>
              <a:buClr>
                <a:schemeClr val="accent4"/>
              </a:buClr>
              <a:buSzPts val="1200"/>
            </a:pPr>
            <a:r>
              <a:rPr lang="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	- Desarrollo de la intervención. Actividades propuestas</a:t>
            </a:r>
          </a:p>
          <a:p>
            <a:pPr marL="203195">
              <a:lnSpc>
                <a:spcPct val="115000"/>
              </a:lnSpc>
              <a:buClr>
                <a:schemeClr val="accent4"/>
              </a:buClr>
              <a:buSzPts val="1200"/>
            </a:pPr>
            <a:r>
              <a:rPr lang="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	- Estrategia de evaluación (para cada actividad y de los resultados de la 	interveción en si misma; es decir, como verificarán que han logrado o dado 	respuesta a los objetivos que se plantearon)</a:t>
            </a:r>
          </a:p>
          <a:p>
            <a:pPr marL="203195">
              <a:lnSpc>
                <a:spcPct val="115000"/>
              </a:lnSpc>
              <a:buClr>
                <a:schemeClr val="accent4"/>
              </a:buClr>
              <a:buSzPts val="1200"/>
            </a:pPr>
            <a:endParaRPr lang="es" sz="1600" b="1" dirty="0">
              <a:solidFill>
                <a:schemeClr val="bg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546095" indent="-342900">
              <a:lnSpc>
                <a:spcPct val="115000"/>
              </a:lnSpc>
              <a:buClr>
                <a:schemeClr val="accent4"/>
              </a:buClr>
              <a:buSzPts val="1200"/>
              <a:buFont typeface="+mj-lt"/>
              <a:buAutoNum type="arabicPeriod" startAt="3"/>
            </a:pPr>
            <a:r>
              <a:rPr lang="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Tendrán 10 minutos para exponer su presentación, luego habrá 10 minutos de comentarios del curso respecto a la misma.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55"/>
          <p:cNvSpPr txBox="1">
            <a:spLocks noGrp="1"/>
          </p:cNvSpPr>
          <p:nvPr>
            <p:ph type="title"/>
          </p:nvPr>
        </p:nvSpPr>
        <p:spPr>
          <a:xfrm>
            <a:off x="970327" y="1051150"/>
            <a:ext cx="9052400" cy="48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just">
              <a:lnSpc>
                <a:spcPct val="107916"/>
              </a:lnSpc>
            </a:pPr>
            <a:r>
              <a:rPr lang="es" sz="3067" dirty="0"/>
              <a:t>Evaluación del Trabajo Grupal</a:t>
            </a:r>
            <a:endParaRPr sz="5067" dirty="0"/>
          </a:p>
        </p:txBody>
      </p:sp>
      <p:sp>
        <p:nvSpPr>
          <p:cNvPr id="1661" name="Google Shape;1661;p55"/>
          <p:cNvSpPr txBox="1"/>
          <p:nvPr/>
        </p:nvSpPr>
        <p:spPr>
          <a:xfrm>
            <a:off x="698217" y="1649345"/>
            <a:ext cx="9052399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09585" indent="-406390">
              <a:lnSpc>
                <a:spcPct val="115000"/>
              </a:lnSpc>
              <a:spcBef>
                <a:spcPts val="800"/>
              </a:spcBef>
              <a:buClr>
                <a:schemeClr val="accent4"/>
              </a:buClr>
              <a:buSzPts val="1200"/>
              <a:buFont typeface="Montserrat"/>
              <a:buAutoNum type="arabicPeriod"/>
            </a:pPr>
            <a:r>
              <a:rPr lang="es-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Sobre la presentación del grupo 1, señale</a:t>
            </a:r>
          </a:p>
          <a:p>
            <a:pPr marL="609585" indent="-406390">
              <a:lnSpc>
                <a:spcPct val="115000"/>
              </a:lnSpc>
              <a:spcBef>
                <a:spcPts val="800"/>
              </a:spcBef>
              <a:buClr>
                <a:schemeClr val="accent4"/>
              </a:buClr>
              <a:buSzPts val="1200"/>
              <a:buFont typeface="Montserrat"/>
              <a:buAutoNum type="arabicPeriod"/>
            </a:pPr>
            <a:endParaRPr lang="es" sz="1600" b="1" dirty="0">
              <a:solidFill>
                <a:schemeClr val="bg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03195">
              <a:lnSpc>
                <a:spcPct val="115000"/>
              </a:lnSpc>
              <a:buClr>
                <a:schemeClr val="accent4"/>
              </a:buClr>
              <a:buSzPts val="1200"/>
            </a:pPr>
            <a:r>
              <a:rPr lang="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	</a:t>
            </a: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59EA44E1-29AF-B244-B157-A5582E49C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512168"/>
              </p:ext>
            </p:extLst>
          </p:nvPr>
        </p:nvGraphicFramePr>
        <p:xfrm>
          <a:off x="1252399" y="2438718"/>
          <a:ext cx="9687204" cy="346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165">
                  <a:extLst>
                    <a:ext uri="{9D8B030D-6E8A-4147-A177-3AD203B41FA5}">
                      <a16:colId xmlns:a16="http://schemas.microsoft.com/office/drawing/2014/main" val="3038121071"/>
                    </a:ext>
                  </a:extLst>
                </a:gridCol>
                <a:gridCol w="1717963">
                  <a:extLst>
                    <a:ext uri="{9D8B030D-6E8A-4147-A177-3AD203B41FA5}">
                      <a16:colId xmlns:a16="http://schemas.microsoft.com/office/drawing/2014/main" val="358389438"/>
                    </a:ext>
                  </a:extLst>
                </a:gridCol>
                <a:gridCol w="2355273">
                  <a:extLst>
                    <a:ext uri="{9D8B030D-6E8A-4147-A177-3AD203B41FA5}">
                      <a16:colId xmlns:a16="http://schemas.microsoft.com/office/drawing/2014/main" val="2983543856"/>
                    </a:ext>
                  </a:extLst>
                </a:gridCol>
                <a:gridCol w="2252803">
                  <a:extLst>
                    <a:ext uri="{9D8B030D-6E8A-4147-A177-3AD203B41FA5}">
                      <a16:colId xmlns:a16="http://schemas.microsoft.com/office/drawing/2014/main" val="2316447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Se entiende con claridad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Se entiende, pero la explicación es confusa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Resulta muy difícil de entender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5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Objetivos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37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Estrategia de diagnóstico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727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Desarrollo de la intervención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385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Actividades propuestas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644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Estrategia de evaluación actividades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408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1600" dirty="0"/>
                        <a:t>Estrategia de evaluación del proyecto o intervención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224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938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55"/>
          <p:cNvSpPr txBox="1">
            <a:spLocks noGrp="1"/>
          </p:cNvSpPr>
          <p:nvPr>
            <p:ph type="title"/>
          </p:nvPr>
        </p:nvSpPr>
        <p:spPr>
          <a:xfrm>
            <a:off x="970327" y="1051150"/>
            <a:ext cx="9052400" cy="48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just">
              <a:lnSpc>
                <a:spcPct val="107916"/>
              </a:lnSpc>
            </a:pPr>
            <a:r>
              <a:rPr lang="es" sz="3067" dirty="0"/>
              <a:t>Evaluación del Trabajo Grupal</a:t>
            </a:r>
            <a:endParaRPr sz="5067" dirty="0"/>
          </a:p>
        </p:txBody>
      </p:sp>
      <p:sp>
        <p:nvSpPr>
          <p:cNvPr id="1661" name="Google Shape;1661;p55"/>
          <p:cNvSpPr txBox="1"/>
          <p:nvPr/>
        </p:nvSpPr>
        <p:spPr>
          <a:xfrm>
            <a:off x="970327" y="1649345"/>
            <a:ext cx="9052399" cy="415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09585" indent="-406390">
              <a:lnSpc>
                <a:spcPct val="115000"/>
              </a:lnSpc>
              <a:spcBef>
                <a:spcPts val="800"/>
              </a:spcBef>
              <a:buClr>
                <a:schemeClr val="accent4"/>
              </a:buClr>
              <a:buSzPts val="1200"/>
              <a:buFont typeface="Montserrat"/>
              <a:buAutoNum type="arabicPeriod"/>
            </a:pPr>
            <a:r>
              <a:rPr lang="es-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Comentarios y/o sugerencias a la intervención:</a:t>
            </a:r>
          </a:p>
          <a:p>
            <a:pPr marL="609585" indent="-406390">
              <a:lnSpc>
                <a:spcPct val="115000"/>
              </a:lnSpc>
              <a:spcBef>
                <a:spcPts val="800"/>
              </a:spcBef>
              <a:buClr>
                <a:schemeClr val="accent4"/>
              </a:buClr>
              <a:buSzPts val="1200"/>
              <a:buFont typeface="Montserrat"/>
              <a:buAutoNum type="arabicPeriod"/>
            </a:pPr>
            <a:endParaRPr lang="es" sz="1600" b="1" dirty="0">
              <a:solidFill>
                <a:schemeClr val="bg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03195">
              <a:lnSpc>
                <a:spcPct val="115000"/>
              </a:lnSpc>
              <a:buClr>
                <a:schemeClr val="accent4"/>
              </a:buClr>
              <a:buSzPts val="1200"/>
            </a:pPr>
            <a:r>
              <a:rPr lang="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74848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55"/>
          <p:cNvSpPr txBox="1">
            <a:spLocks noGrp="1"/>
          </p:cNvSpPr>
          <p:nvPr>
            <p:ph type="title"/>
          </p:nvPr>
        </p:nvSpPr>
        <p:spPr>
          <a:xfrm>
            <a:off x="970327" y="1051150"/>
            <a:ext cx="9052400" cy="48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just">
              <a:lnSpc>
                <a:spcPct val="107916"/>
              </a:lnSpc>
            </a:pPr>
            <a:r>
              <a:rPr lang="es" sz="3067" dirty="0"/>
              <a:t>Evaluación del Trabajo Grupal</a:t>
            </a:r>
            <a:endParaRPr sz="5067" dirty="0"/>
          </a:p>
        </p:txBody>
      </p:sp>
      <p:sp>
        <p:nvSpPr>
          <p:cNvPr id="1661" name="Google Shape;1661;p55"/>
          <p:cNvSpPr txBox="1"/>
          <p:nvPr/>
        </p:nvSpPr>
        <p:spPr>
          <a:xfrm>
            <a:off x="698217" y="1649345"/>
            <a:ext cx="9052399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09585" indent="-406390">
              <a:lnSpc>
                <a:spcPct val="115000"/>
              </a:lnSpc>
              <a:spcBef>
                <a:spcPts val="800"/>
              </a:spcBef>
              <a:buClr>
                <a:schemeClr val="accent4"/>
              </a:buClr>
              <a:buSzPts val="1200"/>
              <a:buFont typeface="Montserrat"/>
              <a:buAutoNum type="arabicPeriod"/>
            </a:pPr>
            <a:r>
              <a:rPr lang="es-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Sobre la presentación del grupo 2, señale</a:t>
            </a:r>
          </a:p>
          <a:p>
            <a:pPr marL="609585" indent="-406390">
              <a:lnSpc>
                <a:spcPct val="115000"/>
              </a:lnSpc>
              <a:spcBef>
                <a:spcPts val="800"/>
              </a:spcBef>
              <a:buClr>
                <a:schemeClr val="accent4"/>
              </a:buClr>
              <a:buSzPts val="1200"/>
              <a:buFont typeface="Montserrat"/>
              <a:buAutoNum type="arabicPeriod"/>
            </a:pPr>
            <a:endParaRPr lang="es" sz="1600" b="1" dirty="0">
              <a:solidFill>
                <a:schemeClr val="bg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03195">
              <a:lnSpc>
                <a:spcPct val="115000"/>
              </a:lnSpc>
              <a:buClr>
                <a:schemeClr val="accent4"/>
              </a:buClr>
              <a:buSzPts val="1200"/>
            </a:pPr>
            <a:r>
              <a:rPr lang="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	</a:t>
            </a: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59EA44E1-29AF-B244-B157-A5582E49C95B}"/>
              </a:ext>
            </a:extLst>
          </p:cNvPr>
          <p:cNvGraphicFramePr>
            <a:graphicFrameLocks noGrp="1"/>
          </p:cNvGraphicFramePr>
          <p:nvPr/>
        </p:nvGraphicFramePr>
        <p:xfrm>
          <a:off x="1252399" y="2438718"/>
          <a:ext cx="9687204" cy="346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165">
                  <a:extLst>
                    <a:ext uri="{9D8B030D-6E8A-4147-A177-3AD203B41FA5}">
                      <a16:colId xmlns:a16="http://schemas.microsoft.com/office/drawing/2014/main" val="3038121071"/>
                    </a:ext>
                  </a:extLst>
                </a:gridCol>
                <a:gridCol w="1717963">
                  <a:extLst>
                    <a:ext uri="{9D8B030D-6E8A-4147-A177-3AD203B41FA5}">
                      <a16:colId xmlns:a16="http://schemas.microsoft.com/office/drawing/2014/main" val="358389438"/>
                    </a:ext>
                  </a:extLst>
                </a:gridCol>
                <a:gridCol w="2355273">
                  <a:extLst>
                    <a:ext uri="{9D8B030D-6E8A-4147-A177-3AD203B41FA5}">
                      <a16:colId xmlns:a16="http://schemas.microsoft.com/office/drawing/2014/main" val="2983543856"/>
                    </a:ext>
                  </a:extLst>
                </a:gridCol>
                <a:gridCol w="2252803">
                  <a:extLst>
                    <a:ext uri="{9D8B030D-6E8A-4147-A177-3AD203B41FA5}">
                      <a16:colId xmlns:a16="http://schemas.microsoft.com/office/drawing/2014/main" val="2316447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Se entiende con claridad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Se entiende, pero la explicación es confusa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Resulta muy difícil de entender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5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Objetivos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37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Estrategia de diagnóstico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727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Desarrollo de la intervención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385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Actividades propuestas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644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Estrategia de evaluación actividades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408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1600" dirty="0"/>
                        <a:t>Estrategia de evaluación del proyecto o intervención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224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654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55"/>
          <p:cNvSpPr txBox="1">
            <a:spLocks noGrp="1"/>
          </p:cNvSpPr>
          <p:nvPr>
            <p:ph type="title"/>
          </p:nvPr>
        </p:nvSpPr>
        <p:spPr>
          <a:xfrm>
            <a:off x="970327" y="1051150"/>
            <a:ext cx="9052400" cy="48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just">
              <a:lnSpc>
                <a:spcPct val="107916"/>
              </a:lnSpc>
            </a:pPr>
            <a:r>
              <a:rPr lang="es" sz="3067" dirty="0"/>
              <a:t>Evaluación del Trabajo Grupal</a:t>
            </a:r>
            <a:endParaRPr sz="5067" dirty="0"/>
          </a:p>
        </p:txBody>
      </p:sp>
      <p:sp>
        <p:nvSpPr>
          <p:cNvPr id="1661" name="Google Shape;1661;p55"/>
          <p:cNvSpPr txBox="1"/>
          <p:nvPr/>
        </p:nvSpPr>
        <p:spPr>
          <a:xfrm>
            <a:off x="970327" y="1649345"/>
            <a:ext cx="9052399" cy="415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09585" indent="-406390">
              <a:lnSpc>
                <a:spcPct val="115000"/>
              </a:lnSpc>
              <a:spcBef>
                <a:spcPts val="800"/>
              </a:spcBef>
              <a:buClr>
                <a:schemeClr val="accent4"/>
              </a:buClr>
              <a:buSzPts val="1200"/>
              <a:buFont typeface="Montserrat"/>
              <a:buAutoNum type="arabicPeriod"/>
            </a:pPr>
            <a:r>
              <a:rPr lang="es-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Comentarios y/o sugerencias a la intervención:</a:t>
            </a:r>
          </a:p>
          <a:p>
            <a:pPr marL="609585" indent="-406390">
              <a:lnSpc>
                <a:spcPct val="115000"/>
              </a:lnSpc>
              <a:spcBef>
                <a:spcPts val="800"/>
              </a:spcBef>
              <a:buClr>
                <a:schemeClr val="accent4"/>
              </a:buClr>
              <a:buSzPts val="1200"/>
              <a:buFont typeface="Montserrat"/>
              <a:buAutoNum type="arabicPeriod"/>
            </a:pPr>
            <a:endParaRPr lang="es" sz="1600" b="1" dirty="0">
              <a:solidFill>
                <a:schemeClr val="bg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03195">
              <a:lnSpc>
                <a:spcPct val="115000"/>
              </a:lnSpc>
              <a:buClr>
                <a:schemeClr val="accent4"/>
              </a:buClr>
              <a:buSzPts val="1200"/>
            </a:pPr>
            <a:r>
              <a:rPr lang="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68015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55"/>
          <p:cNvSpPr txBox="1">
            <a:spLocks noGrp="1"/>
          </p:cNvSpPr>
          <p:nvPr>
            <p:ph type="title"/>
          </p:nvPr>
        </p:nvSpPr>
        <p:spPr>
          <a:xfrm>
            <a:off x="970327" y="1051150"/>
            <a:ext cx="9052400" cy="48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just">
              <a:lnSpc>
                <a:spcPct val="107916"/>
              </a:lnSpc>
            </a:pPr>
            <a:r>
              <a:rPr lang="es" sz="3067" dirty="0"/>
              <a:t>Evaluación del Trabajo Grupal</a:t>
            </a:r>
            <a:endParaRPr sz="5067" dirty="0"/>
          </a:p>
        </p:txBody>
      </p:sp>
      <p:sp>
        <p:nvSpPr>
          <p:cNvPr id="1661" name="Google Shape;1661;p55"/>
          <p:cNvSpPr txBox="1"/>
          <p:nvPr/>
        </p:nvSpPr>
        <p:spPr>
          <a:xfrm>
            <a:off x="698217" y="1649345"/>
            <a:ext cx="9052399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09585" indent="-406390">
              <a:lnSpc>
                <a:spcPct val="115000"/>
              </a:lnSpc>
              <a:spcBef>
                <a:spcPts val="800"/>
              </a:spcBef>
              <a:buClr>
                <a:schemeClr val="accent4"/>
              </a:buClr>
              <a:buSzPts val="1200"/>
              <a:buFont typeface="Montserrat"/>
              <a:buAutoNum type="arabicPeriod"/>
            </a:pPr>
            <a:r>
              <a:rPr lang="es-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Sobre la presentación del grupo 3, señale</a:t>
            </a:r>
          </a:p>
          <a:p>
            <a:pPr marL="609585" indent="-406390">
              <a:lnSpc>
                <a:spcPct val="115000"/>
              </a:lnSpc>
              <a:spcBef>
                <a:spcPts val="800"/>
              </a:spcBef>
              <a:buClr>
                <a:schemeClr val="accent4"/>
              </a:buClr>
              <a:buSzPts val="1200"/>
              <a:buFont typeface="Montserrat"/>
              <a:buAutoNum type="arabicPeriod"/>
            </a:pPr>
            <a:endParaRPr lang="es" sz="1600" b="1" dirty="0">
              <a:solidFill>
                <a:schemeClr val="bg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03195">
              <a:lnSpc>
                <a:spcPct val="115000"/>
              </a:lnSpc>
              <a:buClr>
                <a:schemeClr val="accent4"/>
              </a:buClr>
              <a:buSzPts val="1200"/>
            </a:pPr>
            <a:r>
              <a:rPr lang="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	</a:t>
            </a: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59EA44E1-29AF-B244-B157-A5582E49C95B}"/>
              </a:ext>
            </a:extLst>
          </p:cNvPr>
          <p:cNvGraphicFramePr>
            <a:graphicFrameLocks noGrp="1"/>
          </p:cNvGraphicFramePr>
          <p:nvPr/>
        </p:nvGraphicFramePr>
        <p:xfrm>
          <a:off x="1252399" y="2438718"/>
          <a:ext cx="9687204" cy="346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165">
                  <a:extLst>
                    <a:ext uri="{9D8B030D-6E8A-4147-A177-3AD203B41FA5}">
                      <a16:colId xmlns:a16="http://schemas.microsoft.com/office/drawing/2014/main" val="3038121071"/>
                    </a:ext>
                  </a:extLst>
                </a:gridCol>
                <a:gridCol w="1717963">
                  <a:extLst>
                    <a:ext uri="{9D8B030D-6E8A-4147-A177-3AD203B41FA5}">
                      <a16:colId xmlns:a16="http://schemas.microsoft.com/office/drawing/2014/main" val="358389438"/>
                    </a:ext>
                  </a:extLst>
                </a:gridCol>
                <a:gridCol w="2355273">
                  <a:extLst>
                    <a:ext uri="{9D8B030D-6E8A-4147-A177-3AD203B41FA5}">
                      <a16:colId xmlns:a16="http://schemas.microsoft.com/office/drawing/2014/main" val="2983543856"/>
                    </a:ext>
                  </a:extLst>
                </a:gridCol>
                <a:gridCol w="2252803">
                  <a:extLst>
                    <a:ext uri="{9D8B030D-6E8A-4147-A177-3AD203B41FA5}">
                      <a16:colId xmlns:a16="http://schemas.microsoft.com/office/drawing/2014/main" val="2316447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Se entiende con claridad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Se entiende, pero la explicación es confusa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Resulta muy difícil de entender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5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Objetivos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373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Estrategia de diagnóstico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727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Desarrollo de la intervención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385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Actividades propuestas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644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Estrategia de evaluación actividades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408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1600" dirty="0"/>
                        <a:t>Estrategia de evaluación del proyecto o intervención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224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9789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55"/>
          <p:cNvSpPr txBox="1">
            <a:spLocks noGrp="1"/>
          </p:cNvSpPr>
          <p:nvPr>
            <p:ph type="title"/>
          </p:nvPr>
        </p:nvSpPr>
        <p:spPr>
          <a:xfrm>
            <a:off x="970327" y="1051150"/>
            <a:ext cx="9052400" cy="48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just">
              <a:lnSpc>
                <a:spcPct val="107916"/>
              </a:lnSpc>
            </a:pPr>
            <a:r>
              <a:rPr lang="es" sz="3067" dirty="0"/>
              <a:t>Evaluación del Trabajo Grupal</a:t>
            </a:r>
            <a:endParaRPr sz="5067" dirty="0"/>
          </a:p>
        </p:txBody>
      </p:sp>
      <p:sp>
        <p:nvSpPr>
          <p:cNvPr id="1661" name="Google Shape;1661;p55"/>
          <p:cNvSpPr txBox="1"/>
          <p:nvPr/>
        </p:nvSpPr>
        <p:spPr>
          <a:xfrm>
            <a:off x="970327" y="1649345"/>
            <a:ext cx="9052399" cy="415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09585" indent="-406390">
              <a:lnSpc>
                <a:spcPct val="115000"/>
              </a:lnSpc>
              <a:spcBef>
                <a:spcPts val="800"/>
              </a:spcBef>
              <a:buClr>
                <a:schemeClr val="accent4"/>
              </a:buClr>
              <a:buSzPts val="1200"/>
              <a:buFont typeface="Montserrat"/>
              <a:buAutoNum type="arabicPeriod"/>
            </a:pPr>
            <a:r>
              <a:rPr lang="es-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Comentarios y/o sugerencias a la intervención:</a:t>
            </a:r>
          </a:p>
          <a:p>
            <a:pPr marL="609585" indent="-406390">
              <a:lnSpc>
                <a:spcPct val="115000"/>
              </a:lnSpc>
              <a:spcBef>
                <a:spcPts val="800"/>
              </a:spcBef>
              <a:buClr>
                <a:schemeClr val="accent4"/>
              </a:buClr>
              <a:buSzPts val="1200"/>
              <a:buFont typeface="Montserrat"/>
              <a:buAutoNum type="arabicPeriod"/>
            </a:pPr>
            <a:endParaRPr lang="es" sz="1600" b="1" dirty="0">
              <a:solidFill>
                <a:schemeClr val="bg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03195">
              <a:lnSpc>
                <a:spcPct val="115000"/>
              </a:lnSpc>
              <a:buClr>
                <a:schemeClr val="accent4"/>
              </a:buClr>
              <a:buSzPts val="1200"/>
            </a:pPr>
            <a:r>
              <a:rPr lang="es" sz="1600" b="1" dirty="0">
                <a:solidFill>
                  <a:schemeClr val="bg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411808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13">
  <a:themeElements>
    <a:clrScheme name="Custom 347">
      <a:dk1>
        <a:srgbClr val="2C3C3D"/>
      </a:dk1>
      <a:lt1>
        <a:srgbClr val="FFFFFF"/>
      </a:lt1>
      <a:dk2>
        <a:srgbClr val="718183"/>
      </a:dk2>
      <a:lt2>
        <a:srgbClr val="E3EBE9"/>
      </a:lt2>
      <a:accent1>
        <a:srgbClr val="EE6A8D"/>
      </a:accent1>
      <a:accent2>
        <a:srgbClr val="FAC3B7"/>
      </a:accent2>
      <a:accent3>
        <a:srgbClr val="97C4C7"/>
      </a:accent3>
      <a:accent4>
        <a:srgbClr val="B7C457"/>
      </a:accent4>
      <a:accent5>
        <a:srgbClr val="F6D586"/>
      </a:accent5>
      <a:accent6>
        <a:srgbClr val="93783F"/>
      </a:accent6>
      <a:hlink>
        <a:srgbClr val="06697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3" id="{B5E7EFE3-EC40-3A4A-BFB2-C280AF5281D4}" vid="{50AB85DB-6E65-AB42-917F-D22278D4495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Tema13</Template>
  <TotalTime>3944</TotalTime>
  <Words>342</Words>
  <Application>Microsoft Macintosh PowerPoint</Application>
  <PresentationFormat>Panorámica</PresentationFormat>
  <Paragraphs>67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8" baseType="lpstr">
      <vt:lpstr>Arial</vt:lpstr>
      <vt:lpstr>Bellota Text Light</vt:lpstr>
      <vt:lpstr>Calibri</vt:lpstr>
      <vt:lpstr>Montserrat</vt:lpstr>
      <vt:lpstr>Montserrat ExtraBold</vt:lpstr>
      <vt:lpstr>Montserrat Light</vt:lpstr>
      <vt:lpstr>Parisienne</vt:lpstr>
      <vt:lpstr>Vidaloka</vt:lpstr>
      <vt:lpstr>Tema13</vt:lpstr>
      <vt:lpstr>Intervención en salud y psicoterapia con perspectiva de género y diversidades</vt:lpstr>
      <vt:lpstr>Jueves 18 noviembre  Sesión 16: Presentación de la estrategia</vt:lpstr>
      <vt:lpstr>Instrucciones para el Trabajo Grupal</vt:lpstr>
      <vt:lpstr>Evaluación del Trabajo Grupal</vt:lpstr>
      <vt:lpstr>Evaluación del Trabajo Grupal</vt:lpstr>
      <vt:lpstr>Evaluación del Trabajo Grupal</vt:lpstr>
      <vt:lpstr>Evaluación del Trabajo Grupal</vt:lpstr>
      <vt:lpstr>Evaluación del Trabajo Grupal</vt:lpstr>
      <vt:lpstr>Evaluación del Trabajo Grupal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12</cp:revision>
  <dcterms:created xsi:type="dcterms:W3CDTF">2021-11-09T19:39:12Z</dcterms:created>
  <dcterms:modified xsi:type="dcterms:W3CDTF">2021-11-18T16:46:02Z</dcterms:modified>
</cp:coreProperties>
</file>