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2" r:id="rId8"/>
    <p:sldId id="261" r:id="rId9"/>
    <p:sldId id="290" r:id="rId10"/>
    <p:sldId id="291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Horta" userId="f84bb96683eff841" providerId="LiveId" clId="{E6D5C744-6314-474A-9FEE-02CC061E0318}"/>
    <pc:docChg chg="custSel modSld">
      <pc:chgData name="Daniel Horta" userId="f84bb96683eff841" providerId="LiveId" clId="{E6D5C744-6314-474A-9FEE-02CC061E0318}" dt="2021-08-30T13:26:46.671" v="4" actId="27636"/>
      <pc:docMkLst>
        <pc:docMk/>
      </pc:docMkLst>
      <pc:sldChg chg="modSp mod">
        <pc:chgData name="Daniel Horta" userId="f84bb96683eff841" providerId="LiveId" clId="{E6D5C744-6314-474A-9FEE-02CC061E0318}" dt="2021-08-30T13:26:46.671" v="4" actId="27636"/>
        <pc:sldMkLst>
          <pc:docMk/>
          <pc:sldMk cId="3095357019" sldId="256"/>
        </pc:sldMkLst>
        <pc:spChg chg="mod">
          <ac:chgData name="Daniel Horta" userId="f84bb96683eff841" providerId="LiveId" clId="{E6D5C744-6314-474A-9FEE-02CC061E0318}" dt="2021-08-30T13:26:32.879" v="2" actId="2711"/>
          <ac:spMkLst>
            <pc:docMk/>
            <pc:sldMk cId="3095357019" sldId="256"/>
            <ac:spMk id="2" creationId="{FE45A516-0CFC-4540-89FB-5C64750CB4EF}"/>
          </ac:spMkLst>
        </pc:spChg>
        <pc:spChg chg="mod">
          <ac:chgData name="Daniel Horta" userId="f84bb96683eff841" providerId="LiveId" clId="{E6D5C744-6314-474A-9FEE-02CC061E0318}" dt="2021-08-30T13:26:46.671" v="4" actId="27636"/>
          <ac:spMkLst>
            <pc:docMk/>
            <pc:sldMk cId="3095357019" sldId="256"/>
            <ac:spMk id="3" creationId="{B048C021-2499-47E1-A3F6-155DA4DA996E}"/>
          </ac:spMkLst>
        </pc:spChg>
      </pc:sldChg>
    </pc:docChg>
  </pc:docChgLst>
  <pc:docChgLst>
    <pc:chgData name="Daniel Horta" userId="f84bb96683eff841" providerId="LiveId" clId="{6A76FA07-2118-4C41-B886-D3BD7C5364FF}"/>
    <pc:docChg chg="delSld modSld">
      <pc:chgData name="Daniel Horta" userId="f84bb96683eff841" providerId="LiveId" clId="{6A76FA07-2118-4C41-B886-D3BD7C5364FF}" dt="2021-10-29T16:43:47.931" v="57" actId="20577"/>
      <pc:docMkLst>
        <pc:docMk/>
      </pc:docMkLst>
      <pc:sldChg chg="modSp mod">
        <pc:chgData name="Daniel Horta" userId="f84bb96683eff841" providerId="LiveId" clId="{6A76FA07-2118-4C41-B886-D3BD7C5364FF}" dt="2021-10-29T01:53:36.726" v="55" actId="20577"/>
        <pc:sldMkLst>
          <pc:docMk/>
          <pc:sldMk cId="3095357019" sldId="256"/>
        </pc:sldMkLst>
        <pc:graphicFrameChg chg="modGraphic">
          <ac:chgData name="Daniel Horta" userId="f84bb96683eff841" providerId="LiveId" clId="{6A76FA07-2118-4C41-B886-D3BD7C5364FF}" dt="2021-10-29T01:53:36.726" v="55" actId="20577"/>
          <ac:graphicFrameMkLst>
            <pc:docMk/>
            <pc:sldMk cId="3095357019" sldId="256"/>
            <ac:graphicFrameMk id="6" creationId="{468293EA-E4B2-4B97-8732-E18431E6C2A8}"/>
          </ac:graphicFrameMkLst>
        </pc:graphicFrameChg>
      </pc:sldChg>
      <pc:sldChg chg="modSp mod">
        <pc:chgData name="Daniel Horta" userId="f84bb96683eff841" providerId="LiveId" clId="{6A76FA07-2118-4C41-B886-D3BD7C5364FF}" dt="2021-10-29T16:43:47.931" v="57" actId="20577"/>
        <pc:sldMkLst>
          <pc:docMk/>
          <pc:sldMk cId="3558339316" sldId="261"/>
        </pc:sldMkLst>
        <pc:spChg chg="mod">
          <ac:chgData name="Daniel Horta" userId="f84bb96683eff841" providerId="LiveId" clId="{6A76FA07-2118-4C41-B886-D3BD7C5364FF}" dt="2021-10-29T16:43:47.931" v="57" actId="20577"/>
          <ac:spMkLst>
            <pc:docMk/>
            <pc:sldMk cId="3558339316" sldId="261"/>
            <ac:spMk id="8" creationId="{9A18B3FB-3683-4AB2-9255-956E0D4FEC77}"/>
          </ac:spMkLst>
        </pc:spChg>
      </pc:sldChg>
      <pc:sldChg chg="del">
        <pc:chgData name="Daniel Horta" userId="f84bb96683eff841" providerId="LiveId" clId="{6A76FA07-2118-4C41-B886-D3BD7C5364FF}" dt="2021-10-29T01:54:08.178" v="56" actId="2696"/>
        <pc:sldMkLst>
          <pc:docMk/>
          <pc:sldMk cId="2114905507" sldId="28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2C058D-F63B-446F-A145-A553B8BE4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8FAAF4-C0F1-4F6A-B283-4E42EEF17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B1C639-6AE8-4499-9367-59835AE51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E2FA29-436C-446B-9338-0B10343B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AE3F07-756F-4C7D-A709-762F25949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8612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328DBA-26EF-4B72-AF34-68F1F6C6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BE044B-BE76-43A5-A035-28EF5C238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8D787C-A8B1-41E6-8D8A-15E6A60CA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C8907E-03E9-48C4-80F9-FCF54627A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28A227-C6AF-479B-855E-2158CB522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614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4A90FE8-84CA-447B-B319-717F716E70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1DF902-9F7D-4229-82D2-D93CC65EC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4861D1-98B7-453A-B118-F6501A2DD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F3BEB8-3613-4AB1-9A1C-7CFAA1921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BBBC5F-F765-432F-AA67-CF1711186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883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D8865-10D9-43C4-B5C9-266D4D70F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2365F-348B-4DB7-84EC-0444172C4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2B3AA8-4E1B-483C-80F0-FA22A1110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267F0D-26EF-4EFF-807E-98BC706D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03D848-416E-4A88-965C-F31C3BE0D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251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150614-74E2-4F32-819D-11AA13F19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C6202B-0EA1-4000-B57D-1C292E364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3740C3-75AB-44B6-968C-4CF932664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BC31A6-258E-4E4A-AE42-DDEC8C8F6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C8DB2B-1828-449C-81C9-22BCBF21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744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EB1E7-C408-4A3A-BC94-B8E75CF02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37B004-1404-485D-B6FE-1A3696C1D5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4932E2C-0D48-4044-B773-30F1D8D95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1B6FC9-9300-46A9-ADD9-EE1E58E7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07A043-6A08-4711-AEAC-199FC6F98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BAFA03-CCA2-467E-9D7A-4DAD49110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5537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44885A-EB6F-470C-A0EC-9912B8B64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61B623-F1D2-4B22-8E78-941DB37BD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AC9FBF-E7EE-4C5A-991B-F2FA70843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077988F-52A3-4B8C-B9AF-D227B45F6B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6BE0F9B-5057-4C85-AC02-76ADE7A6CC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F85B3A6-E691-4433-9645-8331FFB36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1CBDFFA-9EA6-4D7F-B792-9265AD164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93B2DF6-2C52-450B-850E-2BF4B4B67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429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A1FF46-C8B8-466C-B056-10219561D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D2EF2AA-A39D-4CE0-A0B7-8F83082F8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04D43B7-1D3B-4B6D-8277-C14E27C7B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CDC43B0-DEAC-48BE-A038-6A292FE3F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532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EDBE078-729D-4A1F-AF23-DC9FC4569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131AD2-83C4-46A8-946C-7EFB7AC6D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48CDF84-B04C-43F3-806C-F10C818B5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0465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5D0298-EDAD-4595-B846-B49E186EF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43F939-9647-4483-8D64-ACBD2869D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EC313C-1D8B-4E2F-9743-7B146D64A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4D9F6B-AF9C-416E-B2DE-EFDFA448C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8C0B9E-791C-4026-9167-BFE7B768E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FF7A46-2D45-499A-BF60-207CE6ECF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947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9D8EC2-1C3A-4429-9A88-D1F7E2DBC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E223C6A-4E3F-4C4F-A068-D6B091864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12FA2B-BB8B-4AEC-BC33-B8249D5604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2E1196-800F-4CAA-BEF6-F8150F6A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8086C9-2BF4-4E09-B97F-3EA703A5D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99E0B1-3B2E-420F-8E56-DACFA7BF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392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E2B2B00-8ACD-4DB4-A6FF-9CFFD607A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8C175E-3029-456B-8C61-C0B01DBD1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2C97B5-51A6-4954-902C-72DCF8E5D2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4CE7-79B7-44A5-8113-E1B2F2A8AEEA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2FC93F-A163-49DC-A64D-BD7797B86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065996-140B-45EF-93F3-8FF7A976D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72804-93B4-489C-9930-1580D7B451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210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45A516-0CFC-4540-89FB-5C64750CB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286" y="1709154"/>
            <a:ext cx="5289452" cy="1526418"/>
          </a:xfrm>
        </p:spPr>
        <p:txBody>
          <a:bodyPr>
            <a:noAutofit/>
          </a:bodyPr>
          <a:lstStyle/>
          <a:p>
            <a:r>
              <a:rPr lang="es-ES" sz="24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B0604020202020204" pitchFamily="2" charset="-79"/>
                <a:cs typeface="Aharoni" panose="020B0604020202020204" pitchFamily="2" charset="-79"/>
              </a:rPr>
              <a:t>Imaginarios sociales sobre las comunidades inmigrantes haitiana y venezolana en el Chile contemporáneo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48C021-2499-47E1-A3F6-155DA4DA9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286" y="3267219"/>
            <a:ext cx="5289452" cy="710418"/>
          </a:xfrm>
        </p:spPr>
        <p:txBody>
          <a:bodyPr>
            <a:normAutofit fontScale="92500" lnSpcReduction="20000"/>
          </a:bodyPr>
          <a:lstStyle/>
          <a:p>
            <a:r>
              <a:rPr lang="es-ES" sz="18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Una observación sistémica-constructivista de las políticas migratorias y discursos gubernamentales</a:t>
            </a:r>
          </a:p>
          <a:p>
            <a:endParaRPr lang="es-ES" dirty="0"/>
          </a:p>
          <a:p>
            <a:endParaRPr lang="es-ES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579392AE-E15D-494F-9C08-6209F59DCB1A}"/>
              </a:ext>
            </a:extLst>
          </p:cNvPr>
          <p:cNvCxnSpPr/>
          <p:nvPr/>
        </p:nvCxnSpPr>
        <p:spPr>
          <a:xfrm>
            <a:off x="267286" y="3235572"/>
            <a:ext cx="5289452" cy="0"/>
          </a:xfrm>
          <a:prstGeom prst="line">
            <a:avLst/>
          </a:prstGeom>
          <a:ln w="38100">
            <a:solidFill>
              <a:srgbClr val="94AEBB">
                <a:alpha val="9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>
            <a:extLst>
              <a:ext uri="{FF2B5EF4-FFF2-40B4-BE49-F238E27FC236}">
                <a16:creationId xmlns:a16="http://schemas.microsoft.com/office/drawing/2014/main" id="{2ADFBAAE-6368-4F6F-89FD-56947FE35F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657" y="5454869"/>
            <a:ext cx="859901" cy="113076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468293EA-E4B2-4B97-8732-E18431E6C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717863"/>
              </p:ext>
            </p:extLst>
          </p:nvPr>
        </p:nvGraphicFramePr>
        <p:xfrm>
          <a:off x="324442" y="4615131"/>
          <a:ext cx="5977206" cy="1333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603">
                  <a:extLst>
                    <a:ext uri="{9D8B030D-6E8A-4147-A177-3AD203B41FA5}">
                      <a16:colId xmlns:a16="http://schemas.microsoft.com/office/drawing/2014/main" val="3537538111"/>
                    </a:ext>
                  </a:extLst>
                </a:gridCol>
                <a:gridCol w="2988603">
                  <a:extLst>
                    <a:ext uri="{9D8B030D-6E8A-4147-A177-3AD203B41FA5}">
                      <a16:colId xmlns:a16="http://schemas.microsoft.com/office/drawing/2014/main" val="2239299335"/>
                    </a:ext>
                  </a:extLst>
                </a:gridCol>
              </a:tblGrid>
              <a:tr h="482330">
                <a:tc>
                  <a:txBody>
                    <a:bodyPr/>
                    <a:lstStyle/>
                    <a:p>
                      <a:pPr algn="ctr"/>
                      <a:r>
                        <a:rPr lang="es-CL" sz="1200" dirty="0"/>
                        <a:t>Magister en Análisis Sistémico aplicado a la Sociedad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Presentación para Taller de integración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625307"/>
                  </a:ext>
                </a:extLst>
              </a:tr>
              <a:tr h="283724">
                <a:tc>
                  <a:txBody>
                    <a:bodyPr/>
                    <a:lstStyle/>
                    <a:p>
                      <a:pPr algn="l"/>
                      <a:r>
                        <a:rPr lang="es-CL" sz="1200" b="1" dirty="0"/>
                        <a:t>Nombre del investigador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200" b="1" dirty="0"/>
                        <a:t>Daniel Horta</a:t>
                      </a:r>
                      <a:endParaRPr lang="es-E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219308"/>
                  </a:ext>
                </a:extLst>
              </a:tr>
              <a:tr h="283724">
                <a:tc>
                  <a:txBody>
                    <a:bodyPr/>
                    <a:lstStyle/>
                    <a:p>
                      <a:pPr algn="l"/>
                      <a:r>
                        <a:rPr lang="es-CL" sz="1200" b="1" dirty="0"/>
                        <a:t>Guía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200" b="1" dirty="0"/>
                        <a:t>Pamela Jorquera – Dimas Santibáñez</a:t>
                      </a:r>
                      <a:endParaRPr lang="es-E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780691"/>
                  </a:ext>
                </a:extLst>
              </a:tr>
              <a:tr h="283724">
                <a:tc>
                  <a:txBody>
                    <a:bodyPr/>
                    <a:lstStyle/>
                    <a:p>
                      <a:r>
                        <a:rPr lang="es-CL" sz="1200" b="1" dirty="0" err="1"/>
                        <a:t>Co-guía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b="1" dirty="0"/>
                        <a:t>Carolina </a:t>
                      </a:r>
                      <a:r>
                        <a:rPr lang="es-CL" sz="1200" b="1" dirty="0" err="1"/>
                        <a:t>Stefoni</a:t>
                      </a:r>
                      <a:r>
                        <a:rPr lang="es-CL" sz="1200" b="1" dirty="0"/>
                        <a:t> </a:t>
                      </a:r>
                      <a:endParaRPr lang="es-E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179255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5F9F10BE-77EF-46CB-80EE-F8EF49AF5FFE}"/>
              </a:ext>
            </a:extLst>
          </p:cNvPr>
          <p:cNvSpPr txBox="1"/>
          <p:nvPr/>
        </p:nvSpPr>
        <p:spPr>
          <a:xfrm>
            <a:off x="324442" y="6089272"/>
            <a:ext cx="598215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Tesis enmarcada en el </a:t>
            </a:r>
            <a:r>
              <a:rPr lang="es-ES" sz="1200" b="1" dirty="0" err="1"/>
              <a:t>Fondecyt</a:t>
            </a:r>
            <a:r>
              <a:rPr lang="es-ES" sz="1200" b="1" dirty="0"/>
              <a:t>  </a:t>
            </a:r>
            <a:r>
              <a:rPr lang="es-ES" sz="1200" b="1" dirty="0" err="1"/>
              <a:t>Nº</a:t>
            </a:r>
            <a:r>
              <a:rPr lang="es-ES" sz="1200" b="1" dirty="0"/>
              <a:t> 1201130 “Rutas y Trayectorias de Migrantes Venezolanos a lo largo de América del Sur. Cuando las puertas comienzan a Cerrarse”.</a:t>
            </a:r>
          </a:p>
        </p:txBody>
      </p:sp>
    </p:spTree>
    <p:extLst>
      <p:ext uri="{BB962C8B-B14F-4D97-AF65-F5344CB8AC3E}">
        <p14:creationId xmlns:p14="http://schemas.microsoft.com/office/powerpoint/2010/main" val="309535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E121AADE-B019-425C-8BB7-2889F7957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latin typeface="Andalus" panose="02020603050405020304" pitchFamily="18" charset="-78"/>
                <a:cs typeface="Andalus" panose="02020603050405020304" pitchFamily="18" charset="-78"/>
              </a:rPr>
              <a:t>Antecedentes y Problematización</a:t>
            </a:r>
            <a:endParaRPr lang="es-E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D52D647-192B-4298-99D6-BCB941834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174224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Utilidad del enfoque de la TSS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22A0100-A0EB-49F5-B718-E1BFF20E854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b="1" dirty="0"/>
              <a:t>Aumento en la llegada de personas haitianas y venezolanas a Chile desde 2014 aprox.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/>
              <a:t>Nuevos desafíos para Estado del país receptor y los gobiernos de turno.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/>
              <a:t>Revisión que indica vinculo entre representaciones que un gobierno tiene sobre ciertos tipos de inmigrantes y las legislaciones migratorias en Chile.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b="1" dirty="0"/>
              <a:t>Necesidad de comprender las percepciones del los gobiernos en los discursos y políticas sobre inmigración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b="1" dirty="0"/>
              <a:t>Vinculo entre representaciones de los inmigrantes que han llegado a Chile y la eventual inclusión social de estos. </a:t>
            </a:r>
            <a:endParaRPr lang="es-CL" dirty="0"/>
          </a:p>
        </p:txBody>
      </p:sp>
      <p:sp>
        <p:nvSpPr>
          <p:cNvPr id="8" name="Rectángulo: esquinas diagonales redondeadas 7">
            <a:extLst>
              <a:ext uri="{FF2B5EF4-FFF2-40B4-BE49-F238E27FC236}">
                <a16:creationId xmlns:a16="http://schemas.microsoft.com/office/drawing/2014/main" id="{A6142659-6571-45E2-B7B3-FFA423540231}"/>
              </a:ext>
            </a:extLst>
          </p:cNvPr>
          <p:cNvSpPr/>
          <p:nvPr/>
        </p:nvSpPr>
        <p:spPr>
          <a:xfrm>
            <a:off x="5500466" y="1712691"/>
            <a:ext cx="4895557" cy="829993"/>
          </a:xfrm>
          <a:prstGeom prst="round2Diag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b="1" dirty="0">
                <a:solidFill>
                  <a:prstClr val="white"/>
                </a:solidFill>
                <a:latin typeface="Calibri" panose="020F0502020204030204"/>
              </a:rPr>
              <a:t>Entendimiento de la migración</a:t>
            </a: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como fenómeno estructural de la sociedad funcionalmente diferenciada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ángulo: esquinas diagonales redondeadas 8">
            <a:extLst>
              <a:ext uri="{FF2B5EF4-FFF2-40B4-BE49-F238E27FC236}">
                <a16:creationId xmlns:a16="http://schemas.microsoft.com/office/drawing/2014/main" id="{15DA4259-1193-4924-A4EA-D56B5752FD37}"/>
              </a:ext>
            </a:extLst>
          </p:cNvPr>
          <p:cNvSpPr/>
          <p:nvPr/>
        </p:nvSpPr>
        <p:spPr>
          <a:xfrm>
            <a:off x="5500467" y="2822691"/>
            <a:ext cx="4895556" cy="829993"/>
          </a:xfrm>
          <a:prstGeom prst="round2Diag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Concepto de Imaginarios sociales para abordar las percepciones, significados y representaciones sobre los tipos de inmigrantes</a:t>
            </a:r>
          </a:p>
        </p:txBody>
      </p:sp>
      <p:sp>
        <p:nvSpPr>
          <p:cNvPr id="10" name="Rectángulo: esquinas diagonales redondeadas 9">
            <a:extLst>
              <a:ext uri="{FF2B5EF4-FFF2-40B4-BE49-F238E27FC236}">
                <a16:creationId xmlns:a16="http://schemas.microsoft.com/office/drawing/2014/main" id="{7E38E018-5B1C-40D5-BB90-BCB63975D486}"/>
              </a:ext>
            </a:extLst>
          </p:cNvPr>
          <p:cNvSpPr/>
          <p:nvPr/>
        </p:nvSpPr>
        <p:spPr>
          <a:xfrm>
            <a:off x="5511483" y="4990310"/>
            <a:ext cx="4895556" cy="829993"/>
          </a:xfrm>
          <a:prstGeom prst="round2Diag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“Integración” de inmigrantes entendida bajo el enfoque conceptual de inclusión/exclusión, con la identificación de distintas modalidades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ángulo: esquinas diagonales redondeadas 10">
            <a:extLst>
              <a:ext uri="{FF2B5EF4-FFF2-40B4-BE49-F238E27FC236}">
                <a16:creationId xmlns:a16="http://schemas.microsoft.com/office/drawing/2014/main" id="{E1D92A57-6564-4C1E-A762-F5ABD70AEE17}"/>
              </a:ext>
            </a:extLst>
          </p:cNvPr>
          <p:cNvSpPr/>
          <p:nvPr/>
        </p:nvSpPr>
        <p:spPr>
          <a:xfrm>
            <a:off x="5511482" y="3929986"/>
            <a:ext cx="4895556" cy="829993"/>
          </a:xfrm>
          <a:prstGeom prst="round2Diag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Observación de segundo orden y adaptación del modelo operativo de Pintos (2000) para analizar discursos gubernamentales y políticas migratorias</a:t>
            </a:r>
            <a:endParaRPr kumimoji="0" lang="es-ES" sz="1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723045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C7099329-EDFA-4816-A854-6019EB8B26FC}"/>
              </a:ext>
            </a:extLst>
          </p:cNvPr>
          <p:cNvSpPr/>
          <p:nvPr/>
        </p:nvSpPr>
        <p:spPr>
          <a:xfrm>
            <a:off x="548640" y="1371598"/>
            <a:ext cx="5471160" cy="48053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B1D6145-D4D9-46CD-B209-7D296FD4AEFD}"/>
              </a:ext>
            </a:extLst>
          </p:cNvPr>
          <p:cNvSpPr/>
          <p:nvPr/>
        </p:nvSpPr>
        <p:spPr>
          <a:xfrm>
            <a:off x="6172200" y="1371600"/>
            <a:ext cx="5600700" cy="48053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DE610CEB-84A9-40C8-A9F8-FDBB91693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35"/>
            <a:ext cx="10515600" cy="1280795"/>
          </a:xfrm>
        </p:spPr>
        <p:txBody>
          <a:bodyPr>
            <a:normAutofit/>
          </a:bodyPr>
          <a:lstStyle/>
          <a:p>
            <a:r>
              <a:rPr lang="es-CL" sz="4000" dirty="0">
                <a:latin typeface="Andalus" panose="02020603050405020304" pitchFamily="18" charset="-78"/>
                <a:cs typeface="Andalus" panose="02020603050405020304" pitchFamily="18" charset="-78"/>
              </a:rPr>
              <a:t>Pregunta y objetivos de investigación</a:t>
            </a:r>
            <a:endParaRPr lang="es-ES"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C797B100-CCB4-4F0E-9480-3136FFD81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3420" y="1355075"/>
            <a:ext cx="5181600" cy="4821887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just"/>
            <a:r>
              <a:rPr lang="es-ES" sz="2300" b="1" dirty="0"/>
              <a:t>Pregunta de investigación: </a:t>
            </a:r>
            <a:r>
              <a:rPr lang="es-CL" sz="2300" dirty="0"/>
              <a:t>¿Cuáles son los Imaginarios sociales presentes en las políticas migratorias y en los discursos gubernamentales enfocados en las comunidades inmigrantes haitiana y venezolana, entre 2014 y 2021, en Chile?</a:t>
            </a:r>
            <a:endParaRPr lang="es-ES" sz="2300" dirty="0"/>
          </a:p>
          <a:p>
            <a:pPr algn="just"/>
            <a:r>
              <a:rPr lang="es-ES" sz="2300" b="1" dirty="0"/>
              <a:t>Objetivo General: </a:t>
            </a:r>
            <a:r>
              <a:rPr lang="es-ES" sz="2300" dirty="0"/>
              <a:t>Conocer los Imaginarios sociales presentes en las políticas migratorias y en los discursos gubernamentales enfocados en las comunidades inmigrantes haitiana y venezolana, entre 2014 y 2021, en Chile.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D07C1181-EEDC-4511-AEF3-91D905BB8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21176"/>
            <a:ext cx="5478780" cy="4755787"/>
          </a:xfr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77500" lnSpcReduction="20000"/>
          </a:bodyPr>
          <a:lstStyle/>
          <a:p>
            <a:pPr algn="just"/>
            <a:r>
              <a:rPr lang="es-CL" sz="3300" b="1" dirty="0"/>
              <a:t>Objetivos específicos: </a:t>
            </a:r>
          </a:p>
          <a:p>
            <a:pPr lvl="0"/>
            <a:r>
              <a:rPr lang="es-CL" dirty="0"/>
              <a:t>Identificar y describir los Imaginarios sociales presentes en los discursos gubernamentales sobre los inmigrantes, enfocados en las comunidades haitiana y venezolana, entre 2014 y 2021, en Chile.</a:t>
            </a:r>
            <a:endParaRPr lang="es-ES" dirty="0"/>
          </a:p>
          <a:p>
            <a:pPr lvl="0"/>
            <a:r>
              <a:rPr lang="es-CL" dirty="0"/>
              <a:t>Identificar y describir los Imaginarios sociales presentes en las políticas migratorias relacionadas con las comunidades haitiana y venezolana, impulsadas por los gobiernos entre 2014 y 2021, en Chile.</a:t>
            </a:r>
            <a:endParaRPr lang="es-ES" dirty="0"/>
          </a:p>
          <a:p>
            <a:pPr lvl="0"/>
            <a:r>
              <a:rPr lang="es-CL" dirty="0"/>
              <a:t>Analizar los Imaginarios sociales identificados y sus posibles repercusiones, en base al enfoque de inclusión/exclusión y los aportes de la Teoría de sistemas sociales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299590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B5ED8-8C07-4C72-9BA4-EB30974FB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2538"/>
          </a:xfrm>
        </p:spPr>
        <p:txBody>
          <a:bodyPr/>
          <a:lstStyle/>
          <a:p>
            <a:r>
              <a:rPr lang="es-CL" dirty="0">
                <a:latin typeface="Andalus" panose="02020603050405020304" pitchFamily="18" charset="-78"/>
                <a:cs typeface="Andalus" panose="02020603050405020304" pitchFamily="18" charset="-78"/>
              </a:rPr>
              <a:t>Marco metodológico</a:t>
            </a:r>
            <a:endParaRPr lang="es-E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D62BB7-8EC3-49D6-96D0-C7D3DDFB8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7664"/>
            <a:ext cx="10515600" cy="4484217"/>
          </a:xfrm>
        </p:spPr>
        <p:txBody>
          <a:bodyPr>
            <a:normAutofit/>
          </a:bodyPr>
          <a:lstStyle/>
          <a:p>
            <a:r>
              <a:rPr lang="es-CL" sz="2400" b="1" dirty="0"/>
              <a:t>Metodología</a:t>
            </a:r>
          </a:p>
          <a:p>
            <a:pPr marL="0" indent="0">
              <a:buNone/>
            </a:pPr>
            <a:endParaRPr lang="es-CL" sz="2400" dirty="0"/>
          </a:p>
          <a:p>
            <a:pPr marL="0" indent="0">
              <a:buNone/>
            </a:pPr>
            <a:endParaRPr lang="es-CL" sz="2400" dirty="0"/>
          </a:p>
          <a:p>
            <a:r>
              <a:rPr lang="es-CL" sz="2400" b="1" dirty="0"/>
              <a:t>Diseño muestral</a:t>
            </a:r>
          </a:p>
          <a:p>
            <a:endParaRPr lang="es-CL" sz="2400" dirty="0"/>
          </a:p>
          <a:p>
            <a:pPr marL="0" indent="0">
              <a:buNone/>
            </a:pPr>
            <a:endParaRPr lang="es-CL" sz="2400" dirty="0"/>
          </a:p>
          <a:p>
            <a:r>
              <a:rPr lang="es-CL" sz="2400" b="1" dirty="0"/>
              <a:t>Técnicas de recolección y análisis de información: </a:t>
            </a:r>
          </a:p>
          <a:p>
            <a:pPr marL="0" indent="0">
              <a:buNone/>
            </a:pPr>
            <a:endParaRPr lang="es-CL" sz="2400" dirty="0"/>
          </a:p>
          <a:p>
            <a:pPr marL="0" indent="0">
              <a:buNone/>
            </a:pPr>
            <a:endParaRPr lang="es-CL" sz="2400" dirty="0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B9D7E9E3-4548-4BFE-B06A-BFA8ACF2F2E2}"/>
              </a:ext>
            </a:extLst>
          </p:cNvPr>
          <p:cNvSpPr/>
          <p:nvPr/>
        </p:nvSpPr>
        <p:spPr>
          <a:xfrm>
            <a:off x="1012874" y="1890292"/>
            <a:ext cx="2743200" cy="755861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Enfoque Cualitativo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27098C18-8613-4E54-BC84-BBF079B15F26}"/>
              </a:ext>
            </a:extLst>
          </p:cNvPr>
          <p:cNvSpPr/>
          <p:nvPr/>
        </p:nvSpPr>
        <p:spPr>
          <a:xfrm>
            <a:off x="4324261" y="1917279"/>
            <a:ext cx="2743200" cy="755861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Alcance descriptivo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2FA0AAE1-85FE-4A80-954A-EBD18BE815F6}"/>
              </a:ext>
            </a:extLst>
          </p:cNvPr>
          <p:cNvSpPr/>
          <p:nvPr/>
        </p:nvSpPr>
        <p:spPr>
          <a:xfrm>
            <a:off x="7635649" y="1917277"/>
            <a:ext cx="2743200" cy="755862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Observación de segundo orden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7956EEB0-BEF0-4423-A4DF-A6437021D9F9}"/>
              </a:ext>
            </a:extLst>
          </p:cNvPr>
          <p:cNvSpPr/>
          <p:nvPr/>
        </p:nvSpPr>
        <p:spPr>
          <a:xfrm>
            <a:off x="1012874" y="3218555"/>
            <a:ext cx="2743200" cy="755861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Discursos gubernamentales y políticas migratorias entre 2014-2021 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9AFE4CE8-FFF9-4566-B43A-044361B04668}"/>
              </a:ext>
            </a:extLst>
          </p:cNvPr>
          <p:cNvSpPr/>
          <p:nvPr/>
        </p:nvSpPr>
        <p:spPr>
          <a:xfrm>
            <a:off x="7635649" y="3218555"/>
            <a:ext cx="2743200" cy="755861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 noticias digitales con discursos gubernamentales y 16 documentos oficiales con  políticas migratorias</a:t>
            </a: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3BA96256-9B89-47B4-B031-764F0EC7D54E}"/>
              </a:ext>
            </a:extLst>
          </p:cNvPr>
          <p:cNvSpPr/>
          <p:nvPr/>
        </p:nvSpPr>
        <p:spPr>
          <a:xfrm>
            <a:off x="4223792" y="3212976"/>
            <a:ext cx="2743200" cy="755861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Enfocados en la comunidad haitiana y venezolana en Chile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9D26A953-8DFF-485A-8D8D-6E07702DA5BC}"/>
              </a:ext>
            </a:extLst>
          </p:cNvPr>
          <p:cNvSpPr/>
          <p:nvPr/>
        </p:nvSpPr>
        <p:spPr>
          <a:xfrm>
            <a:off x="1012874" y="5332261"/>
            <a:ext cx="2743200" cy="755861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Análisis documental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020C8A6A-4F97-4696-AE7C-4ECE360F05EA}"/>
              </a:ext>
            </a:extLst>
          </p:cNvPr>
          <p:cNvSpPr/>
          <p:nvPr/>
        </p:nvSpPr>
        <p:spPr>
          <a:xfrm>
            <a:off x="4324261" y="5332261"/>
            <a:ext cx="2743200" cy="755861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Análisis de contenido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2FEF10D1-64DF-487D-97CB-CD2B950419D1}"/>
              </a:ext>
            </a:extLst>
          </p:cNvPr>
          <p:cNvSpPr/>
          <p:nvPr/>
        </p:nvSpPr>
        <p:spPr>
          <a:xfrm>
            <a:off x="7635649" y="5332261"/>
            <a:ext cx="2743200" cy="755861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 prstMaterial="softEdge"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Análisis estructural del discurso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5813301C-F9C5-4181-9ADD-FC2C8552D09B}"/>
              </a:ext>
            </a:extLst>
          </p:cNvPr>
          <p:cNvSpPr/>
          <p:nvPr/>
        </p:nvSpPr>
        <p:spPr>
          <a:xfrm>
            <a:off x="1012874" y="4553038"/>
            <a:ext cx="9365974" cy="561691"/>
          </a:xfrm>
          <a:prstGeom prst="roundRect">
            <a:avLst/>
          </a:prstGeom>
          <a:solidFill>
            <a:srgbClr val="94AEBB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Adaptación del modelo operativo de Imaginarios Sociales (Pintos, 2015)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3244523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C47E8B-B6E2-45E1-9DCC-7021A9B18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latin typeface="Andalus" panose="02020603050405020304" pitchFamily="18" charset="-78"/>
                <a:cs typeface="Andalus" panose="02020603050405020304" pitchFamily="18" charset="-78"/>
              </a:rPr>
              <a:t>Marco teórico de investigación</a:t>
            </a:r>
            <a:endParaRPr lang="es-E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074A501-35FC-4111-987B-9F5DD1574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378"/>
            <a:ext cx="10515600" cy="4623585"/>
          </a:xfrm>
        </p:spPr>
        <p:txBody>
          <a:bodyPr/>
          <a:lstStyle/>
          <a:p>
            <a:r>
              <a:rPr lang="es-CL" sz="2400" dirty="0"/>
              <a:t>Modelo operativo de Imaginarios sociales</a:t>
            </a:r>
          </a:p>
          <a:p>
            <a:endParaRPr lang="es-ES" dirty="0"/>
          </a:p>
          <a:p>
            <a:endParaRPr lang="es-ES" dirty="0"/>
          </a:p>
          <a:p>
            <a:endParaRPr lang="es-ES" sz="2400" dirty="0"/>
          </a:p>
          <a:p>
            <a:r>
              <a:rPr lang="es-ES" sz="2400" dirty="0"/>
              <a:t>Análisis de inclusión/exclusión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D3EB2FBB-2256-43C1-8964-5E8871B503EC}"/>
              </a:ext>
            </a:extLst>
          </p:cNvPr>
          <p:cNvSpPr/>
          <p:nvPr/>
        </p:nvSpPr>
        <p:spPr>
          <a:xfrm>
            <a:off x="1000539" y="2151801"/>
            <a:ext cx="2935221" cy="105686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Esquemas socialmente construidos de imágenes, representaciones y significados, que orientan la observación de un sistema 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66B4E29-6FE0-406D-873B-D5717E250910}"/>
              </a:ext>
            </a:extLst>
          </p:cNvPr>
          <p:cNvSpPr/>
          <p:nvPr/>
        </p:nvSpPr>
        <p:spPr>
          <a:xfrm>
            <a:off x="4504100" y="2184851"/>
            <a:ext cx="2877027" cy="105686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Presente en la semántica discursiva (oral o escrita) e identificables con el meta-código de relevancia/opacidad</a:t>
            </a:r>
            <a:endParaRPr kumimoji="0" lang="es-ES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9A18B3FB-3683-4AB2-9255-956E0D4FEC77}"/>
              </a:ext>
            </a:extLst>
          </p:cNvPr>
          <p:cNvSpPr/>
          <p:nvPr/>
        </p:nvSpPr>
        <p:spPr>
          <a:xfrm>
            <a:off x="8002056" y="2211568"/>
            <a:ext cx="2946952" cy="105686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Adaptado con </a:t>
            </a:r>
            <a:r>
              <a:rPr kumimoji="0" lang="es-CL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elementos del </a:t>
            </a: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análisis documental, de contenido, y del discurso.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D77A609D-7988-48C3-93CB-1CBB76ADE1E5}"/>
              </a:ext>
            </a:extLst>
          </p:cNvPr>
          <p:cNvSpPr/>
          <p:nvPr/>
        </p:nvSpPr>
        <p:spPr>
          <a:xfrm>
            <a:off x="994449" y="4050725"/>
            <a:ext cx="2946952" cy="108012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Meta-código presente en todo los sistemas sociales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09D2F2EE-1510-4948-A28D-72F7A8E35F40}"/>
              </a:ext>
            </a:extLst>
          </p:cNvPr>
          <p:cNvSpPr/>
          <p:nvPr/>
        </p:nvSpPr>
        <p:spPr>
          <a:xfrm>
            <a:off x="4488994" y="4061742"/>
            <a:ext cx="2903324" cy="108012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Cada sistema define sus propios criterios de inclusión/exclusión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BDA716C2-1FAE-414A-BDA1-893F78551ADE}"/>
              </a:ext>
            </a:extLst>
          </p:cNvPr>
          <p:cNvSpPr/>
          <p:nvPr/>
        </p:nvSpPr>
        <p:spPr>
          <a:xfrm>
            <a:off x="8001259" y="4050724"/>
            <a:ext cx="2946952" cy="108012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Inclusiones estratégicas que </a:t>
            </a:r>
            <a:r>
              <a:rPr kumimoji="0" lang="es-CL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probabilizan</a:t>
            </a:r>
            <a:r>
              <a:rPr kumimoji="0" lang="es-C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otras. Estado como organización que define criterios de membresía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AEDA9CC-D6DF-4CF6-ACC7-4AD809CD6405}"/>
              </a:ext>
            </a:extLst>
          </p:cNvPr>
          <p:cNvSpPr/>
          <p:nvPr/>
        </p:nvSpPr>
        <p:spPr>
          <a:xfrm>
            <a:off x="1002534" y="5332164"/>
            <a:ext cx="10003316" cy="749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Modalidades de inclusión/exclusión identificadas: primaria – simbólica – exclusión por peligro – inclusión compensatoria - </a:t>
            </a:r>
            <a:r>
              <a:rPr lang="es-CL" b="1" dirty="0" err="1"/>
              <a:t>subinclusión</a:t>
            </a:r>
            <a:r>
              <a:rPr lang="es-CL" b="1" dirty="0"/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558339316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7E9CD77-2719-4857-9BC9-2E3D42E95B45}"/>
              </a:ext>
            </a:extLst>
          </p:cNvPr>
          <p:cNvSpPr txBox="1"/>
          <p:nvPr/>
        </p:nvSpPr>
        <p:spPr>
          <a:xfrm>
            <a:off x="4295800" y="314002"/>
            <a:ext cx="360040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imaginarios sociales presentes en los discursos gubernamentales  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3D9FB886-2CF9-4A54-A106-6044F0A2DC9A}"/>
              </a:ext>
            </a:extLst>
          </p:cNvPr>
          <p:cNvCxnSpPr/>
          <p:nvPr/>
        </p:nvCxnSpPr>
        <p:spPr>
          <a:xfrm flipH="1">
            <a:off x="3217979" y="1057533"/>
            <a:ext cx="2875721" cy="5136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449EFAFA-FF86-45E7-899A-F4C2EABE1794}"/>
              </a:ext>
            </a:extLst>
          </p:cNvPr>
          <p:cNvCxnSpPr>
            <a:cxnSpLocks/>
          </p:cNvCxnSpPr>
          <p:nvPr/>
        </p:nvCxnSpPr>
        <p:spPr>
          <a:xfrm>
            <a:off x="6095999" y="1057533"/>
            <a:ext cx="2880321" cy="5136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EC042BF-5D86-4799-8315-DB6A47A28FBC}"/>
              </a:ext>
            </a:extLst>
          </p:cNvPr>
          <p:cNvSpPr txBox="1"/>
          <p:nvPr/>
        </p:nvSpPr>
        <p:spPr>
          <a:xfrm>
            <a:off x="1055439" y="1709169"/>
            <a:ext cx="3600400" cy="58477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Gobierno de Michelle Bachelet ( 2014-2018) </a:t>
            </a: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34C574A-74A0-4A92-A79F-225C23B4DFF6}"/>
              </a:ext>
            </a:extLst>
          </p:cNvPr>
          <p:cNvSpPr txBox="1"/>
          <p:nvPr/>
        </p:nvSpPr>
        <p:spPr>
          <a:xfrm>
            <a:off x="7536161" y="1709168"/>
            <a:ext cx="3600400" cy="5847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Gobierno de Sebastián Piñera ( 2018-2022) </a:t>
            </a: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FB47E406-51E5-45A3-97FD-6E9417D91CB4}"/>
              </a:ext>
            </a:extLst>
          </p:cNvPr>
          <p:cNvCxnSpPr/>
          <p:nvPr/>
        </p:nvCxnSpPr>
        <p:spPr>
          <a:xfrm>
            <a:off x="4655842" y="2001555"/>
            <a:ext cx="648072" cy="432048"/>
          </a:xfrm>
          <a:prstGeom prst="bentConnector3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ector: angular 21">
            <a:extLst>
              <a:ext uri="{FF2B5EF4-FFF2-40B4-BE49-F238E27FC236}">
                <a16:creationId xmlns:a16="http://schemas.microsoft.com/office/drawing/2014/main" id="{543178BC-5130-4351-83A3-706C52777FF7}"/>
              </a:ext>
            </a:extLst>
          </p:cNvPr>
          <p:cNvCxnSpPr>
            <a:cxnSpLocks/>
          </p:cNvCxnSpPr>
          <p:nvPr/>
        </p:nvCxnSpPr>
        <p:spPr>
          <a:xfrm rot="10800000" flipV="1">
            <a:off x="6888087" y="1976538"/>
            <a:ext cx="648072" cy="432048"/>
          </a:xfrm>
          <a:prstGeom prst="bentConnector3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F321F965-8D51-42CB-BDD1-66216A6DF4E7}"/>
              </a:ext>
            </a:extLst>
          </p:cNvPr>
          <p:cNvSpPr txBox="1"/>
          <p:nvPr/>
        </p:nvSpPr>
        <p:spPr>
          <a:xfrm>
            <a:off x="5087888" y="1915563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Imaginarios en relación a la inmigración e inmigrantes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76989E6-E0CC-4124-9919-4B95F72E00D0}"/>
              </a:ext>
            </a:extLst>
          </p:cNvPr>
          <p:cNvSpPr txBox="1"/>
          <p:nvPr/>
        </p:nvSpPr>
        <p:spPr>
          <a:xfrm>
            <a:off x="5303914" y="2530536"/>
            <a:ext cx="1656182" cy="163121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Chile es un país abierto y acogedor – </a:t>
            </a: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bienvenidos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“deber ser” de cumplir la ley y aportar al país – </a:t>
            </a: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útiles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Necesidad de orden en la inmigración – </a:t>
            </a: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como causa de desorden</a:t>
            </a:r>
          </a:p>
        </p:txBody>
      </p: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A79C2579-207C-4A82-A42A-BCFFC54E64AD}"/>
              </a:ext>
            </a:extLst>
          </p:cNvPr>
          <p:cNvCxnSpPr>
            <a:cxnSpLocks/>
          </p:cNvCxnSpPr>
          <p:nvPr/>
        </p:nvCxnSpPr>
        <p:spPr>
          <a:xfrm>
            <a:off x="3935760" y="2293943"/>
            <a:ext cx="720078" cy="2876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79B8C01E-EF2B-4F01-9628-3AA429C0E78C}"/>
              </a:ext>
            </a:extLst>
          </p:cNvPr>
          <p:cNvCxnSpPr>
            <a:cxnSpLocks/>
          </p:cNvCxnSpPr>
          <p:nvPr/>
        </p:nvCxnSpPr>
        <p:spPr>
          <a:xfrm flipH="1">
            <a:off x="7536158" y="2293943"/>
            <a:ext cx="720084" cy="2876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5D98506-75FC-4500-8396-D0B768980CED}"/>
              </a:ext>
            </a:extLst>
          </p:cNvPr>
          <p:cNvSpPr txBox="1"/>
          <p:nvPr/>
        </p:nvSpPr>
        <p:spPr>
          <a:xfrm>
            <a:off x="4146035" y="2678540"/>
            <a:ext cx="1157879" cy="147732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‘Los derechos humanos que merecen todas las personas estén donde estén’ – </a:t>
            </a:r>
            <a:r>
              <a:rPr kumimoji="0" lang="es-ES" sz="9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sujetos de derechos igual que chilenos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2EE416F-65C2-44CA-8D20-E80E0D011C4C}"/>
              </a:ext>
            </a:extLst>
          </p:cNvPr>
          <p:cNvSpPr txBox="1"/>
          <p:nvPr/>
        </p:nvSpPr>
        <p:spPr>
          <a:xfrm>
            <a:off x="6960096" y="2675956"/>
            <a:ext cx="1080120" cy="144655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Cerrar las fronteras a los delincuentes – </a:t>
            </a:r>
            <a:r>
              <a:rPr kumimoji="0" lang="es-ES" sz="11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criminalizados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DA68ED01-A062-4021-A07E-433543A53859}"/>
              </a:ext>
            </a:extLst>
          </p:cNvPr>
          <p:cNvCxnSpPr>
            <a:cxnSpLocks/>
          </p:cNvCxnSpPr>
          <p:nvPr/>
        </p:nvCxnSpPr>
        <p:spPr>
          <a:xfrm>
            <a:off x="1415480" y="3140968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3A23DDC9-2A2C-460B-84FD-E51D5755D1F5}"/>
              </a:ext>
            </a:extLst>
          </p:cNvPr>
          <p:cNvCxnSpPr>
            <a:cxnSpLocks/>
          </p:cNvCxnSpPr>
          <p:nvPr/>
        </p:nvCxnSpPr>
        <p:spPr>
          <a:xfrm>
            <a:off x="2999656" y="3140968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D1B95A90-F7A9-48F8-A8B8-8A6CB06BD744}"/>
              </a:ext>
            </a:extLst>
          </p:cNvPr>
          <p:cNvCxnSpPr>
            <a:cxnSpLocks/>
          </p:cNvCxnSpPr>
          <p:nvPr/>
        </p:nvCxnSpPr>
        <p:spPr>
          <a:xfrm>
            <a:off x="9192344" y="3140968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7E738F4B-7DE8-46F9-89BB-53C27264E40D}"/>
              </a:ext>
            </a:extLst>
          </p:cNvPr>
          <p:cNvCxnSpPr>
            <a:cxnSpLocks/>
          </p:cNvCxnSpPr>
          <p:nvPr/>
        </p:nvCxnSpPr>
        <p:spPr>
          <a:xfrm>
            <a:off x="10776520" y="3140968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46DB1E2-1BE1-4976-AF2C-7CEDD8E71A27}"/>
              </a:ext>
            </a:extLst>
          </p:cNvPr>
          <p:cNvSpPr txBox="1"/>
          <p:nvPr/>
        </p:nvSpPr>
        <p:spPr>
          <a:xfrm>
            <a:off x="299735" y="3492812"/>
            <a:ext cx="1789090" cy="295465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‘Visa de turista, búsqueda de trabajo y residencia’ - </a:t>
            </a:r>
            <a:r>
              <a:rPr kumimoji="0" lang="es-ES" sz="12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laborales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Sujetos que requieren ayuda y solidaridad – </a:t>
            </a:r>
            <a:r>
              <a:rPr kumimoji="0" lang="es-ES" sz="12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vulnerables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Causantes de tensión en la convivencia – </a:t>
            </a:r>
            <a:r>
              <a:rPr kumimoji="0" lang="es-ES" sz="12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rechazados por unos, integrados por otros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4750EDB5-B8D4-4FA2-9FC4-75376641BEC6}"/>
              </a:ext>
            </a:extLst>
          </p:cNvPr>
          <p:cNvSpPr txBox="1"/>
          <p:nvPr/>
        </p:nvSpPr>
        <p:spPr>
          <a:xfrm>
            <a:off x="2260116" y="3492812"/>
            <a:ext cx="1794423" cy="287771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4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Llegan por la ‘Visa de responsabilidad democrática’ – </a:t>
            </a:r>
            <a:r>
              <a:rPr kumimoji="0" lang="es-ES" sz="145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‘utilizados políticamente’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4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ciudadanía sufriendo’ – </a:t>
            </a:r>
            <a:r>
              <a:rPr kumimoji="0" lang="es-ES" sz="145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¿Inmigrantes indeseados?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D9AF343-167B-4BE9-86C2-73A467F88F87}"/>
              </a:ext>
            </a:extLst>
          </p:cNvPr>
          <p:cNvSpPr txBox="1"/>
          <p:nvPr/>
        </p:nvSpPr>
        <p:spPr>
          <a:xfrm>
            <a:off x="8209471" y="3492812"/>
            <a:ext cx="1794423" cy="29777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‘Llegan de manera desordenada’ – </a:t>
            </a:r>
            <a:r>
              <a:rPr kumimoji="0" lang="es-ES" sz="125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desregulados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‘Llegan siendo engañados, los ayudamos a regresar’ - </a:t>
            </a:r>
            <a:r>
              <a:rPr kumimoji="0" lang="es-ES" sz="125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vulnerables y perjudicados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‘Terminan perjudicando a Chile’ – </a:t>
            </a:r>
            <a:r>
              <a:rPr kumimoji="0" lang="es-ES" sz="125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perjudiciales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2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8F9A13B7-5014-4378-BDAF-08CCA3168EED}"/>
              </a:ext>
            </a:extLst>
          </p:cNvPr>
          <p:cNvSpPr txBox="1"/>
          <p:nvPr/>
        </p:nvSpPr>
        <p:spPr>
          <a:xfrm>
            <a:off x="10175185" y="3492812"/>
            <a:ext cx="1794423" cy="28931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Necesitan ayuda ante la dictadura de Maduro’ – </a:t>
            </a:r>
            <a:r>
              <a:rPr kumimoji="0" lang="es-ES" sz="14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‘refugiados’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‘No los trajimos, es difícil absorber tanta inmigración venezolana’ – </a:t>
            </a:r>
            <a:r>
              <a:rPr kumimoji="0" lang="es-ES" sz="14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en cantidad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B3E8921E-1901-4507-A7C7-D45EF620AA4D}"/>
              </a:ext>
            </a:extLst>
          </p:cNvPr>
          <p:cNvSpPr txBox="1"/>
          <p:nvPr/>
        </p:nvSpPr>
        <p:spPr>
          <a:xfrm>
            <a:off x="722679" y="2896030"/>
            <a:ext cx="1537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Comunidad Haitiana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6AAEB384-121F-4D4A-AF42-DB9E2FF71390}"/>
              </a:ext>
            </a:extLst>
          </p:cNvPr>
          <p:cNvSpPr txBox="1"/>
          <p:nvPr/>
        </p:nvSpPr>
        <p:spPr>
          <a:xfrm>
            <a:off x="2196918" y="2892488"/>
            <a:ext cx="17105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Comunidad Venezolana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D4A40D38-8291-40F4-AA20-38E8E5BB3251}"/>
              </a:ext>
            </a:extLst>
          </p:cNvPr>
          <p:cNvSpPr txBox="1"/>
          <p:nvPr/>
        </p:nvSpPr>
        <p:spPr>
          <a:xfrm>
            <a:off x="8468357" y="2910161"/>
            <a:ext cx="1537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Comunidad Haitiana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2853AB89-7101-4584-97E3-E46EFAEB5772}"/>
              </a:ext>
            </a:extLst>
          </p:cNvPr>
          <p:cNvSpPr txBox="1"/>
          <p:nvPr/>
        </p:nvSpPr>
        <p:spPr>
          <a:xfrm>
            <a:off x="10005135" y="2918232"/>
            <a:ext cx="17105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Comunidad Venezolana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17DB0D2-81EE-493E-9B3A-0D37697CCB1F}"/>
              </a:ext>
            </a:extLst>
          </p:cNvPr>
          <p:cNvCxnSpPr>
            <a:cxnSpLocks/>
          </p:cNvCxnSpPr>
          <p:nvPr/>
        </p:nvCxnSpPr>
        <p:spPr>
          <a:xfrm>
            <a:off x="1415480" y="2408586"/>
            <a:ext cx="0" cy="48390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CC3AE25A-F3C7-41B7-A202-5FE7D4137CC8}"/>
              </a:ext>
            </a:extLst>
          </p:cNvPr>
          <p:cNvCxnSpPr>
            <a:cxnSpLocks/>
          </p:cNvCxnSpPr>
          <p:nvPr/>
        </p:nvCxnSpPr>
        <p:spPr>
          <a:xfrm>
            <a:off x="3005436" y="2408586"/>
            <a:ext cx="0" cy="48390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CCD2B6B2-892C-4696-9048-3B9E227E6A51}"/>
              </a:ext>
            </a:extLst>
          </p:cNvPr>
          <p:cNvCxnSpPr>
            <a:cxnSpLocks/>
          </p:cNvCxnSpPr>
          <p:nvPr/>
        </p:nvCxnSpPr>
        <p:spPr>
          <a:xfrm>
            <a:off x="9186563" y="2421435"/>
            <a:ext cx="1" cy="501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28759DB3-808A-4805-B139-5604BCD3317D}"/>
              </a:ext>
            </a:extLst>
          </p:cNvPr>
          <p:cNvCxnSpPr>
            <a:cxnSpLocks/>
          </p:cNvCxnSpPr>
          <p:nvPr/>
        </p:nvCxnSpPr>
        <p:spPr>
          <a:xfrm>
            <a:off x="10776520" y="2421435"/>
            <a:ext cx="0" cy="49679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46423B40-7CD9-4A41-942D-353C55D8ECF3}"/>
              </a:ext>
            </a:extLst>
          </p:cNvPr>
          <p:cNvCxnSpPr>
            <a:cxnSpLocks/>
          </p:cNvCxnSpPr>
          <p:nvPr/>
        </p:nvCxnSpPr>
        <p:spPr>
          <a:xfrm>
            <a:off x="4135272" y="4407496"/>
            <a:ext cx="1157879" cy="461665"/>
          </a:xfrm>
          <a:prstGeom prst="bentConnector3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Conector: angular 79">
            <a:extLst>
              <a:ext uri="{FF2B5EF4-FFF2-40B4-BE49-F238E27FC236}">
                <a16:creationId xmlns:a16="http://schemas.microsoft.com/office/drawing/2014/main" id="{3B86C11F-40E1-4023-9C04-9EE331C5292D}"/>
              </a:ext>
            </a:extLst>
          </p:cNvPr>
          <p:cNvCxnSpPr/>
          <p:nvPr/>
        </p:nvCxnSpPr>
        <p:spPr>
          <a:xfrm rot="10800000" flipV="1">
            <a:off x="6802442" y="4437113"/>
            <a:ext cx="1321384" cy="432048"/>
          </a:xfrm>
          <a:prstGeom prst="bentConnector3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1" name="CuadroTexto 80">
            <a:extLst>
              <a:ext uri="{FF2B5EF4-FFF2-40B4-BE49-F238E27FC236}">
                <a16:creationId xmlns:a16="http://schemas.microsoft.com/office/drawing/2014/main" id="{6E76D835-8170-43D6-A153-A3C7AA287669}"/>
              </a:ext>
            </a:extLst>
          </p:cNvPr>
          <p:cNvSpPr txBox="1"/>
          <p:nvPr/>
        </p:nvSpPr>
        <p:spPr>
          <a:xfrm>
            <a:off x="4799857" y="4381427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Modalidades de inclusión/exclusión vinculadas a estos imaginarios sociales</a:t>
            </a: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13D6CEF6-7F21-431C-B23A-39C48D4115C1}"/>
              </a:ext>
            </a:extLst>
          </p:cNvPr>
          <p:cNvSpPr txBox="1"/>
          <p:nvPr/>
        </p:nvSpPr>
        <p:spPr>
          <a:xfrm>
            <a:off x="4798838" y="4924847"/>
            <a:ext cx="2664295" cy="30777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Inclusión/exclusión simbólica 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9" name="Conector recto de flecha 88">
            <a:extLst>
              <a:ext uri="{FF2B5EF4-FFF2-40B4-BE49-F238E27FC236}">
                <a16:creationId xmlns:a16="http://schemas.microsoft.com/office/drawing/2014/main" id="{6F1EA638-A34E-4FAF-AE0C-2824179F692E}"/>
              </a:ext>
            </a:extLst>
          </p:cNvPr>
          <p:cNvCxnSpPr/>
          <p:nvPr/>
        </p:nvCxnSpPr>
        <p:spPr>
          <a:xfrm>
            <a:off x="6096000" y="5232624"/>
            <a:ext cx="0" cy="35661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1" name="CuadroTexto 90">
            <a:extLst>
              <a:ext uri="{FF2B5EF4-FFF2-40B4-BE49-F238E27FC236}">
                <a16:creationId xmlns:a16="http://schemas.microsoft.com/office/drawing/2014/main" id="{FED65C1A-025E-4633-B3BA-2010D953167A}"/>
              </a:ext>
            </a:extLst>
          </p:cNvPr>
          <p:cNvSpPr txBox="1"/>
          <p:nvPr/>
        </p:nvSpPr>
        <p:spPr>
          <a:xfrm>
            <a:off x="4798838" y="5589241"/>
            <a:ext cx="2664295" cy="7078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Inclusión/exclusión primaria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Exclusión por peligro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Inclusión compensatoria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Subinclusión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229342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7E9CD77-2719-4857-9BC9-2E3D42E95B45}"/>
              </a:ext>
            </a:extLst>
          </p:cNvPr>
          <p:cNvSpPr txBox="1"/>
          <p:nvPr/>
        </p:nvSpPr>
        <p:spPr>
          <a:xfrm>
            <a:off x="4295800" y="314002"/>
            <a:ext cx="360040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imaginarios sociales presentes en las políticas migratorias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3D9FB886-2CF9-4A54-A106-6044F0A2DC9A}"/>
              </a:ext>
            </a:extLst>
          </p:cNvPr>
          <p:cNvCxnSpPr/>
          <p:nvPr/>
        </p:nvCxnSpPr>
        <p:spPr>
          <a:xfrm flipH="1">
            <a:off x="3217979" y="1057533"/>
            <a:ext cx="2875721" cy="5136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449EFAFA-FF86-45E7-899A-F4C2EABE1794}"/>
              </a:ext>
            </a:extLst>
          </p:cNvPr>
          <p:cNvCxnSpPr>
            <a:cxnSpLocks/>
          </p:cNvCxnSpPr>
          <p:nvPr/>
        </p:nvCxnSpPr>
        <p:spPr>
          <a:xfrm>
            <a:off x="6095999" y="1057533"/>
            <a:ext cx="2880321" cy="5136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EC042BF-5D86-4799-8315-DB6A47A28FBC}"/>
              </a:ext>
            </a:extLst>
          </p:cNvPr>
          <p:cNvSpPr txBox="1"/>
          <p:nvPr/>
        </p:nvSpPr>
        <p:spPr>
          <a:xfrm>
            <a:off x="1055439" y="1709169"/>
            <a:ext cx="3600400" cy="58477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Gobierno de Michelle Bachelet ( 2014-2018) </a:t>
            </a: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34C574A-74A0-4A92-A79F-225C23B4DFF6}"/>
              </a:ext>
            </a:extLst>
          </p:cNvPr>
          <p:cNvSpPr txBox="1"/>
          <p:nvPr/>
        </p:nvSpPr>
        <p:spPr>
          <a:xfrm>
            <a:off x="7536161" y="1709168"/>
            <a:ext cx="3600400" cy="5847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Gobierno de Sebastián Piñera ( 2018-2022) </a:t>
            </a: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FB47E406-51E5-45A3-97FD-6E9417D91CB4}"/>
              </a:ext>
            </a:extLst>
          </p:cNvPr>
          <p:cNvCxnSpPr/>
          <p:nvPr/>
        </p:nvCxnSpPr>
        <p:spPr>
          <a:xfrm>
            <a:off x="4655842" y="2001555"/>
            <a:ext cx="648072" cy="432048"/>
          </a:xfrm>
          <a:prstGeom prst="bentConnector3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ector: angular 21">
            <a:extLst>
              <a:ext uri="{FF2B5EF4-FFF2-40B4-BE49-F238E27FC236}">
                <a16:creationId xmlns:a16="http://schemas.microsoft.com/office/drawing/2014/main" id="{543178BC-5130-4351-83A3-706C52777FF7}"/>
              </a:ext>
            </a:extLst>
          </p:cNvPr>
          <p:cNvCxnSpPr>
            <a:cxnSpLocks/>
          </p:cNvCxnSpPr>
          <p:nvPr/>
        </p:nvCxnSpPr>
        <p:spPr>
          <a:xfrm rot="10800000" flipV="1">
            <a:off x="6888087" y="1976538"/>
            <a:ext cx="648072" cy="432048"/>
          </a:xfrm>
          <a:prstGeom prst="bentConnector3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F321F965-8D51-42CB-BDD1-66216A6DF4E7}"/>
              </a:ext>
            </a:extLst>
          </p:cNvPr>
          <p:cNvSpPr txBox="1"/>
          <p:nvPr/>
        </p:nvSpPr>
        <p:spPr>
          <a:xfrm>
            <a:off x="5087888" y="1915563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Imaginarios en relación a la inmigración e inmigrantes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76989E6-E0CC-4124-9919-4B95F72E00D0}"/>
              </a:ext>
            </a:extLst>
          </p:cNvPr>
          <p:cNvSpPr txBox="1"/>
          <p:nvPr/>
        </p:nvSpPr>
        <p:spPr>
          <a:xfrm>
            <a:off x="5303914" y="2530536"/>
            <a:ext cx="1656182" cy="160043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inmigración observada con enfoque de </a:t>
            </a:r>
            <a:r>
              <a:rPr kumimoji="0" lang="es-E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securitización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nacional – </a:t>
            </a:r>
            <a:r>
              <a:rPr lang="es-ES" sz="1100" b="1" dirty="0">
                <a:solidFill>
                  <a:prstClr val="black"/>
                </a:solidFill>
                <a:latin typeface="Calibri" panose="020F0502020204030204"/>
              </a:rPr>
              <a:t>I</a:t>
            </a:r>
            <a:r>
              <a:rPr kumimoji="0" lang="es-E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nmigrantes</a:t>
            </a: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como posible amenaza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A79C2579-207C-4A82-A42A-BCFFC54E64AD}"/>
              </a:ext>
            </a:extLst>
          </p:cNvPr>
          <p:cNvCxnSpPr>
            <a:cxnSpLocks/>
          </p:cNvCxnSpPr>
          <p:nvPr/>
        </p:nvCxnSpPr>
        <p:spPr>
          <a:xfrm>
            <a:off x="3935760" y="2293943"/>
            <a:ext cx="720078" cy="2876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79B8C01E-EF2B-4F01-9628-3AA429C0E78C}"/>
              </a:ext>
            </a:extLst>
          </p:cNvPr>
          <p:cNvCxnSpPr>
            <a:cxnSpLocks/>
          </p:cNvCxnSpPr>
          <p:nvPr/>
        </p:nvCxnSpPr>
        <p:spPr>
          <a:xfrm flipH="1">
            <a:off x="7536158" y="2293943"/>
            <a:ext cx="720084" cy="2876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5D98506-75FC-4500-8396-D0B768980CED}"/>
              </a:ext>
            </a:extLst>
          </p:cNvPr>
          <p:cNvSpPr txBox="1"/>
          <p:nvPr/>
        </p:nvSpPr>
        <p:spPr>
          <a:xfrm>
            <a:off x="4146035" y="2627469"/>
            <a:ext cx="1157879" cy="17081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educación como pilar fundamental para la integración en materia de 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s-ES" sz="7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nmigración – </a:t>
            </a:r>
            <a:r>
              <a:rPr lang="es-ES" sz="700" b="1" dirty="0">
                <a:solidFill>
                  <a:schemeClr val="tx1"/>
                </a:solidFill>
                <a:latin typeface="Calibri" panose="020F0502020204030204"/>
              </a:rPr>
              <a:t>I</a:t>
            </a:r>
            <a:r>
              <a:rPr kumimoji="0" lang="es-ES" sz="7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nmigrantes</a:t>
            </a:r>
            <a:r>
              <a:rPr kumimoji="0" lang="es-ES" sz="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vulnerables en materia de educación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inmigración observada con enfoque en la infancia – </a:t>
            </a:r>
            <a:r>
              <a:rPr lang="es-ES" sz="700" b="1" dirty="0">
                <a:solidFill>
                  <a:schemeClr val="tx1"/>
                </a:solidFill>
                <a:latin typeface="Calibri" panose="020F0502020204030204"/>
              </a:rPr>
              <a:t>N</a:t>
            </a:r>
            <a:r>
              <a:rPr kumimoji="0" lang="es-ES" sz="7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iños</a:t>
            </a:r>
            <a:r>
              <a:rPr kumimoji="0" lang="es-ES" sz="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/as inmigrantes como acreedores de derechos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2EE416F-65C2-44CA-8D20-E80E0D011C4C}"/>
              </a:ext>
            </a:extLst>
          </p:cNvPr>
          <p:cNvSpPr txBox="1"/>
          <p:nvPr/>
        </p:nvSpPr>
        <p:spPr>
          <a:xfrm>
            <a:off x="6960096" y="2627469"/>
            <a:ext cx="1080120" cy="166199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inmigración desde un enfoque economicista – </a:t>
            </a:r>
            <a:r>
              <a:rPr lang="es-ES" sz="600" b="1" dirty="0">
                <a:solidFill>
                  <a:schemeClr val="tx1"/>
                </a:solidFill>
                <a:latin typeface="Calibri" panose="020F0502020204030204"/>
              </a:rPr>
              <a:t>I</a:t>
            </a:r>
            <a:r>
              <a:rPr kumimoji="0" lang="es-ES" sz="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nmigrante</a:t>
            </a:r>
            <a:r>
              <a:rPr kumimoji="0" lang="es-ES" sz="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como agente económico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inmigración observada desde un enfoque de </a:t>
            </a:r>
            <a:r>
              <a:rPr kumimoji="0" lang="es-ES" sz="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securitización</a:t>
            </a:r>
            <a:r>
              <a:rPr kumimoji="0" lang="es-ES" sz="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más severo </a:t>
            </a:r>
            <a:r>
              <a:rPr kumimoji="0" lang="es-ES" sz="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Inmigrantes como potencial amenaza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inmigración como amenaza sanitaria – </a:t>
            </a:r>
            <a:r>
              <a:rPr kumimoji="0" lang="es-ES" sz="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indeseados ¿durante pandemia?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DA68ED01-A062-4021-A07E-433543A53859}"/>
              </a:ext>
            </a:extLst>
          </p:cNvPr>
          <p:cNvCxnSpPr>
            <a:cxnSpLocks/>
          </p:cNvCxnSpPr>
          <p:nvPr/>
        </p:nvCxnSpPr>
        <p:spPr>
          <a:xfrm>
            <a:off x="1415480" y="3140968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3A23DDC9-2A2C-460B-84FD-E51D5755D1F5}"/>
              </a:ext>
            </a:extLst>
          </p:cNvPr>
          <p:cNvCxnSpPr>
            <a:cxnSpLocks/>
          </p:cNvCxnSpPr>
          <p:nvPr/>
        </p:nvCxnSpPr>
        <p:spPr>
          <a:xfrm>
            <a:off x="2999656" y="3140968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D1B95A90-F7A9-48F8-A8B8-8A6CB06BD744}"/>
              </a:ext>
            </a:extLst>
          </p:cNvPr>
          <p:cNvCxnSpPr>
            <a:cxnSpLocks/>
          </p:cNvCxnSpPr>
          <p:nvPr/>
        </p:nvCxnSpPr>
        <p:spPr>
          <a:xfrm>
            <a:off x="9192344" y="3140968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7E738F4B-7DE8-46F9-89BB-53C27264E40D}"/>
              </a:ext>
            </a:extLst>
          </p:cNvPr>
          <p:cNvCxnSpPr>
            <a:cxnSpLocks/>
          </p:cNvCxnSpPr>
          <p:nvPr/>
        </p:nvCxnSpPr>
        <p:spPr>
          <a:xfrm>
            <a:off x="10776520" y="3140968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46DB1E2-1BE1-4976-AF2C-7CEDD8E71A27}"/>
              </a:ext>
            </a:extLst>
          </p:cNvPr>
          <p:cNvSpPr txBox="1"/>
          <p:nvPr/>
        </p:nvSpPr>
        <p:spPr>
          <a:xfrm>
            <a:off x="299735" y="3492812"/>
            <a:ext cx="1789090" cy="276998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Educación como factor clave para el desarrollo integral de la persona – </a:t>
            </a:r>
            <a:r>
              <a:rPr kumimoji="0" lang="es-ES" sz="12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haitianos mayormente vulnerables en materia de educación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4750EDB5-B8D4-4FA2-9FC4-75376641BEC6}"/>
              </a:ext>
            </a:extLst>
          </p:cNvPr>
          <p:cNvSpPr txBox="1"/>
          <p:nvPr/>
        </p:nvSpPr>
        <p:spPr>
          <a:xfrm>
            <a:off x="2260116" y="3492812"/>
            <a:ext cx="1794423" cy="283154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se registran medidas particulares para la comunidad venezolana*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D9AF343-167B-4BE9-86C2-73A467F88F87}"/>
              </a:ext>
            </a:extLst>
          </p:cNvPr>
          <p:cNvSpPr txBox="1"/>
          <p:nvPr/>
        </p:nvSpPr>
        <p:spPr>
          <a:xfrm>
            <a:off x="8209471" y="3492812"/>
            <a:ext cx="1794423" cy="28623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Inmigración principalmente irregular -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haitianos irregulares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Inmigración envuelta por situaciones de vulnerabilidad - </a:t>
            </a:r>
            <a:r>
              <a:rPr kumimoji="0" lang="es-ES" sz="12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vulnerables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Inmigración rechazada por el gobierno- </a:t>
            </a:r>
            <a:r>
              <a:rPr kumimoji="0" lang="es-ES" sz="1200" b="1" i="0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Inmigrantes indeseados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8F9A13B7-5014-4378-BDAF-08CCA3168EED}"/>
              </a:ext>
            </a:extLst>
          </p:cNvPr>
          <p:cNvSpPr txBox="1"/>
          <p:nvPr/>
        </p:nvSpPr>
        <p:spPr>
          <a:xfrm>
            <a:off x="10175185" y="3492812"/>
            <a:ext cx="1794423" cy="304698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Inmigración producto de la crisis política – </a:t>
            </a:r>
            <a:r>
              <a:rPr lang="es-ES" sz="1200" b="1" dirty="0">
                <a:solidFill>
                  <a:schemeClr val="bg2">
                    <a:lumMod val="10000"/>
                  </a:schemeClr>
                </a:solidFill>
                <a:latin typeface="Calibri" panose="020F0502020204030204"/>
              </a:rPr>
              <a:t>I</a:t>
            </a:r>
            <a:r>
              <a:rPr kumimoji="0" lang="es-ES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nmigrantes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venezolanos en busca de refugio y asilo político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Inmigración desordenada y masiva – </a:t>
            </a:r>
            <a:r>
              <a:rPr lang="es-ES" sz="1200" b="1" dirty="0">
                <a:solidFill>
                  <a:schemeClr val="bg2">
                    <a:lumMod val="10000"/>
                  </a:schemeClr>
                </a:solidFill>
                <a:latin typeface="Calibri" panose="020F0502020204030204"/>
              </a:rPr>
              <a:t>I</a:t>
            </a:r>
            <a:r>
              <a:rPr kumimoji="0" lang="es-ES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nmigrantes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venezolanos como causantes de desborde institucional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B3E8921E-1901-4507-A7C7-D45EF620AA4D}"/>
              </a:ext>
            </a:extLst>
          </p:cNvPr>
          <p:cNvSpPr txBox="1"/>
          <p:nvPr/>
        </p:nvSpPr>
        <p:spPr>
          <a:xfrm>
            <a:off x="722679" y="2896030"/>
            <a:ext cx="1537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Comunidad Haitiana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6AAEB384-121F-4D4A-AF42-DB9E2FF71390}"/>
              </a:ext>
            </a:extLst>
          </p:cNvPr>
          <p:cNvSpPr txBox="1"/>
          <p:nvPr/>
        </p:nvSpPr>
        <p:spPr>
          <a:xfrm>
            <a:off x="2196918" y="2892488"/>
            <a:ext cx="17105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Comunidad Venezolana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D4A40D38-8291-40F4-AA20-38E8E5BB3251}"/>
              </a:ext>
            </a:extLst>
          </p:cNvPr>
          <p:cNvSpPr txBox="1"/>
          <p:nvPr/>
        </p:nvSpPr>
        <p:spPr>
          <a:xfrm>
            <a:off x="8468357" y="2910161"/>
            <a:ext cx="1537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Comunidad Haitiana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2853AB89-7101-4584-97E3-E46EFAEB5772}"/>
              </a:ext>
            </a:extLst>
          </p:cNvPr>
          <p:cNvSpPr txBox="1"/>
          <p:nvPr/>
        </p:nvSpPr>
        <p:spPr>
          <a:xfrm>
            <a:off x="10005135" y="2918232"/>
            <a:ext cx="17105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Comunidad Venezolana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17DB0D2-81EE-493E-9B3A-0D37697CCB1F}"/>
              </a:ext>
            </a:extLst>
          </p:cNvPr>
          <p:cNvCxnSpPr>
            <a:cxnSpLocks/>
          </p:cNvCxnSpPr>
          <p:nvPr/>
        </p:nvCxnSpPr>
        <p:spPr>
          <a:xfrm>
            <a:off x="1415480" y="2408586"/>
            <a:ext cx="0" cy="48390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CC3AE25A-F3C7-41B7-A202-5FE7D4137CC8}"/>
              </a:ext>
            </a:extLst>
          </p:cNvPr>
          <p:cNvCxnSpPr>
            <a:cxnSpLocks/>
          </p:cNvCxnSpPr>
          <p:nvPr/>
        </p:nvCxnSpPr>
        <p:spPr>
          <a:xfrm>
            <a:off x="3005436" y="2408586"/>
            <a:ext cx="0" cy="48390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CCD2B6B2-892C-4696-9048-3B9E227E6A51}"/>
              </a:ext>
            </a:extLst>
          </p:cNvPr>
          <p:cNvCxnSpPr>
            <a:cxnSpLocks/>
          </p:cNvCxnSpPr>
          <p:nvPr/>
        </p:nvCxnSpPr>
        <p:spPr>
          <a:xfrm>
            <a:off x="9186563" y="2421435"/>
            <a:ext cx="1" cy="501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28759DB3-808A-4805-B139-5604BCD3317D}"/>
              </a:ext>
            </a:extLst>
          </p:cNvPr>
          <p:cNvCxnSpPr>
            <a:cxnSpLocks/>
          </p:cNvCxnSpPr>
          <p:nvPr/>
        </p:nvCxnSpPr>
        <p:spPr>
          <a:xfrm>
            <a:off x="10776520" y="2421435"/>
            <a:ext cx="0" cy="49679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46423B40-7CD9-4A41-942D-353C55D8ECF3}"/>
              </a:ext>
            </a:extLst>
          </p:cNvPr>
          <p:cNvCxnSpPr>
            <a:cxnSpLocks/>
          </p:cNvCxnSpPr>
          <p:nvPr/>
        </p:nvCxnSpPr>
        <p:spPr>
          <a:xfrm>
            <a:off x="4135272" y="4407496"/>
            <a:ext cx="1157879" cy="461665"/>
          </a:xfrm>
          <a:prstGeom prst="bentConnector3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Conector: angular 79">
            <a:extLst>
              <a:ext uri="{FF2B5EF4-FFF2-40B4-BE49-F238E27FC236}">
                <a16:creationId xmlns:a16="http://schemas.microsoft.com/office/drawing/2014/main" id="{3B86C11F-40E1-4023-9C04-9EE331C5292D}"/>
              </a:ext>
            </a:extLst>
          </p:cNvPr>
          <p:cNvCxnSpPr/>
          <p:nvPr/>
        </p:nvCxnSpPr>
        <p:spPr>
          <a:xfrm rot="10800000" flipV="1">
            <a:off x="6802442" y="4437113"/>
            <a:ext cx="1321384" cy="432048"/>
          </a:xfrm>
          <a:prstGeom prst="bentConnector3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1" name="CuadroTexto 80">
            <a:extLst>
              <a:ext uri="{FF2B5EF4-FFF2-40B4-BE49-F238E27FC236}">
                <a16:creationId xmlns:a16="http://schemas.microsoft.com/office/drawing/2014/main" id="{6E76D835-8170-43D6-A153-A3C7AA287669}"/>
              </a:ext>
            </a:extLst>
          </p:cNvPr>
          <p:cNvSpPr txBox="1"/>
          <p:nvPr/>
        </p:nvSpPr>
        <p:spPr>
          <a:xfrm>
            <a:off x="4799857" y="4381427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Modalidades de inclusión/exclusión vinculadas a estos imaginarios sociales</a:t>
            </a: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13D6CEF6-7F21-431C-B23A-39C48D4115C1}"/>
              </a:ext>
            </a:extLst>
          </p:cNvPr>
          <p:cNvSpPr txBox="1"/>
          <p:nvPr/>
        </p:nvSpPr>
        <p:spPr>
          <a:xfrm>
            <a:off x="4798838" y="4924847"/>
            <a:ext cx="2664295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Inclusión/exclusión primaria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Inclusión compensatoria 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9" name="Conector recto de flecha 88">
            <a:extLst>
              <a:ext uri="{FF2B5EF4-FFF2-40B4-BE49-F238E27FC236}">
                <a16:creationId xmlns:a16="http://schemas.microsoft.com/office/drawing/2014/main" id="{6F1EA638-A34E-4FAF-AE0C-2824179F692E}"/>
              </a:ext>
            </a:extLst>
          </p:cNvPr>
          <p:cNvCxnSpPr/>
          <p:nvPr/>
        </p:nvCxnSpPr>
        <p:spPr>
          <a:xfrm>
            <a:off x="6096000" y="5445224"/>
            <a:ext cx="0" cy="35661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1" name="CuadroTexto 90">
            <a:extLst>
              <a:ext uri="{FF2B5EF4-FFF2-40B4-BE49-F238E27FC236}">
                <a16:creationId xmlns:a16="http://schemas.microsoft.com/office/drawing/2014/main" id="{FED65C1A-025E-4633-B3BA-2010D953167A}"/>
              </a:ext>
            </a:extLst>
          </p:cNvPr>
          <p:cNvSpPr txBox="1"/>
          <p:nvPr/>
        </p:nvSpPr>
        <p:spPr>
          <a:xfrm>
            <a:off x="4799856" y="5805264"/>
            <a:ext cx="2664295" cy="5539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Inclusión/exclusión simbólica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Exclusión por peligro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Subinclusión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9609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F4EAA73770E5640938D138C2D8B18C4" ma:contentTypeVersion="2" ma:contentTypeDescription="Crear nuevo documento." ma:contentTypeScope="" ma:versionID="d6dd104640699fbc42e94d568693b80b">
  <xsd:schema xmlns:xsd="http://www.w3.org/2001/XMLSchema" xmlns:xs="http://www.w3.org/2001/XMLSchema" xmlns:p="http://schemas.microsoft.com/office/2006/metadata/properties" xmlns:ns3="240c6e65-1f3b-4681-b0a3-c9207fceaf81" targetNamespace="http://schemas.microsoft.com/office/2006/metadata/properties" ma:root="true" ma:fieldsID="2df36f73746afd86ead542ed1e037a1c" ns3:_="">
    <xsd:import namespace="240c6e65-1f3b-4681-b0a3-c9207fceaf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0c6e65-1f3b-4681-b0a3-c9207fceaf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87CFAF-5856-4BBD-933B-C140673CD7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0c6e65-1f3b-4681-b0a3-c9207fceaf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9BD719-8546-4ED7-8388-B883554A995A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240c6e65-1f3b-4681-b0a3-c9207fceaf81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8D58893-F41B-426B-B961-9C461B7103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3179</TotalTime>
  <Words>1079</Words>
  <Application>Microsoft Office PowerPoint</Application>
  <PresentationFormat>Panorámica</PresentationFormat>
  <Paragraphs>125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Aharoni</vt:lpstr>
      <vt:lpstr>Andalus</vt:lpstr>
      <vt:lpstr>Arial</vt:lpstr>
      <vt:lpstr>Calibri</vt:lpstr>
      <vt:lpstr>Calibri Light</vt:lpstr>
      <vt:lpstr>Tema de Office</vt:lpstr>
      <vt:lpstr>Imaginarios sociales sobre las comunidades inmigrantes haitiana y venezolana en el Chile contemporáneo</vt:lpstr>
      <vt:lpstr>Antecedentes y Problematización</vt:lpstr>
      <vt:lpstr>Pregunta y objetivos de investigación</vt:lpstr>
      <vt:lpstr>Marco metodológico</vt:lpstr>
      <vt:lpstr>Marco teórico de investigación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Imaginarios sociales sobre las comunidades inmigrantes haitiana y venezolana en el Chile contemporáneo</dc:title>
  <dc:creator>Daniel Matias Horta Leyton (daniel.horta)</dc:creator>
  <cp:lastModifiedBy>Daniel Horta</cp:lastModifiedBy>
  <cp:revision>12</cp:revision>
  <dcterms:created xsi:type="dcterms:W3CDTF">2021-08-27T05:13:45Z</dcterms:created>
  <dcterms:modified xsi:type="dcterms:W3CDTF">2021-10-29T16:43:57Z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0x010100DF4EAA73770E5640938D138C2D8B18C4</vt:lpwstr>
  </property>
</Properties>
</file>