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68" r:id="rId5"/>
    <p:sldId id="264" r:id="rId6"/>
    <p:sldId id="265" r:id="rId7"/>
    <p:sldId id="267" r:id="rId8"/>
    <p:sldId id="266" r:id="rId9"/>
    <p:sldId id="275" r:id="rId10"/>
    <p:sldId id="259" r:id="rId11"/>
    <p:sldId id="260" r:id="rId12"/>
    <p:sldId id="261" r:id="rId13"/>
    <p:sldId id="262" r:id="rId14"/>
    <p:sldId id="263" r:id="rId15"/>
    <p:sldId id="270" r:id="rId16"/>
    <p:sldId id="269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A521B-3280-4A9C-9C4B-84E81A14F943}" type="doc">
      <dgm:prSet loTypeId="urn:microsoft.com/office/officeart/2005/8/layout/matrix3" loCatId="matrix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372846EF-D3C2-44A1-8FAE-4C5F3833F9BE}">
      <dgm:prSet phldrT="[Texto]"/>
      <dgm:spPr>
        <a:xfrm>
          <a:off x="393321" y="421890"/>
          <a:ext cx="1614686" cy="1614686"/>
        </a:xfr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positivos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2955AB1-3C6C-461E-B28E-789ACA7600AA}" type="parTrans" cxnId="{0F4BB886-6DAB-466F-A604-C2618968098A}">
      <dgm:prSet/>
      <dgm:spPr/>
      <dgm:t>
        <a:bodyPr/>
        <a:lstStyle/>
        <a:p>
          <a:endParaRPr lang="es-ES"/>
        </a:p>
      </dgm:t>
    </dgm:pt>
    <dgm:pt modelId="{E181DEC8-1989-494F-96B7-90647E1D7C14}" type="sibTrans" cxnId="{0F4BB886-6DAB-466F-A604-C2618968098A}">
      <dgm:prSet/>
      <dgm:spPr/>
      <dgm:t>
        <a:bodyPr/>
        <a:lstStyle/>
        <a:p>
          <a:endParaRPr lang="es-ES"/>
        </a:p>
      </dgm:t>
    </dgm:pt>
    <dgm:pt modelId="{E5253058-19EA-4ACB-A984-70668D535E29}">
      <dgm:prSet phldrT="[Texto]"/>
      <dgm:spPr>
        <a:xfrm>
          <a:off x="2132214" y="421890"/>
          <a:ext cx="1614686" cy="1614686"/>
        </a:xfr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positivos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F2CF7D-AB86-4671-B60A-D7460A2A9AB7}" type="parTrans" cxnId="{B0E67208-DA28-4014-975F-6F9384B116F1}">
      <dgm:prSet/>
      <dgm:spPr/>
      <dgm:t>
        <a:bodyPr/>
        <a:lstStyle/>
        <a:p>
          <a:endParaRPr lang="es-ES"/>
        </a:p>
      </dgm:t>
    </dgm:pt>
    <dgm:pt modelId="{48BCA854-2617-4B7D-9371-E8A2562364AE}" type="sibTrans" cxnId="{B0E67208-DA28-4014-975F-6F9384B116F1}">
      <dgm:prSet/>
      <dgm:spPr/>
      <dgm:t>
        <a:bodyPr/>
        <a:lstStyle/>
        <a:p>
          <a:endParaRPr lang="es-ES"/>
        </a:p>
      </dgm:t>
    </dgm:pt>
    <dgm:pt modelId="{9F8615E2-B6A8-43EA-835A-09CB8D1EAFF5}">
      <dgm:prSet phldrT="[Texto]"/>
      <dgm:spPr>
        <a:xfrm>
          <a:off x="393321" y="2160783"/>
          <a:ext cx="1614686" cy="1614686"/>
        </a:xfr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negativos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7C739A-AB30-4676-8CF3-6B6B132A039C}" type="parTrans" cxnId="{B94029A7-4861-404E-9102-03F6CCF8931D}">
      <dgm:prSet/>
      <dgm:spPr/>
      <dgm:t>
        <a:bodyPr/>
        <a:lstStyle/>
        <a:p>
          <a:endParaRPr lang="es-ES"/>
        </a:p>
      </dgm:t>
    </dgm:pt>
    <dgm:pt modelId="{78550571-56AC-41DC-9627-DAB93D30FA06}" type="sibTrans" cxnId="{B94029A7-4861-404E-9102-03F6CCF8931D}">
      <dgm:prSet/>
      <dgm:spPr/>
      <dgm:t>
        <a:bodyPr/>
        <a:lstStyle/>
        <a:p>
          <a:endParaRPr lang="es-ES"/>
        </a:p>
      </dgm:t>
    </dgm:pt>
    <dgm:pt modelId="{77CE8E2A-2D14-4504-B83E-4CC85A051E43}">
      <dgm:prSet phldrT="[Texto]"/>
      <dgm:spPr>
        <a:xfrm>
          <a:off x="2132214" y="2160783"/>
          <a:ext cx="1614686" cy="1614686"/>
        </a:xfr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negativos</a:t>
          </a:r>
        </a:p>
      </dgm:t>
    </dgm:pt>
    <dgm:pt modelId="{DC750473-0931-4BC9-9277-6E4D17AC2C70}" type="parTrans" cxnId="{3F92C384-41FF-4798-80B8-336B9E43C0C9}">
      <dgm:prSet/>
      <dgm:spPr/>
      <dgm:t>
        <a:bodyPr/>
        <a:lstStyle/>
        <a:p>
          <a:endParaRPr lang="es-ES"/>
        </a:p>
      </dgm:t>
    </dgm:pt>
    <dgm:pt modelId="{AE1F2893-490A-4B35-B4AA-78C6CDE662F2}" type="sibTrans" cxnId="{3F92C384-41FF-4798-80B8-336B9E43C0C9}">
      <dgm:prSet/>
      <dgm:spPr/>
      <dgm:t>
        <a:bodyPr/>
        <a:lstStyle/>
        <a:p>
          <a:endParaRPr lang="es-ES"/>
        </a:p>
      </dgm:t>
    </dgm:pt>
    <dgm:pt modelId="{79EB1C3A-976A-4DC2-AE69-1EF16CEEA9C8}" type="pres">
      <dgm:prSet presAssocID="{B43A521B-3280-4A9C-9C4B-84E81A14F9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81BF3E-80C8-4F20-9B1A-1CD0FBFD3383}" type="pres">
      <dgm:prSet presAssocID="{B43A521B-3280-4A9C-9C4B-84E81A14F943}" presName="diamond" presStyleLbl="bgShp" presStyleIdx="0" presStyleCnt="1" custLinFactNeighborX="-71" custLinFactNeighborY="953"/>
      <dgm:spPr>
        <a:xfrm>
          <a:off x="0" y="57138"/>
          <a:ext cx="4140222" cy="414022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ES"/>
        </a:p>
      </dgm:t>
    </dgm:pt>
    <dgm:pt modelId="{A3AF23CB-BB2D-4721-BDE8-AB895A4FA151}" type="pres">
      <dgm:prSet presAssocID="{B43A521B-3280-4A9C-9C4B-84E81A14F943}" presName="quad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26A59C-823E-4C4D-B2BD-47B21331C9DD}" type="pres">
      <dgm:prSet presAssocID="{B43A521B-3280-4A9C-9C4B-84E81A14F94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608D2DE-0600-4AB1-8762-F138F366753A}" type="pres">
      <dgm:prSet presAssocID="{B43A521B-3280-4A9C-9C4B-84E81A14F94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70CD2D-1503-499B-8175-9FB9A59A43D5}" type="pres">
      <dgm:prSet presAssocID="{B43A521B-3280-4A9C-9C4B-84E81A14F94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F9E9B0F3-1C71-4D5B-8B87-368C54617C25}" type="presOf" srcId="{372846EF-D3C2-44A1-8FAE-4C5F3833F9BE}" destId="{A3AF23CB-BB2D-4721-BDE8-AB895A4FA151}" srcOrd="0" destOrd="0" presId="urn:microsoft.com/office/officeart/2005/8/layout/matrix3"/>
    <dgm:cxn modelId="{31FED439-AC4F-40BB-8886-430C5B8A1A91}" type="presOf" srcId="{9F8615E2-B6A8-43EA-835A-09CB8D1EAFF5}" destId="{D608D2DE-0600-4AB1-8762-F138F366753A}" srcOrd="0" destOrd="0" presId="urn:microsoft.com/office/officeart/2005/8/layout/matrix3"/>
    <dgm:cxn modelId="{D0AA7C60-7379-448C-9C90-2B57FABC8100}" type="presOf" srcId="{77CE8E2A-2D14-4504-B83E-4CC85A051E43}" destId="{FC70CD2D-1503-499B-8175-9FB9A59A43D5}" srcOrd="0" destOrd="0" presId="urn:microsoft.com/office/officeart/2005/8/layout/matrix3"/>
    <dgm:cxn modelId="{3F92C384-41FF-4798-80B8-336B9E43C0C9}" srcId="{B43A521B-3280-4A9C-9C4B-84E81A14F943}" destId="{77CE8E2A-2D14-4504-B83E-4CC85A051E43}" srcOrd="3" destOrd="0" parTransId="{DC750473-0931-4BC9-9277-6E4D17AC2C70}" sibTransId="{AE1F2893-490A-4B35-B4AA-78C6CDE662F2}"/>
    <dgm:cxn modelId="{2EDC8C5A-D19A-4DDF-9571-63374D115912}" type="presOf" srcId="{E5253058-19EA-4ACB-A984-70668D535E29}" destId="{B026A59C-823E-4C4D-B2BD-47B21331C9DD}" srcOrd="0" destOrd="0" presId="urn:microsoft.com/office/officeart/2005/8/layout/matrix3"/>
    <dgm:cxn modelId="{939B09CF-C41C-491A-B90C-AF9874284835}" type="presOf" srcId="{B43A521B-3280-4A9C-9C4B-84E81A14F943}" destId="{79EB1C3A-976A-4DC2-AE69-1EF16CEEA9C8}" srcOrd="0" destOrd="0" presId="urn:microsoft.com/office/officeart/2005/8/layout/matrix3"/>
    <dgm:cxn modelId="{0F4BB886-6DAB-466F-A604-C2618968098A}" srcId="{B43A521B-3280-4A9C-9C4B-84E81A14F943}" destId="{372846EF-D3C2-44A1-8FAE-4C5F3833F9BE}" srcOrd="0" destOrd="0" parTransId="{02955AB1-3C6C-461E-B28E-789ACA7600AA}" sibTransId="{E181DEC8-1989-494F-96B7-90647E1D7C14}"/>
    <dgm:cxn modelId="{B94029A7-4861-404E-9102-03F6CCF8931D}" srcId="{B43A521B-3280-4A9C-9C4B-84E81A14F943}" destId="{9F8615E2-B6A8-43EA-835A-09CB8D1EAFF5}" srcOrd="2" destOrd="0" parTransId="{F07C739A-AB30-4676-8CF3-6B6B132A039C}" sibTransId="{78550571-56AC-41DC-9627-DAB93D30FA06}"/>
    <dgm:cxn modelId="{B0E67208-DA28-4014-975F-6F9384B116F1}" srcId="{B43A521B-3280-4A9C-9C4B-84E81A14F943}" destId="{E5253058-19EA-4ACB-A984-70668D535E29}" srcOrd="1" destOrd="0" parTransId="{55F2CF7D-AB86-4671-B60A-D7460A2A9AB7}" sibTransId="{48BCA854-2617-4B7D-9371-E8A2562364AE}"/>
    <dgm:cxn modelId="{C09A05E1-7EEE-4584-B4B8-41B8863C40E0}" type="presParOf" srcId="{79EB1C3A-976A-4DC2-AE69-1EF16CEEA9C8}" destId="{4881BF3E-80C8-4F20-9B1A-1CD0FBFD3383}" srcOrd="0" destOrd="0" presId="urn:microsoft.com/office/officeart/2005/8/layout/matrix3"/>
    <dgm:cxn modelId="{957FC9A0-27C2-43B3-BBBF-D625EC169584}" type="presParOf" srcId="{79EB1C3A-976A-4DC2-AE69-1EF16CEEA9C8}" destId="{A3AF23CB-BB2D-4721-BDE8-AB895A4FA151}" srcOrd="1" destOrd="0" presId="urn:microsoft.com/office/officeart/2005/8/layout/matrix3"/>
    <dgm:cxn modelId="{D4E30867-884D-4539-91BB-4B172F404450}" type="presParOf" srcId="{79EB1C3A-976A-4DC2-AE69-1EF16CEEA9C8}" destId="{B026A59C-823E-4C4D-B2BD-47B21331C9DD}" srcOrd="2" destOrd="0" presId="urn:microsoft.com/office/officeart/2005/8/layout/matrix3"/>
    <dgm:cxn modelId="{3BB82E1F-0A79-48ED-9471-4E3F54FA0D0D}" type="presParOf" srcId="{79EB1C3A-976A-4DC2-AE69-1EF16CEEA9C8}" destId="{D608D2DE-0600-4AB1-8762-F138F366753A}" srcOrd="3" destOrd="0" presId="urn:microsoft.com/office/officeart/2005/8/layout/matrix3"/>
    <dgm:cxn modelId="{A49C2AB2-FFB8-4E0F-BC65-FBA23EC243C4}" type="presParOf" srcId="{79EB1C3A-976A-4DC2-AE69-1EF16CEEA9C8}" destId="{FC70CD2D-1503-499B-8175-9FB9A59A43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A521B-3280-4A9C-9C4B-84E81A14F943}" type="doc">
      <dgm:prSet loTypeId="urn:microsoft.com/office/officeart/2005/8/layout/matrix3" loCatId="matrix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372846EF-D3C2-44A1-8FAE-4C5F3833F9BE}">
      <dgm:prSet phldrT="[Texto]"/>
      <dgm:spPr>
        <a:xfrm>
          <a:off x="393321" y="421890"/>
          <a:ext cx="1614686" cy="1614686"/>
        </a:xfr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2955AB1-3C6C-461E-B28E-789ACA7600AA}" type="parTrans" cxnId="{0F4BB886-6DAB-466F-A604-C2618968098A}">
      <dgm:prSet/>
      <dgm:spPr/>
      <dgm:t>
        <a:bodyPr/>
        <a:lstStyle/>
        <a:p>
          <a:endParaRPr lang="es-ES"/>
        </a:p>
      </dgm:t>
    </dgm:pt>
    <dgm:pt modelId="{E181DEC8-1989-494F-96B7-90647E1D7C14}" type="sibTrans" cxnId="{0F4BB886-6DAB-466F-A604-C2618968098A}">
      <dgm:prSet/>
      <dgm:spPr/>
      <dgm:t>
        <a:bodyPr/>
        <a:lstStyle/>
        <a:p>
          <a:endParaRPr lang="es-ES"/>
        </a:p>
      </dgm:t>
    </dgm:pt>
    <dgm:pt modelId="{E5253058-19EA-4ACB-A984-70668D535E29}">
      <dgm:prSet phldrT="[Texto]"/>
      <dgm:spPr>
        <a:xfrm>
          <a:off x="2132214" y="421890"/>
          <a:ext cx="1614686" cy="1614686"/>
        </a:xfr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F2CF7D-AB86-4671-B60A-D7460A2A9AB7}" type="parTrans" cxnId="{B0E67208-DA28-4014-975F-6F9384B116F1}">
      <dgm:prSet/>
      <dgm:spPr/>
      <dgm:t>
        <a:bodyPr/>
        <a:lstStyle/>
        <a:p>
          <a:endParaRPr lang="es-ES"/>
        </a:p>
      </dgm:t>
    </dgm:pt>
    <dgm:pt modelId="{48BCA854-2617-4B7D-9371-E8A2562364AE}" type="sibTrans" cxnId="{B0E67208-DA28-4014-975F-6F9384B116F1}">
      <dgm:prSet/>
      <dgm:spPr/>
      <dgm:t>
        <a:bodyPr/>
        <a:lstStyle/>
        <a:p>
          <a:endParaRPr lang="es-ES"/>
        </a:p>
      </dgm:t>
    </dgm:pt>
    <dgm:pt modelId="{9F8615E2-B6A8-43EA-835A-09CB8D1EAFF5}">
      <dgm:prSet phldrT="[Texto]"/>
      <dgm:spPr>
        <a:xfrm>
          <a:off x="393321" y="2160783"/>
          <a:ext cx="1614686" cy="1614686"/>
        </a:xfr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7C739A-AB30-4676-8CF3-6B6B132A039C}" type="parTrans" cxnId="{B94029A7-4861-404E-9102-03F6CCF8931D}">
      <dgm:prSet/>
      <dgm:spPr/>
      <dgm:t>
        <a:bodyPr/>
        <a:lstStyle/>
        <a:p>
          <a:endParaRPr lang="es-ES"/>
        </a:p>
      </dgm:t>
    </dgm:pt>
    <dgm:pt modelId="{78550571-56AC-41DC-9627-DAB93D30FA06}" type="sibTrans" cxnId="{B94029A7-4861-404E-9102-03F6CCF8931D}">
      <dgm:prSet/>
      <dgm:spPr/>
      <dgm:t>
        <a:bodyPr/>
        <a:lstStyle/>
        <a:p>
          <a:endParaRPr lang="es-ES"/>
        </a:p>
      </dgm:t>
    </dgm:pt>
    <dgm:pt modelId="{77CE8E2A-2D14-4504-B83E-4CC85A051E43}">
      <dgm:prSet phldrT="[Texto]"/>
      <dgm:spPr>
        <a:xfrm>
          <a:off x="2132214" y="2160783"/>
          <a:ext cx="1614686" cy="1614686"/>
        </a:xfr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</a:t>
          </a:r>
        </a:p>
      </dgm:t>
    </dgm:pt>
    <dgm:pt modelId="{DC750473-0931-4BC9-9277-6E4D17AC2C70}" type="parTrans" cxnId="{3F92C384-41FF-4798-80B8-336B9E43C0C9}">
      <dgm:prSet/>
      <dgm:spPr/>
      <dgm:t>
        <a:bodyPr/>
        <a:lstStyle/>
        <a:p>
          <a:endParaRPr lang="es-ES"/>
        </a:p>
      </dgm:t>
    </dgm:pt>
    <dgm:pt modelId="{AE1F2893-490A-4B35-B4AA-78C6CDE662F2}" type="sibTrans" cxnId="{3F92C384-41FF-4798-80B8-336B9E43C0C9}">
      <dgm:prSet/>
      <dgm:spPr/>
      <dgm:t>
        <a:bodyPr/>
        <a:lstStyle/>
        <a:p>
          <a:endParaRPr lang="es-ES"/>
        </a:p>
      </dgm:t>
    </dgm:pt>
    <dgm:pt modelId="{79EB1C3A-976A-4DC2-AE69-1EF16CEEA9C8}" type="pres">
      <dgm:prSet presAssocID="{B43A521B-3280-4A9C-9C4B-84E81A14F9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81BF3E-80C8-4F20-9B1A-1CD0FBFD3383}" type="pres">
      <dgm:prSet presAssocID="{B43A521B-3280-4A9C-9C4B-84E81A14F943}" presName="diamond" presStyleLbl="bgShp" presStyleIdx="0" presStyleCnt="1" custLinFactNeighborX="-71" custLinFactNeighborY="953"/>
      <dgm:spPr>
        <a:xfrm>
          <a:off x="0" y="57138"/>
          <a:ext cx="4140222" cy="414022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ES"/>
        </a:p>
      </dgm:t>
    </dgm:pt>
    <dgm:pt modelId="{A3AF23CB-BB2D-4721-BDE8-AB895A4FA151}" type="pres">
      <dgm:prSet presAssocID="{B43A521B-3280-4A9C-9C4B-84E81A14F943}" presName="quad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26A59C-823E-4C4D-B2BD-47B21331C9DD}" type="pres">
      <dgm:prSet presAssocID="{B43A521B-3280-4A9C-9C4B-84E81A14F94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608D2DE-0600-4AB1-8762-F138F366753A}" type="pres">
      <dgm:prSet presAssocID="{B43A521B-3280-4A9C-9C4B-84E81A14F94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70CD2D-1503-499B-8175-9FB9A59A43D5}" type="pres">
      <dgm:prSet presAssocID="{B43A521B-3280-4A9C-9C4B-84E81A14F94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B78E65C7-DA84-4B11-BE9E-3120027E39C6}" type="presOf" srcId="{372846EF-D3C2-44A1-8FAE-4C5F3833F9BE}" destId="{A3AF23CB-BB2D-4721-BDE8-AB895A4FA151}" srcOrd="0" destOrd="0" presId="urn:microsoft.com/office/officeart/2005/8/layout/matrix3"/>
    <dgm:cxn modelId="{3F92C384-41FF-4798-80B8-336B9E43C0C9}" srcId="{B43A521B-3280-4A9C-9C4B-84E81A14F943}" destId="{77CE8E2A-2D14-4504-B83E-4CC85A051E43}" srcOrd="3" destOrd="0" parTransId="{DC750473-0931-4BC9-9277-6E4D17AC2C70}" sibTransId="{AE1F2893-490A-4B35-B4AA-78C6CDE662F2}"/>
    <dgm:cxn modelId="{BFDC4E41-314A-4832-82E8-3EDF4ADF33D4}" type="presOf" srcId="{B43A521B-3280-4A9C-9C4B-84E81A14F943}" destId="{79EB1C3A-976A-4DC2-AE69-1EF16CEEA9C8}" srcOrd="0" destOrd="0" presId="urn:microsoft.com/office/officeart/2005/8/layout/matrix3"/>
    <dgm:cxn modelId="{87A3C29D-3C81-49DA-941A-BCD95A939145}" type="presOf" srcId="{77CE8E2A-2D14-4504-B83E-4CC85A051E43}" destId="{FC70CD2D-1503-499B-8175-9FB9A59A43D5}" srcOrd="0" destOrd="0" presId="urn:microsoft.com/office/officeart/2005/8/layout/matrix3"/>
    <dgm:cxn modelId="{F9B14533-93D3-4DD1-9459-1545FA24BCFD}" type="presOf" srcId="{9F8615E2-B6A8-43EA-835A-09CB8D1EAFF5}" destId="{D608D2DE-0600-4AB1-8762-F138F366753A}" srcOrd="0" destOrd="0" presId="urn:microsoft.com/office/officeart/2005/8/layout/matrix3"/>
    <dgm:cxn modelId="{0F4BB886-6DAB-466F-A604-C2618968098A}" srcId="{B43A521B-3280-4A9C-9C4B-84E81A14F943}" destId="{372846EF-D3C2-44A1-8FAE-4C5F3833F9BE}" srcOrd="0" destOrd="0" parTransId="{02955AB1-3C6C-461E-B28E-789ACA7600AA}" sibTransId="{E181DEC8-1989-494F-96B7-90647E1D7C14}"/>
    <dgm:cxn modelId="{808F99C7-2721-4497-9C79-C173DB03C06D}" type="presOf" srcId="{E5253058-19EA-4ACB-A984-70668D535E29}" destId="{B026A59C-823E-4C4D-B2BD-47B21331C9DD}" srcOrd="0" destOrd="0" presId="urn:microsoft.com/office/officeart/2005/8/layout/matrix3"/>
    <dgm:cxn modelId="{B94029A7-4861-404E-9102-03F6CCF8931D}" srcId="{B43A521B-3280-4A9C-9C4B-84E81A14F943}" destId="{9F8615E2-B6A8-43EA-835A-09CB8D1EAFF5}" srcOrd="2" destOrd="0" parTransId="{F07C739A-AB30-4676-8CF3-6B6B132A039C}" sibTransId="{78550571-56AC-41DC-9627-DAB93D30FA06}"/>
    <dgm:cxn modelId="{B0E67208-DA28-4014-975F-6F9384B116F1}" srcId="{B43A521B-3280-4A9C-9C4B-84E81A14F943}" destId="{E5253058-19EA-4ACB-A984-70668D535E29}" srcOrd="1" destOrd="0" parTransId="{55F2CF7D-AB86-4671-B60A-D7460A2A9AB7}" sibTransId="{48BCA854-2617-4B7D-9371-E8A2562364AE}"/>
    <dgm:cxn modelId="{7247E396-CAE9-413A-AC9F-C5282CF75BB8}" type="presParOf" srcId="{79EB1C3A-976A-4DC2-AE69-1EF16CEEA9C8}" destId="{4881BF3E-80C8-4F20-9B1A-1CD0FBFD3383}" srcOrd="0" destOrd="0" presId="urn:microsoft.com/office/officeart/2005/8/layout/matrix3"/>
    <dgm:cxn modelId="{534CDE15-A69D-42DA-B020-6B5CC63A6F1F}" type="presParOf" srcId="{79EB1C3A-976A-4DC2-AE69-1EF16CEEA9C8}" destId="{A3AF23CB-BB2D-4721-BDE8-AB895A4FA151}" srcOrd="1" destOrd="0" presId="urn:microsoft.com/office/officeart/2005/8/layout/matrix3"/>
    <dgm:cxn modelId="{56838FF4-FB7D-4C4E-84BA-369A9A2327F2}" type="presParOf" srcId="{79EB1C3A-976A-4DC2-AE69-1EF16CEEA9C8}" destId="{B026A59C-823E-4C4D-B2BD-47B21331C9DD}" srcOrd="2" destOrd="0" presId="urn:microsoft.com/office/officeart/2005/8/layout/matrix3"/>
    <dgm:cxn modelId="{32B3A2A6-8CEF-4E21-86C0-89A21F232066}" type="presParOf" srcId="{79EB1C3A-976A-4DC2-AE69-1EF16CEEA9C8}" destId="{D608D2DE-0600-4AB1-8762-F138F366753A}" srcOrd="3" destOrd="0" presId="urn:microsoft.com/office/officeart/2005/8/layout/matrix3"/>
    <dgm:cxn modelId="{F7B366E1-D7C8-4D52-BCFA-9A352FAD81D0}" type="presParOf" srcId="{79EB1C3A-976A-4DC2-AE69-1EF16CEEA9C8}" destId="{FC70CD2D-1503-499B-8175-9FB9A59A43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1BF3E-80C8-4F20-9B1A-1CD0FBFD3383}">
      <dsp:nvSpPr>
        <dsp:cNvPr id="0" name=""/>
        <dsp:cNvSpPr/>
      </dsp:nvSpPr>
      <dsp:spPr>
        <a:xfrm>
          <a:off x="0" y="71437"/>
          <a:ext cx="3857652" cy="385765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AF23CB-BB2D-4721-BDE8-AB895A4FA151}">
      <dsp:nvSpPr>
        <dsp:cNvPr id="0" name=""/>
        <dsp:cNvSpPr/>
      </dsp:nvSpPr>
      <dsp:spPr>
        <a:xfrm>
          <a:off x="366476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positivos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402195"/>
        <a:ext cx="1504484" cy="1504484"/>
      </dsp:txXfrm>
    </dsp:sp>
    <dsp:sp modelId="{B026A59C-823E-4C4D-B2BD-47B21331C9DD}">
      <dsp:nvSpPr>
        <dsp:cNvPr id="0" name=""/>
        <dsp:cNvSpPr/>
      </dsp:nvSpPr>
      <dsp:spPr>
        <a:xfrm>
          <a:off x="1986690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positivos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86690" y="402195"/>
        <a:ext cx="1504484" cy="1504484"/>
      </dsp:txXfrm>
    </dsp:sp>
    <dsp:sp modelId="{D608D2DE-0600-4AB1-8762-F138F366753A}">
      <dsp:nvSpPr>
        <dsp:cNvPr id="0" name=""/>
        <dsp:cNvSpPr/>
      </dsp:nvSpPr>
      <dsp:spPr>
        <a:xfrm>
          <a:off x="366476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negativos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2022409"/>
        <a:ext cx="1504484" cy="1504484"/>
      </dsp:txXfrm>
    </dsp:sp>
    <dsp:sp modelId="{FC70CD2D-1503-499B-8175-9FB9A59A43D5}">
      <dsp:nvSpPr>
        <dsp:cNvPr id="0" name=""/>
        <dsp:cNvSpPr/>
      </dsp:nvSpPr>
      <dsp:spPr>
        <a:xfrm>
          <a:off x="1986690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negativos</a:t>
          </a:r>
        </a:p>
      </dsp:txBody>
      <dsp:txXfrm>
        <a:off x="1986690" y="2022409"/>
        <a:ext cx="1504484" cy="15044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1BF3E-80C8-4F20-9B1A-1CD0FBFD3383}">
      <dsp:nvSpPr>
        <dsp:cNvPr id="0" name=""/>
        <dsp:cNvSpPr/>
      </dsp:nvSpPr>
      <dsp:spPr>
        <a:xfrm>
          <a:off x="0" y="71437"/>
          <a:ext cx="3857652" cy="385765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AF23CB-BB2D-4721-BDE8-AB895A4FA151}">
      <dsp:nvSpPr>
        <dsp:cNvPr id="0" name=""/>
        <dsp:cNvSpPr/>
      </dsp:nvSpPr>
      <dsp:spPr>
        <a:xfrm>
          <a:off x="366476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402195"/>
        <a:ext cx="1504484" cy="1504484"/>
      </dsp:txXfrm>
    </dsp:sp>
    <dsp:sp modelId="{B026A59C-823E-4C4D-B2BD-47B21331C9DD}">
      <dsp:nvSpPr>
        <dsp:cNvPr id="0" name=""/>
        <dsp:cNvSpPr/>
      </dsp:nvSpPr>
      <dsp:spPr>
        <a:xfrm>
          <a:off x="1986690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86690" y="402195"/>
        <a:ext cx="1504484" cy="1504484"/>
      </dsp:txXfrm>
    </dsp:sp>
    <dsp:sp modelId="{D608D2DE-0600-4AB1-8762-F138F366753A}">
      <dsp:nvSpPr>
        <dsp:cNvPr id="0" name=""/>
        <dsp:cNvSpPr/>
      </dsp:nvSpPr>
      <dsp:spPr>
        <a:xfrm>
          <a:off x="366476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2022409"/>
        <a:ext cx="1504484" cy="1504484"/>
      </dsp:txXfrm>
    </dsp:sp>
    <dsp:sp modelId="{FC70CD2D-1503-499B-8175-9FB9A59A43D5}">
      <dsp:nvSpPr>
        <dsp:cNvPr id="0" name=""/>
        <dsp:cNvSpPr/>
      </dsp:nvSpPr>
      <dsp:spPr>
        <a:xfrm>
          <a:off x="1986690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</a:t>
          </a:r>
        </a:p>
      </dsp:txBody>
      <dsp:txXfrm>
        <a:off x="1986690" y="2022409"/>
        <a:ext cx="1504484" cy="1504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7DB3E-66BF-4AB6-9A09-F3520836ADC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7C273-B5FA-41EA-B32C-B8CAE812E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A182E-C51D-4060-ADEE-E86652A303B9}" type="slidenum">
              <a:rPr lang="es-BO" smtClean="0"/>
              <a:pPr/>
              <a:t>21</a:t>
            </a:fld>
            <a:endParaRPr lang="es-BO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2A9D5-285D-4891-A34A-FB5846165EB5}" type="slidenum">
              <a:rPr lang="es-BO" smtClean="0"/>
              <a:pPr/>
              <a:t>30</a:t>
            </a:fld>
            <a:endParaRPr lang="es-BO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D459E-792A-4DA3-8C47-F76CBE9BDC99}" type="slidenum">
              <a:rPr lang="es-BO" smtClean="0"/>
              <a:pPr/>
              <a:t>22</a:t>
            </a:fld>
            <a:endParaRPr lang="es-BO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E7CAD-6BB3-480E-975A-1E4C423C615D}" type="slidenum">
              <a:rPr lang="es-BO" smtClean="0"/>
              <a:pPr/>
              <a:t>23</a:t>
            </a:fld>
            <a:endParaRPr lang="es-BO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FF322-9037-4E1C-AC2F-4E2EF2E36146}" type="slidenum">
              <a:rPr lang="es-BO" smtClean="0"/>
              <a:pPr/>
              <a:t>24</a:t>
            </a:fld>
            <a:endParaRPr lang="es-BO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8E198-BBEB-4DF1-9F04-70CFAD232CEA}" type="slidenum">
              <a:rPr lang="es-BO" smtClean="0"/>
              <a:pPr/>
              <a:t>25</a:t>
            </a:fld>
            <a:endParaRPr lang="es-BO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B8FD7-EF2B-4A87-A743-DFF0670A712B}" type="slidenum">
              <a:rPr lang="es-BO" smtClean="0"/>
              <a:pPr/>
              <a:t>26</a:t>
            </a:fld>
            <a:endParaRPr lang="es-BO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19502-C826-4E81-9DD4-9C228A2F3774}" type="slidenum">
              <a:rPr lang="es-BO" smtClean="0"/>
              <a:pPr/>
              <a:t>27</a:t>
            </a:fld>
            <a:endParaRPr lang="es-BO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1AF5E-E725-4CBC-8EC7-0C8519B25E8E}" type="slidenum">
              <a:rPr lang="es-BO" smtClean="0"/>
              <a:pPr/>
              <a:t>28</a:t>
            </a:fld>
            <a:endParaRPr lang="es-BO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CB2E6-FDEF-4970-B6A3-AA88477F3B32}" type="slidenum">
              <a:rPr lang="es-BO" smtClean="0"/>
              <a:pPr/>
              <a:t>29</a:t>
            </a:fld>
            <a:endParaRPr lang="es-BO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8077200" cy="1673352"/>
          </a:xfrm>
        </p:spPr>
        <p:txBody>
          <a:bodyPr/>
          <a:lstStyle/>
          <a:p>
            <a:r>
              <a:rPr lang="es-CL" dirty="0" smtClean="0"/>
              <a:t>Sesión 10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643182"/>
            <a:ext cx="8077200" cy="357190"/>
          </a:xfrm>
        </p:spPr>
        <p:txBody>
          <a:bodyPr>
            <a:normAutofit/>
          </a:bodyPr>
          <a:lstStyle/>
          <a:p>
            <a:r>
              <a:rPr lang="es-CL" b="1" dirty="0" smtClean="0"/>
              <a:t>Análisis de funciones discriminantes y regresión logística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307181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i="1" dirty="0" err="1" smtClean="0"/>
              <a:t>Odds</a:t>
            </a:r>
            <a:r>
              <a:rPr lang="es-CL" sz="2000" i="1" dirty="0" smtClean="0"/>
              <a:t> ratios</a:t>
            </a:r>
            <a:r>
              <a:rPr lang="es-CL" sz="2000" dirty="0" smtClean="0"/>
              <a:t> e interpretación. Sensibilidad y especificidad.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85728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Para poder realizar la discriminación desde una perspectiva forense es necesario:</a:t>
            </a:r>
          </a:p>
          <a:p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Contar con un set de individuos con sexo o ancestría previamente conocidos</a:t>
            </a:r>
          </a:p>
          <a:p>
            <a:pPr marL="342900" indent="-342900">
              <a:buAutoNum type="arabicPeriod"/>
            </a:pPr>
            <a:r>
              <a:rPr lang="es-CL" dirty="0" smtClean="0"/>
              <a:t>Medir las variables de interés (aquellas variables que por medio de estudios anteriores, nuestros estudios anteriores o nuestra intuición tengamos la sospecha de que sean buenos candidatos para discriminar sexo o ancestría).</a:t>
            </a:r>
          </a:p>
          <a:p>
            <a:pPr marL="342900" indent="-342900">
              <a:buAutoNum type="arabicPeriod"/>
            </a:pPr>
            <a:r>
              <a:rPr lang="es-CL" dirty="0" smtClean="0"/>
              <a:t>Se realiza el análisis de funciones discriminantes, la cual va a entregar:</a:t>
            </a:r>
          </a:p>
          <a:p>
            <a:pPr marL="800100" lvl="1" indent="-342900">
              <a:buAutoNum type="arabicPeriod"/>
            </a:pPr>
            <a:r>
              <a:rPr lang="es-CL" dirty="0" smtClean="0"/>
              <a:t>Una ecuación predictiva</a:t>
            </a:r>
          </a:p>
          <a:p>
            <a:pPr marL="800100" lvl="1" indent="-342900">
              <a:buAutoNum type="arabicPeriod"/>
            </a:pPr>
            <a:r>
              <a:rPr lang="es-CL" dirty="0" smtClean="0"/>
              <a:t>Un porcentaje de los individuos correcta e incorrectamente clasificados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28596" y="3286124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El porcentaje de individuos correctamente clasificados nos va a dar información sobre la confianza de la ecuación predictiva. Generalmente en Antropología Forense se considerará una ecuación confiable aquella que tenga al menos un 85% de casos correctamente clasificados.</a:t>
            </a:r>
          </a:p>
          <a:p>
            <a:endParaRPr lang="es-CL" dirty="0" smtClean="0"/>
          </a:p>
          <a:p>
            <a:r>
              <a:rPr lang="es-CL" dirty="0" smtClean="0"/>
              <a:t>La ecuación predictiva (como en las regresiones simples o múltiples) puede utilizarse para conocer el sexo o la ancestría de un nuevo caso (o sea un caso que no esté dentro del set de individuos con los que se construyó la ecuación predictiva).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905" b="4762"/>
          <a:stretch>
            <a:fillRect/>
          </a:stretch>
        </p:blipFill>
        <p:spPr bwMode="auto">
          <a:xfrm>
            <a:off x="1428728" y="0"/>
            <a:ext cx="6143668" cy="290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85720" y="2894773"/>
            <a:ext cx="4848208" cy="353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214282" y="6357958"/>
            <a:ext cx="86439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OSTROFSKY, K. R., &amp; CHURCHILL, S. E. (2015). Sex Determination by </a:t>
            </a:r>
            <a:r>
              <a:rPr lang="en-US" sz="1100" dirty="0" err="1" smtClean="0"/>
              <a:t>Discriminant</a:t>
            </a:r>
            <a:r>
              <a:rPr lang="en-US" sz="1100" dirty="0" smtClean="0"/>
              <a:t> Function Analysis of Lumbar Vertebrae. </a:t>
            </a:r>
            <a:r>
              <a:rPr lang="en-US" sz="1100" i="1" dirty="0" smtClean="0"/>
              <a:t>Journal of Forensic Sciences, 60</a:t>
            </a:r>
            <a:r>
              <a:rPr lang="en-US" sz="1100" dirty="0" smtClean="0"/>
              <a:t>(1), 21-28. </a:t>
            </a:r>
            <a:r>
              <a:rPr lang="en-US" sz="1100" dirty="0" err="1" smtClean="0"/>
              <a:t>doi</a:t>
            </a:r>
            <a:r>
              <a:rPr lang="en-US" sz="1100" dirty="0" smtClean="0"/>
              <a:t>: doi:10.1111/1556-4029.12543</a:t>
            </a:r>
            <a:endParaRPr lang="es-CL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929190" y="3643314"/>
            <a:ext cx="4214810" cy="144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14"/>
            <a:ext cx="6286544" cy="321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286124"/>
            <a:ext cx="3714776" cy="172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57158" y="5143512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Valores sobre 1 indican masculino, valores bajo -1 indican femenino. Por ejemplo:</a:t>
            </a:r>
          </a:p>
          <a:p>
            <a:endParaRPr lang="es-CL" dirty="0" smtClean="0"/>
          </a:p>
          <a:p>
            <a:r>
              <a:rPr lang="es-CL" dirty="0" smtClean="0"/>
              <a:t>-18.779 + 43.61*.188 + 29.82*.244 + 25.25*.145 + 0.08*10.31 = 1.18 </a:t>
            </a:r>
            <a:r>
              <a:rPr lang="es-CL" dirty="0" smtClean="0">
                <a:sym typeface="Wingdings" pitchFamily="2" charset="2"/>
              </a:rPr>
              <a:t> </a:t>
            </a:r>
            <a:r>
              <a:rPr lang="es-CL" b="1" dirty="0" smtClean="0">
                <a:sym typeface="Wingdings" pitchFamily="2" charset="2"/>
              </a:rPr>
              <a:t>MASCULINO</a:t>
            </a:r>
          </a:p>
          <a:p>
            <a:endParaRPr lang="es-CL" b="1" dirty="0" smtClean="0">
              <a:sym typeface="Wingdings" pitchFamily="2" charset="2"/>
            </a:endParaRPr>
          </a:p>
          <a:p>
            <a:r>
              <a:rPr lang="es-CL" dirty="0" smtClean="0"/>
              <a:t>-18.779 + 38.65*.188 + 26.39*.244 + 23.32*.145 + 0.05*10.31 = -1.17 </a:t>
            </a:r>
            <a:r>
              <a:rPr lang="es-CL" dirty="0" smtClean="0">
                <a:sym typeface="Wingdings" pitchFamily="2" charset="2"/>
              </a:rPr>
              <a:t> </a:t>
            </a:r>
            <a:r>
              <a:rPr lang="es-CL" b="1" dirty="0" smtClean="0">
                <a:sym typeface="Wingdings" pitchFamily="2" charset="2"/>
              </a:rPr>
              <a:t>FEMENINO</a:t>
            </a:r>
            <a:endParaRPr lang="es-CL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786050" y="328612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786050" y="3071810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786050" y="2428868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57488" y="114298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143372" y="114298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143372" y="2428868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143372" y="3071810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143372" y="328612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357166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Los análisis de funciones discriminantes, más antiguos en su creación que las regresiones logísticas, se han utilizado mucho y es considerado como la mejor herramienta para el análisis de variables dependientes categóricas. </a:t>
            </a:r>
          </a:p>
          <a:p>
            <a:endParaRPr lang="es-CL" dirty="0" smtClean="0"/>
          </a:p>
          <a:p>
            <a:r>
              <a:rPr lang="es-CL" dirty="0" smtClean="0"/>
              <a:t>Sin embargo los análisis de funciones discriminantes tienen ciertas </a:t>
            </a:r>
            <a:r>
              <a:rPr lang="es-CL" b="1" dirty="0" smtClean="0"/>
              <a:t>limitaciones</a:t>
            </a:r>
            <a:r>
              <a:rPr lang="es-CL" dirty="0" smtClean="0"/>
              <a:t>, tales como:</a:t>
            </a:r>
          </a:p>
          <a:p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Están diseñados para variables independientes que deben distribuir normalmente, lo que lo convierte en una estrategia más limitada que las regresiones logísticas.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No solo exigen normalidad de cada variable independiente sino también normalidad </a:t>
            </a:r>
            <a:r>
              <a:rPr lang="es-CL" dirty="0" err="1" smtClean="0"/>
              <a:t>multivariante</a:t>
            </a:r>
            <a:r>
              <a:rPr lang="es-CL" dirty="0" smtClean="0"/>
              <a:t> de todas las variables independientes involucradas. Esto convierte a los análisis de funciones discriminantes en una técnica muy limitada ya que es muy difícil encontrar normalidad </a:t>
            </a:r>
            <a:r>
              <a:rPr lang="es-CL" dirty="0" err="1" smtClean="0"/>
              <a:t>multivariante</a:t>
            </a:r>
            <a:r>
              <a:rPr lang="es-CL" dirty="0" smtClean="0"/>
              <a:t>*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Asume igual matriz de covarianza de las variables independientes entre cada grupo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Requiere de un gran tamaño muestral para obtener coeficientes </a:t>
            </a:r>
            <a:r>
              <a:rPr lang="es-CL" dirty="0" err="1" smtClean="0"/>
              <a:t>insesgados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64357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* </a:t>
            </a:r>
            <a:r>
              <a:rPr lang="es-CL" dirty="0" err="1" smtClean="0"/>
              <a:t>Tests</a:t>
            </a:r>
            <a:r>
              <a:rPr lang="es-CL" dirty="0" smtClean="0"/>
              <a:t> de normalidad </a:t>
            </a:r>
            <a:r>
              <a:rPr lang="es-CL" dirty="0" err="1" smtClean="0"/>
              <a:t>multivariante</a:t>
            </a:r>
            <a:r>
              <a:rPr lang="es-CL" dirty="0" smtClean="0"/>
              <a:t>: Cox-Small​ y la adaptación de Smith y </a:t>
            </a:r>
            <a:r>
              <a:rPr lang="es-CL" dirty="0" err="1" smtClean="0"/>
              <a:t>Jain</a:t>
            </a:r>
            <a:r>
              <a:rPr lang="es-CL" dirty="0" smtClean="0"/>
              <a:t>​ del test de </a:t>
            </a:r>
            <a:r>
              <a:rPr lang="es-CL" dirty="0" err="1" smtClean="0"/>
              <a:t>Friedman-Rafsky</a:t>
            </a:r>
            <a:r>
              <a:rPr lang="es-CL" dirty="0" smtClean="0"/>
              <a:t>.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88193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SIN EMBARGO, La elección de uno u otro método no ha dependido mucho de la confiabilidad de los métodos por sí mismos, sino más bien por su valoración dentro de uno u otro campo científico.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1000108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 diferencia, las regresiones logísticas son más flexibles, no demandan normalidad de cada variable independiente ni normalidad </a:t>
            </a:r>
            <a:r>
              <a:rPr lang="es-CL" dirty="0" err="1" smtClean="0"/>
              <a:t>multivariante</a:t>
            </a:r>
            <a:r>
              <a:rPr lang="es-CL" dirty="0" smtClean="0"/>
              <a:t> de todas las variables.</a:t>
            </a:r>
          </a:p>
          <a:p>
            <a:endParaRPr lang="es-CL" dirty="0" smtClean="0"/>
          </a:p>
          <a:p>
            <a:r>
              <a:rPr lang="es-CL" dirty="0" smtClean="0"/>
              <a:t>Es un método robusto (es menos sensible a los valores extremos).</a:t>
            </a:r>
          </a:p>
          <a:p>
            <a:endParaRPr lang="es-CL" dirty="0" smtClean="0"/>
          </a:p>
          <a:p>
            <a:r>
              <a:rPr lang="es-CL" dirty="0" smtClean="0"/>
              <a:t>Presenta una interpretación fácil de entender.</a:t>
            </a:r>
          </a:p>
          <a:p>
            <a:endParaRPr lang="es-CL" dirty="0" smtClean="0"/>
          </a:p>
          <a:p>
            <a:r>
              <a:rPr lang="es-CL" dirty="0" smtClean="0"/>
              <a:t>De todos modos, los análisis discriminantes y las regresiones logísticas no difieren en su funcionalidad, sino que en el modo como estiman los coeficientes</a:t>
            </a:r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357166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Regresiones logísticas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Diferencia entre regresión clásica y regresión logística:</a:t>
            </a:r>
          </a:p>
          <a:p>
            <a:r>
              <a:rPr lang="es-CL" dirty="0" smtClean="0"/>
              <a:t>Regresión clásica asigna una función de enlace LINEAL entre la variable dependiente y un set de variables independientes.</a:t>
            </a:r>
          </a:p>
          <a:p>
            <a:r>
              <a:rPr lang="es-CL" dirty="0" smtClean="0"/>
              <a:t>Regresión logística la función de enlace es LOGISTICA. </a:t>
            </a:r>
          </a:p>
          <a:p>
            <a:endParaRPr lang="es-CL" dirty="0" smtClean="0"/>
          </a:p>
          <a:p>
            <a:r>
              <a:rPr lang="es-CL" dirty="0" smtClean="0"/>
              <a:t>Debido a este cambio en la función de enlace, se vuelve sumamente útil para el estudio de variables dependientes categóricas.</a:t>
            </a:r>
            <a:endParaRPr lang="es-CL" dirty="0"/>
          </a:p>
        </p:txBody>
      </p:sp>
      <p:pic>
        <p:nvPicPr>
          <p:cNvPr id="1026" name="Picture 2" descr="http://res.cloudinary.com/dyd911kmh/image/upload/f_auto,q_auto:best/v1523361626/linear_vs_logistic_regression_h8vo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594544"/>
            <a:ext cx="8383541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83582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 r, una regresión logística tendrá la siguiente sintaxis:</a:t>
            </a:r>
          </a:p>
          <a:p>
            <a:endParaRPr lang="es-CL" dirty="0" smtClean="0"/>
          </a:p>
          <a:p>
            <a:r>
              <a:rPr lang="nn-NO" dirty="0" smtClean="0"/>
              <a:t>glm.fit &lt;- glm( Dependent ~ Indep1 + Indep2 + Indep3 + ... + Indepn, data = mydata, family = binomial)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Utilizando la base de datos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longit_infant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#Primero transformamos a 0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==2 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asi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lo requieren las regresiones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logisticas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binomiales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==2,0,1)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WAZ36 + HAZ36, 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binomial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42852"/>
            <a:ext cx="86439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salida de r luego de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(formula =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~ WAZ36 + HAZ36,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binomial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, data =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Deviance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Residuals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Min      1Q  Median      3Q     Max 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-1.259  -1.199   1.111   1.154   1.245  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Coefficients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Std.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Error z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Pr(&gt;|z|)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Intercept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)  0.02172    0.08540   0.254    0.799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WAZ36        0.04248    0.08880   0.478    0.632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HAZ36       -0.07539    0.09772  -0.771    0.440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Dispersion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binomial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taken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be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1)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deviance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1385.5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999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degrees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freedom</a:t>
            </a:r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Residual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deviance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1384.9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997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degrees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freedom</a:t>
            </a:r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AIC: 1390.9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of Fisher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Scoring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iterations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3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357950" y="3143248"/>
            <a:ext cx="278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coeficientes y significación (no significativas en este caso)</a:t>
            </a:r>
            <a:endParaRPr lang="es-CL" b="1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57356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ym typeface="Wingdings" pitchFamily="2" charset="2"/>
              </a:rPr>
              <a:t> </a:t>
            </a:r>
            <a:r>
              <a:rPr lang="es-CL" b="1" dirty="0" smtClean="0">
                <a:sym typeface="Wingdings" pitchFamily="2" charset="2"/>
              </a:rPr>
              <a:t>Criterio de </a:t>
            </a:r>
            <a:r>
              <a:rPr lang="es-CL" b="1" dirty="0" err="1" smtClean="0">
                <a:sym typeface="Wingdings" pitchFamily="2" charset="2"/>
              </a:rPr>
              <a:t>Akaike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3504" y="213097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ym typeface="Wingdings" pitchFamily="2" charset="2"/>
              </a:rPr>
              <a:t> residuos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Construya la ecuación regresiva: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785918" y="142873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+mj-lt"/>
              </a:rPr>
              <a:t>Sexo = </a:t>
            </a:r>
            <a:r>
              <a:rPr lang="es-CL" b="1" dirty="0" smtClean="0">
                <a:latin typeface="+mj-lt"/>
                <a:cs typeface="Courier New" pitchFamily="49" charset="0"/>
              </a:rPr>
              <a:t>0.02172 + 0.04248*WAZ36 + -0.07539*HAZ36</a:t>
            </a:r>
            <a:endParaRPr lang="es-CL" b="1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2428868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Deviance</a:t>
            </a:r>
            <a:r>
              <a:rPr lang="es-CL" dirty="0" smtClean="0"/>
              <a:t> (o desviación en español): medida de la precisión para clasificar un modelo (bondad de ajuste de un modelo). Se analiza comparativamente con otros modelos. El modelo que presente la menor </a:t>
            </a:r>
            <a:r>
              <a:rPr lang="es-CL" i="1" dirty="0" err="1" smtClean="0"/>
              <a:t>deviance</a:t>
            </a:r>
            <a:r>
              <a:rPr lang="es-CL" dirty="0" smtClean="0"/>
              <a:t> es el que presenta la mejor bondad de ajuste.</a:t>
            </a:r>
          </a:p>
          <a:p>
            <a:endParaRPr lang="es-CL" dirty="0" smtClean="0"/>
          </a:p>
          <a:p>
            <a:r>
              <a:rPr lang="es-CL" dirty="0" smtClean="0"/>
              <a:t>Criterio de información de </a:t>
            </a:r>
            <a:r>
              <a:rPr lang="es-CL" dirty="0" err="1" smtClean="0"/>
              <a:t>Akaike</a:t>
            </a:r>
            <a:r>
              <a:rPr lang="es-CL" dirty="0" smtClean="0"/>
              <a:t> (</a:t>
            </a:r>
            <a:r>
              <a:rPr lang="es-CL" i="1" dirty="0" err="1" smtClean="0"/>
              <a:t>Akaike</a:t>
            </a:r>
            <a:r>
              <a:rPr lang="es-CL" i="1" dirty="0" smtClean="0"/>
              <a:t> </a:t>
            </a:r>
            <a:r>
              <a:rPr lang="es-CL" i="1" dirty="0" err="1" smtClean="0"/>
              <a:t>information</a:t>
            </a:r>
            <a:r>
              <a:rPr lang="es-CL" i="1" dirty="0" smtClean="0"/>
              <a:t> </a:t>
            </a:r>
            <a:r>
              <a:rPr lang="es-CL" i="1" dirty="0" err="1" smtClean="0"/>
              <a:t>criterion</a:t>
            </a:r>
            <a:r>
              <a:rPr lang="es-CL" dirty="0" smtClean="0"/>
              <a:t> AIC): mide la calidad de un modelo estadístico (bondad de ajuste o </a:t>
            </a:r>
            <a:r>
              <a:rPr lang="es-CL" i="1" dirty="0" err="1" smtClean="0"/>
              <a:t>goodness</a:t>
            </a:r>
            <a:r>
              <a:rPr lang="es-CL" i="1" dirty="0" smtClean="0"/>
              <a:t> of </a:t>
            </a:r>
            <a:r>
              <a:rPr lang="es-CL" i="1" dirty="0" err="1" smtClean="0"/>
              <a:t>fit</a:t>
            </a:r>
            <a:r>
              <a:rPr lang="es-CL" dirty="0" smtClean="0"/>
              <a:t>). Similar a la </a:t>
            </a:r>
            <a:r>
              <a:rPr lang="es-CL" i="1" dirty="0" err="1" smtClean="0"/>
              <a:t>deviance</a:t>
            </a:r>
            <a:r>
              <a:rPr lang="es-CL" dirty="0" smtClean="0"/>
              <a:t> en su uso.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500042"/>
            <a:ext cx="78581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 smtClean="0"/>
              <a:t>Odds</a:t>
            </a:r>
            <a:r>
              <a:rPr lang="es-CL" b="1" dirty="0" smtClean="0"/>
              <a:t> ratio</a:t>
            </a:r>
          </a:p>
          <a:p>
            <a:endParaRPr lang="es-CL" dirty="0" smtClean="0"/>
          </a:p>
          <a:p>
            <a:r>
              <a:rPr lang="es-CL" dirty="0" smtClean="0"/>
              <a:t>Debido a que las regresiones logísticas analizan comparativamente los diferentes grupos de la variable dependiente en su relación con las variables independientes, es didáctico conocer el </a:t>
            </a:r>
            <a:r>
              <a:rPr lang="es-CL" b="1" dirty="0" smtClean="0"/>
              <a:t>impacto </a:t>
            </a:r>
            <a:r>
              <a:rPr lang="es-CL" dirty="0" smtClean="0"/>
              <a:t>que tiene una variable independiente sobre un grupo </a:t>
            </a:r>
            <a:r>
              <a:rPr lang="es-CL" b="1" dirty="0" smtClean="0"/>
              <a:t>en comparación </a:t>
            </a:r>
            <a:r>
              <a:rPr lang="es-CL" dirty="0" smtClean="0"/>
              <a:t>con el otro grupo. A eso se le llama </a:t>
            </a:r>
            <a:r>
              <a:rPr lang="es-CL" i="1" dirty="0" err="1" smtClean="0"/>
              <a:t>Odds</a:t>
            </a:r>
            <a:r>
              <a:rPr lang="es-CL" i="1" dirty="0" smtClean="0"/>
              <a:t> ratio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r>
              <a:rPr lang="es-CL" dirty="0" smtClean="0"/>
              <a:t>Para calcular los </a:t>
            </a:r>
            <a:r>
              <a:rPr lang="es-CL" dirty="0" err="1" smtClean="0"/>
              <a:t>odds</a:t>
            </a:r>
            <a:r>
              <a:rPr lang="es-CL" dirty="0" smtClean="0"/>
              <a:t> ratio en r se usa el siguiente comando</a:t>
            </a:r>
          </a:p>
          <a:p>
            <a:endParaRPr lang="es-CL" dirty="0" smtClean="0"/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(x))</a:t>
            </a:r>
          </a:p>
          <a:p>
            <a:r>
              <a:rPr lang="es-CL" dirty="0" smtClean="0"/>
              <a:t>En donde x es el objeto que denota la regresión logística.</a:t>
            </a:r>
          </a:p>
          <a:p>
            <a:r>
              <a:rPr lang="es-CL" dirty="0" smtClean="0"/>
              <a:t>Por ejemplo: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+mj-lt"/>
                <a:cs typeface="Courier New" pitchFamily="49" charset="0"/>
              </a:rPr>
              <a:t>Salida de r: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Intercept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      WAZ36       HAZ36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1.0219552   1.0433934   0.9273854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Cuando el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es 1 significa que no hay efecto diferencial de la variable independiente en el cambio de ser femenino (0) a masculino (1).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Análisis discriminante y </a:t>
            </a:r>
            <a:br>
              <a:rPr lang="es-CL" dirty="0" smtClean="0"/>
            </a:br>
            <a:r>
              <a:rPr lang="es-CL" dirty="0" smtClean="0"/>
              <a:t>Regresión logística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1785926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Los análisis discriminantes son una extensión de las regresiones múltiples.</a:t>
            </a:r>
          </a:p>
          <a:p>
            <a:r>
              <a:rPr lang="es-CL" dirty="0" smtClean="0"/>
              <a:t>La diferencia es que invierte la relación entre las variables dependientes e independientes.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357562"/>
            <a:ext cx="3000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/>
              <a:t> </a:t>
            </a:r>
            <a:r>
              <a:rPr lang="es-CL" sz="8800" dirty="0" smtClean="0"/>
              <a:t>=</a:t>
            </a:r>
            <a:r>
              <a:rPr lang="es-CL" sz="8800" b="1" dirty="0" smtClean="0"/>
              <a:t> 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86050" y="478632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 dependiente</a:t>
            </a:r>
            <a:endParaRPr lang="es-CL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500562" y="478632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Variable(s) independientes</a:t>
            </a:r>
            <a:endParaRPr lang="es-CL" b="1" dirty="0"/>
          </a:p>
        </p:txBody>
      </p:sp>
      <p:cxnSp>
        <p:nvCxnSpPr>
          <p:cNvPr id="8" name="7 Conector recto de flecha"/>
          <p:cNvCxnSpPr>
            <a:stCxn id="6" idx="1"/>
            <a:endCxn id="9" idx="0"/>
          </p:cNvCxnSpPr>
          <p:nvPr/>
        </p:nvCxnSpPr>
        <p:spPr>
          <a:xfrm rot="10800000" flipV="1">
            <a:off x="1964514" y="5109488"/>
            <a:ext cx="821537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928662" y="571501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continua</a:t>
            </a:r>
            <a:endParaRPr lang="es-CL" b="1" dirty="0"/>
          </a:p>
        </p:txBody>
      </p:sp>
      <p:cxnSp>
        <p:nvCxnSpPr>
          <p:cNvPr id="10" name="9 Conector recto de flecha"/>
          <p:cNvCxnSpPr>
            <a:stCxn id="7" idx="3"/>
            <a:endCxn id="11" idx="0"/>
          </p:cNvCxnSpPr>
          <p:nvPr/>
        </p:nvCxnSpPr>
        <p:spPr>
          <a:xfrm>
            <a:off x="6286512" y="5109488"/>
            <a:ext cx="750099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215074" y="571501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Categóricas o</a:t>
            </a:r>
          </a:p>
          <a:p>
            <a:r>
              <a:rPr lang="es-CL" b="1" dirty="0" smtClean="0"/>
              <a:t>continuas</a:t>
            </a:r>
            <a:endParaRPr lang="es-CL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292893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 las regresiones simples, múltiples y ANOVA tenían la siguiente estructura: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500042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cs typeface="Courier New" pitchFamily="49" charset="0"/>
              </a:rPr>
              <a:t>Salida de r: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Intercept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      WAZ36       HAZ36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1.0219552   1.0433934   0.9273854</a:t>
            </a:r>
          </a:p>
          <a:p>
            <a:endParaRPr lang="es-CL" dirty="0" smtClean="0"/>
          </a:p>
          <a:p>
            <a:r>
              <a:rPr lang="es-CL" dirty="0" smtClean="0"/>
              <a:t>Para WAZ36 significa que el aumento de una unidad de WAZ36 (una desviación estándar) aumenta en un 4.3% la chance de que el individuo sea masculino.</a:t>
            </a:r>
          </a:p>
          <a:p>
            <a:endParaRPr lang="es-CL" dirty="0" smtClean="0"/>
          </a:p>
          <a:p>
            <a:r>
              <a:rPr lang="es-CL" dirty="0" smtClean="0"/>
              <a:t>Para HAZ36  hay que hacer un pequeño cálculo cuando el </a:t>
            </a:r>
            <a:r>
              <a:rPr lang="es-CL" dirty="0" err="1" smtClean="0"/>
              <a:t>odds</a:t>
            </a:r>
            <a:r>
              <a:rPr lang="es-CL" dirty="0" smtClean="0"/>
              <a:t> ratio es menos de 1 = 1/0.927 = 1.078749. Es decir, que el aumento de una unidad de HAZ36 (una desviación estándar) aumenta en un 7.8% la chance de que el individuo sea </a:t>
            </a:r>
            <a:r>
              <a:rPr lang="es-CL" b="1" dirty="0" smtClean="0"/>
              <a:t>femenino </a:t>
            </a:r>
            <a:r>
              <a:rPr lang="es-CL" dirty="0" smtClean="0"/>
              <a:t>(es decir, cuando el </a:t>
            </a:r>
            <a:r>
              <a:rPr lang="es-CL" dirty="0" err="1" smtClean="0"/>
              <a:t>odds</a:t>
            </a:r>
            <a:r>
              <a:rPr lang="es-CL" dirty="0" smtClean="0"/>
              <a:t> ratio es menor de 1, se invierte la relación).</a:t>
            </a:r>
          </a:p>
          <a:p>
            <a:endParaRPr lang="es-CL" dirty="0" smtClean="0"/>
          </a:p>
          <a:p>
            <a:r>
              <a:rPr lang="es-CL" dirty="0" smtClean="0"/>
              <a:t>En conclusión, las dos variables de interés aportan muy poco en la estimación del sexo . Ya lo sabíamos ya que ninguna de las dos variables resultaron significativas, como fue observado en la salida de r.</a:t>
            </a:r>
          </a:p>
          <a:p>
            <a:endParaRPr lang="es-CL" dirty="0" smtClean="0"/>
          </a:p>
          <a:p>
            <a:r>
              <a:rPr lang="es-CL" dirty="0" smtClean="0"/>
              <a:t>Cuando los </a:t>
            </a:r>
            <a:r>
              <a:rPr lang="es-CL" dirty="0" err="1" smtClean="0"/>
              <a:t>odds</a:t>
            </a:r>
            <a:r>
              <a:rPr lang="es-CL" dirty="0" smtClean="0"/>
              <a:t> ratio es	= 2 significa que la chance aumenta en un 100% (el doble) </a:t>
            </a:r>
          </a:p>
          <a:p>
            <a:r>
              <a:rPr lang="es-CL" dirty="0" smtClean="0"/>
              <a:t>			= 3 significa que la chance aumenta en un 200% (el triple) </a:t>
            </a:r>
          </a:p>
          <a:p>
            <a:r>
              <a:rPr lang="es-CL" dirty="0" smtClean="0"/>
              <a:t>Y Así..</a:t>
            </a:r>
          </a:p>
          <a:p>
            <a:r>
              <a:rPr lang="es-CL" dirty="0" smtClean="0"/>
              <a:t>Cuando lo </a:t>
            </a:r>
            <a:r>
              <a:rPr lang="es-CL" dirty="0" err="1" smtClean="0"/>
              <a:t>odds</a:t>
            </a:r>
            <a:r>
              <a:rPr lang="es-CL" dirty="0" smtClean="0"/>
              <a:t> ratio son muy pequeños, cerca de 0 = hay que dividir (1/</a:t>
            </a:r>
            <a:r>
              <a:rPr lang="es-CL" dirty="0" err="1" smtClean="0"/>
              <a:t>odds</a:t>
            </a:r>
            <a:r>
              <a:rPr lang="es-CL" dirty="0" smtClean="0"/>
              <a:t>)</a:t>
            </a:r>
          </a:p>
          <a:p>
            <a:r>
              <a:rPr lang="es-CL" dirty="0" err="1" smtClean="0"/>
              <a:t>p.e.</a:t>
            </a:r>
            <a:r>
              <a:rPr lang="es-CL" dirty="0" smtClean="0"/>
              <a:t> si uno tiene un OR de 0.01, entonces 1/0.01= aumenta la chance 100 veces de ser femenino </a:t>
            </a:r>
            <a:r>
              <a:rPr lang="es-CL" smtClean="0"/>
              <a:t>(generalizando, de </a:t>
            </a:r>
            <a:r>
              <a:rPr lang="es-CL" dirty="0" smtClean="0"/>
              <a:t>ser </a:t>
            </a:r>
            <a:r>
              <a:rPr lang="es-CL" smtClean="0"/>
              <a:t>0 )</a:t>
            </a: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mtClean="0"/>
              <a:t>Condiciones de una prueba ideal</a:t>
            </a:r>
          </a:p>
        </p:txBody>
      </p:sp>
      <p:sp>
        <p:nvSpPr>
          <p:cNvPr id="7" name="7 Marcador de contenido"/>
          <p:cNvSpPr txBox="1">
            <a:spLocks/>
          </p:cNvSpPr>
          <p:nvPr/>
        </p:nvSpPr>
        <p:spPr>
          <a:xfrm>
            <a:off x="457200" y="3028950"/>
            <a:ext cx="3114675" cy="16859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spc="50">
                <a:ln w="11430"/>
                <a:solidFill>
                  <a:sysClr val="windowText" lastClr="000000"/>
                </a:solidFill>
                <a:latin typeface="Calibri"/>
              </a:rPr>
              <a:t>Como enfermo al enfermo, sin enfermedad al sano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/>
        </p:nvGraphicFramePr>
        <p:xfrm>
          <a:off x="4429124" y="2500306"/>
          <a:ext cx="385765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1857" name="Group 17"/>
          <p:cNvGraphicFramePr>
            <a:graphicFrameLocks noGrp="1"/>
          </p:cNvGraphicFramePr>
          <p:nvPr/>
        </p:nvGraphicFramePr>
        <p:xfrm>
          <a:off x="4845050" y="1930400"/>
          <a:ext cx="2995613" cy="857250"/>
        </p:xfrm>
        <a:graphic>
          <a:graphicData uri="http://schemas.openxmlformats.org/drawingml/2006/table">
            <a:tbl>
              <a:tblPr/>
              <a:tblGrid>
                <a:gridCol w="1538288"/>
                <a:gridCol w="1457325"/>
              </a:tblGrid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664650" y="3096193"/>
          <a:ext cx="1022392" cy="2808628"/>
        </p:xfrm>
        <a:graphic>
          <a:graphicData uri="http://schemas.openxmlformats.org/drawingml/2006/table">
            <a:tbl>
              <a:tblPr firstRow="1" bandRow="1"/>
              <a:tblGrid>
                <a:gridCol w="511196"/>
                <a:gridCol w="511196"/>
              </a:tblGrid>
              <a:tr h="1404314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PRUEBA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Positivo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4043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Negativo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mtClean="0"/>
              <a:t>Condiciones de una prueba ideal</a:t>
            </a:r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/>
        </p:nvGraphicFramePr>
        <p:xfrm>
          <a:off x="4429124" y="2428868"/>
          <a:ext cx="385765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2888" name="Group 24"/>
          <p:cNvGraphicFramePr>
            <a:graphicFrameLocks noGrp="1"/>
          </p:cNvGraphicFramePr>
          <p:nvPr/>
        </p:nvGraphicFramePr>
        <p:xfrm>
          <a:off x="4845050" y="1858963"/>
          <a:ext cx="2995613" cy="857250"/>
        </p:xfrm>
        <a:graphic>
          <a:graphicData uri="http://schemas.openxmlformats.org/drawingml/2006/table">
            <a:tbl>
              <a:tblPr/>
              <a:tblGrid>
                <a:gridCol w="1538288"/>
                <a:gridCol w="1457325"/>
              </a:tblGrid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664650" y="3024755"/>
          <a:ext cx="1022392" cy="2808628"/>
        </p:xfrm>
        <a:graphic>
          <a:graphicData uri="http://schemas.openxmlformats.org/drawingml/2006/table">
            <a:tbl>
              <a:tblPr firstRow="1" bandRow="1"/>
              <a:tblGrid>
                <a:gridCol w="511196"/>
                <a:gridCol w="511196"/>
              </a:tblGrid>
              <a:tr h="1404314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PRUEBA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Positivo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4043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Negativo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2 Marcador de texto"/>
          <p:cNvSpPr txBox="1">
            <a:spLocks/>
          </p:cNvSpPr>
          <p:nvPr/>
        </p:nvSpPr>
        <p:spPr>
          <a:xfrm>
            <a:off x="457200" y="1789113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8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Validez de una prueba</a:t>
            </a:r>
          </a:p>
        </p:txBody>
      </p:sp>
      <p:sp>
        <p:nvSpPr>
          <p:cNvPr id="62477" name="3 Marcador de contenido"/>
          <p:cNvSpPr txBox="1">
            <a:spLocks/>
          </p:cNvSpPr>
          <p:nvPr/>
        </p:nvSpPr>
        <p:spPr bwMode="auto">
          <a:xfrm>
            <a:off x="457200" y="2549525"/>
            <a:ext cx="31146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Capacidad de una prueba diagnóstica de distinguir entre aquellos que presentan una determinada enfermedad de aquellos que no la presentan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Sensibilidad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Especificidad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3491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Población hipotética : 1000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100 presentan una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900 no presentan la enfermedad</a:t>
            </a:r>
          </a:p>
        </p:txBody>
      </p:sp>
      <p:sp>
        <p:nvSpPr>
          <p:cNvPr id="15" name="14 Llamada de flecha hacia arriba"/>
          <p:cNvSpPr/>
          <p:nvPr/>
        </p:nvSpPr>
        <p:spPr>
          <a:xfrm>
            <a:off x="698472" y="4244128"/>
            <a:ext cx="2786082" cy="1980115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" lastClr="FFFFFF"/>
                </a:solidFill>
                <a:latin typeface="Calibri"/>
              </a:rPr>
              <a:t>Prueba diagnóstica, discriminar la presencia de enfermedad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kern="0" dirty="0">
              <a:solidFill>
                <a:sysClr val="window" lastClr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4515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Población hipotética : 1000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100 presentan una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900 no presentan la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80 personas correctamente discriminadas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20 fueron mal clasificados</a:t>
            </a:r>
          </a:p>
        </p:txBody>
      </p:sp>
      <p:graphicFrame>
        <p:nvGraphicFramePr>
          <p:cNvPr id="293905" name="Group 17"/>
          <p:cNvGraphicFramePr>
            <a:graphicFrameLocks noGrp="1"/>
          </p:cNvGraphicFramePr>
          <p:nvPr/>
        </p:nvGraphicFramePr>
        <p:xfrm>
          <a:off x="5013325" y="1958975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/>
                <a:gridCol w="11620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143372" y="2845305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/>
                <a:gridCol w="433792"/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9 Marcador de contenido"/>
          <p:cNvGraphicFramePr>
            <a:graphicFrameLocks/>
          </p:cNvGraphicFramePr>
          <p:nvPr/>
        </p:nvGraphicFramePr>
        <p:xfrm>
          <a:off x="5106928" y="2857497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  <a:gridCol w="1143008"/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80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20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3"/>
          <p:cNvSpPr>
            <a:spLocks noChangeArrowheads="1"/>
          </p:cNvSpPr>
          <p:nvPr/>
        </p:nvSpPr>
        <p:spPr bwMode="auto">
          <a:xfrm>
            <a:off x="5076825" y="2852738"/>
            <a:ext cx="1150938" cy="34559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BO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graphicFrame>
        <p:nvGraphicFramePr>
          <p:cNvPr id="294916" name="Group 4"/>
          <p:cNvGraphicFramePr>
            <a:graphicFrameLocks noGrp="1"/>
          </p:cNvGraphicFramePr>
          <p:nvPr/>
        </p:nvGraphicFramePr>
        <p:xfrm>
          <a:off x="5013325" y="1958975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/>
                <a:gridCol w="11620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143372" y="2845305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/>
                <a:gridCol w="433792"/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9 Marcador de contenido"/>
          <p:cNvGraphicFramePr>
            <a:graphicFrameLocks/>
          </p:cNvGraphicFramePr>
          <p:nvPr/>
        </p:nvGraphicFramePr>
        <p:xfrm>
          <a:off x="5106928" y="2857497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  <a:gridCol w="1143008"/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80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20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49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Cual es la proporción sujetos </a:t>
            </a:r>
            <a:r>
              <a:rPr lang="es-ES" sz="2000" b="1" u="sng">
                <a:solidFill>
                  <a:srgbClr val="E46C0A"/>
                </a:solidFill>
                <a:latin typeface="Calibri" pitchFamily="34" charset="0"/>
              </a:rPr>
              <a:t>enfermos</a:t>
            </a:r>
            <a:r>
              <a:rPr lang="es-ES" sz="2000" b="1">
                <a:solidFill>
                  <a:srgbClr val="E46C0A"/>
                </a:solidFill>
                <a:latin typeface="Calibri" pitchFamily="34" charset="0"/>
              </a:rPr>
              <a:t> </a:t>
            </a: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correctamente diagnosticados?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71563" y="3643313"/>
          <a:ext cx="2214578" cy="741680"/>
        </p:xfrm>
        <a:graphic>
          <a:graphicData uri="http://schemas.openxmlformats.org/drawingml/2006/table">
            <a:tbl>
              <a:tblPr firstRow="1" bandRow="1"/>
              <a:tblGrid>
                <a:gridCol w="785818"/>
                <a:gridCol w="1428760"/>
              </a:tblGrid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80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dirty="0" smtClean="0"/>
                        <a:t>=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0.8 ,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80 %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100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20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Llamada de nube"/>
          <p:cNvSpPr/>
          <p:nvPr/>
        </p:nvSpPr>
        <p:spPr>
          <a:xfrm>
            <a:off x="642910" y="5072074"/>
            <a:ext cx="3429024" cy="1285884"/>
          </a:xfrm>
          <a:prstGeom prst="cloudCallout">
            <a:avLst>
              <a:gd name="adj1" fmla="val -7990"/>
              <a:gd name="adj2" fmla="val -107837"/>
            </a:avLst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s-ES" sz="2000" b="1">
                <a:solidFill>
                  <a:srgbClr val="FFFFFF"/>
                </a:solidFill>
                <a:latin typeface="Calibri" pitchFamily="34" charset="0"/>
              </a:rPr>
              <a:t>SENSIBILIDAD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0"/>
          <p:cNvSpPr>
            <a:spLocks noChangeArrowheads="1"/>
          </p:cNvSpPr>
          <p:nvPr/>
        </p:nvSpPr>
        <p:spPr bwMode="auto">
          <a:xfrm>
            <a:off x="6399213" y="2900363"/>
            <a:ext cx="1150937" cy="345598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BO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6564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Cual es la proporción sujetos  </a:t>
            </a:r>
            <a:r>
              <a:rPr lang="es-ES" sz="2000" b="1" u="sng">
                <a:solidFill>
                  <a:srgbClr val="4F6228"/>
                </a:solidFill>
                <a:latin typeface="Calibri" pitchFamily="34" charset="0"/>
              </a:rPr>
              <a:t>no enfermos </a:t>
            </a: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correctamente diagnosticados?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71563" y="3643313"/>
          <a:ext cx="2214578" cy="741680"/>
        </p:xfrm>
        <a:graphic>
          <a:graphicData uri="http://schemas.openxmlformats.org/drawingml/2006/table">
            <a:tbl>
              <a:tblPr firstRow="1" bandRow="1"/>
              <a:tblGrid>
                <a:gridCol w="785818"/>
                <a:gridCol w="1428760"/>
              </a:tblGrid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800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dirty="0" smtClean="0"/>
                        <a:t>=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0.89 ,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89 %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900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20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Llamada de nube"/>
          <p:cNvSpPr/>
          <p:nvPr/>
        </p:nvSpPr>
        <p:spPr>
          <a:xfrm>
            <a:off x="642910" y="5072074"/>
            <a:ext cx="3643338" cy="1285884"/>
          </a:xfrm>
          <a:prstGeom prst="cloudCallout">
            <a:avLst>
              <a:gd name="adj1" fmla="val -7990"/>
              <a:gd name="adj2" fmla="val -107837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s-ES" sz="2000" b="1">
                <a:solidFill>
                  <a:srgbClr val="FFFFFF"/>
                </a:solidFill>
                <a:latin typeface="Calibri" pitchFamily="34" charset="0"/>
              </a:rPr>
              <a:t>ESPECIFICIDAD</a:t>
            </a:r>
          </a:p>
        </p:txBody>
      </p:sp>
      <p:graphicFrame>
        <p:nvGraphicFramePr>
          <p:cNvPr id="295985" name="Group 49"/>
          <p:cNvGraphicFramePr>
            <a:graphicFrameLocks noGrp="1"/>
          </p:cNvGraphicFramePr>
          <p:nvPr/>
        </p:nvGraphicFramePr>
        <p:xfrm>
          <a:off x="5153025" y="1989138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/>
                <a:gridCol w="11620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283072" y="2875467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/>
                <a:gridCol w="433792"/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9 Marcador de contenido"/>
          <p:cNvGraphicFramePr>
            <a:graphicFrameLocks/>
          </p:cNvGraphicFramePr>
          <p:nvPr/>
        </p:nvGraphicFramePr>
        <p:xfrm>
          <a:off x="5246628" y="2887659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  <a:gridCol w="1143008"/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2" name="Text Box 58"/>
          <p:cNvSpPr txBox="1">
            <a:spLocks noChangeArrowheads="1"/>
          </p:cNvSpPr>
          <p:nvPr/>
        </p:nvSpPr>
        <p:spPr bwMode="auto">
          <a:xfrm>
            <a:off x="6732588" y="3284538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1600" b="1">
                <a:solidFill>
                  <a:srgbClr val="A50021"/>
                </a:solidFill>
              </a:rPr>
              <a:t>100</a:t>
            </a:r>
          </a:p>
        </p:txBody>
      </p:sp>
      <p:sp>
        <p:nvSpPr>
          <p:cNvPr id="66583" name="Text Box 59"/>
          <p:cNvSpPr txBox="1">
            <a:spLocks noChangeArrowheads="1"/>
          </p:cNvSpPr>
          <p:nvPr/>
        </p:nvSpPr>
        <p:spPr bwMode="auto">
          <a:xfrm>
            <a:off x="6732588" y="422116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1600" b="1">
                <a:solidFill>
                  <a:srgbClr val="A50021"/>
                </a:solidFill>
              </a:rPr>
              <a:t>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9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Sensibilidad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310329" name="Group 57"/>
          <p:cNvGraphicFramePr>
            <a:graphicFrameLocks noGrp="1"/>
          </p:cNvGraphicFramePr>
          <p:nvPr/>
        </p:nvGraphicFramePr>
        <p:xfrm>
          <a:off x="642938" y="4500563"/>
          <a:ext cx="6858000" cy="1428751"/>
        </p:xfrm>
        <a:graphic>
          <a:graphicData uri="http://schemas.openxmlformats.org/drawingml/2006/table">
            <a:tbl>
              <a:tblPr/>
              <a:tblGrid>
                <a:gridCol w="1412875"/>
                <a:gridCol w="2587625"/>
                <a:gridCol w="28575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B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 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positivos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positivos =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negativos =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negativos = 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sp>
        <p:nvSpPr>
          <p:cNvPr id="11" name="7 Marcador de texto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Especificidad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7607" name="13 Marcador de contenido"/>
          <p:cNvSpPr txBox="1">
            <a:spLocks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Proporción de sujetos sanos correctamente clasificados como ¨-¨ por la prueba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Probabilidad de obtener un resultado negativo dado que  se está sano</a:t>
            </a:r>
          </a:p>
        </p:txBody>
      </p:sp>
      <p:sp>
        <p:nvSpPr>
          <p:cNvPr id="13" name="13 Marcador de contenido"/>
          <p:cNvSpPr txBox="1">
            <a:spLocks/>
          </p:cNvSpPr>
          <p:nvPr/>
        </p:nvSpPr>
        <p:spPr>
          <a:xfrm>
            <a:off x="500063" y="2166938"/>
            <a:ext cx="4041775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>
                <a:solidFill>
                  <a:sysClr val="windowText" lastClr="000000"/>
                </a:solidFill>
                <a:latin typeface="Calibri"/>
              </a:rPr>
              <a:t>Proporción de sujetos con la enfermedad correctamente clasificados como ¨+¨ por la prueba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kern="0" dirty="0">
                <a:solidFill>
                  <a:sysClr val="windowText" lastClr="000000"/>
                </a:solidFill>
              </a:rPr>
              <a:t>Probabilidad de tener un resultado positivo dado que se está enfermo</a:t>
            </a:r>
            <a:endParaRPr lang="es-ES" sz="20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195513" y="5902325"/>
          <a:ext cx="1684337" cy="741363"/>
        </p:xfrm>
        <a:graphic>
          <a:graphicData uri="http://schemas.openxmlformats.org/drawingml/2006/table">
            <a:tbl>
              <a:tblPr/>
              <a:tblGrid>
                <a:gridCol w="803275"/>
                <a:gridCol w="881062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5000625" y="5929313"/>
          <a:ext cx="1658938" cy="741363"/>
        </p:xfrm>
        <a:graphic>
          <a:graphicData uri="http://schemas.openxmlformats.org/drawingml/2006/table">
            <a:tbl>
              <a:tblPr/>
              <a:tblGrid>
                <a:gridCol w="790575"/>
                <a:gridCol w="868363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11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Falsos positivos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12" name="12 Marcador de contenido"/>
          <p:cNvGraphicFramePr>
            <a:graphicFrameLocks/>
          </p:cNvGraphicFramePr>
          <p:nvPr/>
        </p:nvGraphicFramePr>
        <p:xfrm>
          <a:off x="642938" y="4500563"/>
          <a:ext cx="6858048" cy="1428760"/>
        </p:xfrm>
        <a:graphic>
          <a:graphicData uri="http://schemas.openxmlformats.org/drawingml/2006/table">
            <a:tbl>
              <a:tblPr firstRow="1" bandRow="1"/>
              <a:tblGrid>
                <a:gridCol w="1412923"/>
                <a:gridCol w="2587605"/>
                <a:gridCol w="2857520"/>
              </a:tblGrid>
              <a:tr h="500066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Enfermos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No enfermos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500066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Prueba +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Falsos</a:t>
                      </a:r>
                      <a:r>
                        <a:rPr lang="es-ES" baseline="0" dirty="0" smtClean="0"/>
                        <a:t> positivos = b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428628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Prueba -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Falsos</a:t>
                      </a:r>
                      <a:r>
                        <a:rPr lang="es-ES" baseline="0" dirty="0" smtClean="0"/>
                        <a:t> negativos = c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7 Marcador de texto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Falsos negativos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8631" name="13 Marcador de contenido"/>
          <p:cNvSpPr txBox="1">
            <a:spLocks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Patologías de mal pronósticos, graves.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Intervención efectiva disponible: CA estadios tempranos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Naturaleza y  severidad de la enfermedad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195513" y="5902325"/>
          <a:ext cx="1684337" cy="741363"/>
        </p:xfrm>
        <a:graphic>
          <a:graphicData uri="http://schemas.openxmlformats.org/drawingml/2006/table">
            <a:tbl>
              <a:tblPr/>
              <a:tblGrid>
                <a:gridCol w="803275"/>
                <a:gridCol w="881062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2381" name="Group 61"/>
          <p:cNvGraphicFramePr>
            <a:graphicFrameLocks noGrp="1"/>
          </p:cNvGraphicFramePr>
          <p:nvPr/>
        </p:nvGraphicFramePr>
        <p:xfrm>
          <a:off x="5000625" y="5929313"/>
          <a:ext cx="1876425" cy="750888"/>
        </p:xfrm>
        <a:graphic>
          <a:graphicData uri="http://schemas.openxmlformats.org/drawingml/2006/table">
            <a:tbl>
              <a:tblPr/>
              <a:tblGrid>
                <a:gridCol w="895350"/>
                <a:gridCol w="981075"/>
              </a:tblGrid>
              <a:tr h="3794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8642" name="13 Marcador de contenido"/>
          <p:cNvSpPr txBox="1">
            <a:spLocks/>
          </p:cNvSpPr>
          <p:nvPr/>
        </p:nvSpPr>
        <p:spPr bwMode="auto">
          <a:xfrm>
            <a:off x="428625" y="2176463"/>
            <a:ext cx="4041775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Ejemplo de un programa de tamizaje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Pruebas más complejas y sofisticadas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</a:rPr>
              <a:t>Ansiedad y preocupación inducida</a:t>
            </a: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8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Exactitud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314404" name="Group 36"/>
          <p:cNvGraphicFramePr>
            <a:graphicFrameLocks noGrp="1"/>
          </p:cNvGraphicFramePr>
          <p:nvPr/>
        </p:nvGraphicFramePr>
        <p:xfrm>
          <a:off x="642938" y="4500563"/>
          <a:ext cx="6858000" cy="1428751"/>
        </p:xfrm>
        <a:graphic>
          <a:graphicData uri="http://schemas.openxmlformats.org/drawingml/2006/table">
            <a:tbl>
              <a:tblPr/>
              <a:tblGrid>
                <a:gridCol w="1412875"/>
                <a:gridCol w="2732087"/>
                <a:gridCol w="2713038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B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 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positivos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positivos =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negativos =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negativos = 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sp>
        <p:nvSpPr>
          <p:cNvPr id="10" name="13 Marcador de contenido"/>
          <p:cNvSpPr txBox="1">
            <a:spLocks/>
          </p:cNvSpPr>
          <p:nvPr/>
        </p:nvSpPr>
        <p:spPr>
          <a:xfrm>
            <a:off x="500063" y="2166938"/>
            <a:ext cx="4041775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kern="0" dirty="0">
                <a:solidFill>
                  <a:sysClr val="windowText" lastClr="000000"/>
                </a:solidFill>
              </a:rPr>
              <a:t>Proporción o porcentaje del total que la prueba de sujetos correctamente clasificados</a:t>
            </a:r>
            <a:endParaRPr lang="es-ES" sz="20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39750" y="3429000"/>
          <a:ext cx="4248150" cy="741363"/>
        </p:xfrm>
        <a:graphic>
          <a:graphicData uri="http://schemas.openxmlformats.org/drawingml/2006/table">
            <a:tbl>
              <a:tblPr/>
              <a:tblGrid>
                <a:gridCol w="1503363"/>
                <a:gridCol w="2744787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Exactitud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b + c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00364" y="1282471"/>
            <a:ext cx="3000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/>
              <a:t> </a:t>
            </a:r>
            <a:r>
              <a:rPr lang="es-CL" sz="8800" dirty="0" smtClean="0"/>
              <a:t>=</a:t>
            </a:r>
            <a:r>
              <a:rPr lang="es-CL" sz="8800" b="1" dirty="0" smtClean="0"/>
              <a:t> 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86050" y="2711231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 dependiente</a:t>
            </a:r>
            <a:endParaRPr lang="es-CL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00562" y="2711231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Variable(s) independientes</a:t>
            </a:r>
            <a:endParaRPr lang="es-CL" b="1" dirty="0"/>
          </a:p>
        </p:txBody>
      </p:sp>
      <p:cxnSp>
        <p:nvCxnSpPr>
          <p:cNvPr id="7" name="6 Conector recto de flecha"/>
          <p:cNvCxnSpPr>
            <a:stCxn id="5" idx="1"/>
            <a:endCxn id="8" idx="0"/>
          </p:cNvCxnSpPr>
          <p:nvPr/>
        </p:nvCxnSpPr>
        <p:spPr>
          <a:xfrm rot="10800000" flipV="1">
            <a:off x="2071670" y="3034397"/>
            <a:ext cx="714380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928662" y="3639925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categórica</a:t>
            </a:r>
            <a:endParaRPr lang="es-CL" b="1" dirty="0"/>
          </a:p>
        </p:txBody>
      </p:sp>
      <p:cxnSp>
        <p:nvCxnSpPr>
          <p:cNvPr id="9" name="8 Conector recto de flecha"/>
          <p:cNvCxnSpPr>
            <a:stCxn id="6" idx="3"/>
            <a:endCxn id="10" idx="0"/>
          </p:cNvCxnSpPr>
          <p:nvPr/>
        </p:nvCxnSpPr>
        <p:spPr>
          <a:xfrm>
            <a:off x="6286512" y="3034397"/>
            <a:ext cx="714380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786446" y="363992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continuas</a:t>
            </a:r>
            <a:endParaRPr lang="es-CL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2910" y="42860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Ahora , en cambio, los análisis de funciones discriminantes toman la siguiente estructura: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8596" y="421481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Ha sido muy útil en biología para poder conocer un set de variables morfológicas que sean capaces de discriminar por ejemplo especies, dimorfismo sexual, etc.</a:t>
            </a:r>
          </a:p>
          <a:p>
            <a:endParaRPr lang="es-CL" dirty="0" smtClean="0"/>
          </a:p>
          <a:p>
            <a:r>
              <a:rPr lang="es-CL" dirty="0" smtClean="0"/>
              <a:t>En antropología forense han sido muy utilizadas para poder conocer el sexo o la ancestría de un individuo a partir de su morfología </a:t>
            </a:r>
            <a:r>
              <a:rPr lang="es-CL" dirty="0" err="1" smtClean="0"/>
              <a:t>esqueletal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r>
              <a:rPr lang="es-CL" dirty="0" smtClean="0"/>
              <a:t>Esencialmente, los análisis discriminantes buscan la mejor combinación de variables independientes para maximizar la distancia entre grupos.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Curvas de características operativa para el receptor (ROC)</a:t>
            </a:r>
          </a:p>
        </p:txBody>
      </p:sp>
      <p:pic>
        <p:nvPicPr>
          <p:cNvPr id="706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1928813"/>
            <a:ext cx="4802188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2 Marcador de contenido"/>
          <p:cNvSpPr>
            <a:spLocks/>
          </p:cNvSpPr>
          <p:nvPr/>
        </p:nvSpPr>
        <p:spPr bwMode="auto">
          <a:xfrm>
            <a:off x="250825" y="1981200"/>
            <a:ext cx="42449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Expresa la relación entre sensibilidad y especificidad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Contraste entre los verdaderos positivos y falsos positivo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Pruebas con buena discriminación: próximo al cuadrante superior izquierdo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Decisión en el mejor punto de corte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Exactitud global de la prueba: área bajo la curva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3/36/ROC_spac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270" y="0"/>
            <a:ext cx="6851730" cy="6858000"/>
          </a:xfrm>
          <a:prstGeom prst="rect">
            <a:avLst/>
          </a:prstGeom>
          <a:noFill/>
        </p:spPr>
      </p:pic>
      <p:pic>
        <p:nvPicPr>
          <p:cNvPr id="1027" name="Picture 3" descr="C:\Users\Pelao-PC\Desktop\Cap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7704" cy="2308482"/>
          </a:xfrm>
          <a:prstGeom prst="rect">
            <a:avLst/>
          </a:prstGeom>
          <a:noFill/>
        </p:spPr>
      </p:pic>
      <p:pic>
        <p:nvPicPr>
          <p:cNvPr id="1028" name="Picture 4" descr="C:\Users\Pelao-PC\Desktop\Cap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204864"/>
            <a:ext cx="1737417" cy="2160240"/>
          </a:xfrm>
          <a:prstGeom prst="rect">
            <a:avLst/>
          </a:prstGeom>
          <a:noFill/>
        </p:spPr>
      </p:pic>
      <p:pic>
        <p:nvPicPr>
          <p:cNvPr id="1029" name="Picture 5" descr="C:\Users\Pelao-PC\Desktop\Capt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365104"/>
            <a:ext cx="1771963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s://upload.wikimedia.org/wikipedia/commons/b/b9/Curvas.png"/>
          <p:cNvPicPr>
            <a:picLocks noChangeAspect="1" noChangeArrowheads="1"/>
          </p:cNvPicPr>
          <p:nvPr/>
        </p:nvPicPr>
        <p:blipFill>
          <a:blip r:embed="rId2" cstate="print"/>
          <a:srcRect r="63886"/>
          <a:stretch>
            <a:fillRect/>
          </a:stretch>
        </p:blipFill>
        <p:spPr bwMode="auto">
          <a:xfrm>
            <a:off x="-1" y="0"/>
            <a:ext cx="2292851" cy="3140968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812" y="1340768"/>
            <a:ext cx="4802188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upload.wikimedia.org/wikipedia/commons/b/b9/Curvas.png"/>
          <p:cNvPicPr>
            <a:picLocks noChangeAspect="1" noChangeArrowheads="1"/>
          </p:cNvPicPr>
          <p:nvPr/>
        </p:nvPicPr>
        <p:blipFill>
          <a:blip r:embed="rId2" cstate="print"/>
          <a:srcRect l="34605" r="33452"/>
          <a:stretch>
            <a:fillRect/>
          </a:stretch>
        </p:blipFill>
        <p:spPr bwMode="auto">
          <a:xfrm>
            <a:off x="2267744" y="2060848"/>
            <a:ext cx="2138746" cy="3312368"/>
          </a:xfrm>
          <a:prstGeom prst="rect">
            <a:avLst/>
          </a:prstGeom>
          <a:noFill/>
        </p:spPr>
      </p:pic>
      <p:pic>
        <p:nvPicPr>
          <p:cNvPr id="6" name="Picture 2" descr="https://upload.wikimedia.org/wikipedia/commons/b/b9/Curvas.png"/>
          <p:cNvPicPr>
            <a:picLocks noChangeAspect="1" noChangeArrowheads="1"/>
          </p:cNvPicPr>
          <p:nvPr/>
        </p:nvPicPr>
        <p:blipFill>
          <a:blip r:embed="rId2" cstate="print"/>
          <a:srcRect l="67879"/>
          <a:stretch>
            <a:fillRect/>
          </a:stretch>
        </p:blipFill>
        <p:spPr bwMode="auto">
          <a:xfrm>
            <a:off x="0" y="3573016"/>
            <a:ext cx="2016224" cy="3105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Los análisis discriminantes buscan principalmente:</a:t>
            </a:r>
          </a:p>
          <a:p>
            <a:endParaRPr lang="es-CL" sz="2400" dirty="0" smtClean="0"/>
          </a:p>
          <a:p>
            <a:r>
              <a:rPr lang="es-CL" sz="2400" dirty="0" smtClean="0"/>
              <a:t>1. Encontrar relaciones lineales entre las variables continuas que mejor discriminen en los grupos dados a los objetos.</a:t>
            </a:r>
          </a:p>
          <a:p>
            <a:endParaRPr lang="es-CL" sz="2400" dirty="0" smtClean="0"/>
          </a:p>
          <a:p>
            <a:r>
              <a:rPr lang="es-CL" sz="2400" dirty="0" smtClean="0"/>
              <a:t>2. Construir una regla de decisión que asigne un objeto nuevo con un cierto grado de riesgo, cuya clasificación previa se desconoce, a uno de los grupos prefijados (como en el caso de la antropología forense)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42918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 r se tiene que bajar el paquete MASS para realizar los análisis discriminantes. El script sigue la siguiente estructura:</a:t>
            </a:r>
          </a:p>
          <a:p>
            <a:endParaRPr lang="es-CL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Linear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Discriminant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Analysis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library(MASS)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fit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(G ~ x1 + x2 + x3,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fit # show results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dirty="0" err="1" smtClean="0">
                <a:latin typeface="+mj-lt"/>
                <a:cs typeface="Courier New" pitchFamily="49" charset="0"/>
              </a:rPr>
              <a:t>tomado</a:t>
            </a:r>
            <a:r>
              <a:rPr lang="en-US" dirty="0" smtClean="0">
                <a:latin typeface="+mj-lt"/>
                <a:cs typeface="Courier New" pitchFamily="49" charset="0"/>
              </a:rPr>
              <a:t> de </a:t>
            </a:r>
            <a:r>
              <a:rPr lang="en-US" dirty="0" err="1" smtClean="0">
                <a:latin typeface="+mj-lt"/>
                <a:cs typeface="Courier New" pitchFamily="49" charset="0"/>
              </a:rPr>
              <a:t>las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err="1" smtClean="0">
                <a:latin typeface="+mj-lt"/>
                <a:cs typeface="Courier New" pitchFamily="49" charset="0"/>
              </a:rPr>
              <a:t>paginas</a:t>
            </a:r>
            <a:r>
              <a:rPr lang="en-US" dirty="0" smtClean="0">
                <a:latin typeface="+mj-lt"/>
                <a:cs typeface="Courier New" pitchFamily="49" charset="0"/>
              </a:rPr>
              <a:t> web https://www.statmethods.net/advstats/discriminant.html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https://rpubs.com/Nolan/298913)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71414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Un ejemplo utilizando la base de datos </a:t>
            </a:r>
            <a:r>
              <a:rPr lang="es-CL" b="1" dirty="0" err="1" smtClean="0"/>
              <a:t>longit_infant</a:t>
            </a:r>
            <a:endParaRPr lang="es-CL" b="1" dirty="0" smtClean="0"/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WAZ36 + HAZ36,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lda.gender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La salida de r mostrará lo siguiente</a:t>
            </a:r>
            <a:r>
              <a:rPr lang="es-CL" b="1" dirty="0" smtClean="0">
                <a:latin typeface="+mj-lt"/>
                <a:cs typeface="Courier New" pitchFamily="49" charset="0"/>
              </a:rPr>
              <a:t>:</a:t>
            </a:r>
          </a:p>
          <a:p>
            <a:endParaRPr lang="en-US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probabilities of groups: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1     2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0.487 0.513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means: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Weight36	height36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15.0477	94.88455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14.7681	94.09313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Coefficients of linear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discriminants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LD1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weight36  0.0354597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height36 -0.2764898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339752" y="256490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ym typeface="Wingdings" pitchFamily="2" charset="2"/>
              </a:rPr>
              <a:t> </a:t>
            </a:r>
            <a:r>
              <a:rPr lang="es-CL" b="1" dirty="0" smtClean="0"/>
              <a:t>Proporción de niñas y niños en la muestra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851920" y="3573016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ym typeface="Wingdings" pitchFamily="2" charset="2"/>
              </a:rPr>
              <a:t> </a:t>
            </a:r>
            <a:r>
              <a:rPr lang="es-CL" b="1" dirty="0" smtClean="0"/>
              <a:t>Medias de cada variable independiente para cada sexo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285728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+mj-lt"/>
              </a:rPr>
              <a:t>Con los coeficientes se construye la ecuación predictiva: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Sexo = </a:t>
            </a:r>
            <a:r>
              <a:rPr lang="es-CL" dirty="0" smtClean="0">
                <a:latin typeface="+mj-lt"/>
                <a:cs typeface="Courier New" pitchFamily="49" charset="0"/>
              </a:rPr>
              <a:t>WAZ36* 0.8603204 + HAZ36* -1.5267379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Valores negativos indican sexo masculino, mientras que valores positivos indican sexo femenino (esto se da solamente porque el sexo masculino presentaba el valor menor comparado con el femenino):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Por ejemplo, para un niño con WAZ36=2.27, HAZ36=1.33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  <a:cs typeface="Courier New" pitchFamily="49" charset="0"/>
              </a:rPr>
              <a:t>Sexo= </a:t>
            </a:r>
            <a:r>
              <a:rPr lang="es-CL" dirty="0" smtClean="0">
                <a:latin typeface="+mj-lt"/>
              </a:rPr>
              <a:t>2.27</a:t>
            </a:r>
            <a:r>
              <a:rPr lang="es-CL" dirty="0" smtClean="0">
                <a:latin typeface="+mj-lt"/>
                <a:cs typeface="Courier New" pitchFamily="49" charset="0"/>
              </a:rPr>
              <a:t>*</a:t>
            </a:r>
            <a:r>
              <a:rPr lang="es-CL" dirty="0" smtClean="0">
                <a:cs typeface="Courier New" pitchFamily="49" charset="0"/>
              </a:rPr>
              <a:t> 0.8603204 </a:t>
            </a:r>
            <a:r>
              <a:rPr lang="es-CL" dirty="0" smtClean="0">
                <a:latin typeface="+mj-lt"/>
                <a:cs typeface="Courier New" pitchFamily="49" charset="0"/>
              </a:rPr>
              <a:t>+ </a:t>
            </a:r>
            <a:r>
              <a:rPr lang="es-CL" dirty="0" smtClean="0">
                <a:latin typeface="+mj-lt"/>
              </a:rPr>
              <a:t>1.33</a:t>
            </a:r>
            <a:r>
              <a:rPr lang="es-CL" dirty="0" smtClean="0">
                <a:cs typeface="Courier New" pitchFamily="49" charset="0"/>
              </a:rPr>
              <a:t>0* -1.5267379 </a:t>
            </a:r>
            <a:r>
              <a:rPr lang="es-CL" dirty="0" smtClean="0">
                <a:latin typeface="+mj-lt"/>
                <a:cs typeface="Courier New" pitchFamily="49" charset="0"/>
              </a:rPr>
              <a:t>= -0.0776341 </a:t>
            </a:r>
            <a:r>
              <a:rPr lang="es-CL" dirty="0" smtClean="0">
                <a:latin typeface="+mj-lt"/>
                <a:cs typeface="Courier New" pitchFamily="49" charset="0"/>
                <a:sym typeface="Wingdings" pitchFamily="2" charset="2"/>
              </a:rPr>
              <a:t> masculino</a:t>
            </a:r>
            <a:endParaRPr lang="es-CL" dirty="0" smtClean="0">
              <a:latin typeface="+mj-lt"/>
              <a:cs typeface="Courier New" pitchFamily="49" charset="0"/>
            </a:endParaRPr>
          </a:p>
          <a:p>
            <a:endParaRPr lang="es-CL" dirty="0" smtClean="0">
              <a:latin typeface="+mj-lt"/>
              <a:cs typeface="Courier New" pitchFamily="49" charset="0"/>
            </a:endParaRPr>
          </a:p>
          <a:p>
            <a:r>
              <a:rPr lang="es-CL" dirty="0" smtClean="0">
                <a:latin typeface="+mj-lt"/>
              </a:rPr>
              <a:t>Para una niña con </a:t>
            </a:r>
            <a:r>
              <a:rPr lang="es-CL" dirty="0" smtClean="0"/>
              <a:t>WAZ36=-0.5, HAZ36=-1.41, WHZ36=0.37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cs typeface="Courier New" pitchFamily="49" charset="0"/>
              </a:rPr>
              <a:t>Sexo= </a:t>
            </a:r>
            <a:r>
              <a:rPr lang="es-CL" dirty="0" smtClean="0"/>
              <a:t>-0.5</a:t>
            </a:r>
            <a:r>
              <a:rPr lang="es-CL" dirty="0" smtClean="0">
                <a:cs typeface="Courier New" pitchFamily="49" charset="0"/>
              </a:rPr>
              <a:t>* 0.8603204 </a:t>
            </a:r>
            <a:r>
              <a:rPr lang="es-CL" dirty="0" smtClean="0"/>
              <a:t>-1.41</a:t>
            </a:r>
            <a:r>
              <a:rPr lang="es-CL" dirty="0" smtClean="0">
                <a:cs typeface="Courier New" pitchFamily="49" charset="0"/>
              </a:rPr>
              <a:t>* -1.5267379 = 1.72254 </a:t>
            </a:r>
            <a:r>
              <a:rPr lang="es-CL" dirty="0" smtClean="0">
                <a:cs typeface="Courier New" pitchFamily="49" charset="0"/>
                <a:sym typeface="Wingdings" pitchFamily="2" charset="2"/>
              </a:rPr>
              <a:t> femenino</a:t>
            </a:r>
            <a:endParaRPr lang="es-CL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42852"/>
            <a:ext cx="8572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 Para estimar el porcentaje correcto para cada categoría de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Primero hacer correr la siguiente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analisis</a:t>
            </a:r>
            <a:r>
              <a:rPr lang="es-CL" b="1" dirty="0" smtClean="0">
                <a:latin typeface="+mj-lt"/>
                <a:cs typeface="Courier New" pitchFamily="49" charset="0"/>
              </a:rPr>
              <a:t> discriminante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WAZ36 + HAZ36, 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na.action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na.omit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CV=TRUE)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fit$class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	1	2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1	52	434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2 	68	446</a:t>
            </a:r>
          </a:p>
          <a:p>
            <a:r>
              <a:rPr lang="es-CL" dirty="0" smtClean="0">
                <a:cs typeface="Courier New" pitchFamily="49" charset="0"/>
              </a:rPr>
              <a:t>Es decir, de los 1000 niños que participaron en el análisis, 52  fueron estimados correctamente como masculinos y 446 correctamente como femeninos, mientras que 434 niños fueron estimados como femeninos y 68 niñas como masculinos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#Muestra el porcentaje de acierto para cada sexo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1))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1		2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0.1069959 	0.8677043 </a:t>
            </a:r>
            <a:r>
              <a:rPr lang="es-CL" dirty="0" smtClean="0">
                <a:latin typeface="+mj-lt"/>
                <a:cs typeface="Courier New" pitchFamily="49" charset="0"/>
                <a:sym typeface="Wingdings" pitchFamily="2" charset="2"/>
              </a:rPr>
              <a:t> 10.7% de niños estimados correctamente, 86.8% de niñas estimadas correctamente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85728"/>
            <a:ext cx="8001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 Porcentaje de acierto total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0.498 </a:t>
            </a:r>
            <a:r>
              <a:rPr lang="es-CL" dirty="0" smtClean="0">
                <a:cs typeface="Courier New" pitchFamily="49" charset="0"/>
                <a:sym typeface="Wingdings" pitchFamily="2" charset="2"/>
              </a:rPr>
              <a:t> Un 49.8% de ambos sexos fue estimado correctamente</a:t>
            </a:r>
          </a:p>
          <a:p>
            <a:endParaRPr lang="es-CL" dirty="0" smtClean="0">
              <a:cs typeface="Courier New" pitchFamily="49" charset="0"/>
              <a:sym typeface="Wingdings" pitchFamily="2" charset="2"/>
            </a:endParaRPr>
          </a:p>
          <a:p>
            <a:r>
              <a:rPr lang="es-CL" dirty="0" smtClean="0">
                <a:cs typeface="Courier New" pitchFamily="49" charset="0"/>
                <a:sym typeface="Wingdings" pitchFamily="2" charset="2"/>
              </a:rPr>
              <a:t>Es decir, la combinación del peso para la edad y la talla para la edad a los 36 meses no son buenas medidas para discriminar el sexo biológico de los niños.</a:t>
            </a:r>
            <a:endParaRPr lang="es-CL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1053</TotalTime>
  <Words>2171</Words>
  <Application>Microsoft Office PowerPoint</Application>
  <PresentationFormat>Presentación en pantalla (4:3)</PresentationFormat>
  <Paragraphs>361</Paragraphs>
  <Slides>32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Módulo</vt:lpstr>
      <vt:lpstr>Sesión 10</vt:lpstr>
      <vt:lpstr>Análisis discriminante y  Regresión logística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Condiciones de una prueba ideal</vt:lpstr>
      <vt:lpstr>Condiciones de una prueba ideal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  <vt:lpstr>Curvas de características operativa para el receptor (ROC)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10</dc:title>
  <dc:creator>Rodrigo</dc:creator>
  <cp:lastModifiedBy>Rodrigo Retamal</cp:lastModifiedBy>
  <cp:revision>128</cp:revision>
  <dcterms:created xsi:type="dcterms:W3CDTF">2018-01-09T20:20:48Z</dcterms:created>
  <dcterms:modified xsi:type="dcterms:W3CDTF">2020-12-01T00:05:58Z</dcterms:modified>
</cp:coreProperties>
</file>