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5" r:id="rId13"/>
    <p:sldId id="273" r:id="rId14"/>
    <p:sldId id="269" r:id="rId15"/>
    <p:sldId id="270" r:id="rId16"/>
    <p:sldId id="268" r:id="rId17"/>
    <p:sldId id="271" r:id="rId18"/>
    <p:sldId id="272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50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8077200" cy="1673352"/>
          </a:xfrm>
        </p:spPr>
        <p:txBody>
          <a:bodyPr/>
          <a:lstStyle/>
          <a:p>
            <a:r>
              <a:rPr lang="es-CL" dirty="0" smtClean="0"/>
              <a:t>Sesión </a:t>
            </a:r>
            <a:r>
              <a:rPr lang="es-CL" dirty="0" smtClean="0"/>
              <a:t>6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062912" cy="642942"/>
          </a:xfrm>
        </p:spPr>
        <p:txBody>
          <a:bodyPr>
            <a:normAutofit/>
          </a:bodyPr>
          <a:lstStyle/>
          <a:p>
            <a:r>
              <a:rPr lang="es-CL" sz="3600" dirty="0" smtClean="0"/>
              <a:t>Asociación entre variables continuas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786058"/>
            <a:ext cx="7715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Correlaciones: </a:t>
            </a:r>
            <a:r>
              <a:rPr lang="es-CL" sz="2000" dirty="0" err="1" smtClean="0"/>
              <a:t>Pearson</a:t>
            </a:r>
            <a:r>
              <a:rPr lang="es-CL" sz="2000" dirty="0" smtClean="0"/>
              <a:t>, </a:t>
            </a:r>
            <a:r>
              <a:rPr lang="es-CL" sz="2000" dirty="0" err="1" smtClean="0"/>
              <a:t>Spearman</a:t>
            </a:r>
            <a:r>
              <a:rPr lang="es-CL" sz="2000" dirty="0" smtClean="0"/>
              <a:t>. Correlaciones espurias y parciales.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71349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/>
              <a:t>Además, las correlaciones de </a:t>
            </a:r>
            <a:r>
              <a:rPr lang="es-CL" sz="3600" dirty="0" err="1" smtClean="0"/>
              <a:t>Pearson</a:t>
            </a:r>
            <a:r>
              <a:rPr lang="es-CL" sz="3600" dirty="0" smtClean="0"/>
              <a:t> pueden tener significación estadística</a:t>
            </a:r>
            <a:endParaRPr lang="es-CL" sz="3600" dirty="0"/>
          </a:p>
        </p:txBody>
      </p:sp>
      <p:sp>
        <p:nvSpPr>
          <p:cNvPr id="3" name="2 Rectángulo"/>
          <p:cNvSpPr/>
          <p:nvPr/>
        </p:nvSpPr>
        <p:spPr>
          <a:xfrm>
            <a:off x="714348" y="2285992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Hmisc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rcorr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b="1" dirty="0" err="1" smtClean="0">
                <a:cs typeface="Courier New" pitchFamily="49" charset="0"/>
              </a:rPr>
              <a:t>Type</a:t>
            </a:r>
            <a:r>
              <a:rPr lang="es-CL" b="1" dirty="0" smtClean="0">
                <a:cs typeface="Courier New" pitchFamily="49" charset="0"/>
              </a:rPr>
              <a:t> puede ser “</a:t>
            </a:r>
            <a:r>
              <a:rPr lang="es-CL" b="1" dirty="0" err="1" smtClean="0">
                <a:cs typeface="Courier New" pitchFamily="49" charset="0"/>
              </a:rPr>
              <a:t>pearson</a:t>
            </a:r>
            <a:r>
              <a:rPr lang="es-CL" b="1" dirty="0" smtClean="0">
                <a:cs typeface="Courier New" pitchFamily="49" charset="0"/>
              </a:rPr>
              <a:t>” o “</a:t>
            </a:r>
            <a:r>
              <a:rPr lang="es-CL" b="1" dirty="0" err="1" smtClean="0">
                <a:cs typeface="Courier New" pitchFamily="49" charset="0"/>
              </a:rPr>
              <a:t>spearman</a:t>
            </a:r>
            <a:r>
              <a:rPr lang="es-CL" b="1" dirty="0" smtClean="0">
                <a:cs typeface="Courier New" pitchFamily="49" charset="0"/>
              </a:rPr>
              <a:t>”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28596" y="4286256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Por lo tanto, pueden existir correlaciones leves o moderadas pero significativas . Correlaciones fuertes siempre son significativas.</a:t>
            </a:r>
            <a:endParaRPr lang="es-C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jerrydallal.com/lhsp/pix/corr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34" y="285728"/>
            <a:ext cx="4071966" cy="6362447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28596" y="428604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Problemas asociados a las correlaciones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428596" y="114298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 todos estos ejemplos r=0.7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214282" y="3071810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Entonces, no solo guíense por los coeficientes calculados, sino también utilicen </a:t>
            </a:r>
            <a:r>
              <a:rPr lang="es-CL" b="1" dirty="0" smtClean="0"/>
              <a:t>GRAFICOS DE DISPERSION</a:t>
            </a:r>
            <a:endParaRPr lang="es-CL" b="1" dirty="0"/>
          </a:p>
        </p:txBody>
      </p:sp>
      <p:sp>
        <p:nvSpPr>
          <p:cNvPr id="6" name="5 Rectángulo"/>
          <p:cNvSpPr/>
          <p:nvPr/>
        </p:nvSpPr>
        <p:spPr>
          <a:xfrm>
            <a:off x="214282" y="6509587"/>
            <a:ext cx="55007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200" dirty="0" err="1" smtClean="0"/>
              <a:t>Anscombe</a:t>
            </a:r>
            <a:r>
              <a:rPr lang="es-CL" sz="1200" dirty="0" smtClean="0"/>
              <a:t>, F. J. 1973. </a:t>
            </a:r>
            <a:r>
              <a:rPr lang="es-CL" sz="1200" dirty="0" err="1" smtClean="0"/>
              <a:t>Graphs</a:t>
            </a:r>
            <a:r>
              <a:rPr lang="es-CL" sz="1200" dirty="0" smtClean="0"/>
              <a:t> in </a:t>
            </a:r>
            <a:r>
              <a:rPr lang="es-CL" sz="1200" dirty="0" err="1" smtClean="0"/>
              <a:t>statistical</a:t>
            </a:r>
            <a:r>
              <a:rPr lang="es-CL" sz="1200" dirty="0" smtClean="0"/>
              <a:t> </a:t>
            </a:r>
            <a:r>
              <a:rPr lang="es-CL" sz="1200" dirty="0" err="1" smtClean="0"/>
              <a:t>analysis</a:t>
            </a:r>
            <a:r>
              <a:rPr lang="es-CL" sz="1200" dirty="0" smtClean="0"/>
              <a:t>. </a:t>
            </a:r>
            <a:r>
              <a:rPr lang="es-CL" sz="1200" i="1" dirty="0" smtClean="0"/>
              <a:t>American </a:t>
            </a:r>
            <a:r>
              <a:rPr lang="es-CL" sz="1200" i="1" dirty="0" err="1" smtClean="0"/>
              <a:t>Statistician</a:t>
            </a:r>
            <a:r>
              <a:rPr lang="es-CL" sz="1200" i="1" dirty="0" smtClean="0"/>
              <a:t> </a:t>
            </a:r>
            <a:r>
              <a:rPr lang="es-CL" sz="1200" dirty="0" smtClean="0"/>
              <a:t>27:17–21</a:t>
            </a:r>
            <a:endParaRPr lang="es-CL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88640"/>
            <a:ext cx="84627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Una limitación importante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Pearson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es que debe asumir NORMALIDAD BIVARIADA de las variables de interés.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Por lo tanto, se han propuesto otros índices para sortear esta limitación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Correlación </a:t>
            </a:r>
            <a:r>
              <a:rPr lang="el-GR" b="1" dirty="0" smtClean="0">
                <a:latin typeface="Calibri" pitchFamily="34" charset="0"/>
                <a:cs typeface="Calibri" pitchFamily="34" charset="0"/>
              </a:rPr>
              <a:t>τ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(tau) de Kendall (no es un parámetro sino que un estadístico)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Calcula el coeficiente de una variable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rankeada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El ranking se puede realizar de diferentes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formas.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Y</a:t>
            </a:r>
            <a:r>
              <a:rPr lang="es-CL" b="1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= conteo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neutrófilos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sanguíneos (x10</a:t>
            </a:r>
            <a:r>
              <a:rPr lang="es-CL" b="1" baseline="30000" dirty="0" smtClean="0">
                <a:latin typeface="Calibri" pitchFamily="34" charset="0"/>
                <a:cs typeface="Calibri" pitchFamily="34" charset="0"/>
              </a:rPr>
              <a:t>-3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por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microlitro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Y</a:t>
            </a:r>
            <a:r>
              <a:rPr lang="es-CL" b="1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= masa total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neutrófilos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en la médula (x10</a:t>
            </a:r>
            <a:r>
              <a:rPr lang="es-CL" b="1" baseline="30000" dirty="0" smtClean="0">
                <a:latin typeface="Calibri" pitchFamily="34" charset="0"/>
                <a:cs typeface="Calibri" pitchFamily="34" charset="0"/>
              </a:rPr>
              <a:t>9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por kilo)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322437"/>
            <a:ext cx="8715404" cy="341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76672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Pasos:</a:t>
            </a:r>
          </a:p>
          <a:p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err="1" smtClean="0"/>
              <a:t>Rankea</a:t>
            </a:r>
            <a:r>
              <a:rPr lang="es-CL" dirty="0" smtClean="0"/>
              <a:t> las variables Y1 y Y2 separadamente. </a:t>
            </a:r>
          </a:p>
          <a:p>
            <a:pPr marL="342900" indent="-342900">
              <a:buAutoNum type="arabicPeriod"/>
            </a:pPr>
            <a:r>
              <a:rPr lang="es-CL" dirty="0" smtClean="0"/>
              <a:t>Reemplaza las variables originales por los rangos</a:t>
            </a:r>
          </a:p>
          <a:p>
            <a:pPr marL="342900" indent="-342900">
              <a:buAutoNum type="arabicPeriod"/>
            </a:pPr>
            <a:r>
              <a:rPr lang="es-CL" dirty="0" smtClean="0"/>
              <a:t>Escribe los n rangos de una de las dos variables en orden, emparejada con los valores de los rangos de la otra variable</a:t>
            </a:r>
          </a:p>
          <a:p>
            <a:pPr marL="342900" indent="-342900">
              <a:buAutoNum type="arabicPeriod"/>
            </a:pPr>
            <a:r>
              <a:rPr lang="es-CL" dirty="0" err="1" smtClean="0"/>
              <a:t>Obten</a:t>
            </a:r>
            <a:r>
              <a:rPr lang="es-CL" dirty="0" smtClean="0"/>
              <a:t> la suma de los conteos siguiendo la tabla (lámina 14)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6286544" cy="614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14356"/>
            <a:ext cx="7162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1785926"/>
            <a:ext cx="38766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357159" y="3714752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La correlación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Spearman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es similar al tau de Kendall, aunque su cálculo es diferente.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Ambas correlaciones son NO PARAMETRICAS, es decir, no asume una distribución </a:t>
            </a:r>
            <a:r>
              <a:rPr lang="es-CL" b="1" i="1" dirty="0" smtClean="0">
                <a:latin typeface="Calibri" pitchFamily="34" charset="0"/>
                <a:cs typeface="Calibri" pitchFamily="34" charset="0"/>
              </a:rPr>
              <a:t>a priori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de las variables de interés.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Kendall es más favorable  en ciertos sentidos que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Spearman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Kendall es útil para tamaños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muestrales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pequeños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Kendall es más útil tratando datos extremos (</a:t>
            </a:r>
            <a:r>
              <a:rPr lang="es-CL" b="1" i="1" dirty="0" err="1" smtClean="0">
                <a:latin typeface="Calibri" pitchFamily="34" charset="0"/>
                <a:cs typeface="Calibri" pitchFamily="34" charset="0"/>
              </a:rPr>
              <a:t>outliers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Spearman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cuando una o ambas variables son ordinales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En general se prefiere tau de Kendall a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Spearman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357166"/>
            <a:ext cx="81439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Correlaciones espurias y correlaciones parciales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Debido a que una correlación no indica causación, pueden darse casos en donde dos variables se encuentran correlacionadas sin tener sentido alguno.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Si tomamos todas las ciudades chilenas ¿Es posible que exista una correlación entre la cantidad de iglesias y la cantidad de asaltos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en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un periodo determinado?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¿O una correlación entre la cantidad de asaltos y la cantidad de suicidios en un periodo determinado?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A estas correlaciones sin sentido, se les llaman correlaciones ESPURIAS (Que es falso, ilegítimo o no auténtico.)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¿Por qué se dan este tipo de correlaciones?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43042" y="35716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Correlaciones parciales y el concepto de controlar variables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071546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Es posible que la correlación entre dos variables se esté dando porque una tercera variable esté condicionando esta relación.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¿Qué pasa si </a:t>
            </a:r>
            <a:r>
              <a:rPr lang="es-CL" b="1" i="1" dirty="0" smtClean="0">
                <a:latin typeface="Calibri" pitchFamily="34" charset="0"/>
                <a:cs typeface="Calibri" pitchFamily="34" charset="0"/>
              </a:rPr>
              <a:t>controlamos, quitamos el efecto o removemos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CL" b="1" i="1" dirty="0" smtClean="0">
                <a:latin typeface="Calibri" pitchFamily="34" charset="0"/>
                <a:cs typeface="Calibri" pitchFamily="34" charset="0"/>
              </a:rPr>
              <a:t>el efecto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de esta tercera variable?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¿Se sigue dando esta correlación que consideramos sin sentido?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Correlación parcial: herramienta estadística que evalúa la magnitud de asociación entre dos variables continuas controlando el efecto de una tercera variable 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confusora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). Es decir, manteniendo constante el efecto de la tercera variable.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No solo con una tercera variable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confusora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sino también con una cuarta, quinta, etc. variables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confusoras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500042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Correlación parcial en 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mydata$HAZ0,mydata$WHZ0)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(mydata$WHZ0,mydata$WAZ0, mydata$HAZ0)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smtClean="0">
                <a:latin typeface="Courier New" pitchFamily="49" charset="0"/>
                <a:cs typeface="Courier New" pitchFamily="49" charset="0"/>
              </a:rPr>
              <a:t>(mydata$HAZ0,mydata$WHZ0,mydata$WAZ0)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Correlación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357158" y="1714488"/>
            <a:ext cx="842968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Indica el grado o cantidad de asociación entre dos variables continuas.</a:t>
            </a:r>
          </a:p>
          <a:p>
            <a:endParaRPr lang="es-CL" b="1" dirty="0" smtClean="0"/>
          </a:p>
          <a:p>
            <a:r>
              <a:rPr lang="es-CL" b="1" dirty="0" smtClean="0"/>
              <a:t>NO se asume que una variable influya sobre otra (como en las regresiones o ANOVA que se verán más tarde), sino que ambas variables </a:t>
            </a:r>
            <a:r>
              <a:rPr lang="es-CL" b="1" i="1" dirty="0" err="1" smtClean="0"/>
              <a:t>covarían</a:t>
            </a:r>
            <a:r>
              <a:rPr lang="es-CL" b="1" dirty="0" smtClean="0"/>
              <a:t>, es decir, varían conjuntamente o también que son interdependientes.</a:t>
            </a:r>
          </a:p>
          <a:p>
            <a:endParaRPr lang="es-CL" b="1" dirty="0" smtClean="0"/>
          </a:p>
          <a:p>
            <a:r>
              <a:rPr lang="es-CL" b="1" dirty="0" smtClean="0"/>
              <a:t>Por lo tanto, no se asume que una variable es dependiente y la otra independiente.</a:t>
            </a:r>
          </a:p>
          <a:p>
            <a:endParaRPr lang="es-CL" b="1" dirty="0" smtClean="0"/>
          </a:p>
          <a:p>
            <a:r>
              <a:rPr lang="es-CL" b="1" dirty="0" smtClean="0"/>
              <a:t>Variable dependiente: variable que depende de otra variable (</a:t>
            </a:r>
            <a:r>
              <a:rPr lang="es-CL" sz="20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b="1" dirty="0" smtClean="0"/>
              <a:t>). Variable a la que el investigador le hace la pregunta. También llamada variable respuesta (en inglés </a:t>
            </a:r>
            <a:r>
              <a:rPr lang="es-CL" b="1" i="1" dirty="0" err="1" smtClean="0"/>
              <a:t>outcome</a:t>
            </a:r>
            <a:r>
              <a:rPr lang="es-CL" b="1" dirty="0" smtClean="0"/>
              <a:t>)</a:t>
            </a:r>
          </a:p>
          <a:p>
            <a:endParaRPr lang="es-CL" b="1" dirty="0" smtClean="0"/>
          </a:p>
          <a:p>
            <a:r>
              <a:rPr lang="es-CL" b="1" dirty="0" smtClean="0"/>
              <a:t>Variable(s) independiente(s): variable(s) que afecta(n) a la variable dependiente (</a:t>
            </a:r>
            <a:r>
              <a:rPr lang="es-CL" sz="2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b="1" dirty="0" smtClean="0"/>
              <a:t>). Variable(s) que el investigador asigna como influyente(s) sobre el cambio de la variable dependiente.</a:t>
            </a:r>
            <a:endParaRPr lang="es-C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7158" y="214290"/>
            <a:ext cx="6858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Se puede asumir que ambas variables son efecto de una causa común.</a:t>
            </a:r>
          </a:p>
          <a:p>
            <a:endParaRPr lang="es-CL" b="1" dirty="0" smtClean="0"/>
          </a:p>
          <a:p>
            <a:r>
              <a:rPr lang="es-CL" b="1" dirty="0" smtClean="0"/>
              <a:t>Las correlaciones también pueden servir para explorar la asociación entre variables sin importar si una es dependiente de la otra (estadística exploratoria).</a:t>
            </a:r>
          </a:p>
          <a:p>
            <a:endParaRPr lang="es-CL" dirty="0" smtClean="0"/>
          </a:p>
          <a:p>
            <a:r>
              <a:rPr lang="es-CL" b="1" dirty="0" smtClean="0"/>
              <a:t>Vamos a querer estimar el grado en que ambas variables varían conjuntamente.</a:t>
            </a:r>
          </a:p>
          <a:p>
            <a:endParaRPr lang="es-CL" b="1" dirty="0" smtClean="0"/>
          </a:p>
          <a:p>
            <a:r>
              <a:rPr lang="es-CL" b="1" dirty="0" smtClean="0"/>
              <a:t>Por ejemplo, ¿Durante el crecimiento de un individuo cómo se correlaciona el crecimiento del miembro superior (o parte de éste) con el miembro inferior?</a:t>
            </a:r>
          </a:p>
          <a:p>
            <a:endParaRPr lang="es-CL" b="1" dirty="0" smtClean="0"/>
          </a:p>
          <a:p>
            <a:r>
              <a:rPr lang="es-CL" b="1" dirty="0" smtClean="0"/>
              <a:t>¿Cuál es la correlación entre el peso para la edad y la talla para la edad en niños entre 0 a 3 años?</a:t>
            </a:r>
            <a:endParaRPr lang="es-CL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571480"/>
          <a:ext cx="1524000" cy="278701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WAZ0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HAZ0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1.57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1.53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-0.47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-0.56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-1.52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11 Rectángulo"/>
          <p:cNvSpPr/>
          <p:nvPr/>
        </p:nvSpPr>
        <p:spPr>
          <a:xfrm>
            <a:off x="3609173" y="21429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582900"/>
            <a:ext cx="6143668" cy="61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285728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/>
              <a:t>Correlación de </a:t>
            </a:r>
            <a:r>
              <a:rPr lang="es-CL" sz="2800" dirty="0" err="1" smtClean="0"/>
              <a:t>Pearson</a:t>
            </a:r>
            <a:r>
              <a:rPr lang="es-CL" sz="2800" dirty="0" smtClean="0"/>
              <a:t>: suma de productos de ambas variables para cada sujeto (covarianza) partido por la multiplicación de la desviación estándar de cada variable</a:t>
            </a:r>
            <a:endParaRPr lang="es-CL" sz="2800" dirty="0"/>
          </a:p>
        </p:txBody>
      </p:sp>
      <p:pic>
        <p:nvPicPr>
          <p:cNvPr id="3" name="Picture 12" descr="Resultado de imagen para correlation pearson formu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932792"/>
            <a:ext cx="4055581" cy="2000264"/>
          </a:xfrm>
          <a:prstGeom prst="rect">
            <a:avLst/>
          </a:prstGeom>
          <a:noFill/>
        </p:spPr>
      </p:pic>
      <p:pic>
        <p:nvPicPr>
          <p:cNvPr id="13314" name="Picture 2" descr="Cómo se calcula la covarianza entre dos variables?"/>
          <p:cNvPicPr>
            <a:picLocks noChangeAspect="1" noChangeArrowheads="1"/>
          </p:cNvPicPr>
          <p:nvPr/>
        </p:nvPicPr>
        <p:blipFill>
          <a:blip r:embed="rId3" cstate="print"/>
          <a:srcRect t="19551" b="31570"/>
          <a:stretch>
            <a:fillRect/>
          </a:stretch>
        </p:blipFill>
        <p:spPr bwMode="auto">
          <a:xfrm>
            <a:off x="709369" y="4221088"/>
            <a:ext cx="7679055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57160" y="214283"/>
          <a:ext cx="8426627" cy="5874577"/>
        </p:xfrm>
        <a:graphic>
          <a:graphicData uri="http://schemas.openxmlformats.org/drawingml/2006/table">
            <a:tbl>
              <a:tblPr/>
              <a:tblGrid>
                <a:gridCol w="1568579"/>
                <a:gridCol w="1217501"/>
                <a:gridCol w="2211523"/>
                <a:gridCol w="1714512"/>
                <a:gridCol w="1714512"/>
              </a:tblGrid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WAZ0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HAZ0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xi*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yi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xi^2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yi^2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0.149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1.570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2.402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2.465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2.341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-0.003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0.281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0.637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1.166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0.210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-0.470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-0.099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0.221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-0.500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-0.295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0.241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0.533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-0.560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-1.520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2.310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0.376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3.940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4.572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4.797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8.416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 de X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0.323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 de Y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0.394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403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Desviacion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est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X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Desviacion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est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Y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0.828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Covarianza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Pearson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4935"/>
            <a:ext cx="6500858" cy="648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Rectángulo"/>
          <p:cNvSpPr/>
          <p:nvPr/>
        </p:nvSpPr>
        <p:spPr>
          <a:xfrm>
            <a:off x="1537471" y="21429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286644" y="2357430"/>
            <a:ext cx="953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/>
              <a:t>r= 0.751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6572264" y="1071546"/>
            <a:ext cx="2500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85786" y="642918"/>
            <a:ext cx="60722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Las correlaciones varían entre [-1 y 1]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Siendo: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 = 1 correlación positiva perfecta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0 &lt; r &lt; 1, existe correlación positiva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r~0.7, existe una correlación positiva fuerte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r~0.5, existe una correlación positiva moderada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r~0.3, existe una correlación positiva débil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 = 0 no existe correlación lineal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-1 &lt; r &lt; 0 correlación negativa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r~-0.7, existe una correlación negativa fuerte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r~-0.5, existe una correlación negativa moderada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r~-0.3, existe una correlación negativa débil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r = -1 correlación negativa perfecta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DA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EJEMPLOS DE CORRELACIONES NEGATIVAS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upload.wikimedia.org/wikipedia/commons/thumb/d/d4/Correlation_examples2.svg/300px-Correlation_examples2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480"/>
            <a:ext cx="9073140" cy="414340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28596" y="6202940"/>
            <a:ext cx="8358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Fuente: https://es.wikipedia.org/wiki/Coeficiente_de_correlaci%C3%B3n_de_Pearson</a:t>
            </a:r>
            <a:endParaRPr lang="es-C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368</TotalTime>
  <Words>1100</Words>
  <Application>Microsoft Office PowerPoint</Application>
  <PresentationFormat>Presentación en pantalla (4:3)</PresentationFormat>
  <Paragraphs>196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Módulo</vt:lpstr>
      <vt:lpstr>Sesión 6</vt:lpstr>
      <vt:lpstr>Correlación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7</dc:title>
  <dc:creator>Rodrigo</dc:creator>
  <cp:lastModifiedBy>Rodrigo Retamal</cp:lastModifiedBy>
  <cp:revision>44</cp:revision>
  <dcterms:created xsi:type="dcterms:W3CDTF">2018-01-09T20:20:24Z</dcterms:created>
  <dcterms:modified xsi:type="dcterms:W3CDTF">2020-11-02T20:51:32Z</dcterms:modified>
</cp:coreProperties>
</file>