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71" r:id="rId4"/>
    <p:sldId id="276" r:id="rId5"/>
    <p:sldId id="275" r:id="rId6"/>
    <p:sldId id="264" r:id="rId7"/>
    <p:sldId id="266" r:id="rId8"/>
    <p:sldId id="277" r:id="rId9"/>
    <p:sldId id="273" r:id="rId10"/>
    <p:sldId id="274" r:id="rId11"/>
    <p:sldId id="278" r:id="rId12"/>
    <p:sldId id="261" r:id="rId13"/>
    <p:sldId id="262" r:id="rId14"/>
    <p:sldId id="263" r:id="rId15"/>
    <p:sldId id="267" r:id="rId16"/>
  </p:sldIdLst>
  <p:sldSz cx="9144000" cy="6858000" type="screen4x3"/>
  <p:notesSz cx="7315200" cy="96012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0276695-A6A5-47A5-A4B4-BC2DD249E1D5}" type="datetimeFigureOut">
              <a:rPr lang="es-CL" smtClean="0"/>
              <a:pPr/>
              <a:t>22-09-2020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08061A3-0E4E-4B4A-BB6A-18A9C154626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6F9CF2-705E-4ED4-9842-787C13B03CF9}" type="slidenum">
              <a:rPr lang="es-CL"/>
              <a:pPr/>
              <a:t>12</a:t>
            </a:fld>
            <a:endParaRPr lang="es-CL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AC1957-DDA2-4C79-A63C-64EE0D28AB48}" type="slidenum">
              <a:rPr lang="es-CL"/>
              <a:pPr/>
              <a:t>13</a:t>
            </a:fld>
            <a:endParaRPr lang="es-CL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E2EFB2-A7BA-40F9-BCB7-74BE194CB0C4}" type="slidenum">
              <a:rPr lang="es-CL"/>
              <a:pPr/>
              <a:t>14</a:t>
            </a:fld>
            <a:endParaRPr lang="es-CL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22/09/2020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22/09/2020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22/09/2020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22/09/2020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22/09/2020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22/09/2020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500694" y="5929330"/>
            <a:ext cx="30718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000" dirty="0">
                <a:latin typeface="Cambria Math" pitchFamily="18" charset="0"/>
                <a:ea typeface="Cambria Math" pitchFamily="18" charset="0"/>
              </a:rPr>
              <a:t>Rodrigo Retamal </a:t>
            </a:r>
            <a:r>
              <a:rPr lang="es-ES_tradnl" sz="2000" dirty="0" err="1">
                <a:latin typeface="Cambria Math" pitchFamily="18" charset="0"/>
                <a:ea typeface="Cambria Math" pitchFamily="18" charset="0"/>
              </a:rPr>
              <a:t>Yermani</a:t>
            </a:r>
            <a:endParaRPr lang="es-CL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400180" y="2857496"/>
            <a:ext cx="638653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CL" sz="2000" dirty="0" smtClean="0">
                <a:latin typeface="+mj-lt"/>
              </a:rPr>
              <a:t>Sesión 1.</a:t>
            </a:r>
          </a:p>
          <a:p>
            <a:pPr algn="ctr">
              <a:spcBef>
                <a:spcPct val="50000"/>
              </a:spcBef>
            </a:pPr>
            <a:r>
              <a:rPr lang="es-CL" sz="2000" dirty="0" smtClean="0">
                <a:latin typeface="+mj-lt"/>
              </a:rPr>
              <a:t>Introducción y repaso.</a:t>
            </a:r>
          </a:p>
          <a:p>
            <a:pPr algn="ctr">
              <a:spcBef>
                <a:spcPct val="50000"/>
              </a:spcBef>
            </a:pPr>
            <a:r>
              <a:rPr lang="es-CL" sz="2000" dirty="0" smtClean="0">
                <a:latin typeface="+mj-lt"/>
              </a:rPr>
              <a:t>Definición, alcance y limitaciones.</a:t>
            </a:r>
          </a:p>
          <a:p>
            <a:pPr algn="ctr">
              <a:spcBef>
                <a:spcPct val="50000"/>
              </a:spcBef>
            </a:pPr>
            <a:r>
              <a:rPr lang="es-CL" sz="2000" dirty="0" smtClean="0">
                <a:latin typeface="+mj-lt"/>
              </a:rPr>
              <a:t>Conceptos básicos</a:t>
            </a:r>
          </a:p>
        </p:txBody>
      </p:sp>
      <p:pic>
        <p:nvPicPr>
          <p:cNvPr id="6" name="Imagen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2757" y="361940"/>
            <a:ext cx="662319" cy="1423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214414" y="928670"/>
            <a:ext cx="4249738" cy="87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s-ES_tradnl" dirty="0"/>
              <a:t>Universidad de Chile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s-ES_tradnl" dirty="0"/>
              <a:t>Departamento de Antropología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s-ES_tradnl" dirty="0" smtClean="0"/>
              <a:t>Estadística para Antropología Física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000232" y="285728"/>
            <a:ext cx="6572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Estimador de una población. Número que resume o caracteriza a una población o una distribución de probabilidades.</a:t>
            </a:r>
            <a:endParaRPr lang="es-CL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71868" y="1071546"/>
            <a:ext cx="23574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µ χ σ λ β η γ</a:t>
            </a:r>
            <a:endParaRPr kumimoji="0" lang="es-CL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28628" y="285728"/>
            <a:ext cx="1500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Parámetro</a:t>
            </a:r>
            <a:endParaRPr lang="es-CL" dirty="0"/>
          </a:p>
        </p:txBody>
      </p:sp>
      <p:sp>
        <p:nvSpPr>
          <p:cNvPr id="5" name="4 Rectángulo"/>
          <p:cNvSpPr/>
          <p:nvPr/>
        </p:nvSpPr>
        <p:spPr>
          <a:xfrm>
            <a:off x="714348" y="1928802"/>
            <a:ext cx="2367422" cy="13573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2" name="21 CuadroTexto"/>
          <p:cNvSpPr txBox="1"/>
          <p:nvPr/>
        </p:nvSpPr>
        <p:spPr>
          <a:xfrm>
            <a:off x="714348" y="1928802"/>
            <a:ext cx="6286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s-CL" sz="48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22 Elipse"/>
          <p:cNvSpPr/>
          <p:nvPr/>
        </p:nvSpPr>
        <p:spPr>
          <a:xfrm>
            <a:off x="6286512" y="2000240"/>
            <a:ext cx="1500198" cy="12559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0" name="59 CuadroTexto"/>
          <p:cNvSpPr txBox="1"/>
          <p:nvPr/>
        </p:nvSpPr>
        <p:spPr>
          <a:xfrm>
            <a:off x="6429388" y="3214686"/>
            <a:ext cx="1382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>
                <a:solidFill>
                  <a:schemeClr val="accent1">
                    <a:lumMod val="50000"/>
                  </a:schemeClr>
                </a:solidFill>
              </a:rPr>
              <a:t>Muestra</a:t>
            </a:r>
            <a:endParaRPr lang="es-CL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5" name="64 CuadroTexto"/>
          <p:cNvSpPr txBox="1"/>
          <p:nvPr/>
        </p:nvSpPr>
        <p:spPr>
          <a:xfrm>
            <a:off x="611560" y="3286124"/>
            <a:ext cx="2103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olidFill>
                  <a:schemeClr val="accent1">
                    <a:lumMod val="50000"/>
                  </a:schemeClr>
                </a:solidFill>
              </a:rPr>
              <a:t>Universo o población</a:t>
            </a:r>
            <a:endParaRPr lang="es-CL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714348" y="4139991"/>
            <a:ext cx="25003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Media, esperanza matemática (E) o </a:t>
            </a:r>
            <a:r>
              <a:rPr lang="es-CL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µ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67" name="66 CuadroTexto"/>
          <p:cNvSpPr txBox="1"/>
          <p:nvPr/>
        </p:nvSpPr>
        <p:spPr>
          <a:xfrm>
            <a:off x="714348" y="5039037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Varianza (V) o </a:t>
            </a:r>
            <a:r>
              <a:rPr lang="es-CL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σ</a:t>
            </a:r>
            <a:r>
              <a:rPr lang="es-CL" sz="2400" baseline="30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endParaRPr lang="es-CL" sz="2400" baseline="30000" dirty="0"/>
          </a:p>
        </p:txBody>
      </p:sp>
      <p:sp>
        <p:nvSpPr>
          <p:cNvPr id="68" name="67 CuadroTexto"/>
          <p:cNvSpPr txBox="1"/>
          <p:nvPr/>
        </p:nvSpPr>
        <p:spPr>
          <a:xfrm>
            <a:off x="6357950" y="4143380"/>
            <a:ext cx="19288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Media, promedio o </a:t>
            </a:r>
            <a:r>
              <a:rPr lang="es-CL" sz="2400" dirty="0" smtClean="0">
                <a:latin typeface="MS Reference Sans Serif"/>
              </a:rPr>
              <a:t></a:t>
            </a:r>
            <a:endParaRPr lang="es-CL" sz="2400" dirty="0"/>
          </a:p>
        </p:txBody>
      </p:sp>
      <p:sp>
        <p:nvSpPr>
          <p:cNvPr id="69" name="68 CuadroTexto"/>
          <p:cNvSpPr txBox="1"/>
          <p:nvPr/>
        </p:nvSpPr>
        <p:spPr>
          <a:xfrm>
            <a:off x="6357950" y="4929198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Desviación estándar o </a:t>
            </a:r>
            <a:r>
              <a:rPr lang="es-CL" dirty="0" err="1" smtClean="0"/>
              <a:t>d.s.</a:t>
            </a:r>
            <a:endParaRPr lang="es-CL" dirty="0"/>
          </a:p>
        </p:txBody>
      </p:sp>
      <p:cxnSp>
        <p:nvCxnSpPr>
          <p:cNvPr id="73" name="72 Conector recto de flecha"/>
          <p:cNvCxnSpPr>
            <a:stCxn id="68" idx="1"/>
            <a:endCxn id="66" idx="3"/>
          </p:cNvCxnSpPr>
          <p:nvPr/>
        </p:nvCxnSpPr>
        <p:spPr>
          <a:xfrm rot="10800000">
            <a:off x="3214678" y="4509324"/>
            <a:ext cx="3143272" cy="3389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 de flecha"/>
          <p:cNvCxnSpPr>
            <a:stCxn id="69" idx="1"/>
            <a:endCxn id="67" idx="3"/>
          </p:cNvCxnSpPr>
          <p:nvPr/>
        </p:nvCxnSpPr>
        <p:spPr>
          <a:xfrm rot="10800000" flipV="1">
            <a:off x="3214678" y="5252364"/>
            <a:ext cx="3143272" cy="17506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88 Conector recto de flecha"/>
          <p:cNvCxnSpPr>
            <a:stCxn id="5" idx="3"/>
            <a:endCxn id="23" idx="2"/>
          </p:cNvCxnSpPr>
          <p:nvPr/>
        </p:nvCxnSpPr>
        <p:spPr>
          <a:xfrm>
            <a:off x="3081770" y="2607463"/>
            <a:ext cx="3204742" cy="207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89 CuadroTexto"/>
          <p:cNvSpPr txBox="1"/>
          <p:nvPr/>
        </p:nvSpPr>
        <p:spPr>
          <a:xfrm>
            <a:off x="3714744" y="5357826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Solo estimando!</a:t>
            </a:r>
            <a:endParaRPr lang="es-CL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572264" y="5715016"/>
          <a:ext cx="1495425" cy="638175"/>
        </p:xfrm>
        <a:graphic>
          <a:graphicData uri="http://schemas.openxmlformats.org/presentationml/2006/ole">
            <p:oleObj spid="_x0000_s33794" name="Ecuación" r:id="rId3" imgW="330120" imgH="1904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980728"/>
            <a:ext cx="8064896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3600" dirty="0" smtClean="0">
                <a:cs typeface="Arial" charset="0"/>
              </a:rPr>
              <a:t>Distribución de probabilidades</a:t>
            </a:r>
            <a:endParaRPr lang="en-US" sz="3600" dirty="0" smtClean="0">
              <a:cs typeface="Arial" charset="0"/>
            </a:endParaRPr>
          </a:p>
          <a:p>
            <a:pPr algn="ctr"/>
            <a:endParaRPr lang="en-US" sz="3600" i="1" dirty="0" smtClean="0">
              <a:cs typeface="Arial" charset="0"/>
            </a:endParaRPr>
          </a:p>
          <a:p>
            <a:pPr algn="ctr"/>
            <a:endParaRPr lang="en-US" sz="3600" i="1" dirty="0" smtClean="0">
              <a:cs typeface="Arial" charset="0"/>
            </a:endParaRPr>
          </a:p>
          <a:p>
            <a:pPr algn="ctr"/>
            <a:r>
              <a:rPr lang="en-US" sz="3600" i="1" dirty="0" smtClean="0">
                <a:cs typeface="Arial" charset="0"/>
              </a:rPr>
              <a:t>Essentially</a:t>
            </a:r>
            <a:r>
              <a:rPr lang="en-US" sz="3600" i="1" dirty="0" smtClean="0">
                <a:cs typeface="Arial" charset="0"/>
              </a:rPr>
              <a:t>, all models</a:t>
            </a:r>
            <a:r>
              <a:rPr lang="en-US" sz="3600" dirty="0" smtClean="0">
                <a:cs typeface="Arial" charset="0"/>
              </a:rPr>
              <a:t> are wrong, </a:t>
            </a:r>
            <a:r>
              <a:rPr lang="en-US" sz="3600" i="1" dirty="0" smtClean="0">
                <a:cs typeface="Arial" charset="0"/>
              </a:rPr>
              <a:t>but</a:t>
            </a:r>
            <a:r>
              <a:rPr lang="en-US" sz="3600" dirty="0" smtClean="0">
                <a:cs typeface="Arial" charset="0"/>
              </a:rPr>
              <a:t> some are </a:t>
            </a:r>
            <a:r>
              <a:rPr lang="en-US" sz="3600" i="1" dirty="0" smtClean="0">
                <a:cs typeface="Arial" charset="0"/>
              </a:rPr>
              <a:t>useful</a:t>
            </a:r>
            <a:r>
              <a:rPr lang="en-US" sz="3600" dirty="0" smtClean="0">
                <a:cs typeface="Arial" charset="0"/>
              </a:rPr>
              <a:t>. </a:t>
            </a:r>
          </a:p>
          <a:p>
            <a:pPr algn="ctr"/>
            <a:endParaRPr lang="en-US" sz="2800" dirty="0" smtClean="0">
              <a:cs typeface="Arial" charset="0"/>
            </a:endParaRPr>
          </a:p>
          <a:p>
            <a:pPr algn="ctr"/>
            <a:endParaRPr lang="en-US" sz="2800" dirty="0" smtClean="0">
              <a:cs typeface="Arial" charset="0"/>
            </a:endParaRPr>
          </a:p>
          <a:p>
            <a:pPr algn="ctr"/>
            <a:endParaRPr lang="en-US" sz="2800" dirty="0" smtClean="0">
              <a:cs typeface="Arial" charset="0"/>
            </a:endParaRPr>
          </a:p>
          <a:p>
            <a:pPr algn="ctr"/>
            <a:endParaRPr lang="en-US" sz="2800" dirty="0" smtClean="0">
              <a:cs typeface="Arial" charset="0"/>
            </a:endParaRPr>
          </a:p>
          <a:p>
            <a:endParaRPr lang="en-US" dirty="0" smtClean="0">
              <a:cs typeface="Arial" charset="0"/>
            </a:endParaRPr>
          </a:p>
          <a:p>
            <a:r>
              <a:rPr lang="en-US" dirty="0" smtClean="0">
                <a:cs typeface="Arial" charset="0"/>
              </a:rPr>
              <a:t>Box, G. y Draper, N. (1987) Empirical Model-Building and Response Surfaces, John Wiley &amp; Sons.</a:t>
            </a:r>
            <a:endParaRPr lang="es-ES" dirty="0"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611560" y="441240"/>
            <a:ext cx="7993063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000" b="1" dirty="0"/>
              <a:t>NUEVA HERENCIA ESTADÍSTICA</a:t>
            </a:r>
          </a:p>
          <a:p>
            <a:pPr>
              <a:spcBef>
                <a:spcPct val="50000"/>
              </a:spcBef>
            </a:pPr>
            <a:endParaRPr lang="es-ES" sz="2000" dirty="0"/>
          </a:p>
          <a:p>
            <a:pPr>
              <a:spcBef>
                <a:spcPct val="50000"/>
              </a:spcBef>
            </a:pPr>
            <a:r>
              <a:rPr lang="es-ES" sz="2000" dirty="0"/>
              <a:t>La necesidad de contar con un estadístico en un centro de investigación fue revolucionaria.</a:t>
            </a:r>
          </a:p>
          <a:p>
            <a:pPr>
              <a:spcBef>
                <a:spcPct val="50000"/>
              </a:spcBef>
            </a:pPr>
            <a:r>
              <a:rPr lang="es-ES" sz="2000" dirty="0"/>
              <a:t>Cambió la visión del estadístico, desde la elaboración hacia  diseño de las investigaciones y experimentación.</a:t>
            </a:r>
          </a:p>
          <a:p>
            <a:pPr>
              <a:spcBef>
                <a:spcPct val="50000"/>
              </a:spcBef>
            </a:pPr>
            <a:endParaRPr lang="es-ES" sz="2000" dirty="0"/>
          </a:p>
          <a:p>
            <a:pPr>
              <a:spcBef>
                <a:spcPct val="50000"/>
              </a:spcBef>
            </a:pPr>
            <a:r>
              <a:rPr lang="es-ES" sz="2000" dirty="0"/>
              <a:t>Desafíos para el investigador estadístico: 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s-ES" sz="2000" dirty="0"/>
              <a:t>Comprender problemas científicos complejos.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s-ES" sz="2000" dirty="0"/>
              <a:t>Habilidad de escuchar.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s-ES" sz="2000" dirty="0"/>
              <a:t>Agudeza en hacer las preguntas precisas.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s-ES" sz="2000" dirty="0"/>
              <a:t>Habilidad de ver qué es y no es importante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s-ES" sz="2000" dirty="0"/>
              <a:t>Apostar su reputación en cada experimento que se haga.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071538" y="714356"/>
            <a:ext cx="692948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000" dirty="0" smtClean="0"/>
              <a:t>El primer crítico de la investigación es UNO MISMO</a:t>
            </a:r>
          </a:p>
          <a:p>
            <a:pPr>
              <a:spcBef>
                <a:spcPct val="50000"/>
              </a:spcBef>
            </a:pPr>
            <a:r>
              <a:rPr lang="es-ES" sz="2000" dirty="0" smtClean="0"/>
              <a:t>Cambio </a:t>
            </a:r>
            <a:r>
              <a:rPr lang="es-ES" sz="2000" dirty="0"/>
              <a:t>de rol del investigador: de patrocinador (estimación) a crítico (</a:t>
            </a:r>
            <a:r>
              <a:rPr lang="es-ES" sz="2000" dirty="0" err="1"/>
              <a:t>postestimación</a:t>
            </a:r>
            <a:r>
              <a:rPr lang="es-ES" sz="2000" dirty="0"/>
              <a:t>).</a:t>
            </a:r>
          </a:p>
          <a:p>
            <a:pPr>
              <a:spcBef>
                <a:spcPct val="50000"/>
              </a:spcBef>
            </a:pPr>
            <a:r>
              <a:rPr lang="es-ES" sz="2000" dirty="0"/>
              <a:t>El investigador selecciona análisis apropiados para contrastar su modelo.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214414" y="3786190"/>
            <a:ext cx="207170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L" sz="2400" dirty="0" smtClean="0"/>
              <a:t>MODELO TENTATIVO</a:t>
            </a:r>
            <a:endParaRPr lang="es-CL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5500694" y="3786190"/>
            <a:ext cx="207170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L" sz="2400" dirty="0" smtClean="0"/>
              <a:t>ANALISIS TENTATIVO</a:t>
            </a:r>
            <a:endParaRPr lang="es-CL" sz="2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3643306" y="3286124"/>
            <a:ext cx="1688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 smtClean="0"/>
              <a:t>Inferencia</a:t>
            </a:r>
            <a:endParaRPr lang="es-CL" sz="2400" dirty="0"/>
          </a:p>
        </p:txBody>
      </p:sp>
      <p:sp>
        <p:nvSpPr>
          <p:cNvPr id="8" name="7 CuadroTexto"/>
          <p:cNvSpPr txBox="1"/>
          <p:nvPr/>
        </p:nvSpPr>
        <p:spPr>
          <a:xfrm>
            <a:off x="3857620" y="4786322"/>
            <a:ext cx="1162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 smtClean="0"/>
              <a:t>Crítica</a:t>
            </a:r>
            <a:endParaRPr lang="es-CL" sz="2400" dirty="0"/>
          </a:p>
        </p:txBody>
      </p:sp>
      <p:sp>
        <p:nvSpPr>
          <p:cNvPr id="13" name="12 Flecha abajo"/>
          <p:cNvSpPr/>
          <p:nvPr/>
        </p:nvSpPr>
        <p:spPr>
          <a:xfrm rot="16200000">
            <a:off x="4214810" y="3929066"/>
            <a:ext cx="357190" cy="1357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" name="13 Flecha abajo"/>
          <p:cNvSpPr/>
          <p:nvPr/>
        </p:nvSpPr>
        <p:spPr>
          <a:xfrm rot="5400000">
            <a:off x="4214810" y="3357562"/>
            <a:ext cx="357190" cy="1357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" name="15 Rectángulo redondeado"/>
          <p:cNvSpPr/>
          <p:nvPr/>
        </p:nvSpPr>
        <p:spPr>
          <a:xfrm>
            <a:off x="1000100" y="3214686"/>
            <a:ext cx="7000924" cy="2143140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395288" y="836613"/>
            <a:ext cx="8064500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000" b="1" dirty="0"/>
              <a:t>ENFRENTANDO EL DESAFÍO</a:t>
            </a:r>
          </a:p>
          <a:p>
            <a:pPr>
              <a:spcBef>
                <a:spcPct val="50000"/>
              </a:spcBef>
            </a:pPr>
            <a:r>
              <a:rPr lang="es-ES" sz="2000" dirty="0"/>
              <a:t>Responsabilidad </a:t>
            </a:r>
            <a:r>
              <a:rPr lang="es-ES" sz="2000" dirty="0" smtClean="0"/>
              <a:t>por </a:t>
            </a:r>
            <a:r>
              <a:rPr lang="es-ES" sz="2000" dirty="0"/>
              <a:t>las tomas de decisiones y los actos realizados. Responsabilidad de los estadísticos por todos los procedimientos que tiene que realizar.</a:t>
            </a:r>
          </a:p>
          <a:p>
            <a:pPr>
              <a:spcBef>
                <a:spcPct val="50000"/>
              </a:spcBef>
            </a:pPr>
            <a:endParaRPr lang="es-ES" sz="2000" dirty="0"/>
          </a:p>
          <a:p>
            <a:pPr>
              <a:spcBef>
                <a:spcPct val="50000"/>
              </a:spcBef>
            </a:pPr>
            <a:r>
              <a:rPr lang="es-ES" sz="2000" b="1" dirty="0"/>
              <a:t>EDUCACIÓN ESTADÍSTICA</a:t>
            </a:r>
          </a:p>
          <a:p>
            <a:pPr>
              <a:spcBef>
                <a:spcPct val="50000"/>
              </a:spcBef>
            </a:pPr>
            <a:r>
              <a:rPr lang="es-ES" sz="2000" dirty="0"/>
              <a:t>Ni demostradores de teoremas ni recetarios de cocina: Apropiado balance entre teoría y práctica. </a:t>
            </a:r>
          </a:p>
          <a:p>
            <a:pPr>
              <a:spcBef>
                <a:spcPct val="50000"/>
              </a:spcBef>
            </a:pPr>
            <a:r>
              <a:rPr lang="es-ES" sz="2000" dirty="0"/>
              <a:t>Los estadísticos deben aprender a ser buen científico, a partir de la práctica, la experiencia y el ejemplo.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357166"/>
            <a:ext cx="80010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Bases para trabajar en Excel	</a:t>
            </a:r>
            <a:r>
              <a:rPr lang="es-CL" dirty="0" smtClean="0">
                <a:sym typeface="Wingdings" pitchFamily="2" charset="2"/>
              </a:rPr>
              <a:t>	armar una base de datos</a:t>
            </a:r>
          </a:p>
          <a:p>
            <a:r>
              <a:rPr lang="es-CL" dirty="0" smtClean="0">
                <a:sym typeface="Wingdings" pitchFamily="2" charset="2"/>
              </a:rPr>
              <a:t>					elaboración de tablas</a:t>
            </a:r>
          </a:p>
          <a:p>
            <a:endParaRPr lang="es-CL" dirty="0" smtClean="0">
              <a:sym typeface="Wingdings" pitchFamily="2" charset="2"/>
            </a:endParaRPr>
          </a:p>
          <a:p>
            <a:r>
              <a:rPr lang="es-CL" dirty="0" smtClean="0">
                <a:sym typeface="Wingdings" pitchFamily="2" charset="2"/>
              </a:rPr>
              <a:t>¿Cómo elaborar una base de datos?</a:t>
            </a:r>
          </a:p>
          <a:p>
            <a:pPr marL="342900" indent="-342900">
              <a:buAutoNum type="arabicPeriod"/>
            </a:pPr>
            <a:r>
              <a:rPr lang="es-CL" dirty="0" smtClean="0">
                <a:sym typeface="Wingdings" pitchFamily="2" charset="2"/>
              </a:rPr>
              <a:t>Uso rápido de controles (botones </a:t>
            </a:r>
            <a:r>
              <a:rPr lang="es-CL" dirty="0" err="1" smtClean="0">
                <a:sym typeface="Wingdings" pitchFamily="2" charset="2"/>
              </a:rPr>
              <a:t>shift</a:t>
            </a:r>
            <a:r>
              <a:rPr lang="es-CL" dirty="0" smtClean="0">
                <a:sym typeface="Wingdings" pitchFamily="2" charset="2"/>
              </a:rPr>
              <a:t> y </a:t>
            </a:r>
            <a:r>
              <a:rPr lang="es-CL" dirty="0" err="1" smtClean="0">
                <a:sym typeface="Wingdings" pitchFamily="2" charset="2"/>
              </a:rPr>
              <a:t>ctrl</a:t>
            </a:r>
            <a:r>
              <a:rPr lang="es-CL" dirty="0" smtClean="0">
                <a:sym typeface="Wingdings" pitchFamily="2" charset="2"/>
              </a:rPr>
              <a:t>)</a:t>
            </a:r>
          </a:p>
          <a:p>
            <a:pPr marL="342900" indent="-342900">
              <a:buAutoNum type="arabicPeriod"/>
            </a:pPr>
            <a:r>
              <a:rPr lang="es-CL" dirty="0" smtClean="0">
                <a:sym typeface="Wingdings" pitchFamily="2" charset="2"/>
              </a:rPr>
              <a:t>Creación del ID</a:t>
            </a:r>
          </a:p>
          <a:p>
            <a:pPr marL="342900" indent="-342900">
              <a:buFontTx/>
              <a:buAutoNum type="arabicPeriod"/>
            </a:pPr>
            <a:r>
              <a:rPr lang="es-CL" dirty="0" smtClean="0">
                <a:sym typeface="Wingdings" pitchFamily="2" charset="2"/>
              </a:rPr>
              <a:t>Consistencia de los datos ingresados (ingreso rápido de datos).</a:t>
            </a:r>
          </a:p>
          <a:p>
            <a:pPr marL="342900" indent="-342900">
              <a:buFontTx/>
              <a:buAutoNum type="arabicPeriod"/>
            </a:pPr>
            <a:r>
              <a:rPr lang="es-CL" dirty="0" smtClean="0">
                <a:sym typeface="Wingdings" pitchFamily="2" charset="2"/>
              </a:rPr>
              <a:t>Ingreso de fórmulas y funciones</a:t>
            </a:r>
          </a:p>
          <a:p>
            <a:pPr marL="342900" indent="-342900">
              <a:buAutoNum type="arabicPeriod"/>
            </a:pPr>
            <a:r>
              <a:rPr lang="es-CL" dirty="0" smtClean="0">
                <a:sym typeface="Wingdings" pitchFamily="2" charset="2"/>
              </a:rPr>
              <a:t>Cuando tenemos datos repetidos en un individuo (formato </a:t>
            </a:r>
            <a:r>
              <a:rPr lang="es-CL" i="1" dirty="0" err="1" smtClean="0">
                <a:sym typeface="Wingdings" pitchFamily="2" charset="2"/>
              </a:rPr>
              <a:t>long-wide</a:t>
            </a:r>
            <a:r>
              <a:rPr lang="es-CL" dirty="0" smtClean="0">
                <a:sym typeface="Wingdings" pitchFamily="2" charset="2"/>
              </a:rPr>
              <a:t>)</a:t>
            </a:r>
          </a:p>
          <a:p>
            <a:pPr marL="342900" indent="-342900">
              <a:buAutoNum type="arabicPeriod"/>
            </a:pPr>
            <a:r>
              <a:rPr lang="es-CL" dirty="0" smtClean="0">
                <a:sym typeface="Wingdings" pitchFamily="2" charset="2"/>
              </a:rPr>
              <a:t>Datos perdidos</a:t>
            </a:r>
          </a:p>
          <a:p>
            <a:pPr marL="342900" indent="-342900">
              <a:buAutoNum type="arabicPeriod"/>
            </a:pPr>
            <a:r>
              <a:rPr lang="es-CL" dirty="0" smtClean="0">
                <a:sym typeface="Wingdings" pitchFamily="2" charset="2"/>
              </a:rPr>
              <a:t>Ajustar tamaño de las celdas</a:t>
            </a:r>
          </a:p>
          <a:p>
            <a:pPr marL="342900" indent="-342900">
              <a:buAutoNum type="arabicPeriod"/>
            </a:pPr>
            <a:r>
              <a:rPr lang="es-CL" dirty="0" smtClean="0">
                <a:sym typeface="Wingdings" pitchFamily="2" charset="2"/>
              </a:rPr>
              <a:t>Darle formato a los datos (formato de celdas)</a:t>
            </a:r>
          </a:p>
          <a:p>
            <a:pPr marL="342900" indent="-342900">
              <a:buAutoNum type="arabicPeriod"/>
            </a:pPr>
            <a:r>
              <a:rPr lang="es-CL" dirty="0" smtClean="0">
                <a:sym typeface="Wingdings" pitchFamily="2" charset="2"/>
              </a:rPr>
              <a:t>¿Ingresar más de un dato por celda?</a:t>
            </a:r>
          </a:p>
          <a:p>
            <a:endParaRPr lang="es-CL" dirty="0" smtClean="0">
              <a:sym typeface="Wingdings" pitchFamily="2" charset="2"/>
            </a:endParaRPr>
          </a:p>
          <a:p>
            <a:r>
              <a:rPr lang="es-CL" dirty="0" smtClean="0">
                <a:sym typeface="Wingdings" pitchFamily="2" charset="2"/>
              </a:rPr>
              <a:t>¿Uso de los colores o generación de variables?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143240" y="416462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Qué es la estadística</a:t>
            </a:r>
            <a:endParaRPr lang="es-CL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461656" y="1772816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Bioestadística: El estudio científico de los datos numéricos basado en hechos naturales (</a:t>
            </a:r>
            <a:r>
              <a:rPr lang="es-CL" dirty="0" err="1" smtClean="0"/>
              <a:t>Sokal</a:t>
            </a:r>
            <a:r>
              <a:rPr lang="es-CL" dirty="0" smtClean="0"/>
              <a:t> y </a:t>
            </a:r>
            <a:r>
              <a:rPr lang="es-CL" dirty="0" err="1" smtClean="0"/>
              <a:t>Rohlf</a:t>
            </a:r>
            <a:r>
              <a:rPr lang="es-CL" dirty="0" smtClean="0"/>
              <a:t> 1987).</a:t>
            </a:r>
            <a:endParaRPr lang="es-CL" dirty="0"/>
          </a:p>
        </p:txBody>
      </p:sp>
      <p:sp>
        <p:nvSpPr>
          <p:cNvPr id="8" name="7 Rectángulo"/>
          <p:cNvSpPr/>
          <p:nvPr/>
        </p:nvSpPr>
        <p:spPr>
          <a:xfrm>
            <a:off x="467544" y="980728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Es una ciencia que transforma, mediante métodos matemáticos, datos en información para la toma de decisiones (ine.cl).</a:t>
            </a:r>
            <a:endParaRPr lang="en-US" dirty="0"/>
          </a:p>
        </p:txBody>
      </p:sp>
      <p:sp>
        <p:nvSpPr>
          <p:cNvPr id="9" name="8 CuadroTexto"/>
          <p:cNvSpPr txBox="1"/>
          <p:nvPr/>
        </p:nvSpPr>
        <p:spPr>
          <a:xfrm>
            <a:off x="3500430" y="2937039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Alcances</a:t>
            </a:r>
            <a:endParaRPr lang="es-CL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500034" y="3579981"/>
            <a:ext cx="80010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Ayuda a conocer y entender poblaciones (muchos individuos).</a:t>
            </a:r>
          </a:p>
          <a:p>
            <a:endParaRPr lang="es-CL" dirty="0" smtClean="0"/>
          </a:p>
          <a:p>
            <a:r>
              <a:rPr lang="es-CL" dirty="0" smtClean="0"/>
              <a:t>Ayuda a conocer relaciones complejas entre muchas variables.</a:t>
            </a:r>
          </a:p>
          <a:p>
            <a:endParaRPr lang="es-CL" dirty="0" smtClean="0"/>
          </a:p>
          <a:p>
            <a:r>
              <a:rPr lang="es-CL" dirty="0" smtClean="0"/>
              <a:t>Ayuda a formular y resolver preguntas de investigación que involucre un gran número de casos.</a:t>
            </a:r>
          </a:p>
          <a:p>
            <a:endParaRPr lang="es-CL" dirty="0" smtClean="0"/>
          </a:p>
          <a:p>
            <a:r>
              <a:rPr lang="es-CL" dirty="0" smtClean="0"/>
              <a:t>Ayuda a conocer, describir y predecir fenómenos que ocurren muchas veces.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357422" y="714356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Limitaciones de la estadística</a:t>
            </a:r>
            <a:endParaRPr lang="es-CL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714348" y="1120676"/>
            <a:ext cx="78581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Trata con poblaciones y establece afirmaciones sobre sus parámetros </a:t>
            </a:r>
            <a:r>
              <a:rPr lang="es-CL" dirty="0" smtClean="0">
                <a:sym typeface="Wingdings" pitchFamily="2" charset="2"/>
              </a:rPr>
              <a:t> no trata con individuos concretos.</a:t>
            </a:r>
          </a:p>
          <a:p>
            <a:endParaRPr lang="es-CL" dirty="0" smtClean="0">
              <a:sym typeface="Wingdings" pitchFamily="2" charset="2"/>
            </a:endParaRPr>
          </a:p>
          <a:p>
            <a:r>
              <a:rPr lang="es-CL" dirty="0" smtClean="0">
                <a:sym typeface="Wingdings" pitchFamily="2" charset="2"/>
              </a:rPr>
              <a:t>Sus resultados no son absolutamente ciertos, son probabilísticos. Por lo tanto, las afirmaciones son probabilísticas.</a:t>
            </a:r>
          </a:p>
          <a:p>
            <a:endParaRPr lang="es-CL" dirty="0" smtClean="0">
              <a:sym typeface="Wingdings" pitchFamily="2" charset="2"/>
            </a:endParaRPr>
          </a:p>
          <a:p>
            <a:r>
              <a:rPr lang="es-CL" dirty="0" smtClean="0">
                <a:sym typeface="Wingdings" pitchFamily="2" charset="2"/>
              </a:rPr>
              <a:t>No explica fenómenos ni establece relaciones causales, sino solo asociaciones entre variables.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488" y="500042"/>
            <a:ext cx="328614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Planteamiento del problema de investigación</a:t>
            </a:r>
            <a:endParaRPr lang="es-CL" dirty="0"/>
          </a:p>
        </p:txBody>
      </p:sp>
      <p:cxnSp>
        <p:nvCxnSpPr>
          <p:cNvPr id="4" name="3 Conector recto de flecha"/>
          <p:cNvCxnSpPr>
            <a:stCxn id="2" idx="2"/>
            <a:endCxn id="5" idx="0"/>
          </p:cNvCxnSpPr>
          <p:nvPr/>
        </p:nvCxnSpPr>
        <p:spPr>
          <a:xfrm rot="5400000">
            <a:off x="4321967" y="1393017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3786182" y="1571612"/>
            <a:ext cx="142876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Hipótesis</a:t>
            </a:r>
            <a:endParaRPr lang="es-CL" dirty="0"/>
          </a:p>
        </p:txBody>
      </p:sp>
      <p:cxnSp>
        <p:nvCxnSpPr>
          <p:cNvPr id="17" name="16 Conector recto de flecha"/>
          <p:cNvCxnSpPr>
            <a:stCxn id="5" idx="2"/>
            <a:endCxn id="31" idx="0"/>
          </p:cNvCxnSpPr>
          <p:nvPr/>
        </p:nvCxnSpPr>
        <p:spPr>
          <a:xfrm rot="5400000">
            <a:off x="4286248" y="2214554"/>
            <a:ext cx="428628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5143504" y="3214686"/>
            <a:ext cx="1857388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Definición de las variables</a:t>
            </a:r>
            <a:endParaRPr lang="es-CL" dirty="0"/>
          </a:p>
        </p:txBody>
      </p:sp>
      <p:sp>
        <p:nvSpPr>
          <p:cNvPr id="23" name="22 Rectángulo"/>
          <p:cNvSpPr/>
          <p:nvPr/>
        </p:nvSpPr>
        <p:spPr>
          <a:xfrm>
            <a:off x="2071670" y="3214686"/>
            <a:ext cx="1857388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Definición del análisis</a:t>
            </a:r>
            <a:endParaRPr lang="es-CL" dirty="0"/>
          </a:p>
        </p:txBody>
      </p:sp>
      <p:cxnSp>
        <p:nvCxnSpPr>
          <p:cNvPr id="25" name="24 Conector recto de flecha"/>
          <p:cNvCxnSpPr>
            <a:stCxn id="21" idx="1"/>
            <a:endCxn id="23" idx="3"/>
          </p:cNvCxnSpPr>
          <p:nvPr/>
        </p:nvCxnSpPr>
        <p:spPr>
          <a:xfrm rot="10800000">
            <a:off x="3929058" y="3607595"/>
            <a:ext cx="1214446" cy="158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>
            <a:endCxn id="38" idx="0"/>
          </p:cNvCxnSpPr>
          <p:nvPr/>
        </p:nvCxnSpPr>
        <p:spPr>
          <a:xfrm rot="5400000">
            <a:off x="4108450" y="3893345"/>
            <a:ext cx="785023" cy="79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3286116" y="2428868"/>
            <a:ext cx="242889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Objetivo de la investigación</a:t>
            </a:r>
            <a:endParaRPr lang="es-CL" dirty="0"/>
          </a:p>
        </p:txBody>
      </p:sp>
      <p:cxnSp>
        <p:nvCxnSpPr>
          <p:cNvPr id="37" name="36 Conector recto de flecha"/>
          <p:cNvCxnSpPr>
            <a:stCxn id="31" idx="2"/>
          </p:cNvCxnSpPr>
          <p:nvPr/>
        </p:nvCxnSpPr>
        <p:spPr>
          <a:xfrm rot="16200000" flipH="1">
            <a:off x="4215207" y="3357165"/>
            <a:ext cx="571504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Rectángulo"/>
          <p:cNvSpPr/>
          <p:nvPr/>
        </p:nvSpPr>
        <p:spPr>
          <a:xfrm>
            <a:off x="2928926" y="4286256"/>
            <a:ext cx="314327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Recolección de los datos</a:t>
            </a:r>
            <a:endParaRPr lang="es-CL" dirty="0"/>
          </a:p>
        </p:txBody>
      </p:sp>
      <p:cxnSp>
        <p:nvCxnSpPr>
          <p:cNvPr id="47" name="46 Conector recto de flecha"/>
          <p:cNvCxnSpPr>
            <a:stCxn id="38" idx="2"/>
            <a:endCxn id="48" idx="0"/>
          </p:cNvCxnSpPr>
          <p:nvPr/>
        </p:nvCxnSpPr>
        <p:spPr>
          <a:xfrm rot="5400000">
            <a:off x="4250529" y="4964917"/>
            <a:ext cx="500066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47 Rectángulo"/>
          <p:cNvSpPr/>
          <p:nvPr/>
        </p:nvSpPr>
        <p:spPr>
          <a:xfrm>
            <a:off x="3929058" y="5214950"/>
            <a:ext cx="114300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Análisis</a:t>
            </a:r>
            <a:endParaRPr lang="es-CL" dirty="0"/>
          </a:p>
        </p:txBody>
      </p:sp>
      <p:sp>
        <p:nvSpPr>
          <p:cNvPr id="51" name="50 Rectángulo"/>
          <p:cNvSpPr/>
          <p:nvPr/>
        </p:nvSpPr>
        <p:spPr>
          <a:xfrm>
            <a:off x="3714744" y="6000768"/>
            <a:ext cx="157163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Resultados</a:t>
            </a:r>
            <a:endParaRPr lang="es-CL" dirty="0"/>
          </a:p>
        </p:txBody>
      </p:sp>
      <p:cxnSp>
        <p:nvCxnSpPr>
          <p:cNvPr id="53" name="52 Conector recto de flecha"/>
          <p:cNvCxnSpPr>
            <a:stCxn id="48" idx="2"/>
            <a:endCxn id="51" idx="0"/>
          </p:cNvCxnSpPr>
          <p:nvPr/>
        </p:nvCxnSpPr>
        <p:spPr>
          <a:xfrm rot="5400000">
            <a:off x="4321967" y="5822173"/>
            <a:ext cx="35719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angular"/>
          <p:cNvCxnSpPr>
            <a:stCxn id="51" idx="1"/>
            <a:endCxn id="5" idx="1"/>
          </p:cNvCxnSpPr>
          <p:nvPr/>
        </p:nvCxnSpPr>
        <p:spPr>
          <a:xfrm rot="10800000" flipH="1">
            <a:off x="3714744" y="1785926"/>
            <a:ext cx="71438" cy="4429156"/>
          </a:xfrm>
          <a:prstGeom prst="bentConnector3">
            <a:avLst>
              <a:gd name="adj1" fmla="val -3483406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928926" y="428604"/>
            <a:ext cx="350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 smtClean="0"/>
              <a:t>Problema de investigación</a:t>
            </a:r>
            <a:endParaRPr lang="es-CL" sz="20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1071538" y="1211033"/>
            <a:ext cx="692948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 smtClean="0"/>
              <a:t>Definirá todos los pasos siguientes: objetivos, hipótesis, universo, muestra, tipo de análisis.</a:t>
            </a:r>
          </a:p>
          <a:p>
            <a:endParaRPr lang="es-CL" sz="2000" dirty="0" smtClean="0"/>
          </a:p>
          <a:p>
            <a:r>
              <a:rPr lang="es-CL" sz="2000" dirty="0" smtClean="0"/>
              <a:t>Plantearse el problema de investigación no es elegir un tema. El planteamiento debe ser específico en términos concretos y explícitos, de modo que sea susceptible de ser investigado mediante técnicas cuantitativas. </a:t>
            </a:r>
            <a:r>
              <a:rPr lang="es-CL" sz="2000" i="1" dirty="0" smtClean="0"/>
              <a:t>Delimitar </a:t>
            </a:r>
            <a:r>
              <a:rPr lang="es-CL" sz="2000" dirty="0" smtClean="0"/>
              <a:t>es la esencia de los planteamientos cuantitativos. Describir tendencias y patrones, evaluar variaciones, identificar diferencias, medir resultados y probar teorías.</a:t>
            </a:r>
            <a:endParaRPr lang="es-CL" sz="2000" dirty="0"/>
          </a:p>
        </p:txBody>
      </p:sp>
      <p:sp>
        <p:nvSpPr>
          <p:cNvPr id="4" name="3 CuadroTexto"/>
          <p:cNvSpPr txBox="1"/>
          <p:nvPr/>
        </p:nvSpPr>
        <p:spPr>
          <a:xfrm>
            <a:off x="1142976" y="5845750"/>
            <a:ext cx="6786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Ejercicio: plantee una pregunta de investigación de índole estadística.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71472" y="285728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CONCEPTOS BÁSICOS</a:t>
            </a:r>
            <a:endParaRPr lang="es-CL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571472" y="799911"/>
            <a:ext cx="192882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Observación </a:t>
            </a:r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smtClean="0"/>
              <a:t>Variable</a:t>
            </a:r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smtClean="0"/>
              <a:t>Población o universo</a:t>
            </a:r>
          </a:p>
          <a:p>
            <a:endParaRPr lang="es-CL" dirty="0" smtClean="0"/>
          </a:p>
          <a:p>
            <a:r>
              <a:rPr lang="es-CL" dirty="0" smtClean="0"/>
              <a:t>Muestra</a:t>
            </a:r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smtClean="0"/>
              <a:t>Función</a:t>
            </a: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2214546" y="799911"/>
            <a:ext cx="64294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Información obtenida a partir de una observación o medición de la unidad más mínima de la muestra (individuos, instituciones, marcas o modelos, países, etc.). Modelos longitudinales, medición en el tiempo.</a:t>
            </a:r>
            <a:endParaRPr lang="es-CL" dirty="0"/>
          </a:p>
        </p:txBody>
      </p:sp>
      <p:sp>
        <p:nvSpPr>
          <p:cNvPr id="5" name="4 CuadroTexto"/>
          <p:cNvSpPr txBox="1"/>
          <p:nvPr/>
        </p:nvSpPr>
        <p:spPr>
          <a:xfrm>
            <a:off x="2214546" y="2157233"/>
            <a:ext cx="6572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Grupo o set de observaciones o mediciones. TIENE QUE VARIAR </a:t>
            </a:r>
            <a:endParaRPr lang="es-CL" dirty="0"/>
          </a:p>
        </p:txBody>
      </p:sp>
      <p:sp>
        <p:nvSpPr>
          <p:cNvPr id="6" name="5 CuadroTexto"/>
          <p:cNvSpPr txBox="1"/>
          <p:nvPr/>
        </p:nvSpPr>
        <p:spPr>
          <a:xfrm>
            <a:off x="2214546" y="2943051"/>
            <a:ext cx="6643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Totalidad de las observaciones individuales sobre las cuales </a:t>
            </a:r>
            <a:r>
              <a:rPr lang="es-CL" u="sng" dirty="0" smtClean="0"/>
              <a:t>se quiere realizar inferencias</a:t>
            </a:r>
            <a:endParaRPr lang="es-CL" u="sng" dirty="0"/>
          </a:p>
        </p:txBody>
      </p:sp>
      <p:sp>
        <p:nvSpPr>
          <p:cNvPr id="7" name="6 CuadroTexto"/>
          <p:cNvSpPr txBox="1"/>
          <p:nvPr/>
        </p:nvSpPr>
        <p:spPr>
          <a:xfrm>
            <a:off x="2214546" y="4657563"/>
            <a:ext cx="6643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Relación entre una serie de entradas y un set de salidas permitidas con la propiedad de que cada entrada está relacionada exactamente con cada salida. fooplot.com</a:t>
            </a:r>
          </a:p>
          <a:p>
            <a:r>
              <a:rPr lang="es-CL" i="1" u="sng" dirty="0" smtClean="0"/>
              <a:t>http://fooplot.com/</a:t>
            </a:r>
            <a:endParaRPr lang="es-CL" i="1" u="sng" dirty="0"/>
          </a:p>
        </p:txBody>
      </p:sp>
      <p:sp>
        <p:nvSpPr>
          <p:cNvPr id="8" name="7 CuadroTexto"/>
          <p:cNvSpPr txBox="1"/>
          <p:nvPr/>
        </p:nvSpPr>
        <p:spPr>
          <a:xfrm>
            <a:off x="2214546" y="3796918"/>
            <a:ext cx="6643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Colección de observaciones seleccionada de una manera específica</a:t>
            </a:r>
            <a:endParaRPr lang="es-CL" u="sng" dirty="0"/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/>
        </p:nvGraphicFramePr>
        <p:xfrm>
          <a:off x="2673338" y="6000768"/>
          <a:ext cx="573091" cy="542928"/>
        </p:xfrm>
        <a:graphic>
          <a:graphicData uri="http://schemas.openxmlformats.org/presentationml/2006/ole">
            <p:oleObj spid="_x0000_s1026" name="Ecuación" r:id="rId3" imgW="241200" imgH="228600" progId="">
              <p:embed/>
            </p:oleObj>
          </a:graphicData>
        </a:graphic>
      </p:graphicFrame>
      <p:graphicFrame>
        <p:nvGraphicFramePr>
          <p:cNvPr id="11" name="10 Objeto"/>
          <p:cNvGraphicFramePr>
            <a:graphicFrameLocks noChangeAspect="1"/>
          </p:cNvGraphicFramePr>
          <p:nvPr/>
        </p:nvGraphicFramePr>
        <p:xfrm>
          <a:off x="3459157" y="5929330"/>
          <a:ext cx="810821" cy="600607"/>
        </p:xfrm>
        <a:graphic>
          <a:graphicData uri="http://schemas.openxmlformats.org/presentationml/2006/ole">
            <p:oleObj spid="_x0000_s1028" name="Ecuación" r:id="rId4" imgW="342720" imgH="253800" progId="">
              <p:embed/>
            </p:oleObj>
          </a:graphicData>
        </a:graphic>
      </p:graphicFrame>
      <p:graphicFrame>
        <p:nvGraphicFramePr>
          <p:cNvPr id="14" name="13 Objeto"/>
          <p:cNvGraphicFramePr>
            <a:graphicFrameLocks noChangeAspect="1"/>
          </p:cNvGraphicFramePr>
          <p:nvPr/>
        </p:nvGraphicFramePr>
        <p:xfrm>
          <a:off x="4316412" y="5929330"/>
          <a:ext cx="995368" cy="663579"/>
        </p:xfrm>
        <a:graphic>
          <a:graphicData uri="http://schemas.openxmlformats.org/presentationml/2006/ole">
            <p:oleObj spid="_x0000_s1031" name="Ecuación" r:id="rId5" imgW="419040" imgH="279360" progId="">
              <p:embed/>
            </p:oleObj>
          </a:graphicData>
        </a:graphic>
      </p:graphicFrame>
      <p:graphicFrame>
        <p:nvGraphicFramePr>
          <p:cNvPr id="15" name="14 Objeto"/>
          <p:cNvGraphicFramePr>
            <a:graphicFrameLocks noChangeAspect="1"/>
          </p:cNvGraphicFramePr>
          <p:nvPr/>
        </p:nvGraphicFramePr>
        <p:xfrm>
          <a:off x="5530858" y="6000768"/>
          <a:ext cx="827092" cy="570408"/>
        </p:xfrm>
        <a:graphic>
          <a:graphicData uri="http://schemas.openxmlformats.org/presentationml/2006/ole">
            <p:oleObj spid="_x0000_s1032" name="Ecuación" r:id="rId6" imgW="368280" imgH="2538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714356"/>
            <a:ext cx="164307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Parámetro</a:t>
            </a:r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smtClean="0"/>
              <a:t>Estimador </a:t>
            </a:r>
            <a:r>
              <a:rPr lang="es-CL" dirty="0" err="1" smtClean="0"/>
              <a:t>muestral</a:t>
            </a:r>
            <a:endParaRPr lang="es-CL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2357422" y="714356"/>
            <a:ext cx="61436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Estimador de una población. Número que resume o caracteriza a una población o una distribución de probabilidades.</a:t>
            </a:r>
            <a:endParaRPr lang="es-CL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571868" y="1637544"/>
            <a:ext cx="23574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µ χ σ λ β η γ</a:t>
            </a:r>
            <a:endParaRPr kumimoji="0" lang="es-CL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428860" y="2648546"/>
            <a:ext cx="60722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Función con el propósito de estimar un parámetro dentro de una muestra. Pueden ser puntuales o intervalos.</a:t>
            </a:r>
            <a:endParaRPr lang="es-CL" dirty="0"/>
          </a:p>
        </p:txBody>
      </p:sp>
      <p:graphicFrame>
        <p:nvGraphicFramePr>
          <p:cNvPr id="10" name="9 Objeto"/>
          <p:cNvGraphicFramePr>
            <a:graphicFrameLocks noChangeAspect="1"/>
          </p:cNvGraphicFramePr>
          <p:nvPr/>
        </p:nvGraphicFramePr>
        <p:xfrm>
          <a:off x="3719513" y="3390900"/>
          <a:ext cx="1495429" cy="638531"/>
        </p:xfrm>
        <a:graphic>
          <a:graphicData uri="http://schemas.openxmlformats.org/presentationml/2006/ole">
            <p:oleObj spid="_x0000_s2054" name="Ecuación" r:id="rId3" imgW="330120" imgH="190440" progId="">
              <p:embed/>
            </p:oleObj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357158" y="4282867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Distribución de probabilidades</a:t>
            </a:r>
            <a:endParaRPr lang="es-CL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438384" y="4282867"/>
            <a:ext cx="5705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Función que asigna la probabilidad de ocurrencia de un evento. Modelo matemático.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50" grpId="0"/>
      <p:bldP spid="6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643174" y="357166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Características de las variables</a:t>
            </a:r>
            <a:endParaRPr lang="es-CL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1428728" y="1000108"/>
            <a:ext cx="635798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 smtClean="0"/>
              <a:t>Variables continuas:  poseen valores de carácter infinitesimal. Entre dos valores siempre puede existir un valor intermedio. Toma valores a lo largo de un continuo. Números racionales e irracionales.</a:t>
            </a:r>
          </a:p>
          <a:p>
            <a:endParaRPr lang="es-CL" sz="2000" dirty="0" smtClean="0"/>
          </a:p>
          <a:p>
            <a:r>
              <a:rPr lang="es-CL" sz="2000" dirty="0" smtClean="0"/>
              <a:t>Variables discretas o categóricas: No acepta valores intermedios entre dos valores contiguos. Números enteros.</a:t>
            </a:r>
          </a:p>
          <a:p>
            <a:endParaRPr lang="es-CL" sz="2000" dirty="0" smtClean="0"/>
          </a:p>
          <a:p>
            <a:r>
              <a:rPr lang="es-CL" sz="2000" dirty="0" smtClean="0"/>
              <a:t>Discretas nominales: Los valores no representan un continuo </a:t>
            </a:r>
            <a:r>
              <a:rPr lang="es-CL" sz="2000" dirty="0" err="1" smtClean="0"/>
              <a:t>discretizado</a:t>
            </a:r>
            <a:r>
              <a:rPr lang="es-CL" sz="2000" dirty="0" smtClean="0"/>
              <a:t>, sino tipos. Marca de auto, religión, sexo, etc.</a:t>
            </a:r>
          </a:p>
          <a:p>
            <a:endParaRPr lang="es-CL" dirty="0" smtClean="0"/>
          </a:p>
          <a:p>
            <a:r>
              <a:rPr lang="es-CL" dirty="0" smtClean="0"/>
              <a:t>Discretas ordinales: variable continua (muchas veces latente) </a:t>
            </a:r>
            <a:r>
              <a:rPr lang="es-CL" dirty="0" err="1" smtClean="0"/>
              <a:t>discretizada</a:t>
            </a:r>
            <a:r>
              <a:rPr lang="es-CL" dirty="0" smtClean="0"/>
              <a:t>.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404664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Muestra: conjunto de observaciones. Una muestra pertenece a un universo</a:t>
            </a:r>
            <a:endParaRPr lang="es-CL" dirty="0"/>
          </a:p>
        </p:txBody>
      </p:sp>
      <p:sp>
        <p:nvSpPr>
          <p:cNvPr id="3" name="2 Rectángulo"/>
          <p:cNvSpPr/>
          <p:nvPr/>
        </p:nvSpPr>
        <p:spPr>
          <a:xfrm>
            <a:off x="857224" y="1285860"/>
            <a:ext cx="7286676" cy="421484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" name="3 Elipse"/>
          <p:cNvSpPr/>
          <p:nvPr/>
        </p:nvSpPr>
        <p:spPr>
          <a:xfrm>
            <a:off x="3857620" y="321468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4 Elipse"/>
          <p:cNvSpPr/>
          <p:nvPr/>
        </p:nvSpPr>
        <p:spPr>
          <a:xfrm>
            <a:off x="4357686" y="244101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5 Elipse"/>
          <p:cNvSpPr/>
          <p:nvPr/>
        </p:nvSpPr>
        <p:spPr>
          <a:xfrm>
            <a:off x="4357686" y="292893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6 Elipse"/>
          <p:cNvSpPr/>
          <p:nvPr/>
        </p:nvSpPr>
        <p:spPr>
          <a:xfrm>
            <a:off x="4643438" y="321468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7 Elipse"/>
          <p:cNvSpPr/>
          <p:nvPr/>
        </p:nvSpPr>
        <p:spPr>
          <a:xfrm>
            <a:off x="3786182" y="371475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8 Elipse"/>
          <p:cNvSpPr/>
          <p:nvPr/>
        </p:nvSpPr>
        <p:spPr>
          <a:xfrm>
            <a:off x="4857752" y="286963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9 Elipse"/>
          <p:cNvSpPr/>
          <p:nvPr/>
        </p:nvSpPr>
        <p:spPr>
          <a:xfrm>
            <a:off x="3986202" y="251244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10 Elipse"/>
          <p:cNvSpPr/>
          <p:nvPr/>
        </p:nvSpPr>
        <p:spPr>
          <a:xfrm>
            <a:off x="4643438" y="371475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11 Elipse"/>
          <p:cNvSpPr/>
          <p:nvPr/>
        </p:nvSpPr>
        <p:spPr>
          <a:xfrm>
            <a:off x="4214810" y="328612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12 Elipse"/>
          <p:cNvSpPr/>
          <p:nvPr/>
        </p:nvSpPr>
        <p:spPr>
          <a:xfrm>
            <a:off x="4138602" y="258388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4" name="13 Elipse"/>
          <p:cNvSpPr/>
          <p:nvPr/>
        </p:nvSpPr>
        <p:spPr>
          <a:xfrm>
            <a:off x="4929190" y="258388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14 Elipse"/>
          <p:cNvSpPr/>
          <p:nvPr/>
        </p:nvSpPr>
        <p:spPr>
          <a:xfrm>
            <a:off x="5143504" y="328612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" name="15 Elipse"/>
          <p:cNvSpPr/>
          <p:nvPr/>
        </p:nvSpPr>
        <p:spPr>
          <a:xfrm>
            <a:off x="3786182" y="250030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7" name="16 Elipse"/>
          <p:cNvSpPr/>
          <p:nvPr/>
        </p:nvSpPr>
        <p:spPr>
          <a:xfrm>
            <a:off x="4071934" y="371475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8" name="17 Elipse"/>
          <p:cNvSpPr/>
          <p:nvPr/>
        </p:nvSpPr>
        <p:spPr>
          <a:xfrm>
            <a:off x="4572000" y="258388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9" name="18 Elipse"/>
          <p:cNvSpPr/>
          <p:nvPr/>
        </p:nvSpPr>
        <p:spPr>
          <a:xfrm>
            <a:off x="3929058" y="279820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0" name="19 CuadroTexto"/>
          <p:cNvSpPr txBox="1"/>
          <p:nvPr/>
        </p:nvSpPr>
        <p:spPr>
          <a:xfrm>
            <a:off x="800030" y="1142984"/>
            <a:ext cx="6286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s-CL" sz="48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20 Elipse"/>
          <p:cNvSpPr/>
          <p:nvPr/>
        </p:nvSpPr>
        <p:spPr>
          <a:xfrm>
            <a:off x="2928926" y="1643050"/>
            <a:ext cx="3071834" cy="25717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2" name="21 Elipse"/>
          <p:cNvSpPr/>
          <p:nvPr/>
        </p:nvSpPr>
        <p:spPr>
          <a:xfrm>
            <a:off x="4714876" y="200024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3" name="22 Elipse"/>
          <p:cNvSpPr/>
          <p:nvPr/>
        </p:nvSpPr>
        <p:spPr>
          <a:xfrm>
            <a:off x="5500694" y="251244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4" name="23 Elipse"/>
          <p:cNvSpPr/>
          <p:nvPr/>
        </p:nvSpPr>
        <p:spPr>
          <a:xfrm>
            <a:off x="5286380" y="150017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5" name="24 Elipse"/>
          <p:cNvSpPr/>
          <p:nvPr/>
        </p:nvSpPr>
        <p:spPr>
          <a:xfrm>
            <a:off x="6000760" y="200024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6" name="25 Elipse"/>
          <p:cNvSpPr/>
          <p:nvPr/>
        </p:nvSpPr>
        <p:spPr>
          <a:xfrm>
            <a:off x="5929322" y="357187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7" name="26 Elipse"/>
          <p:cNvSpPr/>
          <p:nvPr/>
        </p:nvSpPr>
        <p:spPr>
          <a:xfrm>
            <a:off x="7429520" y="271462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8" name="27 Elipse"/>
          <p:cNvSpPr/>
          <p:nvPr/>
        </p:nvSpPr>
        <p:spPr>
          <a:xfrm>
            <a:off x="6500826" y="407194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9" name="28 Elipse"/>
          <p:cNvSpPr/>
          <p:nvPr/>
        </p:nvSpPr>
        <p:spPr>
          <a:xfrm>
            <a:off x="6715140" y="300037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0" name="29 Elipse"/>
          <p:cNvSpPr/>
          <p:nvPr/>
        </p:nvSpPr>
        <p:spPr>
          <a:xfrm>
            <a:off x="4572000" y="428625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1" name="30 Elipse"/>
          <p:cNvSpPr/>
          <p:nvPr/>
        </p:nvSpPr>
        <p:spPr>
          <a:xfrm>
            <a:off x="6000760" y="457200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2" name="31 Elipse"/>
          <p:cNvSpPr/>
          <p:nvPr/>
        </p:nvSpPr>
        <p:spPr>
          <a:xfrm>
            <a:off x="5357818" y="464344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3" name="32 Elipse"/>
          <p:cNvSpPr/>
          <p:nvPr/>
        </p:nvSpPr>
        <p:spPr>
          <a:xfrm>
            <a:off x="6286512" y="150017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4" name="33 Elipse"/>
          <p:cNvSpPr/>
          <p:nvPr/>
        </p:nvSpPr>
        <p:spPr>
          <a:xfrm>
            <a:off x="6572264" y="222669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5" name="34 Elipse"/>
          <p:cNvSpPr/>
          <p:nvPr/>
        </p:nvSpPr>
        <p:spPr>
          <a:xfrm>
            <a:off x="6858016" y="335756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6" name="35 Elipse"/>
          <p:cNvSpPr/>
          <p:nvPr/>
        </p:nvSpPr>
        <p:spPr>
          <a:xfrm>
            <a:off x="6357950" y="265532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7" name="36 Elipse"/>
          <p:cNvSpPr/>
          <p:nvPr/>
        </p:nvSpPr>
        <p:spPr>
          <a:xfrm>
            <a:off x="1714480" y="221455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8" name="37 Elipse"/>
          <p:cNvSpPr/>
          <p:nvPr/>
        </p:nvSpPr>
        <p:spPr>
          <a:xfrm>
            <a:off x="2224070" y="273628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9" name="38 Elipse"/>
          <p:cNvSpPr/>
          <p:nvPr/>
        </p:nvSpPr>
        <p:spPr>
          <a:xfrm>
            <a:off x="2376470" y="288868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0" name="39 Elipse"/>
          <p:cNvSpPr/>
          <p:nvPr/>
        </p:nvSpPr>
        <p:spPr>
          <a:xfrm>
            <a:off x="2643174" y="265532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1" name="40 Elipse"/>
          <p:cNvSpPr/>
          <p:nvPr/>
        </p:nvSpPr>
        <p:spPr>
          <a:xfrm>
            <a:off x="2928926" y="378619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2" name="41 Elipse"/>
          <p:cNvSpPr/>
          <p:nvPr/>
        </p:nvSpPr>
        <p:spPr>
          <a:xfrm>
            <a:off x="2214546" y="164305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3" name="42 Elipse"/>
          <p:cNvSpPr/>
          <p:nvPr/>
        </p:nvSpPr>
        <p:spPr>
          <a:xfrm>
            <a:off x="1571604" y="257174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4" name="43 Elipse"/>
          <p:cNvSpPr/>
          <p:nvPr/>
        </p:nvSpPr>
        <p:spPr>
          <a:xfrm>
            <a:off x="2000232" y="357187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5" name="44 Elipse"/>
          <p:cNvSpPr/>
          <p:nvPr/>
        </p:nvSpPr>
        <p:spPr>
          <a:xfrm>
            <a:off x="1643042" y="428625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6" name="45 Elipse"/>
          <p:cNvSpPr/>
          <p:nvPr/>
        </p:nvSpPr>
        <p:spPr>
          <a:xfrm>
            <a:off x="1285852" y="307181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7" name="46 Elipse"/>
          <p:cNvSpPr/>
          <p:nvPr/>
        </p:nvSpPr>
        <p:spPr>
          <a:xfrm>
            <a:off x="2500298" y="414338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8" name="47 Elipse"/>
          <p:cNvSpPr/>
          <p:nvPr/>
        </p:nvSpPr>
        <p:spPr>
          <a:xfrm>
            <a:off x="2928926" y="457200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9" name="48 Elipse"/>
          <p:cNvSpPr/>
          <p:nvPr/>
        </p:nvSpPr>
        <p:spPr>
          <a:xfrm>
            <a:off x="2714612" y="207167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0" name="49 Elipse"/>
          <p:cNvSpPr/>
          <p:nvPr/>
        </p:nvSpPr>
        <p:spPr>
          <a:xfrm>
            <a:off x="2643174" y="335756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1" name="50 Elipse"/>
          <p:cNvSpPr/>
          <p:nvPr/>
        </p:nvSpPr>
        <p:spPr>
          <a:xfrm>
            <a:off x="3428992" y="164305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2" name="51 Elipse"/>
          <p:cNvSpPr/>
          <p:nvPr/>
        </p:nvSpPr>
        <p:spPr>
          <a:xfrm>
            <a:off x="3143240" y="294107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3" name="52 Elipse"/>
          <p:cNvSpPr/>
          <p:nvPr/>
        </p:nvSpPr>
        <p:spPr>
          <a:xfrm>
            <a:off x="3500430" y="207167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4" name="53 Elipse"/>
          <p:cNvSpPr/>
          <p:nvPr/>
        </p:nvSpPr>
        <p:spPr>
          <a:xfrm>
            <a:off x="3486136" y="328397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5" name="54 Elipse"/>
          <p:cNvSpPr/>
          <p:nvPr/>
        </p:nvSpPr>
        <p:spPr>
          <a:xfrm>
            <a:off x="3929058" y="485776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6" name="55 CuadroTexto"/>
          <p:cNvSpPr txBox="1"/>
          <p:nvPr/>
        </p:nvSpPr>
        <p:spPr>
          <a:xfrm>
            <a:off x="928662" y="5786454"/>
            <a:ext cx="71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Idealmente la muestra debe ser aleatoria, así se evita sesgo y puede representar el universo</a:t>
            </a:r>
            <a:endParaRPr lang="es-CL" dirty="0"/>
          </a:p>
        </p:txBody>
      </p:sp>
      <p:cxnSp>
        <p:nvCxnSpPr>
          <p:cNvPr id="58" name="57 Conector recto de flecha"/>
          <p:cNvCxnSpPr>
            <a:stCxn id="27" idx="4"/>
            <a:endCxn id="60" idx="0"/>
          </p:cNvCxnSpPr>
          <p:nvPr/>
        </p:nvCxnSpPr>
        <p:spPr>
          <a:xfrm flipH="1">
            <a:off x="7258335" y="2857496"/>
            <a:ext cx="242623" cy="1571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59 CuadroTexto"/>
          <p:cNvSpPr txBox="1"/>
          <p:nvPr/>
        </p:nvSpPr>
        <p:spPr>
          <a:xfrm>
            <a:off x="6444208" y="4429132"/>
            <a:ext cx="1628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 smtClean="0"/>
              <a:t>observación</a:t>
            </a:r>
            <a:endParaRPr lang="es-CL" dirty="0"/>
          </a:p>
        </p:txBody>
      </p:sp>
      <p:cxnSp>
        <p:nvCxnSpPr>
          <p:cNvPr id="65" name="64 Conector recto de flecha"/>
          <p:cNvCxnSpPr>
            <a:stCxn id="21" idx="4"/>
            <a:endCxn id="66" idx="0"/>
          </p:cNvCxnSpPr>
          <p:nvPr/>
        </p:nvCxnSpPr>
        <p:spPr>
          <a:xfrm>
            <a:off x="4464843" y="4214818"/>
            <a:ext cx="355765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CuadroTexto"/>
          <p:cNvSpPr txBox="1"/>
          <p:nvPr/>
        </p:nvSpPr>
        <p:spPr>
          <a:xfrm>
            <a:off x="4211960" y="5072074"/>
            <a:ext cx="1217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Muestra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2510</TotalTime>
  <Words>873</Words>
  <Application>Microsoft Office PowerPoint</Application>
  <PresentationFormat>Presentación en pantalla (4:3)</PresentationFormat>
  <Paragraphs>148</Paragraphs>
  <Slides>15</Slides>
  <Notes>3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7" baseType="lpstr">
      <vt:lpstr>Aspecto</vt:lpstr>
      <vt:lpstr>Ecuación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Rodrigo</dc:creator>
  <cp:lastModifiedBy>Rodrigo Retamal</cp:lastModifiedBy>
  <cp:revision>189</cp:revision>
  <dcterms:created xsi:type="dcterms:W3CDTF">2018-01-09T20:18:32Z</dcterms:created>
  <dcterms:modified xsi:type="dcterms:W3CDTF">2020-09-22T12:50:50Z</dcterms:modified>
</cp:coreProperties>
</file>