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8" r:id="rId11"/>
    <p:sldId id="266" r:id="rId12"/>
    <p:sldId id="270" r:id="rId13"/>
    <p:sldId id="269" r:id="rId14"/>
    <p:sldId id="267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6918" autoAdjust="0"/>
  </p:normalViewPr>
  <p:slideViewPr>
    <p:cSldViewPr>
      <p:cViewPr varScale="1">
        <p:scale>
          <a:sx n="116" d="100"/>
          <a:sy n="11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2628D-28E7-40C9-A831-8E23E818BD85}" type="datetimeFigureOut">
              <a:rPr lang="es-CL" smtClean="0"/>
              <a:pPr/>
              <a:t>27-10-2020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C400B-917E-4430-8304-BDCDD59F048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80/67.5= 1.1851852	10/22.5= .44444444	</a:t>
            </a:r>
            <a:r>
              <a:rPr lang="es-CL" dirty="0" smtClean="0"/>
              <a:t>80*log(1.185185)	10*log(.4444444)	80-67.5	10-22.5	12.5*12.5	(12.5*12.5)/67.5	(12.5*12.5)/22.5</a:t>
            </a:r>
          </a:p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C400B-917E-4430-8304-BDCDD59F0482}" type="slidenum">
              <a:rPr lang="es-CL" smtClean="0"/>
              <a:pPr/>
              <a:t>3</a:t>
            </a:fld>
            <a:endParaRPr 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27/10/2020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27/10/2020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27/10/2020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27/10/2020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27/10/2020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357298"/>
            <a:ext cx="8077200" cy="1673352"/>
          </a:xfrm>
        </p:spPr>
        <p:txBody>
          <a:bodyPr/>
          <a:lstStyle/>
          <a:p>
            <a:r>
              <a:rPr lang="es-CL" dirty="0" smtClean="0"/>
              <a:t>Sesión 5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34" y="2143116"/>
            <a:ext cx="8062912" cy="642942"/>
          </a:xfrm>
        </p:spPr>
        <p:txBody>
          <a:bodyPr>
            <a:normAutofit/>
          </a:bodyPr>
          <a:lstStyle/>
          <a:p>
            <a:r>
              <a:rPr lang="es-CL" sz="3600" dirty="0" smtClean="0"/>
              <a:t>Asociación entre variables categóricas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00034" y="2786058"/>
            <a:ext cx="77153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000" dirty="0" smtClean="0"/>
              <a:t>Test de asociación de </a:t>
            </a:r>
            <a:r>
              <a:rPr lang="es-CL" sz="2000" dirty="0" smtClean="0">
                <a:latin typeface="Times New Roman" pitchFamily="18" charset="0"/>
                <a:cs typeface="Times New Roman" pitchFamily="18" charset="0"/>
              </a:rPr>
              <a:t>χ</a:t>
            </a:r>
            <a:r>
              <a:rPr lang="es-CL" sz="2000" dirty="0" smtClean="0"/>
              <a:t>2 y test exacto de Fisher, “correlación” entre variables categóricas (V de </a:t>
            </a:r>
            <a:r>
              <a:rPr lang="es-CL" sz="2000" dirty="0" err="1" smtClean="0"/>
              <a:t>Crámer</a:t>
            </a:r>
            <a:r>
              <a:rPr lang="es-CL" sz="2000" dirty="0" smtClean="0"/>
              <a:t>), análisis de correspondencia.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14282" y="142852"/>
          <a:ext cx="5929354" cy="2838450"/>
        </p:xfrm>
        <a:graphic>
          <a:graphicData uri="http://schemas.openxmlformats.org/drawingml/2006/table">
            <a:tbl>
              <a:tblPr/>
              <a:tblGrid>
                <a:gridCol w="1357321"/>
                <a:gridCol w="1143009"/>
                <a:gridCol w="1357322"/>
                <a:gridCol w="1143008"/>
                <a:gridCol w="928694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Edad de destete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Edad fórmula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1250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2789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72.04%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39.50%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22.25%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33.31%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1753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17.41%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38.19%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17.59%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20.94%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3379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3831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10.55%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22.30%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60.16%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45.75%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1384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1372</a:t>
                      </a:r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5617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8373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214282" y="3590946"/>
          <a:ext cx="5786479" cy="2838450"/>
        </p:xfrm>
        <a:graphic>
          <a:graphicData uri="http://schemas.openxmlformats.org/drawingml/2006/table">
            <a:tbl>
              <a:tblPr/>
              <a:tblGrid>
                <a:gridCol w="1571636"/>
                <a:gridCol w="1051567"/>
                <a:gridCol w="1234449"/>
                <a:gridCol w="1157296"/>
                <a:gridCol w="771531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Edad de destete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Edad fórmula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1250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2789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35.75%</a:t>
                      </a:r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19.43%</a:t>
                      </a:r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44.82%</a:t>
                      </a:r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1753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13.75%</a:t>
                      </a:r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29.89%</a:t>
                      </a:r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56.36%</a:t>
                      </a:r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3379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3831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3.81%</a:t>
                      </a:r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7.99%</a:t>
                      </a:r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88.2%</a:t>
                      </a:r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1384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1372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5617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8373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16.53%</a:t>
                      </a:r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16.39%</a:t>
                      </a:r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67.08%</a:t>
                      </a:r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6643702" y="1071546"/>
            <a:ext cx="2357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 smtClean="0"/>
              <a:t>¿Hay asociación?</a:t>
            </a:r>
            <a:endParaRPr lang="es-CL" sz="2000" b="1" dirty="0"/>
          </a:p>
        </p:txBody>
      </p:sp>
      <p:sp>
        <p:nvSpPr>
          <p:cNvPr id="5" name="4 Rectángulo"/>
          <p:cNvSpPr/>
          <p:nvPr/>
        </p:nvSpPr>
        <p:spPr>
          <a:xfrm>
            <a:off x="6000760" y="5214950"/>
            <a:ext cx="3143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 smtClean="0"/>
              <a:t>Pearson chi2(4) =  1.9e+03   Pr = 0.000</a:t>
            </a:r>
            <a:endParaRPr lang="es-C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285728"/>
            <a:ext cx="814393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/>
              <a:t>El test exacto de Fisher se emplea como complemento al Ji2 solo cuando una de las celdas es MENOR a 5 casos</a:t>
            </a:r>
          </a:p>
          <a:p>
            <a:endParaRPr lang="es-CL" sz="2000" b="1" dirty="0" smtClean="0"/>
          </a:p>
          <a:p>
            <a:r>
              <a:rPr lang="es-CL" sz="2000" b="1" dirty="0" smtClean="0"/>
              <a:t>Un estadístico que sirve para conocer la medida de la asociación (~correlación)  entre dos variables categóricas es la V de </a:t>
            </a:r>
            <a:r>
              <a:rPr lang="es-CL" sz="2000" b="1" dirty="0" err="1" smtClean="0"/>
              <a:t>Crámer</a:t>
            </a:r>
            <a:r>
              <a:rPr lang="es-CL" sz="2000" b="1" dirty="0" smtClean="0"/>
              <a:t>. Va de 0 (cero asociación) a 1 (asociación perfecta).</a:t>
            </a:r>
          </a:p>
          <a:p>
            <a:endParaRPr lang="es-CL" dirty="0" smtClean="0"/>
          </a:p>
          <a:p>
            <a:endParaRPr lang="es-CL" dirty="0" smtClean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928794" y="2786058"/>
          <a:ext cx="4572032" cy="1866900"/>
        </p:xfrm>
        <a:graphic>
          <a:graphicData uri="http://schemas.openxmlformats.org/drawingml/2006/table">
            <a:tbl>
              <a:tblPr/>
              <a:tblGrid>
                <a:gridCol w="2286016"/>
                <a:gridCol w="2286016"/>
              </a:tblGrid>
              <a:tr h="600075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Magnitude</a:t>
                      </a:r>
                      <a:r>
                        <a:rPr lang="es-CL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of </a:t>
                      </a:r>
                      <a:r>
                        <a:rPr lang="es-CL" sz="2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Effect</a:t>
                      </a:r>
                      <a:r>
                        <a:rPr lang="es-CL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CL" sz="2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Size</a:t>
                      </a:r>
                      <a:endParaRPr lang="es-CL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Cramer’s</a:t>
                      </a:r>
                      <a:r>
                        <a:rPr lang="es-CL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V/phi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Small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Medium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Large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3071802" y="4857760"/>
            <a:ext cx="2063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smtClean="0"/>
              <a:t>(Cohen, 1988, p. 25)</a:t>
            </a:r>
            <a:endParaRPr lang="es-CL" dirty="0"/>
          </a:p>
        </p:txBody>
      </p:sp>
      <p:sp>
        <p:nvSpPr>
          <p:cNvPr id="8" name="7 Rectángulo"/>
          <p:cNvSpPr/>
          <p:nvPr/>
        </p:nvSpPr>
        <p:spPr>
          <a:xfrm>
            <a:off x="357158" y="6263366"/>
            <a:ext cx="85011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Cohen, Jacob, 1988, Statistical power and analysis for the behavioral sciences (2nd ed.), Hillsdale, N.J., Lawrence Erlbaum Associates, Inc.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571604" y="714356"/>
          <a:ext cx="6643734" cy="2626995"/>
        </p:xfrm>
        <a:graphic>
          <a:graphicData uri="http://schemas.openxmlformats.org/drawingml/2006/table">
            <a:tbl>
              <a:tblPr/>
              <a:tblGrid>
                <a:gridCol w="1071570"/>
                <a:gridCol w="1571636"/>
                <a:gridCol w="1428760"/>
                <a:gridCol w="1357322"/>
                <a:gridCol w="1214446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Sex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Masc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1933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4293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52.89%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50.48%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50.46%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51.27%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Fem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1314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1898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4080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47.11%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49.52%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49.54%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48.73%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2789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1753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3831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8373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2428860" y="214290"/>
            <a:ext cx="4857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 smtClean="0"/>
              <a:t>Edad de inicio leche de fórmula</a:t>
            </a:r>
            <a:endParaRPr lang="es-CL" sz="2400" b="1" dirty="0"/>
          </a:p>
        </p:txBody>
      </p:sp>
      <p:sp>
        <p:nvSpPr>
          <p:cNvPr id="4" name="3 Rectángulo"/>
          <p:cNvSpPr/>
          <p:nvPr/>
        </p:nvSpPr>
        <p:spPr>
          <a:xfrm>
            <a:off x="1571604" y="3500438"/>
            <a:ext cx="64534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000" b="1" dirty="0" smtClean="0"/>
              <a:t>Pearson chi2(2) =   4.3630   Pr = 0.113 Cramér's V =   0.0228</a:t>
            </a:r>
            <a:endParaRPr lang="es-C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14282" y="233360"/>
          <a:ext cx="7286676" cy="3752850"/>
        </p:xfrm>
        <a:graphic>
          <a:graphicData uri="http://schemas.openxmlformats.org/drawingml/2006/table">
            <a:tbl>
              <a:tblPr/>
              <a:tblGrid>
                <a:gridCol w="1766486"/>
                <a:gridCol w="1301622"/>
                <a:gridCol w="1580541"/>
                <a:gridCol w="1522351"/>
                <a:gridCol w="1115676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Edad de destete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Edad fórmula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1250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2789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72.04%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39.50%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22.25%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33.31%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1753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17.41%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38.19%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17.59%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20.94%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3379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3831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10.55%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22.30%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60.16%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45.75%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1384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1372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5617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8373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Rectángulo"/>
          <p:cNvSpPr/>
          <p:nvPr/>
        </p:nvSpPr>
        <p:spPr>
          <a:xfrm>
            <a:off x="357158" y="4100460"/>
            <a:ext cx="72866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 smtClean="0"/>
              <a:t>Pearson chi2(4) =  1.9e+03   Pr = 0.000   </a:t>
            </a:r>
            <a:r>
              <a:rPr lang="es-CL" sz="2000" b="1" dirty="0" err="1" smtClean="0"/>
              <a:t>Cramér's</a:t>
            </a:r>
            <a:r>
              <a:rPr lang="es-CL" sz="2000" b="1" dirty="0" smtClean="0"/>
              <a:t> V =   0.3344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00034" y="285728"/>
            <a:ext cx="82868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000" b="1" dirty="0" smtClean="0"/>
              <a:t>Ahora, Ji</a:t>
            </a:r>
            <a:r>
              <a:rPr lang="es-CL" sz="2000" b="1" baseline="30000" dirty="0" smtClean="0"/>
              <a:t>2</a:t>
            </a:r>
            <a:r>
              <a:rPr lang="es-CL" sz="2000" b="1" dirty="0" smtClean="0"/>
              <a:t> solo prueba la existencia de asociación entre dos variables categóricas. No es capaz de indicar la dirección de esa asociación.</a:t>
            </a:r>
          </a:p>
          <a:p>
            <a:r>
              <a:rPr lang="es-CL" sz="2000" b="1" dirty="0" smtClean="0"/>
              <a:t>Para eso se pueden utilizar los análisis de correspondencia.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07504" y="1916832"/>
          <a:ext cx="8929726" cy="3857654"/>
        </p:xfrm>
        <a:graphic>
          <a:graphicData uri="http://schemas.openxmlformats.org/drawingml/2006/table">
            <a:tbl>
              <a:tblPr/>
              <a:tblGrid>
                <a:gridCol w="1890232"/>
                <a:gridCol w="782166"/>
                <a:gridCol w="782166"/>
                <a:gridCol w="782166"/>
                <a:gridCol w="782166"/>
                <a:gridCol w="782166"/>
                <a:gridCol w="782166"/>
                <a:gridCol w="782166"/>
                <a:gridCol w="782166"/>
                <a:gridCol w="782166"/>
              </a:tblGrid>
              <a:tr h="306683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overall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dimension_1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dimension_2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Categorias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mass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quality 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%inert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coord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sqcorr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contrib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coord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sqcorr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contrib 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rank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6267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sen mngr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0.057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0.893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0.031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0.612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0.214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 mngr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0.093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0.991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0.139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-0.495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0.526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0.084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0.769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0.465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0.551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sen empl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0.264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0.728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0.999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0.512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0.034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 employ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0.456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0.308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-0.446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0.942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0.331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-0.183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0.058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0.152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0.999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0.071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0.385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0.865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0.07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-0.249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0.133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0.081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smoking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none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0.316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0.577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0.752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0.994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0.654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0.096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0.029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light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0.233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0.984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0.083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-0.19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0.327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-0.446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0.657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0.463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medium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0.321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0.148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-0.375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0.166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-0.023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heavy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0.995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0.192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-0.562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0.684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0.625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0.506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689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539552" y="1628800"/>
          <a:ext cx="8215370" cy="3000400"/>
        </p:xfrm>
        <a:graphic>
          <a:graphicData uri="http://schemas.openxmlformats.org/drawingml/2006/table">
            <a:tbl>
              <a:tblPr/>
              <a:tblGrid>
                <a:gridCol w="1500198"/>
                <a:gridCol w="642942"/>
                <a:gridCol w="857256"/>
                <a:gridCol w="785317"/>
                <a:gridCol w="660767"/>
                <a:gridCol w="658036"/>
                <a:gridCol w="741666"/>
                <a:gridCol w="868990"/>
                <a:gridCol w="642942"/>
                <a:gridCol w="857256"/>
              </a:tblGrid>
              <a:tr h="30004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overall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dimension_1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dimension_2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Categorias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mass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quality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%inert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coord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sqcorr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contrib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coord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sqcorr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contrib 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Edad destete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0.165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0.537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1.245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0.935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0.584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0.518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0.065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0.251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0.164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0.201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0.557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0.497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0.116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-0.882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0.503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0.72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0.671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0.262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-0.443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0.984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0.088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0.016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0.029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Leche fórmula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0.333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0.451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0.809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0.947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0.497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0.053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0.17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0.209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0.125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0.201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0.133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0.019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-0.808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0.867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0.771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0.458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0.424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-0.681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0.484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0.151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0.019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0.059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547664" y="260648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En el ejemplo entre la relación de la edad de destete con la edad de inicio de leche de fórmula: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373" y="71438"/>
            <a:ext cx="8983221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65312" y="267494"/>
            <a:ext cx="6275040" cy="732614"/>
          </a:xfrm>
        </p:spPr>
        <p:txBody>
          <a:bodyPr>
            <a:normAutofit/>
          </a:bodyPr>
          <a:lstStyle/>
          <a:p>
            <a:r>
              <a:rPr lang="es-CL" sz="2800" dirty="0" smtClean="0"/>
              <a:t>Test de hipótesis en base a frecuencias</a:t>
            </a:r>
            <a:endParaRPr lang="es-CL" sz="2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357158" y="1500174"/>
            <a:ext cx="81439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/>
              <a:t>Tipos de variables categóricas:</a:t>
            </a:r>
          </a:p>
          <a:p>
            <a:endParaRPr lang="es-CL" sz="2000" b="1" dirty="0" smtClean="0"/>
          </a:p>
          <a:p>
            <a:pPr>
              <a:buFontTx/>
              <a:buChar char="-"/>
            </a:pPr>
            <a:r>
              <a:rPr lang="es-CL" sz="2000" b="1" dirty="0" smtClean="0"/>
              <a:t>Nominales: Ejemplos</a:t>
            </a:r>
          </a:p>
          <a:p>
            <a:pPr>
              <a:buFontTx/>
              <a:buChar char="-"/>
            </a:pPr>
            <a:r>
              <a:rPr lang="es-CL" sz="2000" b="1" dirty="0" smtClean="0"/>
              <a:t>Ordinales: Ejemplos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85720" y="3000372"/>
            <a:ext cx="807249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rgbClr val="002060"/>
                </a:solidFill>
              </a:rPr>
              <a:t>Test de bondad de ajuste. </a:t>
            </a:r>
            <a:r>
              <a:rPr lang="es-CL" sz="2000" b="1" dirty="0" smtClean="0"/>
              <a:t>En base al conocimiento que se tiene de un fenómeno es posible predecir el comportamiento de una variable. </a:t>
            </a:r>
            <a:r>
              <a:rPr lang="es-CL" sz="2000" b="1" dirty="0" err="1" smtClean="0"/>
              <a:t>P.e.</a:t>
            </a:r>
            <a:r>
              <a:rPr lang="es-CL" sz="2000" b="1" dirty="0" smtClean="0"/>
              <a:t> En una muestra de 200 bebés ¿Cuál es la proporción de individuos masculinos y femeninos (sexo biológico) que uno debería encontrar?</a:t>
            </a:r>
          </a:p>
          <a:p>
            <a:endParaRPr lang="es-CL" sz="2000" b="1" dirty="0" smtClean="0"/>
          </a:p>
          <a:p>
            <a:r>
              <a:rPr lang="es-CL" sz="2000" b="1" dirty="0" smtClean="0"/>
              <a:t>Ejemplo de </a:t>
            </a:r>
            <a:r>
              <a:rPr lang="es-CL" sz="2000" b="1" dirty="0" err="1" smtClean="0"/>
              <a:t>Sokal</a:t>
            </a:r>
            <a:r>
              <a:rPr lang="es-CL" sz="2000" b="1" dirty="0" smtClean="0"/>
              <a:t> y </a:t>
            </a:r>
            <a:r>
              <a:rPr lang="es-CL" sz="2000" b="1" dirty="0" err="1" smtClean="0"/>
              <a:t>Rohlf</a:t>
            </a:r>
            <a:r>
              <a:rPr lang="es-CL" sz="2000" b="1" dirty="0" smtClean="0"/>
              <a:t> (2009):</a:t>
            </a:r>
          </a:p>
          <a:p>
            <a:r>
              <a:rPr lang="es-CL" sz="2000" b="1" dirty="0" smtClean="0"/>
              <a:t>F1 se entrecruza y se obtiene una progenie de 90 individuos, 80 presentan fenotipo silvestre y 10 fenotipo mutante. </a:t>
            </a:r>
          </a:p>
          <a:p>
            <a:endParaRPr lang="es-CL" sz="2000" b="1" dirty="0" smtClean="0"/>
          </a:p>
          <a:p>
            <a:r>
              <a:rPr lang="es-CL" sz="2000" b="1" dirty="0" smtClean="0"/>
              <a:t>Asumiendo dominancia, se espera una relación 3:1 entre el fenotipo silvestre y el mutante, en tanto que la razón de la muestra obtenida=8:1.</a:t>
            </a:r>
            <a:endParaRPr lang="es-C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357166"/>
            <a:ext cx="8286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Valores esperados:	p̂̂=.75; q</a:t>
            </a:r>
            <a:r>
              <a:rPr lang="es-CL" dirty="0" smtClean="0">
                <a:latin typeface="Arial Unicode MS"/>
                <a:ea typeface="Arial Unicode MS"/>
                <a:cs typeface="Arial Unicode MS"/>
              </a:rPr>
              <a:t>̂=.25</a:t>
            </a:r>
          </a:p>
          <a:p>
            <a:endParaRPr lang="es-CL" dirty="0" smtClean="0">
              <a:latin typeface="Arial Unicode MS"/>
              <a:ea typeface="Arial Unicode MS"/>
              <a:cs typeface="Arial Unicode MS"/>
            </a:endParaRPr>
          </a:p>
          <a:p>
            <a:r>
              <a:rPr lang="es-CL" dirty="0" smtClean="0">
                <a:latin typeface="Arial Unicode MS"/>
                <a:ea typeface="Arial Unicode MS"/>
                <a:cs typeface="Arial Unicode MS"/>
              </a:rPr>
              <a:t>Valores observados:	p=0.89; q=0.11</a:t>
            </a:r>
          </a:p>
          <a:p>
            <a:endParaRPr lang="es-CL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s-CL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¿Cuál es la probabilidad de que los valores observados en nuestra muestra sigan los valores esperados?</a:t>
            </a:r>
          </a:p>
          <a:p>
            <a:r>
              <a:rPr lang="es-CL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¿Los datos observados difieren tanto como para rechazar la hipótesis nula (3:1)?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00438"/>
            <a:ext cx="9144000" cy="2403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0" name="Picture 2" descr="La bondad de chi-cuadrado de prueba de ajuste"/>
          <p:cNvPicPr>
            <a:picLocks noChangeAspect="1" noChangeArrowheads="1"/>
          </p:cNvPicPr>
          <p:nvPr/>
        </p:nvPicPr>
        <p:blipFill>
          <a:blip r:embed="rId4" cstate="print"/>
          <a:srcRect t="21622" b="24324"/>
          <a:stretch>
            <a:fillRect/>
          </a:stretch>
        </p:blipFill>
        <p:spPr bwMode="auto">
          <a:xfrm>
            <a:off x="2570176" y="2492895"/>
            <a:ext cx="3730016" cy="10081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onografias.com"/>
          <p:cNvPicPr>
            <a:picLocks noChangeAspect="1" noChangeArrowheads="1"/>
          </p:cNvPicPr>
          <p:nvPr/>
        </p:nvPicPr>
        <p:blipFill>
          <a:blip r:embed="rId2" cstate="print"/>
          <a:srcRect l="5983" t="2669" r="11111" b="13605"/>
          <a:stretch>
            <a:fillRect/>
          </a:stretch>
        </p:blipFill>
        <p:spPr bwMode="auto">
          <a:xfrm>
            <a:off x="214282" y="142851"/>
            <a:ext cx="7929618" cy="6539891"/>
          </a:xfrm>
          <a:prstGeom prst="rect">
            <a:avLst/>
          </a:prstGeom>
          <a:noFill/>
        </p:spPr>
      </p:pic>
      <p:sp>
        <p:nvSpPr>
          <p:cNvPr id="3" name="2 Elipse"/>
          <p:cNvSpPr/>
          <p:nvPr/>
        </p:nvSpPr>
        <p:spPr>
          <a:xfrm>
            <a:off x="1071538" y="1000108"/>
            <a:ext cx="571504" cy="21431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785794"/>
            <a:ext cx="80010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/>
              <a:t>También llamadas tablas de doble entrada</a:t>
            </a:r>
          </a:p>
          <a:p>
            <a:endParaRPr lang="es-CL" sz="2000" b="1" dirty="0" smtClean="0"/>
          </a:p>
          <a:p>
            <a:r>
              <a:rPr lang="es-CL" sz="2000" b="1" dirty="0" smtClean="0"/>
              <a:t>Concepto de independencia estadística: si dos eventos son independientes, entonces la ocurrencia conjunta de ambos eventos se da por el producto de sus probabilidades por separado.</a:t>
            </a:r>
          </a:p>
          <a:p>
            <a:endParaRPr lang="es-CL" sz="2000" b="1" dirty="0" smtClean="0"/>
          </a:p>
          <a:p>
            <a:r>
              <a:rPr lang="es-CL" sz="2000" b="1" dirty="0" smtClean="0"/>
              <a:t>Entonces su rechazo indica asociación entre dos variables.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28596" y="116632"/>
            <a:ext cx="8229600" cy="73261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002060"/>
                </a:solidFill>
                <a:uLnTx/>
                <a:uFillTx/>
                <a:latin typeface="+mj-lt"/>
                <a:ea typeface="+mj-ea"/>
                <a:cs typeface="+mj-cs"/>
              </a:rPr>
              <a:t>Test de independencia para tablas de contingencia</a:t>
            </a:r>
            <a:endParaRPr kumimoji="0" lang="es-CL" sz="2800" b="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rgbClr val="00206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643174" y="4500570"/>
          <a:ext cx="3309691" cy="1501140"/>
        </p:xfrm>
        <a:graphic>
          <a:graphicData uri="http://schemas.openxmlformats.org/drawingml/2006/table">
            <a:tbl>
              <a:tblPr/>
              <a:tblGrid>
                <a:gridCol w="769128"/>
                <a:gridCol w="1054068"/>
                <a:gridCol w="764500"/>
                <a:gridCol w="721995"/>
              </a:tblGrid>
              <a:tr h="361951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Sexo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Urbano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Rural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1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Masc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3916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4293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1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Fem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3721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4079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1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7637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8372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500034" y="3214686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/>
              <a:t>Pregunta: ¿El sexo de los niños está asociado a su ubicación?</a:t>
            </a:r>
          </a:p>
          <a:p>
            <a:r>
              <a:rPr lang="es-CL" sz="2000" b="1" dirty="0" smtClean="0"/>
              <a:t>En otras palabras…</a:t>
            </a:r>
            <a:endParaRPr lang="es-C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500298" y="944881"/>
          <a:ext cx="4143403" cy="2626995"/>
        </p:xfrm>
        <a:graphic>
          <a:graphicData uri="http://schemas.openxmlformats.org/drawingml/2006/table">
            <a:tbl>
              <a:tblPr/>
              <a:tblGrid>
                <a:gridCol w="867224"/>
                <a:gridCol w="1156299"/>
                <a:gridCol w="1059941"/>
                <a:gridCol w="1059939"/>
              </a:tblGrid>
              <a:tr h="292816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Sexo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Urbano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Rural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Masc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3916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4293 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51.28%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51.29%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51.28%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Fem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3721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4079 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221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48.72%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48.71%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48.72%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128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7637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8372 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342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57488" y="541305"/>
            <a:ext cx="34604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b="1" dirty="0" smtClean="0"/>
              <a:t>Porcentaje por columnas</a:t>
            </a:r>
            <a:endParaRPr lang="es-CL" sz="2400" b="1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571736" y="4088153"/>
          <a:ext cx="3976696" cy="2626995"/>
        </p:xfrm>
        <a:graphic>
          <a:graphicData uri="http://schemas.openxmlformats.org/drawingml/2006/table">
            <a:tbl>
              <a:tblPr/>
              <a:tblGrid>
                <a:gridCol w="994174"/>
                <a:gridCol w="994174"/>
                <a:gridCol w="994174"/>
                <a:gridCol w="994174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Sexo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Urbano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Rural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Masc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3916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4293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91.22%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8.78%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Fem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3721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4079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91.22%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8.78%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7637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8372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91.22%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8.78%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40995" y="71414"/>
            <a:ext cx="91030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800" b="1" dirty="0" smtClean="0"/>
              <a:t>¿Cuál de los dos porcentajes ayuda a resolver la pregunta?</a:t>
            </a:r>
            <a:endParaRPr lang="es-CL" sz="2800" b="1" dirty="0"/>
          </a:p>
        </p:txBody>
      </p:sp>
      <p:sp>
        <p:nvSpPr>
          <p:cNvPr id="8" name="7 Rectángulo"/>
          <p:cNvSpPr/>
          <p:nvPr/>
        </p:nvSpPr>
        <p:spPr>
          <a:xfrm>
            <a:off x="3312483" y="3714752"/>
            <a:ext cx="27295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/>
              <a:t>Porcentaje por filas</a:t>
            </a:r>
            <a:endParaRPr lang="es-CL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348" y="214290"/>
            <a:ext cx="7929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 smtClean="0"/>
              <a:t>La prueba de 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χ</a:t>
            </a:r>
            <a:r>
              <a:rPr lang="es-CL" sz="2800" b="1" baseline="30000" dirty="0" smtClean="0"/>
              <a:t>2</a:t>
            </a:r>
            <a:r>
              <a:rPr lang="es-CL" sz="2800" b="1" dirty="0" smtClean="0"/>
              <a:t> (Ji2)</a:t>
            </a:r>
            <a:r>
              <a:rPr lang="es-CL" sz="2800" b="1" baseline="30000" dirty="0" smtClean="0"/>
              <a:t> </a:t>
            </a:r>
            <a:r>
              <a:rPr lang="es-CL" sz="2800" b="1" dirty="0" smtClean="0"/>
              <a:t>(mal llamada Chi</a:t>
            </a:r>
            <a:r>
              <a:rPr lang="es-CL" sz="2800" b="1" baseline="30000" dirty="0" smtClean="0"/>
              <a:t>2</a:t>
            </a:r>
            <a:r>
              <a:rPr lang="es-CL" sz="2800" b="1" dirty="0" smtClean="0"/>
              <a:t> en español)</a:t>
            </a:r>
            <a:endParaRPr lang="es-CL" sz="2800" b="1" baseline="300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85720" y="928670"/>
            <a:ext cx="83582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/>
              <a:t>Herramienta para comprobar la hipótesis de asociación entre variables categóricas.</a:t>
            </a:r>
          </a:p>
          <a:p>
            <a:r>
              <a:rPr lang="es-CL" sz="2000" b="1" dirty="0" smtClean="0"/>
              <a:t>En nuestro ejemplo:</a:t>
            </a:r>
            <a:endParaRPr lang="es-CL" sz="2000" b="1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857488" y="2213612"/>
          <a:ext cx="3381130" cy="1501140"/>
        </p:xfrm>
        <a:graphic>
          <a:graphicData uri="http://schemas.openxmlformats.org/drawingml/2006/table">
            <a:tbl>
              <a:tblPr/>
              <a:tblGrid>
                <a:gridCol w="785729"/>
                <a:gridCol w="1076820"/>
                <a:gridCol w="781002"/>
                <a:gridCol w="737579"/>
              </a:tblGrid>
              <a:tr h="361951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Sexo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Urbano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Rural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1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Masc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3916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4293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1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Fem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3721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4079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1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7637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8372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2500298" y="3814708"/>
            <a:ext cx="41921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000" b="1" dirty="0" smtClean="0"/>
              <a:t>Pearson chi2(1) =   0.0001   Pr = 0.993</a:t>
            </a:r>
            <a:endParaRPr lang="es-CL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00034" y="4214818"/>
            <a:ext cx="80724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/>
              <a:t>Por lo tanto…</a:t>
            </a:r>
            <a:endParaRPr lang="es-C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428728" y="1714488"/>
          <a:ext cx="5572163" cy="2626995"/>
        </p:xfrm>
        <a:graphic>
          <a:graphicData uri="http://schemas.openxmlformats.org/drawingml/2006/table">
            <a:tbl>
              <a:tblPr/>
              <a:tblGrid>
                <a:gridCol w="835824"/>
                <a:gridCol w="1207302"/>
                <a:gridCol w="1300172"/>
                <a:gridCol w="1207302"/>
                <a:gridCol w="1021563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Sex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Masc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1933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4293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52.89%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50.48%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50.46%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51.27%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Fem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1314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1898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4080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47.11%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49.52%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49.54%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48.73%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2789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1753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3831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8373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2285984" y="1285860"/>
            <a:ext cx="4071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/>
              <a:t>Edad de inicio leche de fórmula</a:t>
            </a:r>
            <a:endParaRPr lang="es-CL" sz="2000" b="1" dirty="0"/>
          </a:p>
        </p:txBody>
      </p:sp>
      <p:sp>
        <p:nvSpPr>
          <p:cNvPr id="4" name="3 Rectángulo"/>
          <p:cNvSpPr/>
          <p:nvPr/>
        </p:nvSpPr>
        <p:spPr>
          <a:xfrm>
            <a:off x="2357422" y="4429132"/>
            <a:ext cx="41633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000" b="1" dirty="0" smtClean="0"/>
              <a:t>Pearson chi2(2) =   4.3630   Pr = 0.113</a:t>
            </a:r>
            <a:endParaRPr lang="es-C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571472" y="142852"/>
          <a:ext cx="4643470" cy="6571152"/>
        </p:xfrm>
        <a:graphic>
          <a:graphicData uri="http://schemas.openxmlformats.org/drawingml/2006/table">
            <a:tbl>
              <a:tblPr/>
              <a:tblGrid>
                <a:gridCol w="1857388"/>
                <a:gridCol w="1071570"/>
                <a:gridCol w="1000132"/>
                <a:gridCol w="714380"/>
              </a:tblGrid>
              <a:tr h="16223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Comuna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Masc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Fem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64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Alto Hospicio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252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226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478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52.72%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47.28%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23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Coquimbo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524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510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1034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50.68%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49.32%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23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Lo Prado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1085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1012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2097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51.74%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48.26%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64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Quinta Normal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552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493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1045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52.82%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47.18%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23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Talcahuano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669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684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1353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49.45%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50.55%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23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Tirúa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207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192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399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51.88%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48.12%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64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Puerto Montt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620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538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1158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53.54%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46.46%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64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Punta Arenas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290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317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607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47.78%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52.22%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64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Isla de Pascua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94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108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202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46.53%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53.47%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23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4293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4080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8373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51.27%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48.73%</a:t>
                      </a:r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5786446" y="857232"/>
            <a:ext cx="3143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/>
              <a:t>¿Hay asociación entre comuna de nacimiento y sexo del individuo?</a:t>
            </a:r>
            <a:endParaRPr lang="es-CL" sz="2000" b="1" dirty="0"/>
          </a:p>
        </p:txBody>
      </p:sp>
      <p:sp>
        <p:nvSpPr>
          <p:cNvPr id="5" name="4 Rectángulo"/>
          <p:cNvSpPr/>
          <p:nvPr/>
        </p:nvSpPr>
        <p:spPr>
          <a:xfrm>
            <a:off x="5643570" y="4286256"/>
            <a:ext cx="30718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 smtClean="0"/>
              <a:t>Pearson chi2(8) =  10.7727   Pr = 0.215</a:t>
            </a:r>
            <a:endParaRPr lang="es-C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944</TotalTime>
  <Words>1233</Words>
  <Application>Microsoft Office PowerPoint</Application>
  <PresentationFormat>Presentación en pantalla (4:3)</PresentationFormat>
  <Paragraphs>601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Módulo</vt:lpstr>
      <vt:lpstr>Sesión 5</vt:lpstr>
      <vt:lpstr>Test de hipótesis en base a frecuencias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6</dc:title>
  <dc:creator>Rodrigo</dc:creator>
  <cp:lastModifiedBy>Rodrigo Retamal</cp:lastModifiedBy>
  <cp:revision>59</cp:revision>
  <dcterms:created xsi:type="dcterms:W3CDTF">2018-01-09T20:20:17Z</dcterms:created>
  <dcterms:modified xsi:type="dcterms:W3CDTF">2020-10-27T13:20:36Z</dcterms:modified>
</cp:coreProperties>
</file>