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29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image" Target="../media/image8.wmf"/><Relationship Id="rId1" Type="http://schemas.openxmlformats.org/officeDocument/2006/relationships/image" Target="../media/image7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image" Target="../media/image11.wmf"/><Relationship Id="rId1" Type="http://schemas.openxmlformats.org/officeDocument/2006/relationships/image" Target="../media/image10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17.wmf"/><Relationship Id="rId1" Type="http://schemas.openxmlformats.org/officeDocument/2006/relationships/image" Target="../media/image16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13 Título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22" name="21 Subtítulo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A847CFC-816F-41D0-AAC0-9BF4FEBC753E}" type="datetimeFigureOut">
              <a:rPr lang="es-ES" smtClean="0"/>
              <a:pPr/>
              <a:t>13/10/2020</a:t>
            </a:fld>
            <a:endParaRPr lang="es-ES"/>
          </a:p>
        </p:txBody>
      </p:sp>
      <p:sp>
        <p:nvSpPr>
          <p:cNvPr id="20" name="19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10" name="9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8" name="7 Elipse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Elipse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A847CFC-816F-41D0-AAC0-9BF4FEBC753E}" type="datetimeFigureOut">
              <a:rPr lang="es-ES" smtClean="0"/>
              <a:pPr/>
              <a:t>13/10/2020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A847CFC-816F-41D0-AAC0-9BF4FEBC753E}" type="datetimeFigureOut">
              <a:rPr lang="es-ES" smtClean="0"/>
              <a:pPr/>
              <a:t>13/10/2020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A847CFC-816F-41D0-AAC0-9BF4FEBC753E}" type="datetimeFigureOut">
              <a:rPr lang="es-ES" smtClean="0"/>
              <a:pPr/>
              <a:t>13/10/2020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A847CFC-816F-41D0-AAC0-9BF4FEBC753E}" type="datetimeFigureOut">
              <a:rPr lang="es-ES" smtClean="0"/>
              <a:pPr/>
              <a:t>13/10/2020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10" name="9 Rectángulo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Elipse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Elipse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A847CFC-816F-41D0-AAC0-9BF4FEBC753E}" type="datetimeFigureOut">
              <a:rPr lang="es-ES" smtClean="0"/>
              <a:pPr/>
              <a:t>13/10/2020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A847CFC-816F-41D0-AAC0-9BF4FEBC753E}" type="datetimeFigureOut">
              <a:rPr lang="es-ES" smtClean="0"/>
              <a:pPr/>
              <a:t>13/10/2020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A847CFC-816F-41D0-AAC0-9BF4FEBC753E}" type="datetimeFigureOut">
              <a:rPr lang="es-ES" smtClean="0"/>
              <a:pPr/>
              <a:t>13/10/2020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Rectángulo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A847CFC-816F-41D0-AAC0-9BF4FEBC753E}" type="datetimeFigureOut">
              <a:rPr lang="es-ES" smtClean="0"/>
              <a:pPr/>
              <a:t>13/10/2020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6" name="5 Rectángulo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A847CFC-816F-41D0-AAC0-9BF4FEBC753E}" type="datetimeFigureOut">
              <a:rPr lang="es-ES" smtClean="0"/>
              <a:pPr/>
              <a:t>13/10/2020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A847CFC-816F-41D0-AAC0-9BF4FEBC753E}" type="datetimeFigureOut">
              <a:rPr lang="es-ES" smtClean="0"/>
              <a:pPr/>
              <a:t>13/10/2020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8" name="7 Rectángulo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9" name="8 Proceso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9 Proceso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Circular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Elipse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Anillo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11 Rectángulo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4 Marcador de título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Marcador de texto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24" name="23 Marcador de fecha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7A847CFC-816F-41D0-AAC0-9BF4FEBC753E}" type="datetimeFigureOut">
              <a:rPr lang="es-ES" smtClean="0"/>
              <a:pPr/>
              <a:t>13/10/2020</a:t>
            </a:fld>
            <a:endParaRPr lang="es-ES"/>
          </a:p>
        </p:txBody>
      </p:sp>
      <p:sp>
        <p:nvSpPr>
          <p:cNvPr id="10" name="9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s-ES"/>
          </a:p>
        </p:txBody>
      </p:sp>
      <p:sp>
        <p:nvSpPr>
          <p:cNvPr id="22" name="21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15" name="14 Rectángulo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4" Type="http://schemas.openxmlformats.org/officeDocument/2006/relationships/oleObject" Target="../embeddings/oleObject8.bin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5" Type="http://schemas.openxmlformats.org/officeDocument/2006/relationships/oleObject" Target="../embeddings/oleObject3.bin"/><Relationship Id="rId4" Type="http://schemas.openxmlformats.org/officeDocument/2006/relationships/oleObject" Target="../embeddings/oleObject2.bin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3.png"/><Relationship Id="rId5" Type="http://schemas.openxmlformats.org/officeDocument/2006/relationships/oleObject" Target="../embeddings/oleObject6.bin"/><Relationship Id="rId4" Type="http://schemas.openxmlformats.org/officeDocument/2006/relationships/oleObject" Target="../embeddings/oleObject5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CL" dirty="0" smtClean="0"/>
              <a:t>Sesión </a:t>
            </a:r>
            <a:r>
              <a:rPr lang="es-CL" dirty="0" smtClean="0"/>
              <a:t>4</a:t>
            </a:r>
            <a:endParaRPr lang="es-CL" dirty="0"/>
          </a:p>
        </p:txBody>
      </p:sp>
      <p:sp>
        <p:nvSpPr>
          <p:cNvPr id="7" name="6 Subtítulo"/>
          <p:cNvSpPr>
            <a:spLocks noGrp="1"/>
          </p:cNvSpPr>
          <p:nvPr>
            <p:ph type="subTitle" idx="1"/>
          </p:nvPr>
        </p:nvSpPr>
        <p:spPr>
          <a:xfrm>
            <a:off x="1000100" y="1857364"/>
            <a:ext cx="8062912" cy="2964670"/>
          </a:xfrm>
        </p:spPr>
        <p:txBody>
          <a:bodyPr>
            <a:normAutofit/>
          </a:bodyPr>
          <a:lstStyle/>
          <a:p>
            <a:r>
              <a:rPr lang="es-CL" dirty="0" err="1" smtClean="0"/>
              <a:t>Dócima</a:t>
            </a:r>
            <a:r>
              <a:rPr lang="es-CL" dirty="0" smtClean="0"/>
              <a:t> de hipótesis</a:t>
            </a:r>
          </a:p>
        </p:txBody>
      </p:sp>
      <p:sp>
        <p:nvSpPr>
          <p:cNvPr id="5" name="2 Subtítulo"/>
          <p:cNvSpPr txBox="1">
            <a:spLocks/>
          </p:cNvSpPr>
          <p:nvPr/>
        </p:nvSpPr>
        <p:spPr>
          <a:xfrm>
            <a:off x="540544" y="2964660"/>
            <a:ext cx="8062912" cy="2750356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marR="36576" lvl="0" algn="r">
              <a:buClr>
                <a:schemeClr val="accent1"/>
              </a:buClr>
              <a:buSzPct val="80000"/>
              <a:defRPr/>
            </a:pPr>
            <a:r>
              <a:rPr lang="es-CL" sz="2400" b="1" dirty="0" smtClean="0">
                <a:ln>
                  <a:solidFill>
                    <a:schemeClr val="bg2"/>
                  </a:solidFill>
                </a:ln>
              </a:rPr>
              <a:t>Planteamiento de la hipótesis</a:t>
            </a:r>
          </a:p>
          <a:p>
            <a:pPr marR="36576" lvl="0" algn="r">
              <a:buClr>
                <a:schemeClr val="accent1"/>
              </a:buClr>
              <a:buSzPct val="80000"/>
              <a:defRPr/>
            </a:pPr>
            <a:r>
              <a:rPr lang="es-CL" sz="2400" b="1" dirty="0" smtClean="0">
                <a:ln>
                  <a:solidFill>
                    <a:schemeClr val="bg2"/>
                  </a:solidFill>
                </a:ln>
              </a:rPr>
              <a:t>Error de Tipo 1 y 2</a:t>
            </a:r>
          </a:p>
          <a:p>
            <a:pPr marL="0" marR="36576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r>
              <a:rPr kumimoji="0" lang="es-CL" sz="2400" b="1" i="0" u="none" strike="noStrike" kern="1200" cap="none" spc="0" normalizeH="0" baseline="0" noProof="0" dirty="0" smtClean="0">
                <a:ln>
                  <a:solidFill>
                    <a:schemeClr val="bg2"/>
                  </a:solidFill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Teorema central del límite</a:t>
            </a:r>
          </a:p>
          <a:p>
            <a:pPr marL="0" marR="36576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r>
              <a:rPr lang="es-CL" sz="2400" b="1" dirty="0" smtClean="0">
                <a:ln>
                  <a:solidFill>
                    <a:schemeClr val="bg2"/>
                  </a:solidFill>
                </a:ln>
              </a:rPr>
              <a:t>Intervalos de confianza</a:t>
            </a:r>
            <a:endParaRPr kumimoji="0" lang="es-CL" sz="2400" b="1" i="0" u="none" strike="noStrike" kern="1200" cap="none" spc="0" normalizeH="0" baseline="0" noProof="0" dirty="0" smtClean="0">
              <a:ln>
                <a:solidFill>
                  <a:schemeClr val="bg2"/>
                </a:solidFill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1071538" y="285728"/>
            <a:ext cx="721523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dirty="0" smtClean="0"/>
              <a:t>¿Intervalo de confianza de una proporción?</a:t>
            </a:r>
          </a:p>
          <a:p>
            <a:endParaRPr lang="es-CL" dirty="0"/>
          </a:p>
        </p:txBody>
      </p:sp>
      <p:sp>
        <p:nvSpPr>
          <p:cNvPr id="22530" name="AutoShape 2" descr="{\displaystyle (p_{n}-z_{\alpha /2}{\sqrt {\frac {p_{n}(1-p_{n})}{n}}},\;p_{n}+z_{\alpha /2}{\sqrt {\frac {p_{n}(1-p_{n})}{n}}})}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CL"/>
          </a:p>
        </p:txBody>
      </p:sp>
      <p:sp>
        <p:nvSpPr>
          <p:cNvPr id="22532" name="AutoShape 4" descr="{\displaystyle (p_{n}-z_{\alpha /2}{\sqrt {\frac {p_{n}(1-p_{n})}{n}}},\;p_{n}+z_{\alpha /2}{\sqrt {\frac {p_{n}(1-p_{n})}{n}}})}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CL"/>
          </a:p>
        </p:txBody>
      </p:sp>
      <p:sp>
        <p:nvSpPr>
          <p:cNvPr id="22534" name="AutoShape 6" descr="{\displaystyle (p_{n}-z_{\alpha /2}{\sqrt {\frac {p_{n}(1-p_{n})}{n}}},\;p_{n}+z_{\alpha /2}{\sqrt {\frac {p_{n}(1-p_{n})}{n}}})}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CL"/>
          </a:p>
        </p:txBody>
      </p:sp>
      <p:graphicFrame>
        <p:nvGraphicFramePr>
          <p:cNvPr id="6" name="5 Objeto"/>
          <p:cNvGraphicFramePr>
            <a:graphicFrameLocks noChangeAspect="1"/>
          </p:cNvGraphicFramePr>
          <p:nvPr/>
        </p:nvGraphicFramePr>
        <p:xfrm>
          <a:off x="2391261" y="857232"/>
          <a:ext cx="4895383" cy="857256"/>
        </p:xfrm>
        <a:graphic>
          <a:graphicData uri="http://schemas.openxmlformats.org/presentationml/2006/ole">
            <p:oleObj spid="_x0000_s22535" name="Ecuación" r:id="rId3" imgW="2755800" imgH="482400" progId="">
              <p:embed/>
            </p:oleObj>
          </a:graphicData>
        </a:graphic>
      </p:graphicFrame>
      <p:graphicFrame>
        <p:nvGraphicFramePr>
          <p:cNvPr id="22536" name="Object 8"/>
          <p:cNvGraphicFramePr>
            <a:graphicFrameLocks noChangeAspect="1"/>
          </p:cNvGraphicFramePr>
          <p:nvPr/>
        </p:nvGraphicFramePr>
        <p:xfrm>
          <a:off x="3857620" y="1857364"/>
          <a:ext cx="1354138" cy="428625"/>
        </p:xfrm>
        <a:graphic>
          <a:graphicData uri="http://schemas.openxmlformats.org/presentationml/2006/ole">
            <p:oleObj spid="_x0000_s22536" name="Ecuación" r:id="rId4" imgW="761760" imgH="241200" progId="">
              <p:embed/>
            </p:oleObj>
          </a:graphicData>
        </a:graphic>
      </p:graphicFrame>
    </p:spTree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1142976" y="214290"/>
            <a:ext cx="7929618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L" b="1" dirty="0" err="1" smtClean="0"/>
              <a:t>Dócima</a:t>
            </a:r>
            <a:r>
              <a:rPr lang="es-CL" b="1" dirty="0" smtClean="0"/>
              <a:t> de hipótesis</a:t>
            </a:r>
          </a:p>
          <a:p>
            <a:endParaRPr lang="es-CL" dirty="0" smtClean="0"/>
          </a:p>
          <a:p>
            <a:r>
              <a:rPr lang="es-CL" dirty="0" smtClean="0"/>
              <a:t>La base para la investigación cuantitativa. </a:t>
            </a:r>
          </a:p>
          <a:p>
            <a:r>
              <a:rPr lang="es-CL" dirty="0" smtClean="0"/>
              <a:t>Necesaria para decidir con cuál hipótesis uno se queda. </a:t>
            </a:r>
          </a:p>
          <a:p>
            <a:endParaRPr lang="es-CL" dirty="0" smtClean="0"/>
          </a:p>
          <a:p>
            <a:r>
              <a:rPr lang="es-CL" dirty="0" smtClean="0"/>
              <a:t>Se establece a partir de una hipótesis nula y una alternativa: ambas son excluyentes, no da paso a terrenos grises.</a:t>
            </a:r>
          </a:p>
          <a:p>
            <a:endParaRPr lang="es-CL" dirty="0" smtClean="0"/>
          </a:p>
          <a:p>
            <a:r>
              <a:rPr lang="es-CL" dirty="0" smtClean="0"/>
              <a:t>Se asume una distribución de probabilidad a una serie de datos y se obtiene la probabilidad de ocurrencia o no de un valor.</a:t>
            </a:r>
          </a:p>
        </p:txBody>
      </p:sp>
      <p:pic>
        <p:nvPicPr>
          <p:cNvPr id="23554" name="Picture 2" descr="Resultado de imagen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48249" y="3429000"/>
            <a:ext cx="4895751" cy="2000264"/>
          </a:xfrm>
          <a:prstGeom prst="rect">
            <a:avLst/>
          </a:prstGeom>
          <a:noFill/>
        </p:spPr>
      </p:pic>
      <p:pic>
        <p:nvPicPr>
          <p:cNvPr id="27652" name="Picture 4" descr="PRUEBA DE HIPOTESIS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512" y="3501008"/>
            <a:ext cx="3876204" cy="194421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80" name="Picture 4" descr="Resultado de imagen para type 1 error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357422" y="3143248"/>
            <a:ext cx="4686300" cy="3514726"/>
          </a:xfrm>
          <a:prstGeom prst="rect">
            <a:avLst/>
          </a:prstGeom>
          <a:noFill/>
        </p:spPr>
      </p:pic>
      <p:pic>
        <p:nvPicPr>
          <p:cNvPr id="24582" name="Picture 6" descr="Resultado de imagen para type 1 error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57224" y="214290"/>
            <a:ext cx="6876884" cy="285752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1285852" y="285728"/>
            <a:ext cx="7643866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dirty="0" smtClean="0"/>
              <a:t>Hay que decidir la magnitud de ambos errores que vamos a permitir.</a:t>
            </a:r>
          </a:p>
          <a:p>
            <a:r>
              <a:rPr lang="es-CL" dirty="0" smtClean="0">
                <a:latin typeface="+mj-lt"/>
                <a:cs typeface="Times New Roman" pitchFamily="18" charset="0"/>
              </a:rPr>
              <a:t>5% </a:t>
            </a:r>
            <a:r>
              <a:rPr lang="es-CL" dirty="0" smtClean="0">
                <a:latin typeface="+mj-lt"/>
                <a:cs typeface="Times New Roman" pitchFamily="18" charset="0"/>
                <a:sym typeface="Wingdings" pitchFamily="2" charset="2"/>
              </a:rPr>
              <a:t> </a:t>
            </a:r>
            <a:r>
              <a:rPr lang="es-CL" dirty="0" smtClean="0">
                <a:latin typeface="+mj-lt"/>
                <a:cs typeface="Times New Roman" pitchFamily="18" charset="0"/>
              </a:rPr>
              <a:t>rechazaremos 5 de 100 muestras que presenten un comportamiento diferente a la hipótesis nula.</a:t>
            </a:r>
          </a:p>
          <a:p>
            <a:r>
              <a:rPr lang="es-CL" dirty="0" smtClean="0">
                <a:latin typeface="+mj-lt"/>
                <a:cs typeface="Times New Roman" pitchFamily="18" charset="0"/>
              </a:rPr>
              <a:t>Mientras más pequeño es alfa, menor riesgo hay de cometer error de tipo I, pero mayor de cometer error de tipo II.</a:t>
            </a:r>
          </a:p>
          <a:p>
            <a:r>
              <a:rPr lang="es-CL" dirty="0" smtClean="0">
                <a:latin typeface="+mj-lt"/>
                <a:cs typeface="Times New Roman" pitchFamily="18" charset="0"/>
              </a:rPr>
              <a:t>Poder: 1-</a:t>
            </a:r>
            <a:r>
              <a:rPr lang="el-GR" dirty="0" smtClean="0">
                <a:latin typeface="MS Reference Sans Serif"/>
                <a:cs typeface="Times New Roman" pitchFamily="18" charset="0"/>
              </a:rPr>
              <a:t>β</a:t>
            </a:r>
            <a:r>
              <a:rPr lang="es-CL" dirty="0" smtClean="0">
                <a:latin typeface="MS Reference Sans Serif"/>
                <a:cs typeface="Times New Roman" pitchFamily="18" charset="0"/>
              </a:rPr>
              <a:t> probabilidad de rechazar una hipótesis nula falsa</a:t>
            </a:r>
            <a:endParaRPr lang="es-CL" dirty="0">
              <a:latin typeface="+mj-lt"/>
              <a:cs typeface="Times New Roman" pitchFamily="18" charset="0"/>
            </a:endParaRPr>
          </a:p>
        </p:txBody>
      </p:sp>
      <p:pic>
        <p:nvPicPr>
          <p:cNvPr id="25602" name="Picture 2" descr="Resultado de imagen para type 1 error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38276" y="2857496"/>
            <a:ext cx="7048500" cy="3333750"/>
          </a:xfrm>
          <a:prstGeom prst="rect">
            <a:avLst/>
          </a:prstGeom>
          <a:noFill/>
        </p:spPr>
      </p:pic>
      <p:sp>
        <p:nvSpPr>
          <p:cNvPr id="5" name="4 Rectángulo"/>
          <p:cNvSpPr/>
          <p:nvPr/>
        </p:nvSpPr>
        <p:spPr>
          <a:xfrm>
            <a:off x="2857488" y="6286520"/>
            <a:ext cx="380104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CL" dirty="0" smtClean="0"/>
              <a:t>https://rpsychologist.com/d3/NHST/</a:t>
            </a:r>
            <a:endParaRPr lang="es-CL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1000100" y="549172"/>
            <a:ext cx="8001056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L" dirty="0" smtClean="0"/>
              <a:t>¿A qué se refiere el teorema central del límite y cuál es su aplicación en inferencia estadística?</a:t>
            </a:r>
          </a:p>
          <a:p>
            <a:r>
              <a:rPr lang="es-CL" dirty="0" smtClean="0"/>
              <a:t>¿Qué es el error estándar?</a:t>
            </a:r>
          </a:p>
          <a:p>
            <a:r>
              <a:rPr lang="es-CL" dirty="0" smtClean="0"/>
              <a:t>¿Qué es un intervalo de confianza?</a:t>
            </a:r>
          </a:p>
          <a:p>
            <a:r>
              <a:rPr lang="es-CL" dirty="0" smtClean="0"/>
              <a:t>- Defina Error tipo I</a:t>
            </a:r>
          </a:p>
          <a:p>
            <a:pPr>
              <a:buFontTx/>
              <a:buChar char="-"/>
            </a:pPr>
            <a:r>
              <a:rPr lang="es-CL" dirty="0" smtClean="0"/>
              <a:t> Defina Error tipo II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1000100" y="571480"/>
            <a:ext cx="8143932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dirty="0" smtClean="0"/>
              <a:t>¿Cuán confiables son los resultados obtenidos?</a:t>
            </a:r>
          </a:p>
          <a:p>
            <a:r>
              <a:rPr lang="es-CL" dirty="0" smtClean="0"/>
              <a:t>¿Cuán probable es que las diferencias entre los resultados observados y los esperados en base a mi hipótesis sean debidas al azar?</a:t>
            </a:r>
          </a:p>
          <a:p>
            <a:endParaRPr lang="es-CL" dirty="0" smtClean="0"/>
          </a:p>
          <a:p>
            <a:r>
              <a:rPr lang="es-CL" dirty="0" smtClean="0"/>
              <a:t>Teorema central del límite:</a:t>
            </a:r>
          </a:p>
          <a:p>
            <a:r>
              <a:rPr lang="es-CL" dirty="0" smtClean="0"/>
              <a:t>En una muestra grande, no importando la distribución, la media de una población se aproximarán a una distribución normal.</a:t>
            </a:r>
          </a:p>
          <a:p>
            <a:endParaRPr lang="es-CL" dirty="0" smtClean="0"/>
          </a:p>
          <a:p>
            <a:r>
              <a:rPr lang="es-CL" dirty="0" smtClean="0"/>
              <a:t>La gracia de las muestras grandes:</a:t>
            </a:r>
          </a:p>
          <a:p>
            <a:pPr marL="342900" indent="-342900">
              <a:buAutoNum type="arabicPeriod"/>
            </a:pPr>
            <a:r>
              <a:rPr lang="es-CL" dirty="0" smtClean="0"/>
              <a:t>Se acercarán a la media paramétrica de la población</a:t>
            </a:r>
          </a:p>
          <a:p>
            <a:pPr marL="342900" indent="-342900">
              <a:buAutoNum type="arabicPeriod"/>
            </a:pPr>
            <a:r>
              <a:rPr lang="es-CL" dirty="0" smtClean="0"/>
              <a:t>La desviación estándar no se acortará, sino que se acercará al </a:t>
            </a:r>
            <a:r>
              <a:rPr lang="es-CL" sz="2400" i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σ</a:t>
            </a:r>
            <a:r>
              <a:rPr lang="es-CL" dirty="0" smtClean="0">
                <a:latin typeface="+mj-lt"/>
                <a:ea typeface="Calibri" pitchFamily="34" charset="0"/>
                <a:cs typeface="Times New Roman" pitchFamily="18" charset="0"/>
              </a:rPr>
              <a:t> de la población</a:t>
            </a:r>
            <a:endParaRPr lang="es-CL" dirty="0" smtClean="0">
              <a:latin typeface="+mj-lt"/>
            </a:endParaRPr>
          </a:p>
          <a:p>
            <a:pPr marL="342900" indent="-342900">
              <a:buAutoNum type="arabicPeriod"/>
            </a:pPr>
            <a:r>
              <a:rPr lang="es-CL" dirty="0" smtClean="0"/>
              <a:t>Mientras mayor muestra, menor es la </a:t>
            </a:r>
            <a:r>
              <a:rPr lang="es-CL" dirty="0" err="1" smtClean="0"/>
              <a:t>d.s.</a:t>
            </a:r>
            <a:r>
              <a:rPr lang="es-CL" dirty="0" smtClean="0"/>
              <a:t> de la media</a:t>
            </a:r>
          </a:p>
          <a:p>
            <a:pPr marL="342900" indent="-342900">
              <a:buAutoNum type="arabicPeriod"/>
            </a:pPr>
            <a:endParaRPr lang="es-CL" dirty="0" smtClean="0"/>
          </a:p>
          <a:p>
            <a:pPr marL="342900" indent="-342900"/>
            <a:endParaRPr lang="es-CL" dirty="0" smtClean="0"/>
          </a:p>
          <a:p>
            <a:pPr marL="342900" indent="-342900"/>
            <a:r>
              <a:rPr lang="es-CL" dirty="0" smtClean="0"/>
              <a:t>Valor esperado: valor promedio obtenido de una muestra de infinitas repeticiones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57224" y="142852"/>
            <a:ext cx="7500990" cy="65910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42910" y="500042"/>
            <a:ext cx="7645767" cy="56436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1000100" y="214290"/>
            <a:ext cx="7929618" cy="175432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CL" b="1" dirty="0" smtClean="0"/>
              <a:t>Intervalos de confianza</a:t>
            </a:r>
          </a:p>
          <a:p>
            <a:endParaRPr lang="es-CL" dirty="0" smtClean="0"/>
          </a:p>
          <a:p>
            <a:r>
              <a:rPr lang="es-CL" dirty="0" smtClean="0"/>
              <a:t>Sirve para conocer una “región” en donde se encuentra el estimador (cualquiera) </a:t>
            </a:r>
          </a:p>
          <a:p>
            <a:endParaRPr lang="es-CL" dirty="0" smtClean="0"/>
          </a:p>
          <a:p>
            <a:endParaRPr lang="es-CL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14414" y="1643050"/>
            <a:ext cx="7358082" cy="7951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3 CuadroTexto"/>
          <p:cNvSpPr txBox="1"/>
          <p:nvPr/>
        </p:nvSpPr>
        <p:spPr>
          <a:xfrm>
            <a:off x="1071538" y="2928934"/>
            <a:ext cx="785818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dirty="0" smtClean="0"/>
              <a:t>La probabilidad (P) que el término		      es menor o igual a </a:t>
            </a:r>
          </a:p>
          <a:p>
            <a:endParaRPr lang="es-CL" dirty="0" smtClean="0"/>
          </a:p>
          <a:p>
            <a:r>
              <a:rPr lang="es-CL" dirty="0" smtClean="0"/>
              <a:t>la media paramétrica </a:t>
            </a:r>
            <a:r>
              <a:rPr lang="es-CL" sz="2400" i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µ</a:t>
            </a:r>
            <a:r>
              <a:rPr lang="es-CL" i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s-CL" dirty="0" smtClean="0">
                <a:latin typeface="+mj-lt"/>
                <a:ea typeface="Calibri" pitchFamily="34" charset="0"/>
                <a:cs typeface="Times New Roman" pitchFamily="18" charset="0"/>
              </a:rPr>
              <a:t>y que el término		   es mayor o igual a </a:t>
            </a:r>
            <a:r>
              <a:rPr lang="es-CL" sz="2400" i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µ</a:t>
            </a:r>
            <a:r>
              <a:rPr lang="es-CL" i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s-CL" dirty="0" smtClean="0">
                <a:latin typeface="+mj-lt"/>
                <a:ea typeface="Calibri" pitchFamily="34" charset="0"/>
                <a:cs typeface="Times New Roman" pitchFamily="18" charset="0"/>
              </a:rPr>
              <a:t>es 0.95</a:t>
            </a:r>
          </a:p>
          <a:p>
            <a:endParaRPr lang="es-CL" dirty="0" smtClean="0">
              <a:latin typeface="+mj-lt"/>
              <a:cs typeface="Times New Roman" pitchFamily="18" charset="0"/>
            </a:endParaRPr>
          </a:p>
          <a:p>
            <a:r>
              <a:rPr lang="es-CL" dirty="0" smtClean="0">
                <a:latin typeface="+mj-lt"/>
                <a:cs typeface="Times New Roman" pitchFamily="18" charset="0"/>
              </a:rPr>
              <a:t>Es decir, 95 de 100 intervalos de confianza similarmente obtenidos cubrirían la media </a:t>
            </a:r>
            <a:r>
              <a:rPr lang="es-CL" sz="2400" i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µ.</a:t>
            </a:r>
            <a:endParaRPr lang="es-CL" dirty="0">
              <a:latin typeface="+mj-lt"/>
            </a:endParaRPr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 cstate="print"/>
          <a:srcRect b="13461"/>
          <a:stretch>
            <a:fillRect/>
          </a:stretch>
        </p:blipFill>
        <p:spPr bwMode="auto">
          <a:xfrm>
            <a:off x="4591061" y="2857496"/>
            <a:ext cx="1409699" cy="4286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357818" y="3571876"/>
            <a:ext cx="14097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1000100" y="272735"/>
            <a:ext cx="8072494" cy="63709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dirty="0" smtClean="0"/>
              <a:t>Tenemos una muestra de 35 mediciones de largos de alas de moscas, con </a:t>
            </a:r>
            <a:r>
              <a:rPr lang="es-CL" dirty="0" smtClean="0">
                <a:latin typeface="MS Reference Sans Serif"/>
              </a:rPr>
              <a:t></a:t>
            </a:r>
            <a:r>
              <a:rPr lang="es-CL" dirty="0" smtClean="0">
                <a:latin typeface="+mj-lt"/>
              </a:rPr>
              <a:t>=44.8</a:t>
            </a:r>
            <a:r>
              <a:rPr lang="es-CL" dirty="0" smtClean="0"/>
              <a:t>. Sabemos que </a:t>
            </a:r>
            <a:r>
              <a:rPr lang="es-CL" sz="2400" i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µ</a:t>
            </a:r>
            <a:r>
              <a:rPr lang="es-CL" i="1" dirty="0" smtClean="0">
                <a:latin typeface="+mj-lt"/>
                <a:ea typeface="Calibri" pitchFamily="34" charset="0"/>
                <a:cs typeface="Times New Roman" pitchFamily="18" charset="0"/>
              </a:rPr>
              <a:t>=45.5 y </a:t>
            </a:r>
            <a:r>
              <a:rPr lang="es-CL" sz="2400" i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σ</a:t>
            </a:r>
            <a:r>
              <a:rPr lang="es-CL" i="1" dirty="0" smtClean="0">
                <a:latin typeface="+mj-lt"/>
                <a:ea typeface="Calibri" pitchFamily="34" charset="0"/>
                <a:cs typeface="Times New Roman" pitchFamily="18" charset="0"/>
              </a:rPr>
              <a:t>=3.9</a:t>
            </a:r>
            <a:endParaRPr lang="es-CL" dirty="0" smtClean="0">
              <a:latin typeface="+mj-lt"/>
            </a:endParaRPr>
          </a:p>
          <a:p>
            <a:endParaRPr lang="es-CL" dirty="0" smtClean="0"/>
          </a:p>
          <a:p>
            <a:r>
              <a:rPr lang="es-CL" dirty="0" smtClean="0"/>
              <a:t>¿Cómo calculamos el intervalo de confianza de la media?</a:t>
            </a:r>
          </a:p>
          <a:p>
            <a:r>
              <a:rPr lang="es-CL" dirty="0" smtClean="0"/>
              <a:t>Primero calculamos la </a:t>
            </a:r>
            <a:r>
              <a:rPr lang="es-CL" dirty="0" err="1" smtClean="0"/>
              <a:t>d.s.</a:t>
            </a:r>
            <a:r>
              <a:rPr lang="es-CL" dirty="0" smtClean="0"/>
              <a:t> de las medias siguiendo esta fórmula:</a:t>
            </a:r>
          </a:p>
          <a:p>
            <a:endParaRPr lang="es-CL" dirty="0" smtClean="0"/>
          </a:p>
          <a:p>
            <a:endParaRPr lang="es-CL" dirty="0" smtClean="0"/>
          </a:p>
          <a:p>
            <a:endParaRPr lang="es-CL" dirty="0" smtClean="0"/>
          </a:p>
          <a:p>
            <a:endParaRPr lang="es-CL" dirty="0" smtClean="0"/>
          </a:p>
          <a:p>
            <a:r>
              <a:rPr lang="es-CL" dirty="0" smtClean="0"/>
              <a:t>Luego:</a:t>
            </a:r>
          </a:p>
          <a:p>
            <a:endParaRPr lang="es-CL" dirty="0" smtClean="0"/>
          </a:p>
          <a:p>
            <a:endParaRPr lang="es-CL" dirty="0" smtClean="0"/>
          </a:p>
          <a:p>
            <a:endParaRPr lang="es-CL" dirty="0" smtClean="0"/>
          </a:p>
          <a:p>
            <a:endParaRPr lang="es-CL" dirty="0" smtClean="0"/>
          </a:p>
          <a:p>
            <a:endParaRPr lang="es-CL" dirty="0" smtClean="0"/>
          </a:p>
          <a:p>
            <a:endParaRPr lang="es-CL" dirty="0" smtClean="0"/>
          </a:p>
          <a:p>
            <a:endParaRPr lang="es-CL" dirty="0" smtClean="0"/>
          </a:p>
          <a:p>
            <a:r>
              <a:rPr lang="es-CL" dirty="0" smtClean="0"/>
              <a:t>En este caso conocemos la media de la población </a:t>
            </a:r>
            <a:r>
              <a:rPr lang="es-CL" sz="2400" i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µ</a:t>
            </a:r>
            <a:r>
              <a:rPr lang="es-CL" i="1" dirty="0" smtClean="0">
                <a:ea typeface="Calibri" pitchFamily="34" charset="0"/>
                <a:cs typeface="Times New Roman" pitchFamily="18" charset="0"/>
              </a:rPr>
              <a:t>=45.5</a:t>
            </a:r>
            <a:endParaRPr lang="es-CL" dirty="0" smtClean="0"/>
          </a:p>
          <a:p>
            <a:r>
              <a:rPr lang="es-CL" dirty="0" smtClean="0"/>
              <a:t>¿No está satisfecho con un 95% de confianza?</a:t>
            </a:r>
          </a:p>
          <a:p>
            <a:r>
              <a:rPr lang="es-CL" dirty="0" smtClean="0"/>
              <a:t>Usa un 99%=2.576</a:t>
            </a:r>
          </a:p>
          <a:p>
            <a:r>
              <a:rPr lang="es-CL" dirty="0" smtClean="0"/>
              <a:t>Sin embargo, mientras mayor es el porcentaje, más amplio se vuelve el intervalo</a:t>
            </a:r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CL"/>
          </a:p>
        </p:txBody>
      </p:sp>
      <p:graphicFrame>
        <p:nvGraphicFramePr>
          <p:cNvPr id="9" name="8 Objeto"/>
          <p:cNvGraphicFramePr>
            <a:graphicFrameLocks noChangeAspect="1"/>
          </p:cNvGraphicFramePr>
          <p:nvPr/>
        </p:nvGraphicFramePr>
        <p:xfrm>
          <a:off x="1428728" y="1928802"/>
          <a:ext cx="5786478" cy="714384"/>
        </p:xfrm>
        <a:graphic>
          <a:graphicData uri="http://schemas.openxmlformats.org/presentationml/2006/ole">
            <p:oleObj spid="_x0000_s1031" name="Ecuación" r:id="rId3" imgW="1955520" imgH="241200" progId="">
              <p:embed/>
            </p:oleObj>
          </a:graphicData>
        </a:graphic>
      </p:graphicFrame>
      <p:graphicFrame>
        <p:nvGraphicFramePr>
          <p:cNvPr id="10" name="9 Objeto"/>
          <p:cNvGraphicFramePr>
            <a:graphicFrameLocks noChangeAspect="1"/>
          </p:cNvGraphicFramePr>
          <p:nvPr/>
        </p:nvGraphicFramePr>
        <p:xfrm>
          <a:off x="1285852" y="3500438"/>
          <a:ext cx="5786478" cy="571504"/>
        </p:xfrm>
        <a:graphic>
          <a:graphicData uri="http://schemas.openxmlformats.org/presentationml/2006/ole">
            <p:oleObj spid="_x0000_s1032" name="Ecuación" r:id="rId4" imgW="2057400" imgH="215640" progId="">
              <p:embed/>
            </p:oleObj>
          </a:graphicData>
        </a:graphic>
      </p:graphicFrame>
      <p:graphicFrame>
        <p:nvGraphicFramePr>
          <p:cNvPr id="1033" name="Object 9"/>
          <p:cNvGraphicFramePr>
            <a:graphicFrameLocks noChangeAspect="1"/>
          </p:cNvGraphicFramePr>
          <p:nvPr/>
        </p:nvGraphicFramePr>
        <p:xfrm>
          <a:off x="1285852" y="4429132"/>
          <a:ext cx="6000792" cy="573090"/>
        </p:xfrm>
        <a:graphic>
          <a:graphicData uri="http://schemas.openxmlformats.org/presentationml/2006/ole">
            <p:oleObj spid="_x0000_s1033" name="Ecuación" r:id="rId5" imgW="2095200" imgH="215640" progId="">
              <p:embed/>
            </p:oleObj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1071538" y="285728"/>
            <a:ext cx="8001056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dirty="0" smtClean="0"/>
              <a:t>¿Cómo calcular los intervalos de confianza en muestras pequeñas?</a:t>
            </a:r>
          </a:p>
          <a:p>
            <a:pPr marL="342900" indent="-342900">
              <a:buAutoNum type="arabicPeriod"/>
            </a:pPr>
            <a:r>
              <a:rPr lang="es-CL" dirty="0" smtClean="0"/>
              <a:t>Para distribuciones normales, las desviaciones entre las medias y </a:t>
            </a:r>
            <a:r>
              <a:rPr lang="es-CL" i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µ ~ N</a:t>
            </a:r>
          </a:p>
          <a:p>
            <a:pPr marL="342900" indent="-342900">
              <a:buAutoNum type="arabicPeriod"/>
            </a:pPr>
            <a:r>
              <a:rPr lang="es-CL" dirty="0" smtClean="0">
                <a:latin typeface="+mj-lt"/>
                <a:cs typeface="Times New Roman" pitchFamily="18" charset="0"/>
              </a:rPr>
              <a:t>Si </a:t>
            </a:r>
          </a:p>
          <a:p>
            <a:pPr marL="342900" indent="-342900">
              <a:buAutoNum type="arabicPeriod"/>
            </a:pPr>
            <a:endParaRPr lang="es-CL" dirty="0" smtClean="0">
              <a:latin typeface="+mj-lt"/>
              <a:cs typeface="Times New Roman" pitchFamily="18" charset="0"/>
            </a:endParaRPr>
          </a:p>
          <a:p>
            <a:pPr marL="342900" indent="-342900">
              <a:buAutoNum type="arabicPeriod"/>
            </a:pPr>
            <a:endParaRPr lang="es-CL" dirty="0" smtClean="0">
              <a:latin typeface="+mj-lt"/>
              <a:cs typeface="Times New Roman" pitchFamily="18" charset="0"/>
            </a:endParaRPr>
          </a:p>
          <a:p>
            <a:pPr marL="342900" indent="-342900">
              <a:buAutoNum type="arabicPeriod"/>
            </a:pPr>
            <a:endParaRPr lang="es-CL" dirty="0" smtClean="0">
              <a:latin typeface="+mj-lt"/>
              <a:cs typeface="Times New Roman" pitchFamily="18" charset="0"/>
            </a:endParaRPr>
          </a:p>
          <a:p>
            <a:pPr marL="342900" indent="-342900">
              <a:buAutoNum type="arabicPeriod"/>
            </a:pPr>
            <a:endParaRPr lang="es-CL" dirty="0" smtClean="0">
              <a:latin typeface="+mj-lt"/>
              <a:cs typeface="Times New Roman" pitchFamily="18" charset="0"/>
            </a:endParaRPr>
          </a:p>
          <a:p>
            <a:pPr marL="342900" indent="-342900">
              <a:buAutoNum type="arabicPeriod"/>
            </a:pPr>
            <a:r>
              <a:rPr lang="es-CL" dirty="0" smtClean="0">
                <a:latin typeface="+mj-lt"/>
                <a:cs typeface="Times New Roman" pitchFamily="18" charset="0"/>
              </a:rPr>
              <a:t>Si calculamos </a:t>
            </a:r>
            <a:endParaRPr lang="es-CL" dirty="0">
              <a:latin typeface="+mj-lt"/>
            </a:endParaRPr>
          </a:p>
        </p:txBody>
      </p:sp>
      <p:graphicFrame>
        <p:nvGraphicFramePr>
          <p:cNvPr id="3" name="2 Objeto"/>
          <p:cNvGraphicFramePr>
            <a:graphicFrameLocks noChangeAspect="1"/>
          </p:cNvGraphicFramePr>
          <p:nvPr/>
        </p:nvGraphicFramePr>
        <p:xfrm>
          <a:off x="2786050" y="1357298"/>
          <a:ext cx="3079354" cy="642942"/>
        </p:xfrm>
        <a:graphic>
          <a:graphicData uri="http://schemas.openxmlformats.org/presentationml/2006/ole">
            <p:oleObj spid="_x0000_s20482" name="Ecuación" r:id="rId3" imgW="1155600" imgH="241200" progId="">
              <p:embed/>
            </p:oleObj>
          </a:graphicData>
        </a:graphic>
      </p:graphicFrame>
      <p:graphicFrame>
        <p:nvGraphicFramePr>
          <p:cNvPr id="4" name="3 Objeto"/>
          <p:cNvGraphicFramePr>
            <a:graphicFrameLocks noChangeAspect="1"/>
          </p:cNvGraphicFramePr>
          <p:nvPr/>
        </p:nvGraphicFramePr>
        <p:xfrm>
          <a:off x="3428992" y="2714620"/>
          <a:ext cx="1144594" cy="1144594"/>
        </p:xfrm>
        <a:graphic>
          <a:graphicData uri="http://schemas.openxmlformats.org/presentationml/2006/ole">
            <p:oleObj spid="_x0000_s20483" name="Ecuación" r:id="rId4" imgW="431640" imgH="431640" progId="">
              <p:embed/>
            </p:oleObj>
          </a:graphicData>
        </a:graphic>
      </p:graphicFrame>
      <p:graphicFrame>
        <p:nvGraphicFramePr>
          <p:cNvPr id="20484" name="Object 4"/>
          <p:cNvGraphicFramePr>
            <a:graphicFrameLocks noChangeAspect="1"/>
          </p:cNvGraphicFramePr>
          <p:nvPr/>
        </p:nvGraphicFramePr>
        <p:xfrm>
          <a:off x="7000892" y="2786058"/>
          <a:ext cx="1203325" cy="714375"/>
        </p:xfrm>
        <a:graphic>
          <a:graphicData uri="http://schemas.openxmlformats.org/presentationml/2006/ole">
            <p:oleObj spid="_x0000_s20484" name="Ecuación" r:id="rId5" imgW="406080" imgH="241200" progId="">
              <p:embed/>
            </p:oleObj>
          </a:graphicData>
        </a:graphic>
      </p:graphicFrame>
      <p:sp>
        <p:nvSpPr>
          <p:cNvPr id="7" name="6 CuadroTexto"/>
          <p:cNvSpPr txBox="1"/>
          <p:nvPr/>
        </p:nvSpPr>
        <p:spPr>
          <a:xfrm>
            <a:off x="5214942" y="3059668"/>
            <a:ext cx="17859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dirty="0" smtClean="0"/>
              <a:t>Error estándar</a:t>
            </a:r>
            <a:endParaRPr lang="es-CL" dirty="0"/>
          </a:p>
        </p:txBody>
      </p:sp>
      <p:sp>
        <p:nvSpPr>
          <p:cNvPr id="9" name="8 Rectángulo"/>
          <p:cNvSpPr/>
          <p:nvPr/>
        </p:nvSpPr>
        <p:spPr>
          <a:xfrm>
            <a:off x="5214942" y="2786058"/>
            <a:ext cx="3000396" cy="785818"/>
          </a:xfrm>
          <a:prstGeom prst="rect">
            <a:avLst/>
          </a:prstGeom>
          <a:noFill/>
          <a:ln w="444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10" name="9 CuadroTexto"/>
          <p:cNvSpPr txBox="1"/>
          <p:nvPr/>
        </p:nvSpPr>
        <p:spPr>
          <a:xfrm>
            <a:off x="1071538" y="4500570"/>
            <a:ext cx="792961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dirty="0" smtClean="0"/>
              <a:t>Esta nueva distribución no es normal, sino t.</a:t>
            </a:r>
          </a:p>
          <a:p>
            <a:r>
              <a:rPr lang="es-CL" dirty="0" smtClean="0"/>
              <a:t>A medida que aumentan los grados de libertad (n-1), la distribución t se acerca a una normal.</a:t>
            </a:r>
            <a:endParaRPr lang="es-CL" dirty="0"/>
          </a:p>
        </p:txBody>
      </p:sp>
      <p:pic>
        <p:nvPicPr>
          <p:cNvPr id="20485" name="Picture 5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57158" y="5786454"/>
            <a:ext cx="8524875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406" y="71414"/>
            <a:ext cx="7786742" cy="46959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1509" name="Picture 5" descr="Resultado de imagen para aphid stem"/>
          <p:cNvPicPr>
            <a:picLocks noChangeAspect="1" noChangeArrowheads="1"/>
          </p:cNvPicPr>
          <p:nvPr/>
        </p:nvPicPr>
        <p:blipFill>
          <a:blip r:embed="rId3" cstate="print"/>
          <a:srcRect l="17202" r="23165" b="18392"/>
          <a:stretch>
            <a:fillRect/>
          </a:stretch>
        </p:blipFill>
        <p:spPr bwMode="auto">
          <a:xfrm>
            <a:off x="4678857" y="3214686"/>
            <a:ext cx="4465143" cy="3429000"/>
          </a:xfrm>
          <a:prstGeom prst="rect">
            <a:avLst/>
          </a:prstGeom>
          <a:noFill/>
        </p:spPr>
      </p:pic>
    </p:spTree>
  </p:cSld>
  <p:clrMapOvr>
    <a:masterClrMapping/>
  </p:clrMapOvr>
  <p:transition/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io">
  <a:themeElements>
    <a:clrScheme name="Solsticio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io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io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940</TotalTime>
  <Words>493</Words>
  <Application>Microsoft Office PowerPoint</Application>
  <PresentationFormat>Presentación en pantalla (4:3)</PresentationFormat>
  <Paragraphs>77</Paragraphs>
  <Slides>13</Slides>
  <Notes>0</Notes>
  <HiddenSlides>4</HiddenSlides>
  <MMClips>0</MMClips>
  <ScaleCrop>false</ScaleCrop>
  <HeadingPairs>
    <vt:vector size="6" baseType="variant">
      <vt:variant>
        <vt:lpstr>Tema</vt:lpstr>
      </vt:variant>
      <vt:variant>
        <vt:i4>1</vt:i4>
      </vt:variant>
      <vt:variant>
        <vt:lpstr>Servidores OLE incrustados</vt:lpstr>
      </vt:variant>
      <vt:variant>
        <vt:i4>1</vt:i4>
      </vt:variant>
      <vt:variant>
        <vt:lpstr>Títulos de diapositiva</vt:lpstr>
      </vt:variant>
      <vt:variant>
        <vt:i4>13</vt:i4>
      </vt:variant>
    </vt:vector>
  </HeadingPairs>
  <TitlesOfParts>
    <vt:vector size="15" baseType="lpstr">
      <vt:lpstr>Solsticio</vt:lpstr>
      <vt:lpstr>Ecuación</vt:lpstr>
      <vt:lpstr>Sesión 4</vt:lpstr>
      <vt:lpstr>Diapositiva 2</vt:lpstr>
      <vt:lpstr>Diapositiva 3</vt:lpstr>
      <vt:lpstr>Diapositiva 4</vt:lpstr>
      <vt:lpstr>Diapositiva 5</vt:lpstr>
      <vt:lpstr>Diapositiva 6</vt:lpstr>
      <vt:lpstr>Diapositiva 7</vt:lpstr>
      <vt:lpstr>Diapositiva 8</vt:lpstr>
      <vt:lpstr>Diapositiva 9</vt:lpstr>
      <vt:lpstr>Diapositiva 10</vt:lpstr>
      <vt:lpstr>Diapositiva 11</vt:lpstr>
      <vt:lpstr>Diapositiva 12</vt:lpstr>
      <vt:lpstr>Diapositiva 13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Sesión 5</dc:title>
  <dc:creator>Rodrigo</dc:creator>
  <cp:lastModifiedBy>Rodrigo Retamal</cp:lastModifiedBy>
  <cp:revision>63</cp:revision>
  <dcterms:created xsi:type="dcterms:W3CDTF">2018-01-09T20:20:09Z</dcterms:created>
  <dcterms:modified xsi:type="dcterms:W3CDTF">2020-10-13T13:29:22Z</dcterms:modified>
</cp:coreProperties>
</file>