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Sesión </a:t>
            </a:r>
            <a:r>
              <a:rPr lang="es-CL" dirty="0" smtClean="0"/>
              <a:t>4</a:t>
            </a:r>
            <a:endParaRPr lang="es-CL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1000100" y="1857364"/>
            <a:ext cx="8062912" cy="2964670"/>
          </a:xfrm>
        </p:spPr>
        <p:txBody>
          <a:bodyPr>
            <a:normAutofit/>
          </a:bodyPr>
          <a:lstStyle/>
          <a:p>
            <a:r>
              <a:rPr lang="es-CL" dirty="0" err="1" smtClean="0"/>
              <a:t>Dócima</a:t>
            </a:r>
            <a:r>
              <a:rPr lang="es-CL" dirty="0" smtClean="0"/>
              <a:t> de hipótesis</a:t>
            </a: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540544" y="2964660"/>
            <a:ext cx="8062912" cy="275035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R="36576" lvl="0" algn="r">
              <a:buClr>
                <a:schemeClr val="accent1"/>
              </a:buClr>
              <a:buSzPct val="80000"/>
              <a:defRPr/>
            </a:pPr>
            <a:r>
              <a:rPr lang="es-CL" sz="2400" b="1" dirty="0" smtClean="0">
                <a:ln>
                  <a:solidFill>
                    <a:schemeClr val="bg2"/>
                  </a:solidFill>
                </a:ln>
              </a:rPr>
              <a:t>Planteamiento de la hipótesis</a:t>
            </a:r>
          </a:p>
          <a:p>
            <a:pPr marR="36576" lvl="0" algn="r">
              <a:buClr>
                <a:schemeClr val="accent1"/>
              </a:buClr>
              <a:buSzPct val="80000"/>
              <a:defRPr/>
            </a:pPr>
            <a:r>
              <a:rPr lang="es-CL" sz="2400" b="1" dirty="0" smtClean="0">
                <a:ln>
                  <a:solidFill>
                    <a:schemeClr val="bg2"/>
                  </a:solidFill>
                </a:ln>
              </a:rPr>
              <a:t>Error de Tipo 1 y 2</a:t>
            </a:r>
          </a:p>
          <a:p>
            <a:pPr marL="0" marR="36576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24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Teorema central del límite</a:t>
            </a:r>
          </a:p>
          <a:p>
            <a:pPr marL="0" marR="36576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CL" sz="2400" b="1" dirty="0" smtClean="0">
                <a:ln>
                  <a:solidFill>
                    <a:schemeClr val="bg2"/>
                  </a:solidFill>
                </a:ln>
              </a:rPr>
              <a:t>Intervalos de confianza</a:t>
            </a:r>
            <a:endParaRPr kumimoji="0" lang="es-CL" sz="24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1538" y="285728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¿Intervalo de confianza de una proporción?</a:t>
            </a:r>
          </a:p>
          <a:p>
            <a:endParaRPr lang="es-CL" dirty="0"/>
          </a:p>
        </p:txBody>
      </p:sp>
      <p:sp>
        <p:nvSpPr>
          <p:cNvPr id="22530" name="AutoShape 2" descr="{\displaystyle (p_{n}-z_{\alpha /2}{\sqrt {\frac {p_{n}(1-p_{n})}{n}}},\;p_{n}+z_{\alpha /2}{\sqrt {\frac {p_{n}(1-p_{n})}{n}}})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22532" name="AutoShape 4" descr="{\displaystyle (p_{n}-z_{\alpha /2}{\sqrt {\frac {p_{n}(1-p_{n})}{n}}},\;p_{n}+z_{\alpha /2}{\sqrt {\frac {p_{n}(1-p_{n})}{n}}})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22534" name="AutoShape 6" descr="{\displaystyle (p_{n}-z_{\alpha /2}{\sqrt {\frac {p_{n}(1-p_{n})}{n}}},\;p_{n}+z_{\alpha /2}{\sqrt {\frac {p_{n}(1-p_{n})}{n}}})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2391261" y="857232"/>
          <a:ext cx="4895383" cy="857256"/>
        </p:xfrm>
        <a:graphic>
          <a:graphicData uri="http://schemas.openxmlformats.org/presentationml/2006/ole">
            <p:oleObj spid="_x0000_s22535" name="Ecuación" r:id="rId3" imgW="2755800" imgH="482400" progId="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3857620" y="1857364"/>
          <a:ext cx="1354138" cy="428625"/>
        </p:xfrm>
        <a:graphic>
          <a:graphicData uri="http://schemas.openxmlformats.org/presentationml/2006/ole">
            <p:oleObj spid="_x0000_s22536" name="Ecuación" r:id="rId4" imgW="761760" imgH="241200" progId="">
              <p:embed/>
            </p:oleObj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42976" y="214290"/>
            <a:ext cx="79296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err="1" smtClean="0"/>
              <a:t>Dócima</a:t>
            </a:r>
            <a:r>
              <a:rPr lang="es-CL" b="1" dirty="0" smtClean="0"/>
              <a:t> de hipótesis</a:t>
            </a:r>
          </a:p>
          <a:p>
            <a:endParaRPr lang="es-CL" dirty="0" smtClean="0"/>
          </a:p>
          <a:p>
            <a:r>
              <a:rPr lang="es-CL" dirty="0" smtClean="0"/>
              <a:t>La base para la investigación cuantitativa. </a:t>
            </a:r>
          </a:p>
          <a:p>
            <a:r>
              <a:rPr lang="es-CL" dirty="0" smtClean="0"/>
              <a:t>Necesaria para decidir con cuál hipótesis uno se queda. </a:t>
            </a:r>
          </a:p>
          <a:p>
            <a:endParaRPr lang="es-CL" dirty="0" smtClean="0"/>
          </a:p>
          <a:p>
            <a:r>
              <a:rPr lang="es-CL" dirty="0" smtClean="0"/>
              <a:t>Se establece a partir de una hipótesis nula y una alternativa: ambas son excluyentes, no da paso a terrenos grises.</a:t>
            </a:r>
          </a:p>
          <a:p>
            <a:endParaRPr lang="es-CL" dirty="0" smtClean="0"/>
          </a:p>
          <a:p>
            <a:r>
              <a:rPr lang="es-CL" dirty="0" smtClean="0"/>
              <a:t>Se asume una distribución de probabilidad a una serie de datos y se obtiene la probabilidad de ocurrencia o no de un valor.</a:t>
            </a:r>
          </a:p>
        </p:txBody>
      </p:sp>
      <p:pic>
        <p:nvPicPr>
          <p:cNvPr id="23554" name="Picture 2" descr="Resultado de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8249" y="3429000"/>
            <a:ext cx="4895751" cy="2000264"/>
          </a:xfrm>
          <a:prstGeom prst="rect">
            <a:avLst/>
          </a:prstGeom>
          <a:noFill/>
        </p:spPr>
      </p:pic>
      <p:pic>
        <p:nvPicPr>
          <p:cNvPr id="27652" name="Picture 4" descr="PRUEBA DE HIPOTES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501008"/>
            <a:ext cx="3876204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Resultado de imagen para type 1 err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143248"/>
            <a:ext cx="4686300" cy="3514726"/>
          </a:xfrm>
          <a:prstGeom prst="rect">
            <a:avLst/>
          </a:prstGeom>
          <a:noFill/>
        </p:spPr>
      </p:pic>
      <p:pic>
        <p:nvPicPr>
          <p:cNvPr id="24582" name="Picture 6" descr="Resultado de imagen para type 1 err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14290"/>
            <a:ext cx="6876884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85852" y="285728"/>
            <a:ext cx="76438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Hay que decidir la magnitud de ambos errores que vamos a permitir.</a:t>
            </a:r>
          </a:p>
          <a:p>
            <a:r>
              <a:rPr lang="es-CL" dirty="0" smtClean="0">
                <a:latin typeface="+mj-lt"/>
                <a:cs typeface="Times New Roman" pitchFamily="18" charset="0"/>
              </a:rPr>
              <a:t>5% </a:t>
            </a:r>
            <a:r>
              <a:rPr lang="es-CL" dirty="0" smtClean="0">
                <a:latin typeface="+mj-lt"/>
                <a:cs typeface="Times New Roman" pitchFamily="18" charset="0"/>
                <a:sym typeface="Wingdings" pitchFamily="2" charset="2"/>
              </a:rPr>
              <a:t> </a:t>
            </a:r>
            <a:r>
              <a:rPr lang="es-CL" dirty="0" smtClean="0">
                <a:latin typeface="+mj-lt"/>
                <a:cs typeface="Times New Roman" pitchFamily="18" charset="0"/>
              </a:rPr>
              <a:t>rechazaremos 5 de 100 muestras que presenten un comportamiento diferente a la hipótesis nula.</a:t>
            </a:r>
          </a:p>
          <a:p>
            <a:r>
              <a:rPr lang="es-CL" dirty="0" smtClean="0">
                <a:latin typeface="+mj-lt"/>
                <a:cs typeface="Times New Roman" pitchFamily="18" charset="0"/>
              </a:rPr>
              <a:t>Mientras más pequeño es alfa, menor riesgo hay de cometer error de tipo I, pero mayor de cometer error de tipo II.</a:t>
            </a:r>
          </a:p>
          <a:p>
            <a:r>
              <a:rPr lang="es-CL" dirty="0" smtClean="0">
                <a:latin typeface="+mj-lt"/>
                <a:cs typeface="Times New Roman" pitchFamily="18" charset="0"/>
              </a:rPr>
              <a:t>Poder: 1-</a:t>
            </a:r>
            <a:r>
              <a:rPr lang="el-GR" dirty="0" smtClean="0">
                <a:latin typeface="MS Reference Sans Serif"/>
                <a:cs typeface="Times New Roman" pitchFamily="18" charset="0"/>
              </a:rPr>
              <a:t>β</a:t>
            </a:r>
            <a:r>
              <a:rPr lang="es-CL" dirty="0" smtClean="0">
                <a:latin typeface="MS Reference Sans Serif"/>
                <a:cs typeface="Times New Roman" pitchFamily="18" charset="0"/>
              </a:rPr>
              <a:t> probabilidad de rechazar una hipótesis nula falsa</a:t>
            </a:r>
            <a:endParaRPr lang="es-CL" dirty="0">
              <a:latin typeface="+mj-lt"/>
              <a:cs typeface="Times New Roman" pitchFamily="18" charset="0"/>
            </a:endParaRPr>
          </a:p>
        </p:txBody>
      </p:sp>
      <p:pic>
        <p:nvPicPr>
          <p:cNvPr id="25602" name="Picture 2" descr="Resultado de imagen para type 1 err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76" y="2857496"/>
            <a:ext cx="7048500" cy="333375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857488" y="6286520"/>
            <a:ext cx="380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https://rpsychologist.com/d3/NHST/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00100" y="549172"/>
            <a:ext cx="8001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¿A qué se refiere el teorema central del límite y cuál es su aplicación en inferencia estadística?</a:t>
            </a:r>
          </a:p>
          <a:p>
            <a:r>
              <a:rPr lang="es-CL" dirty="0" smtClean="0"/>
              <a:t>¿Qué es el error estándar?</a:t>
            </a:r>
          </a:p>
          <a:p>
            <a:r>
              <a:rPr lang="es-CL" dirty="0" smtClean="0"/>
              <a:t>¿Qué es un intervalo de confianza?</a:t>
            </a:r>
          </a:p>
          <a:p>
            <a:r>
              <a:rPr lang="es-CL" dirty="0" smtClean="0"/>
              <a:t>- Defina Error tipo I</a:t>
            </a:r>
          </a:p>
          <a:p>
            <a:pPr>
              <a:buFontTx/>
              <a:buChar char="-"/>
            </a:pPr>
            <a:r>
              <a:rPr lang="es-CL" dirty="0" smtClean="0"/>
              <a:t> Defina Error tipo II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571480"/>
            <a:ext cx="81439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¿Cuán confiables son los resultados obtenidos?</a:t>
            </a:r>
          </a:p>
          <a:p>
            <a:r>
              <a:rPr lang="es-CL" dirty="0" smtClean="0"/>
              <a:t>¿Cuán probable es que las diferencias entre los resultados observados y los esperados en base a mi hipótesis sean debidas al azar?</a:t>
            </a:r>
          </a:p>
          <a:p>
            <a:endParaRPr lang="es-CL" dirty="0" smtClean="0"/>
          </a:p>
          <a:p>
            <a:r>
              <a:rPr lang="es-CL" dirty="0" smtClean="0"/>
              <a:t>Teorema central del límite:</a:t>
            </a:r>
          </a:p>
          <a:p>
            <a:r>
              <a:rPr lang="es-CL" dirty="0" smtClean="0"/>
              <a:t>En una muestra grande, no importando la distribución, la media de una población se aproximarán a una distribución normal.</a:t>
            </a:r>
          </a:p>
          <a:p>
            <a:endParaRPr lang="es-CL" dirty="0" smtClean="0"/>
          </a:p>
          <a:p>
            <a:r>
              <a:rPr lang="es-CL" dirty="0" smtClean="0"/>
              <a:t>La gracia de las muestras grandes:</a:t>
            </a:r>
          </a:p>
          <a:p>
            <a:pPr marL="342900" indent="-342900">
              <a:buAutoNum type="arabicPeriod"/>
            </a:pPr>
            <a:r>
              <a:rPr lang="es-CL" dirty="0" smtClean="0"/>
              <a:t>Se acercarán a la media paramétrica de la población</a:t>
            </a:r>
          </a:p>
          <a:p>
            <a:pPr marL="342900" indent="-342900">
              <a:buAutoNum type="arabicPeriod"/>
            </a:pPr>
            <a:r>
              <a:rPr lang="es-CL" dirty="0" smtClean="0"/>
              <a:t>La desviación estándar no se acortará, sino que se acercará al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</a:t>
            </a:r>
            <a:r>
              <a:rPr lang="es-CL" dirty="0" smtClean="0">
                <a:latin typeface="+mj-lt"/>
                <a:ea typeface="Calibri" pitchFamily="34" charset="0"/>
                <a:cs typeface="Times New Roman" pitchFamily="18" charset="0"/>
              </a:rPr>
              <a:t> de la población</a:t>
            </a:r>
            <a:endParaRPr lang="es-CL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es-CL" dirty="0" smtClean="0"/>
              <a:t>Mientras mayor muestra, menor es la </a:t>
            </a:r>
            <a:r>
              <a:rPr lang="es-CL" dirty="0" err="1" smtClean="0"/>
              <a:t>d.s.</a:t>
            </a:r>
            <a:r>
              <a:rPr lang="es-CL" dirty="0" smtClean="0"/>
              <a:t> de la media</a:t>
            </a:r>
          </a:p>
          <a:p>
            <a:pPr marL="342900" indent="-342900">
              <a:buAutoNum type="arabicPeriod"/>
            </a:pPr>
            <a:endParaRPr lang="es-CL" dirty="0" smtClean="0"/>
          </a:p>
          <a:p>
            <a:pPr marL="342900" indent="-342900"/>
            <a:endParaRPr lang="es-CL" dirty="0" smtClean="0"/>
          </a:p>
          <a:p>
            <a:pPr marL="342900" indent="-342900"/>
            <a:r>
              <a:rPr lang="es-CL" dirty="0" smtClean="0"/>
              <a:t>Valor esperado: valor promedio obtenido de una muestra de infinitas repeticiones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42852"/>
            <a:ext cx="7500990" cy="6591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0042"/>
            <a:ext cx="7645767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214290"/>
            <a:ext cx="7929618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L" b="1" dirty="0" smtClean="0"/>
              <a:t>Intervalos de confianza</a:t>
            </a:r>
          </a:p>
          <a:p>
            <a:endParaRPr lang="es-CL" dirty="0" smtClean="0"/>
          </a:p>
          <a:p>
            <a:r>
              <a:rPr lang="es-CL" dirty="0" smtClean="0"/>
              <a:t>Sirve para conocer una “región” en donde se encuentra el estimador (cualquiera) </a:t>
            </a:r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43050"/>
            <a:ext cx="7358082" cy="79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1071538" y="2928934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La probabilidad (P) que el término		      es menor o igual a </a:t>
            </a:r>
          </a:p>
          <a:p>
            <a:endParaRPr lang="es-CL" dirty="0" smtClean="0"/>
          </a:p>
          <a:p>
            <a:r>
              <a:rPr lang="es-CL" dirty="0" smtClean="0"/>
              <a:t>la media paramétrica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</a:t>
            </a:r>
            <a:r>
              <a:rPr lang="es-CL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CL" dirty="0" smtClean="0">
                <a:latin typeface="+mj-lt"/>
                <a:ea typeface="Calibri" pitchFamily="34" charset="0"/>
                <a:cs typeface="Times New Roman" pitchFamily="18" charset="0"/>
              </a:rPr>
              <a:t>y que el término		   es mayor o igual a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</a:t>
            </a:r>
            <a:r>
              <a:rPr lang="es-CL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CL" dirty="0" smtClean="0">
                <a:latin typeface="+mj-lt"/>
                <a:ea typeface="Calibri" pitchFamily="34" charset="0"/>
                <a:cs typeface="Times New Roman" pitchFamily="18" charset="0"/>
              </a:rPr>
              <a:t>es 0.95</a:t>
            </a:r>
          </a:p>
          <a:p>
            <a:endParaRPr lang="es-CL" dirty="0" smtClean="0">
              <a:latin typeface="+mj-lt"/>
              <a:cs typeface="Times New Roman" pitchFamily="18" charset="0"/>
            </a:endParaRPr>
          </a:p>
          <a:p>
            <a:r>
              <a:rPr lang="es-CL" dirty="0" smtClean="0">
                <a:latin typeface="+mj-lt"/>
                <a:cs typeface="Times New Roman" pitchFamily="18" charset="0"/>
              </a:rPr>
              <a:t>Es decir, 95 de 100 intervalos de confianza similarmente obtenidos cubrirían la media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µ.</a:t>
            </a:r>
            <a:endParaRPr lang="es-CL" dirty="0">
              <a:latin typeface="+mj-lt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b="13461"/>
          <a:stretch>
            <a:fillRect/>
          </a:stretch>
        </p:blipFill>
        <p:spPr bwMode="auto">
          <a:xfrm>
            <a:off x="4591061" y="2857496"/>
            <a:ext cx="140969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3571876"/>
            <a:ext cx="1409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272735"/>
            <a:ext cx="807249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Tenemos una muestra de 35 mediciones de largos de alas de moscas, con </a:t>
            </a:r>
            <a:r>
              <a:rPr lang="es-CL" dirty="0" smtClean="0">
                <a:latin typeface="MS Reference Sans Serif"/>
              </a:rPr>
              <a:t></a:t>
            </a:r>
            <a:r>
              <a:rPr lang="es-CL" dirty="0" smtClean="0">
                <a:latin typeface="+mj-lt"/>
              </a:rPr>
              <a:t>=44.8</a:t>
            </a:r>
            <a:r>
              <a:rPr lang="es-CL" dirty="0" smtClean="0"/>
              <a:t>. Sabemos que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</a:t>
            </a:r>
            <a:r>
              <a:rPr lang="es-CL" i="1" dirty="0" smtClean="0">
                <a:latin typeface="+mj-lt"/>
                <a:ea typeface="Calibri" pitchFamily="34" charset="0"/>
                <a:cs typeface="Times New Roman" pitchFamily="18" charset="0"/>
              </a:rPr>
              <a:t>=45.5 y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</a:t>
            </a:r>
            <a:r>
              <a:rPr lang="es-CL" i="1" dirty="0" smtClean="0">
                <a:latin typeface="+mj-lt"/>
                <a:ea typeface="Calibri" pitchFamily="34" charset="0"/>
                <a:cs typeface="Times New Roman" pitchFamily="18" charset="0"/>
              </a:rPr>
              <a:t>=3.9</a:t>
            </a:r>
            <a:endParaRPr lang="es-CL" dirty="0" smtClean="0">
              <a:latin typeface="+mj-lt"/>
            </a:endParaRPr>
          </a:p>
          <a:p>
            <a:endParaRPr lang="es-CL" dirty="0" smtClean="0"/>
          </a:p>
          <a:p>
            <a:r>
              <a:rPr lang="es-CL" dirty="0" smtClean="0"/>
              <a:t>¿Cómo calculamos el intervalo de confianza de la media?</a:t>
            </a:r>
          </a:p>
          <a:p>
            <a:r>
              <a:rPr lang="es-CL" dirty="0" smtClean="0"/>
              <a:t>Primero calculamos la </a:t>
            </a:r>
            <a:r>
              <a:rPr lang="es-CL" dirty="0" err="1" smtClean="0"/>
              <a:t>d.s.</a:t>
            </a:r>
            <a:r>
              <a:rPr lang="es-CL" dirty="0" smtClean="0"/>
              <a:t> de las medias siguiendo esta fórmula: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Luego: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En este caso conocemos la media de la población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</a:t>
            </a:r>
            <a:r>
              <a:rPr lang="es-CL" i="1" dirty="0" smtClean="0">
                <a:ea typeface="Calibri" pitchFamily="34" charset="0"/>
                <a:cs typeface="Times New Roman" pitchFamily="18" charset="0"/>
              </a:rPr>
              <a:t>=45.5</a:t>
            </a:r>
            <a:endParaRPr lang="es-CL" dirty="0" smtClean="0"/>
          </a:p>
          <a:p>
            <a:r>
              <a:rPr lang="es-CL" dirty="0" smtClean="0"/>
              <a:t>¿No está satisfecho con un 95% de confianza?</a:t>
            </a:r>
          </a:p>
          <a:p>
            <a:r>
              <a:rPr lang="es-CL" dirty="0" smtClean="0"/>
              <a:t>Usa un 99%=2.576</a:t>
            </a:r>
          </a:p>
          <a:p>
            <a:r>
              <a:rPr lang="es-CL" dirty="0" smtClean="0"/>
              <a:t>Sin embargo, mientras mayor es el porcentaje, más amplio se vuelve el intervalo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1428728" y="1928802"/>
          <a:ext cx="5786478" cy="714384"/>
        </p:xfrm>
        <a:graphic>
          <a:graphicData uri="http://schemas.openxmlformats.org/presentationml/2006/ole">
            <p:oleObj spid="_x0000_s1031" name="Ecuación" r:id="rId3" imgW="1955520" imgH="241200" progId="">
              <p:embed/>
            </p:oleObj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1285852" y="3500438"/>
          <a:ext cx="5786478" cy="571504"/>
        </p:xfrm>
        <a:graphic>
          <a:graphicData uri="http://schemas.openxmlformats.org/presentationml/2006/ole">
            <p:oleObj spid="_x0000_s1032" name="Ecuación" r:id="rId4" imgW="2057400" imgH="215640" progId="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285852" y="4429132"/>
          <a:ext cx="6000792" cy="573090"/>
        </p:xfrm>
        <a:graphic>
          <a:graphicData uri="http://schemas.openxmlformats.org/presentationml/2006/ole">
            <p:oleObj spid="_x0000_s1033" name="Ecuación" r:id="rId5" imgW="2095200" imgH="215640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1538" y="285728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¿Cómo calcular los intervalos de confianza en muestras pequeñas?</a:t>
            </a:r>
          </a:p>
          <a:p>
            <a:pPr marL="342900" indent="-342900">
              <a:buAutoNum type="arabicPeriod"/>
            </a:pPr>
            <a:r>
              <a:rPr lang="es-CL" dirty="0" smtClean="0"/>
              <a:t>Para distribuciones normales, las desviaciones entre las medias y </a:t>
            </a:r>
            <a:r>
              <a:rPr lang="es-CL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 ~ N</a:t>
            </a:r>
          </a:p>
          <a:p>
            <a:pPr marL="342900" indent="-342900">
              <a:buAutoNum type="arabicPeriod"/>
            </a:pPr>
            <a:r>
              <a:rPr lang="es-CL" dirty="0" smtClean="0">
                <a:latin typeface="+mj-lt"/>
                <a:cs typeface="Times New Roman" pitchFamily="18" charset="0"/>
              </a:rPr>
              <a:t>Si </a:t>
            </a:r>
          </a:p>
          <a:p>
            <a:pPr marL="342900" indent="-342900">
              <a:buAutoNum type="arabicPeriod"/>
            </a:pPr>
            <a:endParaRPr lang="es-CL" dirty="0" smtClean="0">
              <a:latin typeface="+mj-lt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es-CL" dirty="0" smtClean="0">
              <a:latin typeface="+mj-lt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es-CL" dirty="0" smtClean="0">
              <a:latin typeface="+mj-lt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es-CL" dirty="0" smtClean="0">
              <a:latin typeface="+mj-lt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s-CL" dirty="0" smtClean="0">
                <a:latin typeface="+mj-lt"/>
                <a:cs typeface="Times New Roman" pitchFamily="18" charset="0"/>
              </a:rPr>
              <a:t>Si calculamos </a:t>
            </a:r>
            <a:endParaRPr lang="es-CL" dirty="0">
              <a:latin typeface="+mj-lt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/>
        </p:nvGraphicFramePr>
        <p:xfrm>
          <a:off x="2786050" y="1357298"/>
          <a:ext cx="3079354" cy="642942"/>
        </p:xfrm>
        <a:graphic>
          <a:graphicData uri="http://schemas.openxmlformats.org/presentationml/2006/ole">
            <p:oleObj spid="_x0000_s20482" name="Ecuación" r:id="rId3" imgW="1155600" imgH="241200" progId="">
              <p:embed/>
            </p:oleObj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3428992" y="2714620"/>
          <a:ext cx="1144594" cy="1144594"/>
        </p:xfrm>
        <a:graphic>
          <a:graphicData uri="http://schemas.openxmlformats.org/presentationml/2006/ole">
            <p:oleObj spid="_x0000_s20483" name="Ecuación" r:id="rId4" imgW="431640" imgH="431640" progId="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7000892" y="2786058"/>
          <a:ext cx="1203325" cy="714375"/>
        </p:xfrm>
        <a:graphic>
          <a:graphicData uri="http://schemas.openxmlformats.org/presentationml/2006/ole">
            <p:oleObj spid="_x0000_s20484" name="Ecuación" r:id="rId5" imgW="406080" imgH="241200" progId="">
              <p:embed/>
            </p:oleObj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214942" y="305966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Error estándar</a:t>
            </a:r>
            <a:endParaRPr lang="es-CL" dirty="0"/>
          </a:p>
        </p:txBody>
      </p:sp>
      <p:sp>
        <p:nvSpPr>
          <p:cNvPr id="9" name="8 Rectángulo"/>
          <p:cNvSpPr/>
          <p:nvPr/>
        </p:nvSpPr>
        <p:spPr>
          <a:xfrm>
            <a:off x="5214942" y="2786058"/>
            <a:ext cx="3000396" cy="785818"/>
          </a:xfrm>
          <a:prstGeom prst="rect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CuadroTexto"/>
          <p:cNvSpPr txBox="1"/>
          <p:nvPr/>
        </p:nvSpPr>
        <p:spPr>
          <a:xfrm>
            <a:off x="1071538" y="4500570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Esta nueva distribución no es normal, sino t.</a:t>
            </a:r>
          </a:p>
          <a:p>
            <a:r>
              <a:rPr lang="es-CL" dirty="0" smtClean="0"/>
              <a:t>A medida que aumentan los grados de libertad (n-1), la distribución t se acerca a una normal.</a:t>
            </a:r>
            <a:endParaRPr lang="es-CL" dirty="0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5786454"/>
            <a:ext cx="8524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7786742" cy="4695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 descr="Resultado de imagen para aphid stem"/>
          <p:cNvPicPr>
            <a:picLocks noChangeAspect="1" noChangeArrowheads="1"/>
          </p:cNvPicPr>
          <p:nvPr/>
        </p:nvPicPr>
        <p:blipFill>
          <a:blip r:embed="rId3" cstate="print"/>
          <a:srcRect l="17202" r="23165" b="18392"/>
          <a:stretch>
            <a:fillRect/>
          </a:stretch>
        </p:blipFill>
        <p:spPr bwMode="auto">
          <a:xfrm>
            <a:off x="4678857" y="3214686"/>
            <a:ext cx="4465143" cy="3429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940</TotalTime>
  <Words>493</Words>
  <Application>Microsoft Office PowerPoint</Application>
  <PresentationFormat>Presentación en pantalla (4:3)</PresentationFormat>
  <Paragraphs>77</Paragraphs>
  <Slides>13</Slides>
  <Notes>0</Notes>
  <HiddenSlides>4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Solsticio</vt:lpstr>
      <vt:lpstr>Ecuación</vt:lpstr>
      <vt:lpstr>Sesión 4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5</dc:title>
  <dc:creator>Rodrigo</dc:creator>
  <cp:lastModifiedBy>Rodrigo Retamal</cp:lastModifiedBy>
  <cp:revision>63</cp:revision>
  <dcterms:created xsi:type="dcterms:W3CDTF">2018-01-09T20:20:09Z</dcterms:created>
  <dcterms:modified xsi:type="dcterms:W3CDTF">2020-10-13T13:29:22Z</dcterms:modified>
</cp:coreProperties>
</file>