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72" r:id="rId3"/>
    <p:sldId id="318" r:id="rId4"/>
    <p:sldId id="319" r:id="rId5"/>
    <p:sldId id="320" r:id="rId6"/>
    <p:sldId id="321" r:id="rId7"/>
    <p:sldId id="350" r:id="rId8"/>
    <p:sldId id="330" r:id="rId9"/>
    <p:sldId id="322" r:id="rId10"/>
    <p:sldId id="331" r:id="rId11"/>
    <p:sldId id="332" r:id="rId12"/>
    <p:sldId id="333" r:id="rId13"/>
    <p:sldId id="323" r:id="rId14"/>
    <p:sldId id="334" r:id="rId15"/>
    <p:sldId id="335" r:id="rId16"/>
    <p:sldId id="324" r:id="rId17"/>
    <p:sldId id="336" r:id="rId18"/>
    <p:sldId id="337" r:id="rId19"/>
    <p:sldId id="325" r:id="rId20"/>
    <p:sldId id="340" r:id="rId21"/>
    <p:sldId id="327" r:id="rId22"/>
    <p:sldId id="341" r:id="rId23"/>
    <p:sldId id="342" r:id="rId24"/>
    <p:sldId id="349" r:id="rId25"/>
    <p:sldId id="351" r:id="rId26"/>
    <p:sldId id="326" r:id="rId27"/>
    <p:sldId id="338" r:id="rId28"/>
    <p:sldId id="328" r:id="rId29"/>
    <p:sldId id="343" r:id="rId30"/>
    <p:sldId id="344" r:id="rId31"/>
    <p:sldId id="329" r:id="rId32"/>
    <p:sldId id="345" r:id="rId33"/>
    <p:sldId id="347" r:id="rId34"/>
    <p:sldId id="353" r:id="rId35"/>
    <p:sldId id="348" r:id="rId36"/>
    <p:sldId id="352" r:id="rId3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5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ECFDF-D261-844D-B36C-23592FC81382}" type="datetimeFigureOut">
              <a:rPr lang="es-ES_tradnl" smtClean="0"/>
              <a:t>31/3/21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9DC93-7C36-634D-853E-57C3D33EB5B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676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7183B-FD8E-428C-80DB-144846F1B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CEF55F-F1AB-4A2F-A49D-A720EFC5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F88734-0223-454C-B721-92AD5A73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3F22D-3CCD-4B92-A7C5-082D1754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ADF3B6-B73E-4C96-AC48-DBE01BD0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29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995E4-C47B-4CE5-8D57-D82FC39B8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F25D5E-4702-431A-9CBD-87AA9F848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90C660-D0DB-412E-9F52-963D3D9D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6850B-493C-470D-BF93-2D84FD21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8F28E-831E-4946-8A98-A60AB6E0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725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460ECF-FD41-4917-BB17-ED0347DF8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015090-7798-4192-9341-35E799C9F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BBAFE-F3DF-42F6-AD5F-65731665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17ED1-3DD1-46E5-9B73-009B472D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C0D157-94F1-492D-8033-CB986112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501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FA86A-CB2B-4FBC-82E9-DD69577A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53649B-BE70-4AD4-8B0F-ED3A1F1F7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D69AE1-9E96-40A0-8A28-AE387A87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3B3AEA-B767-4F5A-AC86-13E05B7C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E4713C-4C52-4796-B925-66E0DC3E6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035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1791FF-6DC2-46E4-BA93-4D50F5BE7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64F4B5-755F-4653-B54D-B57898C39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BB5A4F-55DA-431C-9759-9D0F38A3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C71F0D-3F82-4AA0-85D8-9A543D00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06FB8-BB70-4675-9449-D3B1D436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69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9C522-5251-4CCA-A499-49607778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93A5D7-BD10-42CE-A401-76AEDF0A5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719BF7-A422-4888-A287-E51D90F55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245A07-01FE-444E-BF50-FF4E80E2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0E74D0-3B65-40A9-95D5-0B328FBE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9B691D-A086-4354-AC4D-DF540D96F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987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D5B29-028A-44F1-B60F-E5F2B7DF6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4B5F31-0C35-46CF-85A1-3AF744CEA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BE59C1-3C06-423E-A172-11EC334BA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6135FB-7BEA-4F1E-8F24-45419C71C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5C611D-2DB2-44F5-BD31-A2C66F0CF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85B55A-CE3E-48B5-9C82-3A19E6A1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60C275-9BF0-4A23-A33E-2BAFF0DF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F127D9-EEFD-4B7C-BED0-92C95DC6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031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A0085-9219-4932-BF3B-C5979E960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27D3CA-51FA-40E2-8197-E6863972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9A7E33-0EDB-4A17-9014-00CDE375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AF7A94-8999-4EDD-A602-287B51DE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99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37C8C7-A3B5-4BC9-9C80-799A03A3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E87AEC-6CBB-4D89-9FE0-7C2CD1B9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D0E456-F06C-4074-9BFB-58F9B913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288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ED914-42B9-45F6-A36A-C2F33742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82F372-4F90-4052-B346-58CB5BE0D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EA0F21-F8C5-419A-B3BB-08ADDEAF5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7C5044-3773-4A74-91F8-8EDB6F6F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E7675B-21D6-4E02-B1E3-F59523F8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D61F8A-CACB-4A44-B743-318458F1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74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84BBA-D922-45D5-A9B5-860ABC74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48171C-9A12-4E5E-BC2B-5C5D957BA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75B743-5E23-4B76-95F9-8497B9225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6AD61-B8CB-428C-9653-009C4B56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1554CF-6CA7-4333-BA61-6F0866CA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E020AF-B712-4A67-BB97-2626A2D8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18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F821430-427E-4666-ABA0-148E50C5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1A60E-74F3-48DB-83C2-A215C6007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97571A-94CD-411C-84F2-95F248EA2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BDED-751D-450C-BC7D-390661F705C7}" type="datetimeFigureOut">
              <a:rPr lang="es-CL" smtClean="0"/>
              <a:t>31-03-21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3527CC-3BF8-42E1-8B97-7B4E878FC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C2EB56-5AF0-49AC-91EF-8D43BF71B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5179-AC96-4729-9C9E-A83E620E2C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819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logo area trabajo social (1)">
            <a:extLst>
              <a:ext uri="{FF2B5EF4-FFF2-40B4-BE49-F238E27FC236}">
                <a16:creationId xmlns:a16="http://schemas.microsoft.com/office/drawing/2014/main" id="{8A518EFF-CA2D-4DE1-BEC6-42CD8D7128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86" y="247678"/>
            <a:ext cx="3741930" cy="1079686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CB523AF-052E-44A3-B4CB-6FE9D0995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590" y="1694985"/>
            <a:ext cx="10765410" cy="2386361"/>
          </a:xfrm>
        </p:spPr>
        <p:txBody>
          <a:bodyPr>
            <a:normAutofit/>
          </a:bodyPr>
          <a:lstStyle/>
          <a:p>
            <a:r>
              <a:rPr lang="es-CL" sz="16600" dirty="0">
                <a:latin typeface="Aparajita" panose="020B0604020202020204" pitchFamily="34" charset="0"/>
                <a:cs typeface="Aparajita" panose="020B0604020202020204" pitchFamily="34" charset="0"/>
              </a:rPr>
              <a:t>Economía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86748-FCCA-4BC5-AF63-8D10B34D6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7786" y="4448967"/>
            <a:ext cx="4480379" cy="201565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s-CL" sz="2800" dirty="0">
                <a:latin typeface="Aparajita" panose="020B0604020202020204" pitchFamily="34" charset="0"/>
                <a:cs typeface="Aparajita" panose="020B0604020202020204" pitchFamily="34" charset="0"/>
              </a:rPr>
              <a:t>Profesor: Felipe Gajardo León</a:t>
            </a:r>
          </a:p>
          <a:p>
            <a:pPr algn="l">
              <a:lnSpc>
                <a:spcPct val="100000"/>
              </a:lnSpc>
            </a:pPr>
            <a:r>
              <a:rPr lang="es-CL" sz="2800" dirty="0">
                <a:latin typeface="Aparajita" panose="020B0604020202020204" pitchFamily="34" charset="0"/>
                <a:cs typeface="Aparajita" panose="020B0604020202020204" pitchFamily="34" charset="0"/>
              </a:rPr>
              <a:t>Semestre Otoño 2021</a:t>
            </a:r>
          </a:p>
          <a:p>
            <a:pPr algn="l">
              <a:lnSpc>
                <a:spcPct val="100000"/>
              </a:lnSpc>
            </a:pPr>
            <a:r>
              <a:rPr lang="es-CL" sz="2800" dirty="0">
                <a:latin typeface="Aparajita" panose="020B0604020202020204" pitchFamily="34" charset="0"/>
                <a:cs typeface="Aparajita" panose="020B0604020202020204" pitchFamily="34" charset="0"/>
              </a:rPr>
              <a:t>Miércoles 31 de Marzo</a:t>
            </a:r>
          </a:p>
          <a:p>
            <a:pPr algn="l"/>
            <a:endParaRPr lang="es-CL" dirty="0">
              <a:solidFill>
                <a:schemeClr val="bg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BDC48F3-B5F3-4909-978F-7314B2FE21D4}"/>
              </a:ext>
            </a:extLst>
          </p:cNvPr>
          <p:cNvSpPr/>
          <p:nvPr/>
        </p:nvSpPr>
        <p:spPr>
          <a:xfrm>
            <a:off x="424070" y="0"/>
            <a:ext cx="1643269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BE16762-E7CF-674E-9F67-54AE5CB9A292}"/>
              </a:ext>
            </a:extLst>
          </p:cNvPr>
          <p:cNvSpPr/>
          <p:nvPr/>
        </p:nvSpPr>
        <p:spPr>
          <a:xfrm>
            <a:off x="1873405" y="0"/>
            <a:ext cx="193934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43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Neoclásica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Contexto histórico: fines siglo XIX y XX.</a:t>
            </a:r>
            <a:endParaRPr lang="es-CL" sz="3600" dirty="0"/>
          </a:p>
          <a:p>
            <a:pPr algn="just"/>
            <a:r>
              <a:rPr lang="es-CL" sz="3200" dirty="0"/>
              <a:t>De economía política a sólo economía. Énfasis en ser ciencia pura y dura, despojándose de dimensiones políticas (y por tanto éticas) que implican juicios de valor subjetivos</a:t>
            </a:r>
          </a:p>
          <a:p>
            <a:pPr algn="just"/>
            <a:r>
              <a:rPr lang="es-CL" sz="3200" dirty="0"/>
              <a:t>Individuos ”máquinas de placer” que maximizan su utilidad.</a:t>
            </a:r>
          </a:p>
          <a:p>
            <a:pPr algn="just"/>
            <a:r>
              <a:rPr lang="es-CL" sz="3200" dirty="0"/>
              <a:t>El foco se traslada a la demanda (consumo) e intercambio</a:t>
            </a:r>
          </a:p>
          <a:p>
            <a:pPr algn="just"/>
            <a:r>
              <a:rPr lang="es-CL" sz="3200" dirty="0"/>
              <a:t>La competencia en el mercado permite un resultado socialmente benigno.</a:t>
            </a:r>
          </a:p>
          <a:p>
            <a:pPr algn="just"/>
            <a:r>
              <a:rPr lang="es-CL" sz="3200" dirty="0"/>
              <a:t>Los mercados se autoequilibran o, dicho de otro modo, </a:t>
            </a:r>
            <a:r>
              <a:rPr lang="es-CL" sz="3200" i="1" dirty="0"/>
              <a:t>Laissez faire.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00484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Neoclásica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Eficiencia de Pareto o, dicho de otro modo, </a:t>
            </a:r>
            <a:r>
              <a:rPr lang="es-CL" sz="3200" i="1" dirty="0"/>
              <a:t>statu quo</a:t>
            </a:r>
          </a:p>
          <a:p>
            <a:pPr marL="0" indent="0" algn="just">
              <a:buNone/>
            </a:pPr>
            <a:r>
              <a:rPr lang="es-CL" sz="3200" dirty="0"/>
              <a:t>	</a:t>
            </a:r>
            <a:r>
              <a:rPr lang="es-CL" sz="3200" u="sng" dirty="0"/>
              <a:t>Neoclásicos anti libre mercado (1920-1930)</a:t>
            </a:r>
          </a:p>
          <a:p>
            <a:pPr algn="just"/>
            <a:r>
              <a:rPr lang="es-CL" sz="3200" dirty="0"/>
              <a:t>Fallas de mercado y economía del bienestar</a:t>
            </a:r>
          </a:p>
          <a:p>
            <a:pPr algn="just"/>
            <a:r>
              <a:rPr lang="es-CL" sz="3200" dirty="0"/>
              <a:t>Principio de compensación</a:t>
            </a:r>
          </a:p>
          <a:p>
            <a:pPr algn="just"/>
            <a:r>
              <a:rPr lang="es-CL" sz="3200" dirty="0"/>
              <a:t>Economía o asimetría de la información</a:t>
            </a:r>
          </a:p>
          <a:p>
            <a:pPr marL="0" indent="0" algn="just">
              <a:buNone/>
            </a:pPr>
            <a:r>
              <a:rPr lang="es-CL" sz="3200" dirty="0"/>
              <a:t>	</a:t>
            </a:r>
            <a:r>
              <a:rPr lang="es-CL" sz="3200" u="sng" dirty="0"/>
              <a:t>Neoclásicos libre mercado 2.0 (1980)</a:t>
            </a:r>
          </a:p>
          <a:p>
            <a:pPr algn="just"/>
            <a:r>
              <a:rPr lang="es-CL" sz="3200" dirty="0"/>
              <a:t>Expectativas racionales y fallas de gobierno</a:t>
            </a:r>
            <a:endParaRPr lang="es-CL" sz="3200" i="1" dirty="0"/>
          </a:p>
        </p:txBody>
      </p:sp>
    </p:spTree>
    <p:extLst>
      <p:ext uri="{BB962C8B-B14F-4D97-AF65-F5344CB8AC3E}">
        <p14:creationId xmlns:p14="http://schemas.microsoft.com/office/powerpoint/2010/main" val="2322577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Neoclásica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sz="3600" i="1" dirty="0"/>
              <a:t>“A más de uno le resultaría muy difícil ser un marxista «de derechas» o un austríaco «de izquierdas», pero existen muchos economistas neoclásicos «de izquierdas», como Joseph Stiglitz y Paul Krugman, y también «de derechas», como James Buchanan y Gary Becker” (Chang, 2014).</a:t>
            </a:r>
          </a:p>
          <a:p>
            <a:pPr marL="0" indent="0" algn="just">
              <a:buNone/>
            </a:pPr>
            <a:endParaRPr lang="es-CL" sz="4000" i="1" dirty="0"/>
          </a:p>
          <a:p>
            <a:pPr marL="0" indent="0" algn="just">
              <a:buNone/>
            </a:pPr>
            <a:r>
              <a:rPr lang="es-CL" sz="4000" i="1" dirty="0"/>
              <a:t>“</a:t>
            </a:r>
            <a:r>
              <a:rPr lang="es-CL" sz="3600" i="1" dirty="0"/>
              <a:t>Puede parecer una exageración por mi parte, pero cualquier persona lo bastante inteligente puede justificar cualquier política gubernamental, cualquier estrategia empresarial o cualquier acción individual con ayuda de la escuela económica neoclásica” (Chang, 2014). </a:t>
            </a:r>
            <a:endParaRPr lang="es-CL" sz="4000" i="1" dirty="0"/>
          </a:p>
          <a:p>
            <a:pPr marL="0" indent="0" algn="just">
              <a:buNone/>
            </a:pPr>
            <a:endParaRPr lang="es-CL" sz="3200" i="1" dirty="0"/>
          </a:p>
          <a:p>
            <a:pPr marL="0" indent="0" algn="just">
              <a:buNone/>
            </a:pPr>
            <a:endParaRPr lang="es-CL" sz="3200" i="1" dirty="0"/>
          </a:p>
        </p:txBody>
      </p:sp>
    </p:spTree>
    <p:extLst>
      <p:ext uri="{BB962C8B-B14F-4D97-AF65-F5344CB8AC3E}">
        <p14:creationId xmlns:p14="http://schemas.microsoft.com/office/powerpoint/2010/main" val="385161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Marxista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45006"/>
              </p:ext>
            </p:extLst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u="none" strike="noStrike" dirty="0">
                          <a:effectLst/>
                        </a:rPr>
                        <a:t>MARXISTA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Egoistas y racionales, con exepción de la lucha de los trabajadores por el socialismo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Certeza (leyes de movimiento)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producción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Lucha de clases, acumulación del capital y progreso tecnológico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Revolución socialista y planificación centralizada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78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Marxista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Toda sociedad estaría construida sobre una base económica o modo de producción.</a:t>
            </a:r>
          </a:p>
          <a:p>
            <a:pPr algn="just"/>
            <a:r>
              <a:rPr lang="es-CL" sz="3200" dirty="0"/>
              <a:t>Heredera de la economía clásica: teoría del valor-trabajo, concepto de clases y énfasis en la producción</a:t>
            </a:r>
          </a:p>
          <a:p>
            <a:pPr algn="just"/>
            <a:r>
              <a:rPr lang="es-CL" sz="3200" dirty="0"/>
              <a:t>Lucha de clases como motor de la historia</a:t>
            </a:r>
          </a:p>
          <a:p>
            <a:pPr algn="just"/>
            <a:r>
              <a:rPr lang="es-CL" sz="3200" dirty="0"/>
              <a:t>Capitalismo como una etapa más del desarrollo humano</a:t>
            </a:r>
          </a:p>
          <a:p>
            <a:pPr algn="just"/>
            <a:r>
              <a:rPr lang="es-CL" sz="3200" dirty="0"/>
              <a:t>Fuerzas productivas (maquinarias, tecnologías, capacidades humanas) y relaciones de producción (derechos de propiedad, relaciones laborales, división del trabajo) en contradicción.</a:t>
            </a:r>
          </a:p>
          <a:p>
            <a:pPr algn="just"/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90783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Marxista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600" dirty="0"/>
              <a:t>Tras colapso del capitalismo: socialismo y planificación centralizada para superar contradicción</a:t>
            </a:r>
          </a:p>
          <a:p>
            <a:pPr algn="just"/>
            <a:r>
              <a:rPr lang="es-CL" sz="3600" dirty="0"/>
              <a:t>Innovación tecnológica para el desarrollo del capitalismo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921907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Desarrollista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23877"/>
              </p:ext>
            </p:extLst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DESARROLLISTA</a:t>
                      </a: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definido, aunque focalizado en clases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definido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definido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producción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capacidades productivas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y protección temporal del gobierno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474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Desarrollista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600" dirty="0"/>
              <a:t>Resolución de problemas reales mediante la planificación de políticas, más que la pureza intelectual.</a:t>
            </a:r>
          </a:p>
          <a:p>
            <a:pPr algn="just"/>
            <a:r>
              <a:rPr lang="es-CL" sz="3600" dirty="0"/>
              <a:t>Aumentar capacidades productivas (producir usando tecnologías y organizaciones) para superar atrasos económicos</a:t>
            </a:r>
          </a:p>
          <a:p>
            <a:r>
              <a:rPr lang="es-CL" sz="3600" dirty="0"/>
              <a:t>Preferencia por actividades económicas como las industrias manufactureras de alta tecnología,  pues son mejores que otras en posibilitar desarrollo de capacidades productivas. </a:t>
            </a:r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052261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Desarrollista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sz="3200" dirty="0"/>
              <a:t>Actividades manufactureras de alta tecnología no se desarrollan de modo natural en las economías atrasadas porque las empresas ya las están desarrollando en las economías más avanzadas. </a:t>
            </a:r>
          </a:p>
          <a:p>
            <a:pPr algn="just"/>
            <a:r>
              <a:rPr lang="es-CL" sz="3200" dirty="0"/>
              <a:t>Mercados libres en economías atrasadas tienden a actividades de baja productividad basadas en recursos naturales o mano de obra barata.</a:t>
            </a:r>
          </a:p>
          <a:p>
            <a:pPr algn="just"/>
            <a:r>
              <a:rPr lang="es-CL" sz="3200" dirty="0"/>
              <a:t>Políticas intervencionistas en el mercado como aranceles, subvenciones y regulaciones.</a:t>
            </a:r>
          </a:p>
          <a:p>
            <a:pPr algn="just"/>
            <a:r>
              <a:rPr lang="es-CL" sz="3200" dirty="0"/>
              <a:t>Industrias nacientes</a:t>
            </a:r>
          </a:p>
          <a:p>
            <a:pPr algn="just"/>
            <a:r>
              <a:rPr lang="es-CL" sz="3200" dirty="0"/>
              <a:t>Economía del desarrollo y las conexiones (densas) entre industrias (década 1950 y 1960)</a:t>
            </a:r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9489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Schumpetereana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88629"/>
              </p:ext>
            </p:extLst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SCHUMPETEREANA</a:t>
                      </a: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definido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definido totalmente aunque énfasis en el emprendimiento no racional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dfinido pero complejo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producción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tecnológica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Ambiguo, aunque el capitalismo está condenado a atrofiarse, de todos modos.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07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http://4.bp.blogspot.com/-jSQM77jYDaA/UOb0p7M76kI/AAAAAAAABSo/IGLoo_9TghE/s1600/Cena-entre-amigos+(Smith,+Marx,+Schumpeter+y+keynes).jpg">
            <a:extLst>
              <a:ext uri="{FF2B5EF4-FFF2-40B4-BE49-F238E27FC236}">
                <a16:creationId xmlns:a16="http://schemas.microsoft.com/office/drawing/2014/main" id="{D7113F3F-2B10-4BEF-AF06-CB6CC97685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2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52975"/>
            <a:ext cx="4610100" cy="13239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E4D607-2D76-4EBA-9728-0F21F138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57750"/>
            <a:ext cx="4505325" cy="1066800"/>
          </a:xfrm>
          <a:prstGeom prst="rect">
            <a:avLst/>
          </a:prstGeom>
          <a:noFill/>
          <a:ln w="174625" cap="sq" cmpd="thinThick">
            <a:noFill/>
            <a:miter lim="800000"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sz="3600" b="1" dirty="0" err="1">
                <a:solidFill>
                  <a:schemeClr val="bg1"/>
                </a:solidFill>
              </a:rPr>
              <a:t>Módulo</a:t>
            </a:r>
            <a:r>
              <a:rPr lang="en-US" sz="3600" b="1" dirty="0">
                <a:solidFill>
                  <a:schemeClr val="bg1"/>
                </a:solidFill>
              </a:rPr>
              <a:t> 1: </a:t>
            </a:r>
            <a:r>
              <a:rPr lang="en-US" sz="3600" b="1" dirty="0" err="1">
                <a:solidFill>
                  <a:schemeClr val="bg1"/>
                </a:solidFill>
              </a:rPr>
              <a:t>Introducción</a:t>
            </a:r>
            <a:r>
              <a:rPr lang="en-US" sz="3600" b="1" dirty="0">
                <a:solidFill>
                  <a:schemeClr val="bg1"/>
                </a:solidFill>
              </a:rPr>
              <a:t> a las </a:t>
            </a:r>
            <a:r>
              <a:rPr lang="en-US" sz="3600" b="1" dirty="0" err="1">
                <a:solidFill>
                  <a:schemeClr val="bg1"/>
                </a:solidFill>
              </a:rPr>
              <a:t>ciencias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económicas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5712BD5-A1F8-F743-879D-8D1F98CB3033}"/>
              </a:ext>
            </a:extLst>
          </p:cNvPr>
          <p:cNvSpPr/>
          <p:nvPr/>
        </p:nvSpPr>
        <p:spPr>
          <a:xfrm>
            <a:off x="0" y="5924550"/>
            <a:ext cx="46101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933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Schumpetereana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600" dirty="0"/>
              <a:t>Contexto histórico: 1940</a:t>
            </a:r>
          </a:p>
          <a:p>
            <a:pPr algn="just"/>
            <a:r>
              <a:rPr lang="es-CL" sz="3600" dirty="0"/>
              <a:t>E</a:t>
            </a:r>
            <a:r>
              <a:rPr lang="es-CL" sz="3200" dirty="0"/>
              <a:t>l capitalismo se desarrolla a través de las innovaciones de los emprendedores; es decir, mediante la creación de nuevas tecnologías de producción, nuevos productos y nuevos mercados. </a:t>
            </a:r>
          </a:p>
          <a:p>
            <a:pPr algn="just"/>
            <a:r>
              <a:rPr lang="es-CL" sz="3200" dirty="0"/>
              <a:t>Copia de la innovación y destrucción creativa</a:t>
            </a:r>
          </a:p>
          <a:p>
            <a:pPr algn="just"/>
            <a:r>
              <a:rPr lang="es-CL" sz="3200" dirty="0"/>
              <a:t>Competencia en innovación versus competencia en precios</a:t>
            </a:r>
          </a:p>
          <a:p>
            <a:pPr algn="just"/>
            <a:r>
              <a:rPr lang="es-CL" sz="3200" dirty="0"/>
              <a:t>La atrofia del capitalismo</a:t>
            </a:r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120330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Keynesiana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59350"/>
              </p:ext>
            </p:extLst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KEYNESIANA</a:t>
                      </a: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muy racional (conducidos por hábitos y espíritus animales); ambiguo sobre el egoismo.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Incertidumbre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Ambiguo, con una minoría poniendo énfasis en la producción.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Ambiguo, depende del economista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fiscal activa, redistribución de los ingresos hacia lo más pobres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4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Keynesiana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sz="3600" dirty="0"/>
              <a:t>Contexto histórico: 1940</a:t>
            </a:r>
          </a:p>
          <a:p>
            <a:pPr algn="just"/>
            <a:r>
              <a:rPr lang="es-CL" sz="3600" dirty="0"/>
              <a:t>¿Cómo es posible trabajadores desempleados, fábricas ociosas y productos sin vender durante largos períodos en equilibrio entre la oferta y la demanda en los mercados? </a:t>
            </a:r>
          </a:p>
          <a:p>
            <a:pPr algn="just"/>
            <a:r>
              <a:rPr lang="es-CL" sz="3600" dirty="0"/>
              <a:t>Dada la incertidumbre, se invierte menos y se genera exceso de ahorros, reduciendo el gasto y la demanda por mercancías.</a:t>
            </a:r>
          </a:p>
          <a:p>
            <a:pPr algn="just"/>
            <a:r>
              <a:rPr lang="es-CL" sz="3600" dirty="0"/>
              <a:t>La única forma de activar la demanda y alcanzar el pleno empleo es mediante gasto fiscal.</a:t>
            </a:r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423175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Keynesiana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600" dirty="0"/>
              <a:t>Padre de la macroeconomía</a:t>
            </a:r>
          </a:p>
          <a:p>
            <a:pPr algn="just"/>
            <a:r>
              <a:rPr lang="es-CL" sz="3600" dirty="0"/>
              <a:t>Papel de las finanzas en el capitalismo moderno</a:t>
            </a:r>
          </a:p>
          <a:p>
            <a:pPr algn="just"/>
            <a:r>
              <a:rPr lang="es-CL" sz="3600" i="1" dirty="0"/>
              <a:t>”A la larga, todos estaremos muertos” y negación a las resoluciones en el largo plazo de la tecnología.</a:t>
            </a:r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891045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Estructuralista latinoamericana y Dependencia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19114"/>
              </p:ext>
            </p:extLst>
          </p:nvPr>
        </p:nvGraphicFramePr>
        <p:xfrm>
          <a:off x="245327" y="1825625"/>
          <a:ext cx="11619571" cy="4910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Estructuralista y dependencia</a:t>
                      </a: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837694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definido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y periferia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producción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Economías cambian mediante: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capacidades productivas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activa del Estado. Industrialización por sustitución de importaciones.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862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66" y="365125"/>
            <a:ext cx="11229278" cy="1325563"/>
          </a:xfrm>
        </p:spPr>
        <p:txBody>
          <a:bodyPr>
            <a:normAutofit fontScale="90000"/>
          </a:bodyPr>
          <a:lstStyle/>
          <a:p>
            <a:r>
              <a:rPr lang="es-CL" sz="4800" dirty="0">
                <a:latin typeface="Aparajita" panose="020B0604020202020204" pitchFamily="34" charset="0"/>
              </a:rPr>
              <a:t>Escuela Estructuralista latinoamericana y Dependencia</a:t>
            </a:r>
            <a:endParaRPr lang="es-CL" sz="4800" dirty="0">
              <a:latin typeface="Aparajita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Concepto centro-periferia: países desarrollados se encuentran en el centro y los en subdesarrollo en la periferia.</a:t>
            </a:r>
          </a:p>
          <a:p>
            <a:pPr algn="just"/>
            <a:r>
              <a:rPr lang="es-CL" sz="3200" dirty="0"/>
              <a:t>Industrialización de la periferia vía sustitución de las importaciones (ISI)</a:t>
            </a:r>
          </a:p>
          <a:p>
            <a:pPr algn="just"/>
            <a:r>
              <a:rPr lang="es-CL" sz="3200" dirty="0"/>
              <a:t>Teoría del deterioro de los términos de intercambio</a:t>
            </a:r>
          </a:p>
          <a:p>
            <a:pPr algn="just"/>
            <a:r>
              <a:rPr lang="es-CL" sz="3200" dirty="0"/>
              <a:t>Estructura política y el enfoque de la dependencia</a:t>
            </a:r>
          </a:p>
          <a:p>
            <a:pPr lvl="1" algn="just"/>
            <a:r>
              <a:rPr lang="es-CL" sz="2800" dirty="0"/>
              <a:t>Dialéctica de la dependencia</a:t>
            </a:r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339324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Austriaca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709321"/>
              </p:ext>
            </p:extLst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AUSTRIACA</a:t>
                      </a: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Egoista pero en capas (racional sólo debido a una aceptación incuestionable de la tradición)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Complejo e incertidumbre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Intercambio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individuales, pero arraigado en tradición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Libre mercado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76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Austriaca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Contexto histórico: finales siglo XIX.</a:t>
            </a:r>
          </a:p>
          <a:p>
            <a:pPr algn="just"/>
            <a:r>
              <a:rPr lang="es-CL" sz="3200" dirty="0"/>
              <a:t>Defensores fervorosos del libre mercado</a:t>
            </a:r>
          </a:p>
          <a:p>
            <a:pPr algn="just"/>
            <a:r>
              <a:rPr lang="es-CL" sz="3200" dirty="0"/>
              <a:t>Debate sobre el cálculo económico en 1920-1930.</a:t>
            </a:r>
          </a:p>
          <a:p>
            <a:pPr algn="just"/>
            <a:r>
              <a:rPr lang="es-CL" sz="3200" dirty="0"/>
              <a:t>Intervención estatal conduce a la pérdida de la libertad individual fundamental (</a:t>
            </a:r>
            <a:r>
              <a:rPr lang="es-CL" sz="3200" i="1" dirty="0"/>
              <a:t>Camino a la servidumbre</a:t>
            </a:r>
            <a:r>
              <a:rPr lang="es-CL" sz="3200" dirty="0"/>
              <a:t> de Hayek)</a:t>
            </a:r>
          </a:p>
          <a:p>
            <a:pPr algn="just"/>
            <a:r>
              <a:rPr lang="es-CL" sz="3200" dirty="0"/>
              <a:t>Defensores del </a:t>
            </a:r>
            <a:r>
              <a:rPr lang="es-CL" sz="3200" i="1" dirty="0"/>
              <a:t>Laissez Faire</a:t>
            </a:r>
          </a:p>
          <a:p>
            <a:pPr algn="just"/>
            <a:r>
              <a:rPr lang="es-CL" sz="3200" dirty="0"/>
              <a:t>Los diversos y siempre cambiantes planes de los numerosos actores económicos, impredecibles y complejos, solo pueden reconciliarse a través del orden espontáneo del mercado competitivo (precios).</a:t>
            </a:r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661324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Institucionalista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59228"/>
              </p:ext>
            </p:extLst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INSTITUCIONALISTA</a:t>
                      </a: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Individuos e instituciones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Conducidos (instinto, hábitos, creencias, razones)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Complejo e incertidumbre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una visión certera, pero con cierto sesgo hacia la producción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Interacción entre individuos e instituciones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Ambiguo, depende del economista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5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Institucionalista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Contexto histórico: fines XIX (OIE) y fines XX (NIE).</a:t>
            </a:r>
          </a:p>
          <a:p>
            <a:pPr algn="just"/>
            <a:r>
              <a:rPr lang="es-CL" sz="3200" dirty="0"/>
              <a:t>Especial énfasis en la naturaleza social de las personas, es decir, el hecho de que son productos de la sociedad.</a:t>
            </a:r>
          </a:p>
          <a:p>
            <a:pPr algn="just"/>
            <a:r>
              <a:rPr lang="es-CL" sz="3200" dirty="0"/>
              <a:t>Racionalidad humana no puede ser definida como algo atemporal, sino que es moldeada por el ambiente social, a su vez compuesto por las instituciones: las reglas formales (leyes, reglas internas de las empresas) y las reglas informales (costumbres sociales).</a:t>
            </a:r>
          </a:p>
          <a:p>
            <a:pPr algn="just"/>
            <a:r>
              <a:rPr lang="es-CL" sz="3200" dirty="0"/>
              <a:t>Instituciones: regulación financiera, seguridad social, sindicatos y regulación de la administración.</a:t>
            </a:r>
          </a:p>
          <a:p>
            <a:pPr algn="just"/>
            <a:endParaRPr lang="es-CL" sz="32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17210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Módulo I: 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5A1EBB-F535-4634-8D8B-844207479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4400" dirty="0">
                <a:latin typeface="Aparajita" panose="020B0604020202020204" pitchFamily="34" charset="0"/>
              </a:rPr>
              <a:t>Economía política</a:t>
            </a:r>
          </a:p>
          <a:p>
            <a:r>
              <a:rPr lang="es-CL" sz="4400" dirty="0">
                <a:latin typeface="Aparajita" panose="020B0604020202020204" pitchFamily="34" charset="0"/>
              </a:rPr>
              <a:t>Historia del pensamiento económico</a:t>
            </a:r>
          </a:p>
          <a:p>
            <a:r>
              <a:rPr lang="es-CL" sz="4400" dirty="0">
                <a:latin typeface="Aparajita" panose="020B0604020202020204" pitchFamily="34" charset="0"/>
              </a:rPr>
              <a:t>Diversas teorías económicas</a:t>
            </a:r>
          </a:p>
          <a:p>
            <a:endParaRPr lang="es-CL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Estrella de 5 puntas 5">
            <a:extLst>
              <a:ext uri="{FF2B5EF4-FFF2-40B4-BE49-F238E27FC236}">
                <a16:creationId xmlns:a16="http://schemas.microsoft.com/office/drawing/2014/main" id="{46E45183-5F11-F749-8BEC-A7F72993191E}"/>
              </a:ext>
            </a:extLst>
          </p:cNvPr>
          <p:cNvSpPr/>
          <p:nvPr/>
        </p:nvSpPr>
        <p:spPr>
          <a:xfrm>
            <a:off x="591015" y="3166947"/>
            <a:ext cx="724830" cy="702527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053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Institucionalista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Determinismo estructural: Las instituciones sociales y la estructura que crean lo eran todo; los individuos estaban totalmente determinados por la sociedad en la que vivían. </a:t>
            </a:r>
          </a:p>
          <a:p>
            <a:pPr algn="just"/>
            <a:r>
              <a:rPr lang="es-CL" sz="3200" dirty="0"/>
              <a:t>Costos de transacción: costos del intercambio de mercado, de hacer cumplir el contrato una vez concertado el intercambio, etc.</a:t>
            </a:r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132690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Conductual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473957"/>
              </p:ext>
            </p:extLst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CONDUCTUAL</a:t>
                      </a: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Individuos, organizaciones e instituciones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Sólo racionalidad limitada y por capas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Complejo e incertidumbre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una visión certera, pero con cierto sesgo hacia la producción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una visión certera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una visión certera, pero con cierta aceptación a la intervención del gobierno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1117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Conductual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Modela las conductas humanas tal cual son, rechazando el supuesto neoclásico dominante de que los seres humanos siempre actúan de una manera racional y egoísta. </a:t>
            </a:r>
          </a:p>
          <a:p>
            <a:pPr algn="just"/>
            <a:r>
              <a:rPr lang="es-CL" sz="3200" dirty="0"/>
              <a:t>Enfoque al estudio de las instituciones y organizaciones económicas: economía de las organizaciones</a:t>
            </a:r>
          </a:p>
          <a:p>
            <a:pPr algn="just"/>
            <a:r>
              <a:rPr lang="es-CL" sz="3200" dirty="0"/>
              <a:t>Racionalidad acotada, dado el predominio de la incertidumbre</a:t>
            </a:r>
          </a:p>
          <a:p>
            <a:pPr algn="just"/>
            <a:r>
              <a:rPr lang="es-CL" sz="3200" dirty="0"/>
              <a:t>Construcción de instituciones sociales y rutinas de organización </a:t>
            </a:r>
          </a:p>
          <a:p>
            <a:pPr algn="just"/>
            <a:r>
              <a:rPr lang="es-CL" sz="3200" dirty="0"/>
              <a:t>Economía experimental</a:t>
            </a:r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37279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Ecológica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48317"/>
              </p:ext>
            </p:extLst>
          </p:nvPr>
        </p:nvGraphicFramePr>
        <p:xfrm>
          <a:off x="245327" y="1825625"/>
          <a:ext cx="11619571" cy="501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u="none" strike="noStrike" dirty="0">
                          <a:effectLst/>
                        </a:rPr>
                        <a:t>ECOLÓGICA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Egoistas y racionales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Economía como sistema reproductivo abierto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consumo, el intercambio y ecosistema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individuales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del Estado para corregir fallas de mercado, impuestos verdes, creación de mercados de carbono. Desarrollo local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576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Ecológica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600" dirty="0"/>
              <a:t>La sustentabilidad de la vida depende de la naturaleza</a:t>
            </a:r>
          </a:p>
          <a:p>
            <a:pPr algn="just"/>
            <a:r>
              <a:rPr lang="es-CL" sz="3600" dirty="0"/>
              <a:t>Teoría económica antropocentrista</a:t>
            </a:r>
          </a:p>
          <a:p>
            <a:pPr algn="just"/>
            <a:r>
              <a:rPr lang="es-CL" sz="3600" dirty="0"/>
              <a:t>La economía como sistema cerrado requiere superarse. Requiere considerarse gasto energético (intercambio desigual) y generación de residuos (economía circular)</a:t>
            </a:r>
          </a:p>
          <a:p>
            <a:pPr algn="just"/>
            <a:r>
              <a:rPr lang="es-CL" sz="3600" dirty="0"/>
              <a:t>Valor de uso y valor de cambio</a:t>
            </a:r>
          </a:p>
          <a:p>
            <a:pPr algn="just"/>
            <a:r>
              <a:rPr lang="es-CL" sz="3600" dirty="0"/>
              <a:t>Contaminación como externalidad negativa </a:t>
            </a:r>
          </a:p>
          <a:p>
            <a:pPr algn="just"/>
            <a:r>
              <a:rPr lang="es-CL" sz="3600" dirty="0"/>
              <a:t>Desarrollo económico local versus nacional</a:t>
            </a:r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118029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Feminista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207309"/>
              </p:ext>
            </p:extLst>
          </p:nvPr>
        </p:nvGraphicFramePr>
        <p:xfrm>
          <a:off x="245327" y="1825625"/>
          <a:ext cx="11619571" cy="4622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FEMINISTA</a:t>
                      </a: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Personas que buscan calidad de vida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78435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Los individuos son: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Ambiguo. Depende de si proviene de visión neoclásica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Economía como sistema reproductivo abierto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esfera pública (el mercado) y la privada (el hogar)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individuales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del trabajo doméstico y del cuidado, socialización del cuidado, superar conflicto capital-vida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6331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Feminista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sz="3200" dirty="0"/>
              <a:t>Teorías económicas han prácticamente omitido a la mujer y el género, en general, en sus análisis.</a:t>
            </a:r>
          </a:p>
          <a:p>
            <a:pPr algn="just"/>
            <a:r>
              <a:rPr lang="es-CL" sz="3200" dirty="0"/>
              <a:t>La economía es la disciplina social que goza de mayor poder social y, en consecuencia, es la que mantiene el dudoso privilegio de continuar bajo dominio masculino. </a:t>
            </a:r>
          </a:p>
          <a:p>
            <a:pPr algn="just"/>
            <a:r>
              <a:rPr lang="es-CL" sz="3200" dirty="0"/>
              <a:t>Conceptualización limitada del trabajo: se excluye la reproducción de la fuerza de trabajo, el trabajo del cuidado y, en generla, lo no remunerado.</a:t>
            </a:r>
          </a:p>
          <a:p>
            <a:pPr algn="just"/>
            <a:r>
              <a:rPr lang="es-CL" sz="3200" dirty="0"/>
              <a:t>El flujo económico incompleto</a:t>
            </a:r>
          </a:p>
          <a:p>
            <a:pPr algn="just"/>
            <a:r>
              <a:rPr lang="es-CL" sz="3200" dirty="0"/>
              <a:t>Contradicción Capital-vida</a:t>
            </a:r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  <a:p>
            <a:pPr algn="just"/>
            <a:endParaRPr lang="es-CL" sz="3200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sz="3600" dirty="0"/>
          </a:p>
          <a:p>
            <a:pPr algn="just"/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4449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Diversas teorías económicas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5A1EBB-F535-4634-8D8B-844207479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L" sz="4400" dirty="0">
                <a:latin typeface="Aparajita" panose="020B0604020202020204" pitchFamily="34" charset="0"/>
              </a:rPr>
              <a:t>La historia del pensamiento económico ha demostrado la posibilidad de que convivan diversas teorías económicas opinando diferente ante el mismo fenómeno</a:t>
            </a:r>
          </a:p>
          <a:p>
            <a:pPr algn="just"/>
            <a:r>
              <a:rPr lang="es-CL" sz="4400" dirty="0">
                <a:latin typeface="Aparajita" panose="020B0604020202020204" pitchFamily="34" charset="0"/>
              </a:rPr>
              <a:t>Algunas hacen énfasis en elementos que otras no consideran.</a:t>
            </a:r>
          </a:p>
          <a:p>
            <a:pPr algn="just"/>
            <a:r>
              <a:rPr lang="es-CL" sz="4400" dirty="0">
                <a:latin typeface="Aparajita" panose="020B0604020202020204" pitchFamily="34" charset="0"/>
              </a:rPr>
              <a:t>En esta sección repasaremos diversas doctrinas económicas</a:t>
            </a:r>
          </a:p>
          <a:p>
            <a:pPr marL="0" indent="0">
              <a:buNone/>
            </a:pPr>
            <a:endParaRPr lang="es-CL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B45AE87-E9FA-A745-86C2-BC8FEECFC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58863"/>
              </p:ext>
            </p:extLst>
          </p:nvPr>
        </p:nvGraphicFramePr>
        <p:xfrm>
          <a:off x="838200" y="5737987"/>
          <a:ext cx="10515600" cy="877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45535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_tradnl" sz="2800" kern="1200" dirty="0">
                          <a:effectLst/>
                        </a:rPr>
                        <a:t>Chang H. (2014). Economía para el 99% de la población. Capítulo 4: dejemos a los cientos de flores florecer. Cómo hacer economía.</a:t>
                      </a:r>
                      <a:endParaRPr lang="es-C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624832576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6598006A-4A4C-D74D-BCD7-03BF9AE76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504" y="1807072"/>
            <a:ext cx="3662569" cy="369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4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Diversas Escuelas de economía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DB6B5B4-030F-6D42-B9DD-40F337095D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065233"/>
              </p:ext>
            </p:extLst>
          </p:nvPr>
        </p:nvGraphicFramePr>
        <p:xfrm>
          <a:off x="704385" y="1953909"/>
          <a:ext cx="11305478" cy="4569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425">
                  <a:extLst>
                    <a:ext uri="{9D8B030D-6E8A-4147-A177-3AD203B41FA5}">
                      <a16:colId xmlns:a16="http://schemas.microsoft.com/office/drawing/2014/main" val="2154977505"/>
                    </a:ext>
                  </a:extLst>
                </a:gridCol>
                <a:gridCol w="5977053">
                  <a:extLst>
                    <a:ext uri="{9D8B030D-6E8A-4147-A177-3AD203B41FA5}">
                      <a16:colId xmlns:a16="http://schemas.microsoft.com/office/drawing/2014/main" val="3795727761"/>
                    </a:ext>
                  </a:extLst>
                </a:gridCol>
              </a:tblGrid>
              <a:tr h="761592">
                <a:tc>
                  <a:txBody>
                    <a:bodyPr/>
                    <a:lstStyle/>
                    <a:p>
                      <a:r>
                        <a:rPr lang="es-CL" sz="3200" dirty="0"/>
                        <a:t>Clásica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Schumpetereana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643328"/>
                  </a:ext>
                </a:extLst>
              </a:tr>
              <a:tr h="761592">
                <a:tc>
                  <a:txBody>
                    <a:bodyPr/>
                    <a:lstStyle/>
                    <a:p>
                      <a:r>
                        <a:rPr lang="es-CL" sz="3200" dirty="0"/>
                        <a:t>Neoclásica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Keynesiana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230908"/>
                  </a:ext>
                </a:extLst>
              </a:tr>
              <a:tr h="761592">
                <a:tc>
                  <a:txBody>
                    <a:bodyPr/>
                    <a:lstStyle/>
                    <a:p>
                      <a:r>
                        <a:rPr lang="es-CL" sz="3200" dirty="0"/>
                        <a:t>Marxista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Institucionalistas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112627"/>
                  </a:ext>
                </a:extLst>
              </a:tr>
              <a:tr h="761592">
                <a:tc>
                  <a:txBody>
                    <a:bodyPr/>
                    <a:lstStyle/>
                    <a:p>
                      <a:r>
                        <a:rPr lang="es-CL" sz="3200" dirty="0"/>
                        <a:t>Desarrollista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Del comportamiento o conductual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929117"/>
                  </a:ext>
                </a:extLst>
              </a:tr>
              <a:tr h="761592">
                <a:tc>
                  <a:txBody>
                    <a:bodyPr/>
                    <a:lstStyle/>
                    <a:p>
                      <a:r>
                        <a:rPr lang="es-CL" sz="3200" dirty="0"/>
                        <a:t>Estructuralista latinoamericana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Ecológica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5360"/>
                  </a:ext>
                </a:extLst>
              </a:tr>
              <a:tr h="761592">
                <a:tc>
                  <a:txBody>
                    <a:bodyPr/>
                    <a:lstStyle/>
                    <a:p>
                      <a:r>
                        <a:rPr lang="es-CL" sz="3200" dirty="0"/>
                        <a:t>Austriaca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3200" dirty="0"/>
                        <a:t>Feminista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723546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587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Criterios para estudiar las diversas teorías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37203"/>
              </p:ext>
            </p:extLst>
          </p:nvPr>
        </p:nvGraphicFramePr>
        <p:xfrm>
          <a:off x="375424" y="1924864"/>
          <a:ext cx="11619571" cy="4770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0644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6188927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Clases; individuos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Los individuos son: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Egoistas y racionales; racionalidad limitada; no racionales; conducidos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Certeza (leyes de hierro); incierto; Centro y periferia; sistema abierto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La producción; el consumo e intercambio;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Acumulación del capital; elecciones individuales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Libre mercado; intervención Estatal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98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Clásica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u="none" strike="noStrike">
                          <a:effectLst/>
                        </a:rPr>
                        <a:t>CLÁSICA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La economía está hecha de: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Clases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Egoistas y racionales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Certeza (leyes de hierro)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>
                          <a:effectLst/>
                        </a:rPr>
                        <a:t>La producción</a:t>
                      </a:r>
                      <a:endParaRPr lang="es-C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>
                          <a:effectLst/>
                        </a:rPr>
                        <a:t>Acumulación del capital (inversión)</a:t>
                      </a:r>
                      <a:endParaRPr lang="es-C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u="none" strike="noStrike" dirty="0">
                          <a:effectLst/>
                        </a:rPr>
                        <a:t>Libre mercado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11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Clásica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4"/>
            <a:ext cx="11714921" cy="4906479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Contexto histórico: inicios de procesos industriales en siglo XVIII y XIX.</a:t>
            </a:r>
          </a:p>
          <a:p>
            <a:pPr algn="just"/>
            <a:r>
              <a:rPr lang="es-CL" sz="3200" dirty="0"/>
              <a:t>En la escuela clásica, la persecución de intereses propios por parte de actores económicos individuales produce un resultado socialmente beneficioso: la máxima riqueza nacional. </a:t>
            </a:r>
          </a:p>
          <a:p>
            <a:pPr algn="just"/>
            <a:r>
              <a:rPr lang="es-CL" sz="3200" dirty="0"/>
              <a:t>Lo anterior se consigue gracias a la acción del mercado, mediante la competencia entre productores.</a:t>
            </a:r>
          </a:p>
          <a:p>
            <a:pPr algn="just"/>
            <a:r>
              <a:rPr lang="es-CL" sz="3200" dirty="0"/>
              <a:t>La ley de Say: la oferta crea su demanda. Esto implica la imposibilidad de recesiones por la demanda. Esto sucedería sólo exógenamente (guerras, pandemias y acción del Estado)</a:t>
            </a:r>
            <a:endParaRPr lang="es-CL" sz="3600" dirty="0"/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81254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4CE5AD-EFCA-43F1-8D7D-E70AA81DC3DA}"/>
              </a:ext>
            </a:extLst>
          </p:cNvPr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2B8C05-EF29-449C-9ACD-68E78692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Aparajita" panose="020B0604020202020204" pitchFamily="34" charset="0"/>
                <a:ea typeface="+mn-ea"/>
                <a:cs typeface="+mn-cs"/>
              </a:rPr>
              <a:t>Escuela economía Neoclásica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60F8110-9EBA-E449-97BB-2D3D863D8DAA}"/>
              </a:ext>
            </a:extLst>
          </p:cNvPr>
          <p:cNvSpPr/>
          <p:nvPr/>
        </p:nvSpPr>
        <p:spPr>
          <a:xfrm>
            <a:off x="0" y="1431235"/>
            <a:ext cx="12192000" cy="2594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DCC4F14-FF7C-3344-A8BD-B1C799A6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7ED1DE-4E72-E04D-BB0F-446ABE46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603161"/>
              </p:ext>
            </p:extLst>
          </p:nvPr>
        </p:nvGraphicFramePr>
        <p:xfrm>
          <a:off x="245327" y="1825625"/>
          <a:ext cx="11619571" cy="495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5">
                  <a:extLst>
                    <a:ext uri="{9D8B030D-6E8A-4147-A177-3AD203B41FA5}">
                      <a16:colId xmlns:a16="http://schemas.microsoft.com/office/drawing/2014/main" val="3653910145"/>
                    </a:ext>
                  </a:extLst>
                </a:gridCol>
                <a:gridCol w="5774716">
                  <a:extLst>
                    <a:ext uri="{9D8B030D-6E8A-4147-A177-3AD203B41FA5}">
                      <a16:colId xmlns:a16="http://schemas.microsoft.com/office/drawing/2014/main" val="1392383713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b"/>
                      <a:r>
                        <a:rPr lang="es-CL" sz="3000" u="none" strike="noStrike">
                          <a:effectLst/>
                        </a:rPr>
                        <a:t>CRITERIOS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3000" u="none" strike="noStrike" dirty="0">
                          <a:effectLst/>
                        </a:rPr>
                        <a:t>NEOCLÁSICA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4969"/>
                  </a:ext>
                </a:extLst>
              </a:tr>
              <a:tr h="4981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 economía está hecha de: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630228"/>
                  </a:ext>
                </a:extLst>
              </a:tr>
              <a:tr h="11207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Los individuos son: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Egoistas y racionales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792885"/>
                  </a:ext>
                </a:extLst>
              </a:tr>
              <a:tr h="373600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mundo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Certeza con riesgos calculables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97923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El más importante dominio de la economía es: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consumo y el intercambio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8994"/>
                  </a:ext>
                </a:extLst>
              </a:tr>
              <a:tr h="622666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>
                          <a:effectLst/>
                        </a:rPr>
                        <a:t>Economías cambian mediante:</a:t>
                      </a:r>
                      <a:endParaRPr lang="es-CL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individuales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59729"/>
                  </a:ext>
                </a:extLst>
              </a:tr>
              <a:tr h="871733">
                <a:tc>
                  <a:txBody>
                    <a:bodyPr/>
                    <a:lstStyle/>
                    <a:p>
                      <a:pPr algn="l" fontAlgn="t"/>
                      <a:r>
                        <a:rPr lang="es-CL" sz="3000" u="none" strike="noStrike" dirty="0">
                          <a:effectLst/>
                        </a:rPr>
                        <a:t>Las recomendaciones de política:</a:t>
                      </a:r>
                      <a:endParaRPr lang="es-CL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Libre mercado o intervencionismo, dependiendo de la incidencia de las fallas de mercado o fallas de gobierno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4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223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23517</TotalTime>
  <Words>2331</Words>
  <Application>Microsoft Macintosh PowerPoint</Application>
  <PresentationFormat>Panorámica</PresentationFormat>
  <Paragraphs>418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Aparajita</vt:lpstr>
      <vt:lpstr>Arial</vt:lpstr>
      <vt:lpstr>Calibri</vt:lpstr>
      <vt:lpstr>Calibri Light</vt:lpstr>
      <vt:lpstr>Times New Roman</vt:lpstr>
      <vt:lpstr>Tema de Office</vt:lpstr>
      <vt:lpstr>Economía I</vt:lpstr>
      <vt:lpstr>Módulo 1: Introducción a las ciencias económicas</vt:lpstr>
      <vt:lpstr>Módulo I: Introducción</vt:lpstr>
      <vt:lpstr>Diversas teorías económicas</vt:lpstr>
      <vt:lpstr>Diversas Escuelas de economía</vt:lpstr>
      <vt:lpstr>Criterios para estudiar las diversas teorías</vt:lpstr>
      <vt:lpstr>Escuela economía Clásica</vt:lpstr>
      <vt:lpstr>Escuela economía Clásica</vt:lpstr>
      <vt:lpstr>Escuela economía Neoclásica</vt:lpstr>
      <vt:lpstr>Escuela economía Neoclásica</vt:lpstr>
      <vt:lpstr>Escuela economía Neoclásica</vt:lpstr>
      <vt:lpstr>Escuela economía Neoclásica</vt:lpstr>
      <vt:lpstr>Escuela economía Marxista</vt:lpstr>
      <vt:lpstr>Escuela economía Marxista</vt:lpstr>
      <vt:lpstr>Escuela economía Marxista</vt:lpstr>
      <vt:lpstr>Escuela economía Desarrollista</vt:lpstr>
      <vt:lpstr>Escuela economía Desarrollista</vt:lpstr>
      <vt:lpstr>Escuela economía Desarrollista</vt:lpstr>
      <vt:lpstr>Escuela economía Schumpetereana</vt:lpstr>
      <vt:lpstr>Escuela economía Schumpetereana</vt:lpstr>
      <vt:lpstr>Escuela economía Keynesiana</vt:lpstr>
      <vt:lpstr>Escuela economía Keynesiana</vt:lpstr>
      <vt:lpstr>Escuela economía Keynesiana</vt:lpstr>
      <vt:lpstr>Escuela Estructuralista latinoamericana y Dependencia</vt:lpstr>
      <vt:lpstr>Escuela Estructuralista latinoamericana y Dependencia</vt:lpstr>
      <vt:lpstr>Escuela economía Austriaca</vt:lpstr>
      <vt:lpstr>Escuela economía Austriaca</vt:lpstr>
      <vt:lpstr>Escuela economía Institucionalista</vt:lpstr>
      <vt:lpstr>Escuela economía Institucionalista</vt:lpstr>
      <vt:lpstr>Escuela economía Institucionalista</vt:lpstr>
      <vt:lpstr>Escuela economía Conductual</vt:lpstr>
      <vt:lpstr>Escuela economía Conductual</vt:lpstr>
      <vt:lpstr>Escuela economía Ecológica</vt:lpstr>
      <vt:lpstr>Escuela economía Ecológica</vt:lpstr>
      <vt:lpstr>Escuela economía Feminista</vt:lpstr>
      <vt:lpstr>Escuela economía Feminista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II</dc:title>
  <dc:creator>Felipe Andrés Gajardo León</dc:creator>
  <cp:lastModifiedBy>Felipe Andrés Gajardo León</cp:lastModifiedBy>
  <cp:revision>182</cp:revision>
  <dcterms:created xsi:type="dcterms:W3CDTF">2017-07-25T00:16:52Z</dcterms:created>
  <dcterms:modified xsi:type="dcterms:W3CDTF">2021-03-31T13:54:08Z</dcterms:modified>
</cp:coreProperties>
</file>