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2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9" r:id="rId1"/>
  </p:sldMasterIdLst>
  <p:notesMasterIdLst>
    <p:notesMasterId r:id="rId25"/>
  </p:notesMasterIdLst>
  <p:handoutMasterIdLst>
    <p:handoutMasterId r:id="rId26"/>
  </p:handoutMasterIdLst>
  <p:sldIdLst>
    <p:sldId id="644" r:id="rId2"/>
    <p:sldId id="652" r:id="rId3"/>
    <p:sldId id="650" r:id="rId4"/>
    <p:sldId id="389" r:id="rId5"/>
    <p:sldId id="653" r:id="rId6"/>
    <p:sldId id="390" r:id="rId7"/>
    <p:sldId id="391" r:id="rId8"/>
    <p:sldId id="657" r:id="rId9"/>
    <p:sldId id="392" r:id="rId10"/>
    <p:sldId id="656" r:id="rId11"/>
    <p:sldId id="655" r:id="rId12"/>
    <p:sldId id="645" r:id="rId13"/>
    <p:sldId id="612" r:id="rId14"/>
    <p:sldId id="613" r:id="rId15"/>
    <p:sldId id="647" r:id="rId16"/>
    <p:sldId id="648" r:id="rId17"/>
    <p:sldId id="649" r:id="rId18"/>
    <p:sldId id="385" r:id="rId19"/>
    <p:sldId id="401" r:id="rId20"/>
    <p:sldId id="651" r:id="rId21"/>
    <p:sldId id="397" r:id="rId22"/>
    <p:sldId id="658" r:id="rId23"/>
    <p:sldId id="611" r:id="rId24"/>
  </p:sldIdLst>
  <p:sldSz cx="12192000" cy="6858000"/>
  <p:notesSz cx="6858000" cy="9144000"/>
  <p:custDataLst>
    <p:tags r:id="rId27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 autoAdjust="0"/>
    <p:restoredTop sz="93009" autoAdjust="0"/>
  </p:normalViewPr>
  <p:slideViewPr>
    <p:cSldViewPr>
      <p:cViewPr varScale="1">
        <p:scale>
          <a:sx n="80" d="100"/>
          <a:sy n="80" d="100"/>
        </p:scale>
        <p:origin x="730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80A64-4E29-4109-BB68-44EF2A478FA7}" type="datetimeFigureOut">
              <a:rPr lang="es-CL" smtClean="0"/>
              <a:pPr/>
              <a:t>07-03-2021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51067-E924-46FE-BB10-2FE94FEA40DE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50127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35BEF-EF80-4B4D-92D6-0188AF1F9E3B}" type="datetimeFigureOut">
              <a:rPr lang="es-CL" smtClean="0"/>
              <a:pPr/>
              <a:t>07-03-2021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0033C-9198-432C-BD5A-FF9563346D5B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03695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582c53a0a1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582c53a0a1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73028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72911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74790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15774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42327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565960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96662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617088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dirty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44628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653376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19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85265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92631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20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15224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21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3473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22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94856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5015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97865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955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/>
              <a:t>Opc</a:t>
            </a:r>
            <a:r>
              <a:rPr lang="es-ES" dirty="0"/>
              <a:t> oligodendrocito precursor </a:t>
            </a:r>
            <a:r>
              <a:rPr lang="es-ES" dirty="0" err="1"/>
              <a:t>celulas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1000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15765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34205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7887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70033C-9198-432C-BD5A-FF9563346D5B}" type="slidenum">
              <a:rPr lang="es-CL" smtClean="0"/>
              <a:pPr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50079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41800" y="-3456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</p:txBody>
      </p:sp>
      <p:sp>
        <p:nvSpPr>
          <p:cNvPr id="10" name="Google Shape;10;p2"/>
          <p:cNvSpPr/>
          <p:nvPr/>
        </p:nvSpPr>
        <p:spPr>
          <a:xfrm>
            <a:off x="2677824" y="1459961"/>
            <a:ext cx="7310000" cy="42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" name="Google Shape;11;p2"/>
          <p:cNvSpPr/>
          <p:nvPr/>
        </p:nvSpPr>
        <p:spPr>
          <a:xfrm>
            <a:off x="2410233" y="1340900"/>
            <a:ext cx="7358000" cy="415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725200" y="1994883"/>
            <a:ext cx="4741600" cy="2299600"/>
          </a:xfrm>
          <a:prstGeom prst="rect">
            <a:avLst/>
          </a:prstGeom>
          <a:ln>
            <a:noFill/>
          </a:ln>
          <a:effectLst>
            <a:outerShdw dist="38100" dir="21540000" algn="bl" rotWithShape="0">
              <a:schemeClr val="dk2">
                <a:alpha val="43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6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132400" y="4267133"/>
            <a:ext cx="5927200" cy="596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2398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309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-column text 1">
  <p:cSld name="One-column text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2" name="Google Shape;62;p13"/>
          <p:cNvSpPr/>
          <p:nvPr/>
        </p:nvSpPr>
        <p:spPr>
          <a:xfrm>
            <a:off x="4624719" y="2410048"/>
            <a:ext cx="6524400" cy="256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3" name="Google Shape;63;p13"/>
          <p:cNvSpPr/>
          <p:nvPr/>
        </p:nvSpPr>
        <p:spPr>
          <a:xfrm>
            <a:off x="4542233" y="2309100"/>
            <a:ext cx="6524400" cy="256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959400" y="480217"/>
            <a:ext cx="10273200" cy="7636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1"/>
          </p:nvPr>
        </p:nvSpPr>
        <p:spPr>
          <a:xfrm>
            <a:off x="4818064" y="3220951"/>
            <a:ext cx="5867600" cy="12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2"/>
          </p:nvPr>
        </p:nvSpPr>
        <p:spPr>
          <a:xfrm>
            <a:off x="4818064" y="2729651"/>
            <a:ext cx="24260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48726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-column text 2">
  <p:cSld name="One-column text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/>
          <p:nvPr/>
        </p:nvSpPr>
        <p:spPr>
          <a:xfrm>
            <a:off x="-4100" y="-21300"/>
            <a:ext cx="12200000" cy="68792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9" name="Google Shape;69;p14"/>
          <p:cNvSpPr/>
          <p:nvPr/>
        </p:nvSpPr>
        <p:spPr>
          <a:xfrm>
            <a:off x="873633" y="2419200"/>
            <a:ext cx="5195600" cy="256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0" name="Google Shape;70;p14"/>
          <p:cNvSpPr/>
          <p:nvPr/>
        </p:nvSpPr>
        <p:spPr>
          <a:xfrm>
            <a:off x="964055" y="2317800"/>
            <a:ext cx="5195600" cy="256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959400" y="480217"/>
            <a:ext cx="10273200" cy="7636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subTitle" idx="1"/>
          </p:nvPr>
        </p:nvSpPr>
        <p:spPr>
          <a:xfrm>
            <a:off x="1231733" y="3220967"/>
            <a:ext cx="4678800" cy="12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subTitle" idx="2"/>
          </p:nvPr>
        </p:nvSpPr>
        <p:spPr>
          <a:xfrm>
            <a:off x="1231721" y="2729651"/>
            <a:ext cx="24260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49725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2">
  <p:cSld name="Big number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/>
          <p:nvPr/>
        </p:nvSpPr>
        <p:spPr>
          <a:xfrm>
            <a:off x="-600" y="2197"/>
            <a:ext cx="12192000" cy="68536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6" name="Google Shape;76;p15"/>
          <p:cNvSpPr txBox="1">
            <a:spLocks noGrp="1"/>
          </p:cNvSpPr>
          <p:nvPr>
            <p:ph type="title" hasCustomPrompt="1"/>
          </p:nvPr>
        </p:nvSpPr>
        <p:spPr>
          <a:xfrm>
            <a:off x="1216651" y="1914300"/>
            <a:ext cx="2097200" cy="95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5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7" name="Google Shape;77;p15"/>
          <p:cNvSpPr txBox="1">
            <a:spLocks noGrp="1"/>
          </p:cNvSpPr>
          <p:nvPr>
            <p:ph type="title" idx="2" hasCustomPrompt="1"/>
          </p:nvPr>
        </p:nvSpPr>
        <p:spPr>
          <a:xfrm>
            <a:off x="1216651" y="3285859"/>
            <a:ext cx="2097200" cy="94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5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8" name="Google Shape;78;p15"/>
          <p:cNvSpPr txBox="1">
            <a:spLocks noGrp="1"/>
          </p:cNvSpPr>
          <p:nvPr>
            <p:ph type="title" idx="3" hasCustomPrompt="1"/>
          </p:nvPr>
        </p:nvSpPr>
        <p:spPr>
          <a:xfrm>
            <a:off x="1216651" y="4665816"/>
            <a:ext cx="2100400" cy="95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5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9" name="Google Shape;79;p15"/>
          <p:cNvSpPr txBox="1">
            <a:spLocks noGrp="1"/>
          </p:cNvSpPr>
          <p:nvPr>
            <p:ph type="title" idx="4"/>
          </p:nvPr>
        </p:nvSpPr>
        <p:spPr>
          <a:xfrm>
            <a:off x="950967" y="481208"/>
            <a:ext cx="10290000" cy="7636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41548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3">
  <p:cSld name="Big number 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/>
          <p:nvPr/>
        </p:nvSpPr>
        <p:spPr>
          <a:xfrm>
            <a:off x="-73200" y="-212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82" name="Google Shape;82;p16"/>
          <p:cNvSpPr/>
          <p:nvPr/>
        </p:nvSpPr>
        <p:spPr>
          <a:xfrm>
            <a:off x="2827800" y="-81633"/>
            <a:ext cx="6536400" cy="701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83" name="Google Shape;83;p16"/>
          <p:cNvSpPr txBox="1">
            <a:spLocks noGrp="1"/>
          </p:cNvSpPr>
          <p:nvPr>
            <p:ph type="title" hasCustomPrompt="1"/>
          </p:nvPr>
        </p:nvSpPr>
        <p:spPr>
          <a:xfrm>
            <a:off x="2846767" y="595459"/>
            <a:ext cx="6498400" cy="11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4" name="Google Shape;84;p16"/>
          <p:cNvSpPr txBox="1">
            <a:spLocks noGrp="1"/>
          </p:cNvSpPr>
          <p:nvPr>
            <p:ph type="subTitle" idx="1"/>
          </p:nvPr>
        </p:nvSpPr>
        <p:spPr>
          <a:xfrm>
            <a:off x="3017639" y="1675011"/>
            <a:ext cx="6156800" cy="45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title" idx="2" hasCustomPrompt="1"/>
          </p:nvPr>
        </p:nvSpPr>
        <p:spPr>
          <a:xfrm>
            <a:off x="2846833" y="2659065"/>
            <a:ext cx="6498400" cy="11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6" name="Google Shape;86;p16"/>
          <p:cNvSpPr txBox="1">
            <a:spLocks noGrp="1"/>
          </p:cNvSpPr>
          <p:nvPr>
            <p:ph type="subTitle" idx="3"/>
          </p:nvPr>
        </p:nvSpPr>
        <p:spPr>
          <a:xfrm>
            <a:off x="3017639" y="3733977"/>
            <a:ext cx="61568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87" name="Google Shape;87;p16"/>
          <p:cNvSpPr txBox="1">
            <a:spLocks noGrp="1"/>
          </p:cNvSpPr>
          <p:nvPr>
            <p:ph type="title" idx="4" hasCustomPrompt="1"/>
          </p:nvPr>
        </p:nvSpPr>
        <p:spPr>
          <a:xfrm>
            <a:off x="2846833" y="4722672"/>
            <a:ext cx="6497600" cy="11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4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8" name="Google Shape;88;p16"/>
          <p:cNvSpPr txBox="1">
            <a:spLocks noGrp="1"/>
          </p:cNvSpPr>
          <p:nvPr>
            <p:ph type="subTitle" idx="5"/>
          </p:nvPr>
        </p:nvSpPr>
        <p:spPr>
          <a:xfrm>
            <a:off x="3017239" y="5799341"/>
            <a:ext cx="6157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30116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>
            <a:spLocks noGrp="1"/>
          </p:cNvSpPr>
          <p:nvPr>
            <p:ph type="title"/>
          </p:nvPr>
        </p:nvSpPr>
        <p:spPr>
          <a:xfrm>
            <a:off x="2247000" y="1748151"/>
            <a:ext cx="7698000" cy="26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b="0">
                <a:solidFill>
                  <a:schemeClr val="lt2"/>
                </a:solidFill>
                <a:highlight>
                  <a:schemeClr val="lt1"/>
                </a:highlight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9" name="Google Shape;99;p18"/>
          <p:cNvSpPr txBox="1">
            <a:spLocks noGrp="1"/>
          </p:cNvSpPr>
          <p:nvPr>
            <p:ph type="subTitle" idx="1"/>
          </p:nvPr>
        </p:nvSpPr>
        <p:spPr>
          <a:xfrm>
            <a:off x="4013800" y="4752251"/>
            <a:ext cx="4164400" cy="3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45268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/>
          <p:nvPr/>
        </p:nvSpPr>
        <p:spPr>
          <a:xfrm>
            <a:off x="0" y="0"/>
            <a:ext cx="12275600" cy="6900400"/>
          </a:xfrm>
          <a:prstGeom prst="rect">
            <a:avLst/>
          </a:prstGeom>
          <a:solidFill>
            <a:srgbClr val="FFFFFF">
              <a:alpha val="614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7" name="Google Shape;107;p20"/>
          <p:cNvSpPr txBox="1">
            <a:spLocks noGrp="1"/>
          </p:cNvSpPr>
          <p:nvPr>
            <p:ph type="title"/>
          </p:nvPr>
        </p:nvSpPr>
        <p:spPr>
          <a:xfrm>
            <a:off x="945800" y="481455"/>
            <a:ext cx="1030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80532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/>
          <p:nvPr/>
        </p:nvSpPr>
        <p:spPr>
          <a:xfrm>
            <a:off x="0" y="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0" name="Google Shape;110;p21"/>
          <p:cNvSpPr txBox="1">
            <a:spLocks noGrp="1"/>
          </p:cNvSpPr>
          <p:nvPr>
            <p:ph type="title"/>
          </p:nvPr>
        </p:nvSpPr>
        <p:spPr>
          <a:xfrm>
            <a:off x="949400" y="481185"/>
            <a:ext cx="1029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514708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/>
          <p:nvPr/>
        </p:nvSpPr>
        <p:spPr>
          <a:xfrm>
            <a:off x="0" y="-212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3" name="Google Shape;113;p22"/>
          <p:cNvSpPr/>
          <p:nvPr/>
        </p:nvSpPr>
        <p:spPr>
          <a:xfrm>
            <a:off x="592800" y="2615273"/>
            <a:ext cx="11223200" cy="283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4" name="Google Shape;114;p22"/>
          <p:cNvSpPr/>
          <p:nvPr/>
        </p:nvSpPr>
        <p:spPr>
          <a:xfrm>
            <a:off x="491200" y="2513673"/>
            <a:ext cx="11223200" cy="283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5" name="Google Shape;115;p22"/>
          <p:cNvSpPr txBox="1">
            <a:spLocks noGrp="1"/>
          </p:cNvSpPr>
          <p:nvPr>
            <p:ph type="title"/>
          </p:nvPr>
        </p:nvSpPr>
        <p:spPr>
          <a:xfrm>
            <a:off x="951000" y="481983"/>
            <a:ext cx="10290000" cy="763600"/>
          </a:xfrm>
          <a:prstGeom prst="rect">
            <a:avLst/>
          </a:prstGeom>
          <a:ln>
            <a:noFill/>
          </a:ln>
          <a:effectLst>
            <a:outerShdw dist="28575" dir="198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Font typeface="Fredoka One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subTitle" idx="1"/>
          </p:nvPr>
        </p:nvSpPr>
        <p:spPr>
          <a:xfrm>
            <a:off x="2269252" y="3320003"/>
            <a:ext cx="18304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subTitle" idx="2"/>
          </p:nvPr>
        </p:nvSpPr>
        <p:spPr>
          <a:xfrm>
            <a:off x="903267" y="3845569"/>
            <a:ext cx="3196400" cy="8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subTitle" idx="3"/>
          </p:nvPr>
        </p:nvSpPr>
        <p:spPr>
          <a:xfrm>
            <a:off x="8092352" y="3320003"/>
            <a:ext cx="18304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19" name="Google Shape;119;p22"/>
          <p:cNvSpPr txBox="1">
            <a:spLocks noGrp="1"/>
          </p:cNvSpPr>
          <p:nvPr>
            <p:ph type="subTitle" idx="4"/>
          </p:nvPr>
        </p:nvSpPr>
        <p:spPr>
          <a:xfrm>
            <a:off x="8092361" y="3846969"/>
            <a:ext cx="3196400" cy="7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438441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/>
          <p:nvPr/>
        </p:nvSpPr>
        <p:spPr>
          <a:xfrm>
            <a:off x="0" y="-212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9" name="Google Shape;129;p24"/>
          <p:cNvSpPr/>
          <p:nvPr/>
        </p:nvSpPr>
        <p:spPr>
          <a:xfrm>
            <a:off x="0" y="1826467"/>
            <a:ext cx="12192000" cy="392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0" name="Google Shape;130;p24"/>
          <p:cNvSpPr txBox="1">
            <a:spLocks noGrp="1"/>
          </p:cNvSpPr>
          <p:nvPr>
            <p:ph type="title"/>
          </p:nvPr>
        </p:nvSpPr>
        <p:spPr>
          <a:xfrm>
            <a:off x="951000" y="482708"/>
            <a:ext cx="10290000" cy="763600"/>
          </a:xfrm>
          <a:prstGeom prst="rect">
            <a:avLst/>
          </a:prstGeom>
          <a:ln>
            <a:noFill/>
          </a:ln>
          <a:effectLst>
            <a:outerShdw dist="28575" dir="198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400"/>
              <a:buFont typeface="Fredoka One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subTitle" idx="1"/>
          </p:nvPr>
        </p:nvSpPr>
        <p:spPr>
          <a:xfrm>
            <a:off x="2010532" y="2269487"/>
            <a:ext cx="21092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2" name="Google Shape;132;p24"/>
          <p:cNvSpPr txBox="1">
            <a:spLocks noGrp="1"/>
          </p:cNvSpPr>
          <p:nvPr>
            <p:ph type="subTitle" idx="2"/>
          </p:nvPr>
        </p:nvSpPr>
        <p:spPr>
          <a:xfrm>
            <a:off x="923332" y="2625983"/>
            <a:ext cx="3196400" cy="9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3" name="Google Shape;133;p24"/>
          <p:cNvSpPr txBox="1">
            <a:spLocks noGrp="1"/>
          </p:cNvSpPr>
          <p:nvPr>
            <p:ph type="subTitle" idx="3"/>
          </p:nvPr>
        </p:nvSpPr>
        <p:spPr>
          <a:xfrm>
            <a:off x="8097659" y="2261972"/>
            <a:ext cx="21092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4" name="Google Shape;134;p24"/>
          <p:cNvSpPr txBox="1">
            <a:spLocks noGrp="1"/>
          </p:cNvSpPr>
          <p:nvPr>
            <p:ph type="subTitle" idx="4"/>
          </p:nvPr>
        </p:nvSpPr>
        <p:spPr>
          <a:xfrm>
            <a:off x="8097659" y="2625983"/>
            <a:ext cx="3196400" cy="9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5" name="Google Shape;135;p24"/>
          <p:cNvSpPr txBox="1">
            <a:spLocks noGrp="1"/>
          </p:cNvSpPr>
          <p:nvPr>
            <p:ph type="subTitle" idx="5"/>
          </p:nvPr>
        </p:nvSpPr>
        <p:spPr>
          <a:xfrm>
            <a:off x="2011332" y="4115933"/>
            <a:ext cx="21084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6" name="Google Shape;136;p24"/>
          <p:cNvSpPr txBox="1">
            <a:spLocks noGrp="1"/>
          </p:cNvSpPr>
          <p:nvPr>
            <p:ph type="subTitle" idx="6"/>
          </p:nvPr>
        </p:nvSpPr>
        <p:spPr>
          <a:xfrm>
            <a:off x="923332" y="4486503"/>
            <a:ext cx="3196400" cy="9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7" name="Google Shape;137;p24"/>
          <p:cNvSpPr txBox="1">
            <a:spLocks noGrp="1"/>
          </p:cNvSpPr>
          <p:nvPr>
            <p:ph type="subTitle" idx="7"/>
          </p:nvPr>
        </p:nvSpPr>
        <p:spPr>
          <a:xfrm>
            <a:off x="8097659" y="4112501"/>
            <a:ext cx="21092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38" name="Google Shape;138;p24"/>
          <p:cNvSpPr txBox="1">
            <a:spLocks noGrp="1"/>
          </p:cNvSpPr>
          <p:nvPr>
            <p:ph type="subTitle" idx="8"/>
          </p:nvPr>
        </p:nvSpPr>
        <p:spPr>
          <a:xfrm>
            <a:off x="8097659" y="4486703"/>
            <a:ext cx="3196400" cy="9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530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-41800" y="-40156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" name="Google Shape;16;p3"/>
          <p:cNvSpPr/>
          <p:nvPr/>
        </p:nvSpPr>
        <p:spPr>
          <a:xfrm>
            <a:off x="2420867" y="-40167"/>
            <a:ext cx="7358000" cy="691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227000" y="1798589"/>
            <a:ext cx="5738000" cy="1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2648000" y="3435411"/>
            <a:ext cx="6896000" cy="1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83713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/>
          <p:nvPr/>
        </p:nvSpPr>
        <p:spPr>
          <a:xfrm>
            <a:off x="-52333" y="-424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1" name="Google Shape;141;p25"/>
          <p:cNvSpPr txBox="1">
            <a:spLocks noGrp="1"/>
          </p:cNvSpPr>
          <p:nvPr>
            <p:ph type="subTitle" idx="1"/>
          </p:nvPr>
        </p:nvSpPr>
        <p:spPr>
          <a:xfrm>
            <a:off x="1579000" y="3335275"/>
            <a:ext cx="1914000" cy="3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subTitle" idx="2"/>
          </p:nvPr>
        </p:nvSpPr>
        <p:spPr>
          <a:xfrm>
            <a:off x="8697633" y="3335275"/>
            <a:ext cx="1914400" cy="3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subTitle" idx="3"/>
          </p:nvPr>
        </p:nvSpPr>
        <p:spPr>
          <a:xfrm>
            <a:off x="1109600" y="3764551"/>
            <a:ext cx="2852800" cy="12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4" name="Google Shape;144;p25"/>
          <p:cNvSpPr txBox="1">
            <a:spLocks noGrp="1"/>
          </p:cNvSpPr>
          <p:nvPr>
            <p:ph type="subTitle" idx="4"/>
          </p:nvPr>
        </p:nvSpPr>
        <p:spPr>
          <a:xfrm>
            <a:off x="8228433" y="3764551"/>
            <a:ext cx="2852800" cy="12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title"/>
          </p:nvPr>
        </p:nvSpPr>
        <p:spPr>
          <a:xfrm>
            <a:off x="951000" y="482397"/>
            <a:ext cx="10290000" cy="8968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subTitle" idx="5"/>
          </p:nvPr>
        </p:nvSpPr>
        <p:spPr>
          <a:xfrm>
            <a:off x="5135200" y="3335275"/>
            <a:ext cx="1914000" cy="3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7" name="Google Shape;147;p25"/>
          <p:cNvSpPr txBox="1">
            <a:spLocks noGrp="1"/>
          </p:cNvSpPr>
          <p:nvPr>
            <p:ph type="subTitle" idx="6"/>
          </p:nvPr>
        </p:nvSpPr>
        <p:spPr>
          <a:xfrm>
            <a:off x="4665800" y="3762151"/>
            <a:ext cx="2852800" cy="12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457138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1_Title and four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"/>
          <p:cNvSpPr/>
          <p:nvPr/>
        </p:nvSpPr>
        <p:spPr>
          <a:xfrm>
            <a:off x="-83600" y="-424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0" name="Google Shape;150;p26"/>
          <p:cNvSpPr/>
          <p:nvPr/>
        </p:nvSpPr>
        <p:spPr>
          <a:xfrm>
            <a:off x="7216716" y="2239324"/>
            <a:ext cx="430800" cy="466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1" name="Google Shape;151;p26"/>
          <p:cNvSpPr/>
          <p:nvPr/>
        </p:nvSpPr>
        <p:spPr>
          <a:xfrm>
            <a:off x="7474692" y="2107333"/>
            <a:ext cx="532000" cy="479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2" name="Google Shape;152;p26"/>
          <p:cNvSpPr/>
          <p:nvPr/>
        </p:nvSpPr>
        <p:spPr>
          <a:xfrm>
            <a:off x="1040249" y="2239324"/>
            <a:ext cx="430800" cy="466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3" name="Google Shape;153;p26"/>
          <p:cNvSpPr/>
          <p:nvPr/>
        </p:nvSpPr>
        <p:spPr>
          <a:xfrm>
            <a:off x="1298225" y="2107333"/>
            <a:ext cx="532000" cy="479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4" name="Google Shape;154;p26"/>
          <p:cNvSpPr txBox="1">
            <a:spLocks noGrp="1"/>
          </p:cNvSpPr>
          <p:nvPr>
            <p:ph type="title"/>
          </p:nvPr>
        </p:nvSpPr>
        <p:spPr>
          <a:xfrm>
            <a:off x="950967" y="481033"/>
            <a:ext cx="1028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55" name="Google Shape;155;p26"/>
          <p:cNvSpPr txBox="1">
            <a:spLocks noGrp="1"/>
          </p:cNvSpPr>
          <p:nvPr>
            <p:ph type="subTitle" idx="1"/>
          </p:nvPr>
        </p:nvSpPr>
        <p:spPr>
          <a:xfrm>
            <a:off x="1950565" y="2347556"/>
            <a:ext cx="2770400" cy="3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56" name="Google Shape;156;p26"/>
          <p:cNvSpPr txBox="1">
            <a:spLocks noGrp="1"/>
          </p:cNvSpPr>
          <p:nvPr>
            <p:ph type="subTitle" idx="2"/>
          </p:nvPr>
        </p:nvSpPr>
        <p:spPr>
          <a:xfrm>
            <a:off x="1950565" y="2703932"/>
            <a:ext cx="2918800" cy="9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57" name="Google Shape;157;p26"/>
          <p:cNvSpPr txBox="1">
            <a:spLocks noGrp="1"/>
          </p:cNvSpPr>
          <p:nvPr>
            <p:ph type="subTitle" idx="3"/>
          </p:nvPr>
        </p:nvSpPr>
        <p:spPr>
          <a:xfrm>
            <a:off x="1950565" y="4332809"/>
            <a:ext cx="2770400" cy="3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58" name="Google Shape;158;p26"/>
          <p:cNvSpPr txBox="1">
            <a:spLocks noGrp="1"/>
          </p:cNvSpPr>
          <p:nvPr>
            <p:ph type="subTitle" idx="4"/>
          </p:nvPr>
        </p:nvSpPr>
        <p:spPr>
          <a:xfrm>
            <a:off x="1950565" y="4685933"/>
            <a:ext cx="2918800" cy="9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59" name="Google Shape;159;p26"/>
          <p:cNvSpPr txBox="1">
            <a:spLocks noGrp="1"/>
          </p:cNvSpPr>
          <p:nvPr>
            <p:ph type="subTitle" idx="5"/>
          </p:nvPr>
        </p:nvSpPr>
        <p:spPr>
          <a:xfrm>
            <a:off x="8144769" y="2347556"/>
            <a:ext cx="2770400" cy="3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60" name="Google Shape;160;p26"/>
          <p:cNvSpPr txBox="1">
            <a:spLocks noGrp="1"/>
          </p:cNvSpPr>
          <p:nvPr>
            <p:ph type="subTitle" idx="6"/>
          </p:nvPr>
        </p:nvSpPr>
        <p:spPr>
          <a:xfrm>
            <a:off x="8144769" y="2704145"/>
            <a:ext cx="2918800" cy="9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61" name="Google Shape;161;p26"/>
          <p:cNvSpPr txBox="1">
            <a:spLocks noGrp="1"/>
          </p:cNvSpPr>
          <p:nvPr>
            <p:ph type="subTitle" idx="7"/>
          </p:nvPr>
        </p:nvSpPr>
        <p:spPr>
          <a:xfrm>
            <a:off x="8144769" y="4332809"/>
            <a:ext cx="2770400" cy="34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  <a:highlight>
                  <a:schemeClr val="lt1"/>
                </a:highlight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62" name="Google Shape;162;p26"/>
          <p:cNvSpPr txBox="1">
            <a:spLocks noGrp="1"/>
          </p:cNvSpPr>
          <p:nvPr>
            <p:ph type="subTitle" idx="8"/>
          </p:nvPr>
        </p:nvSpPr>
        <p:spPr>
          <a:xfrm>
            <a:off x="8144769" y="4684199"/>
            <a:ext cx="2918800" cy="92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63" name="Google Shape;163;p26"/>
          <p:cNvSpPr txBox="1">
            <a:spLocks noGrp="1"/>
          </p:cNvSpPr>
          <p:nvPr>
            <p:ph type="title" idx="9" hasCustomPrompt="1"/>
          </p:nvPr>
        </p:nvSpPr>
        <p:spPr>
          <a:xfrm>
            <a:off x="1170729" y="2245756"/>
            <a:ext cx="816800" cy="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9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t>xx%</a:t>
            </a:r>
          </a:p>
        </p:txBody>
      </p:sp>
      <p:sp>
        <p:nvSpPr>
          <p:cNvPr id="164" name="Google Shape;164;p26"/>
          <p:cNvSpPr txBox="1">
            <a:spLocks noGrp="1"/>
          </p:cNvSpPr>
          <p:nvPr>
            <p:ph type="title" idx="13" hasCustomPrompt="1"/>
          </p:nvPr>
        </p:nvSpPr>
        <p:spPr>
          <a:xfrm>
            <a:off x="1171729" y="4231009"/>
            <a:ext cx="814800" cy="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9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t>xx%</a:t>
            </a:r>
          </a:p>
        </p:txBody>
      </p:sp>
      <p:sp>
        <p:nvSpPr>
          <p:cNvPr id="165" name="Google Shape;165;p26"/>
          <p:cNvSpPr txBox="1">
            <a:spLocks noGrp="1"/>
          </p:cNvSpPr>
          <p:nvPr>
            <p:ph type="title" idx="14" hasCustomPrompt="1"/>
          </p:nvPr>
        </p:nvSpPr>
        <p:spPr>
          <a:xfrm>
            <a:off x="7355663" y="2245756"/>
            <a:ext cx="816800" cy="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9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t>xx%</a:t>
            </a:r>
          </a:p>
        </p:txBody>
      </p:sp>
      <p:sp>
        <p:nvSpPr>
          <p:cNvPr id="166" name="Google Shape;166;p26"/>
          <p:cNvSpPr txBox="1">
            <a:spLocks noGrp="1"/>
          </p:cNvSpPr>
          <p:nvPr>
            <p:ph type="title" idx="15" hasCustomPrompt="1"/>
          </p:nvPr>
        </p:nvSpPr>
        <p:spPr>
          <a:xfrm>
            <a:off x="7355663" y="4231009"/>
            <a:ext cx="816800" cy="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9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466308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and six columns">
  <p:cSld name="Tittle and six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7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9" name="Google Shape;169;p27"/>
          <p:cNvSpPr/>
          <p:nvPr/>
        </p:nvSpPr>
        <p:spPr>
          <a:xfrm>
            <a:off x="484400" y="3801400"/>
            <a:ext cx="11223200" cy="199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0" name="Google Shape;170;p27"/>
          <p:cNvSpPr/>
          <p:nvPr/>
        </p:nvSpPr>
        <p:spPr>
          <a:xfrm>
            <a:off x="484400" y="1555400"/>
            <a:ext cx="11223200" cy="199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1" name="Google Shape;171;p27"/>
          <p:cNvSpPr txBox="1">
            <a:spLocks noGrp="1"/>
          </p:cNvSpPr>
          <p:nvPr>
            <p:ph type="title"/>
          </p:nvPr>
        </p:nvSpPr>
        <p:spPr>
          <a:xfrm>
            <a:off x="951000" y="467943"/>
            <a:ext cx="10290000" cy="8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72" name="Google Shape;172;p27"/>
          <p:cNvSpPr txBox="1">
            <a:spLocks noGrp="1"/>
          </p:cNvSpPr>
          <p:nvPr>
            <p:ph type="subTitle" idx="1"/>
          </p:nvPr>
        </p:nvSpPr>
        <p:spPr>
          <a:xfrm>
            <a:off x="1130633" y="1836621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3" name="Google Shape;173;p27"/>
          <p:cNvSpPr txBox="1">
            <a:spLocks noGrp="1"/>
          </p:cNvSpPr>
          <p:nvPr>
            <p:ph type="subTitle" idx="2"/>
          </p:nvPr>
        </p:nvSpPr>
        <p:spPr>
          <a:xfrm>
            <a:off x="8415767" y="1836621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4" name="Google Shape;174;p27"/>
          <p:cNvSpPr txBox="1">
            <a:spLocks noGrp="1"/>
          </p:cNvSpPr>
          <p:nvPr>
            <p:ph type="subTitle" idx="3"/>
          </p:nvPr>
        </p:nvSpPr>
        <p:spPr>
          <a:xfrm>
            <a:off x="1130633" y="2279077"/>
            <a:ext cx="2523600" cy="8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5" name="Google Shape;175;p27"/>
          <p:cNvSpPr txBox="1">
            <a:spLocks noGrp="1"/>
          </p:cNvSpPr>
          <p:nvPr>
            <p:ph type="subTitle" idx="4"/>
          </p:nvPr>
        </p:nvSpPr>
        <p:spPr>
          <a:xfrm>
            <a:off x="8415767" y="2279067"/>
            <a:ext cx="25292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6" name="Google Shape;176;p27"/>
          <p:cNvSpPr txBox="1">
            <a:spLocks noGrp="1"/>
          </p:cNvSpPr>
          <p:nvPr>
            <p:ph type="subTitle" idx="5"/>
          </p:nvPr>
        </p:nvSpPr>
        <p:spPr>
          <a:xfrm>
            <a:off x="4684867" y="1835421"/>
            <a:ext cx="2644000" cy="46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7" name="Google Shape;177;p27"/>
          <p:cNvSpPr txBox="1">
            <a:spLocks noGrp="1"/>
          </p:cNvSpPr>
          <p:nvPr>
            <p:ph type="subTitle" idx="6"/>
          </p:nvPr>
        </p:nvSpPr>
        <p:spPr>
          <a:xfrm>
            <a:off x="4684867" y="2279067"/>
            <a:ext cx="25236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8" name="Google Shape;178;p27"/>
          <p:cNvSpPr txBox="1">
            <a:spLocks noGrp="1"/>
          </p:cNvSpPr>
          <p:nvPr>
            <p:ph type="subTitle" idx="7"/>
          </p:nvPr>
        </p:nvSpPr>
        <p:spPr>
          <a:xfrm>
            <a:off x="1130600" y="4101916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79" name="Google Shape;179;p27"/>
          <p:cNvSpPr txBox="1">
            <a:spLocks noGrp="1"/>
          </p:cNvSpPr>
          <p:nvPr>
            <p:ph type="subTitle" idx="8"/>
          </p:nvPr>
        </p:nvSpPr>
        <p:spPr>
          <a:xfrm>
            <a:off x="8415733" y="4101916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80" name="Google Shape;180;p27"/>
          <p:cNvSpPr txBox="1">
            <a:spLocks noGrp="1"/>
          </p:cNvSpPr>
          <p:nvPr>
            <p:ph type="subTitle" idx="9"/>
          </p:nvPr>
        </p:nvSpPr>
        <p:spPr>
          <a:xfrm>
            <a:off x="1130600" y="4540904"/>
            <a:ext cx="25236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81" name="Google Shape;181;p27"/>
          <p:cNvSpPr txBox="1">
            <a:spLocks noGrp="1"/>
          </p:cNvSpPr>
          <p:nvPr>
            <p:ph type="subTitle" idx="13"/>
          </p:nvPr>
        </p:nvSpPr>
        <p:spPr>
          <a:xfrm>
            <a:off x="8415733" y="4539097"/>
            <a:ext cx="25236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82" name="Google Shape;182;p27"/>
          <p:cNvSpPr txBox="1">
            <a:spLocks noGrp="1"/>
          </p:cNvSpPr>
          <p:nvPr>
            <p:ph type="subTitle" idx="14"/>
          </p:nvPr>
        </p:nvSpPr>
        <p:spPr>
          <a:xfrm>
            <a:off x="4684833" y="4101916"/>
            <a:ext cx="2645600" cy="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83" name="Google Shape;183;p27"/>
          <p:cNvSpPr txBox="1">
            <a:spLocks noGrp="1"/>
          </p:cNvSpPr>
          <p:nvPr>
            <p:ph type="subTitle" idx="15"/>
          </p:nvPr>
        </p:nvSpPr>
        <p:spPr>
          <a:xfrm>
            <a:off x="4684833" y="4539097"/>
            <a:ext cx="2523600" cy="8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951302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6CD0-642F-4063-BC73-FED45518F7C7}" type="datetimeFigureOut">
              <a:rPr lang="es-ES" smtClean="0"/>
              <a:pPr/>
              <a:t>07/03/2021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E0658-0685-48FD-B452-97E1A310BA69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4529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3052195" y="3293933"/>
            <a:ext cx="2426000" cy="4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6611795" y="3293943"/>
            <a:ext cx="2426400" cy="43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  <a:latin typeface="Fugaz One"/>
                <a:ea typeface="Fugaz One"/>
                <a:cs typeface="Fugaz One"/>
                <a:sym typeface="Fugaz One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2837200" y="3819400"/>
            <a:ext cx="2856000" cy="13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6397000" y="3819400"/>
            <a:ext cx="2856000" cy="13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950967" y="480257"/>
            <a:ext cx="10290000" cy="8768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93144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955000" y="481277"/>
            <a:ext cx="1028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0501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6" name="Google Shape;36;p7"/>
          <p:cNvSpPr/>
          <p:nvPr/>
        </p:nvSpPr>
        <p:spPr>
          <a:xfrm>
            <a:off x="0" y="1720533"/>
            <a:ext cx="12192000" cy="436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959400" y="486567"/>
            <a:ext cx="10273200" cy="763600"/>
          </a:xfrm>
          <a:prstGeom prst="rect">
            <a:avLst/>
          </a:prstGeom>
          <a:effectLst>
            <a:outerShdw dist="19050" dir="2052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omfortaa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1"/>
          </p:nvPr>
        </p:nvSpPr>
        <p:spPr>
          <a:xfrm>
            <a:off x="950967" y="2221167"/>
            <a:ext cx="10315600" cy="343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1177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/>
          <p:nvPr/>
        </p:nvSpPr>
        <p:spPr>
          <a:xfrm>
            <a:off x="-42400" y="-425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1" name="Google Shape;41;p8"/>
          <p:cNvSpPr/>
          <p:nvPr/>
        </p:nvSpPr>
        <p:spPr>
          <a:xfrm>
            <a:off x="0" y="4174133"/>
            <a:ext cx="5887600" cy="166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2" name="Google Shape;42;p8"/>
          <p:cNvSpPr/>
          <p:nvPr/>
        </p:nvSpPr>
        <p:spPr>
          <a:xfrm>
            <a:off x="0" y="4023600"/>
            <a:ext cx="5757600" cy="16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817200" y="1630409"/>
            <a:ext cx="5093600" cy="23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ubTitle" idx="1"/>
          </p:nvPr>
        </p:nvSpPr>
        <p:spPr>
          <a:xfrm>
            <a:off x="826533" y="4126200"/>
            <a:ext cx="4620400" cy="14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76320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2827800" y="-100400"/>
            <a:ext cx="6536400" cy="695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7" name="Google Shape;47;p9"/>
          <p:cNvSpPr txBox="1">
            <a:spLocks noGrp="1"/>
          </p:cNvSpPr>
          <p:nvPr>
            <p:ph type="title"/>
          </p:nvPr>
        </p:nvSpPr>
        <p:spPr>
          <a:xfrm>
            <a:off x="3615900" y="2904528"/>
            <a:ext cx="4964400" cy="8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ubTitle" idx="1"/>
          </p:nvPr>
        </p:nvSpPr>
        <p:spPr>
          <a:xfrm>
            <a:off x="3399200" y="3778905"/>
            <a:ext cx="5393600" cy="113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title" idx="2" hasCustomPrompt="1"/>
          </p:nvPr>
        </p:nvSpPr>
        <p:spPr>
          <a:xfrm>
            <a:off x="2797400" y="1603711"/>
            <a:ext cx="6597200" cy="139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73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217204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title"/>
          </p:nvPr>
        </p:nvSpPr>
        <p:spPr>
          <a:xfrm>
            <a:off x="1218000" y="2132467"/>
            <a:ext cx="9756000" cy="25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5200" b="0">
                <a:solidFill>
                  <a:schemeClr val="lt2"/>
                </a:solidFill>
                <a:highlight>
                  <a:schemeClr val="lt1"/>
                </a:highlight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67876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0" y="-21200"/>
            <a:ext cx="12275600" cy="6900400"/>
          </a:xfrm>
          <a:prstGeom prst="rect">
            <a:avLst/>
          </a:prstGeom>
          <a:solidFill>
            <a:srgbClr val="FFFFFF">
              <a:alpha val="536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54" name="Google Shape;54;p11"/>
          <p:cNvGrpSpPr/>
          <p:nvPr/>
        </p:nvGrpSpPr>
        <p:grpSpPr>
          <a:xfrm>
            <a:off x="934070" y="1629977"/>
            <a:ext cx="10323861" cy="3549640"/>
            <a:chOff x="741425" y="1196925"/>
            <a:chExt cx="7742896" cy="2662230"/>
          </a:xfrm>
        </p:grpSpPr>
        <p:sp>
          <p:nvSpPr>
            <p:cNvPr id="55" name="Google Shape;55;p11"/>
            <p:cNvSpPr/>
            <p:nvPr/>
          </p:nvSpPr>
          <p:spPr>
            <a:xfrm>
              <a:off x="1042221" y="1366455"/>
              <a:ext cx="7442100" cy="24927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" name="Google Shape;56;p11"/>
            <p:cNvSpPr/>
            <p:nvPr/>
          </p:nvSpPr>
          <p:spPr>
            <a:xfrm>
              <a:off x="741425" y="1196925"/>
              <a:ext cx="7582200" cy="2492700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57" name="Google Shape;57;p11"/>
          <p:cNvSpPr txBox="1">
            <a:spLocks noGrp="1"/>
          </p:cNvSpPr>
          <p:nvPr>
            <p:ph type="title" hasCustomPrompt="1"/>
          </p:nvPr>
        </p:nvSpPr>
        <p:spPr>
          <a:xfrm>
            <a:off x="1435800" y="2210367"/>
            <a:ext cx="9320400" cy="16384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73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subTitle" idx="1"/>
          </p:nvPr>
        </p:nvSpPr>
        <p:spPr>
          <a:xfrm>
            <a:off x="3534600" y="3923433"/>
            <a:ext cx="5123200" cy="8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0395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28549" y="512205"/>
            <a:ext cx="10443600" cy="763600"/>
          </a:xfrm>
          <a:prstGeom prst="rect">
            <a:avLst/>
          </a:prstGeom>
          <a:noFill/>
          <a:ln>
            <a:noFill/>
          </a:ln>
          <a:effectLst>
            <a:outerShdw dist="28575" dir="198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Fugaz One"/>
              <a:buNone/>
              <a:defRPr sz="3000" b="1">
                <a:solidFill>
                  <a:schemeClr val="dk2"/>
                </a:solidFill>
                <a:latin typeface="Fugaz One"/>
                <a:ea typeface="Fugaz One"/>
                <a:cs typeface="Fugaz One"/>
                <a:sym typeface="Fugaz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17489" y="1536633"/>
            <a:ext cx="10443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●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○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■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●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○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■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●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Medium"/>
              <a:buChar char="○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Font typeface="Roboto Medium"/>
              <a:buChar char="■"/>
              <a:defRPr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0300482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6" r:id="rId16"/>
    <p:sldLayoutId id="2147483857" r:id="rId17"/>
    <p:sldLayoutId id="2147483858" r:id="rId18"/>
    <p:sldLayoutId id="2147483859" r:id="rId19"/>
    <p:sldLayoutId id="2147483860" r:id="rId20"/>
    <p:sldLayoutId id="2147483861" r:id="rId21"/>
    <p:sldLayoutId id="2147483862" r:id="rId22"/>
    <p:sldLayoutId id="2147483863" r:id="rId23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0" userDrawn="1">
          <p15:clr>
            <a:srgbClr val="EA4335"/>
          </p15:clr>
        </p15:guide>
        <p15:guide id="2" orient="horz" pos="2903" userDrawn="1">
          <p15:clr>
            <a:srgbClr val="EA4335"/>
          </p15:clr>
        </p15:guide>
        <p15:guide id="3" pos="7680" userDrawn="1">
          <p15:clr>
            <a:srgbClr val="EA4335"/>
          </p15:clr>
        </p15:guide>
        <p15:guide id="4" pos="7081" userDrawn="1">
          <p15:clr>
            <a:srgbClr val="EA4335"/>
          </p15:clr>
        </p15:guide>
        <p15:guide id="5" pos="599" userDrawn="1">
          <p15:clr>
            <a:srgbClr val="EA4335"/>
          </p15:clr>
        </p15:guide>
        <p15:guide id="6" pos="3840" userDrawn="1">
          <p15:clr>
            <a:srgbClr val="EA4335"/>
          </p15:clr>
        </p15:guide>
        <p15:guide id="7" userDrawn="1">
          <p15:clr>
            <a:srgbClr val="EA4335"/>
          </p15:clr>
        </p15:guide>
        <p15:guide id="8" orient="horz" pos="1620" userDrawn="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7.xm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Relationship Id="rId6" Type="http://schemas.openxmlformats.org/officeDocument/2006/relationships/image" Target="../media/image36.emf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microsoft.com/office/2007/relationships/hdphoto" Target="../media/hdphoto1.wdp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Relationship Id="rId5" Type="http://schemas.openxmlformats.org/officeDocument/2006/relationships/image" Target="../media/image43.gif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988572-CB1B-4572-ACCE-4BB4853F3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2400" y="1994883"/>
            <a:ext cx="5334400" cy="2299600"/>
          </a:xfrm>
        </p:spPr>
        <p:txBody>
          <a:bodyPr/>
          <a:lstStyle/>
          <a:p>
            <a:r>
              <a:rPr lang="es-ES" dirty="0"/>
              <a:t>Las neuronas y otras células nerviosas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189DAD-DEEB-4EE3-A8EE-EF4350B983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32400" y="4869160"/>
            <a:ext cx="5927200" cy="596000"/>
          </a:xfrm>
        </p:spPr>
        <p:txBody>
          <a:bodyPr/>
          <a:lstStyle/>
          <a:p>
            <a:r>
              <a:rPr lang="es-ES" dirty="0"/>
              <a:t>Sesión 2</a:t>
            </a:r>
          </a:p>
        </p:txBody>
      </p:sp>
    </p:spTree>
    <p:extLst>
      <p:ext uri="{BB962C8B-B14F-4D97-AF65-F5344CB8AC3E}">
        <p14:creationId xmlns:p14="http://schemas.microsoft.com/office/powerpoint/2010/main" val="671136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3E7F8C-02DE-420B-9E5B-CE79355DD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Google Shape;142;p23">
            <a:extLst>
              <a:ext uri="{FF2B5EF4-FFF2-40B4-BE49-F238E27FC236}">
                <a16:creationId xmlns:a16="http://schemas.microsoft.com/office/drawing/2014/main" id="{72E579FD-98C3-4651-BEA0-A4A49ED01FD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1323"/>
          <a:stretch/>
        </p:blipFill>
        <p:spPr>
          <a:xfrm>
            <a:off x="407368" y="0"/>
            <a:ext cx="11521279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4635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ideo glia">
            <a:hlinkClick r:id="" action="ppaction://media"/>
            <a:extLst>
              <a:ext uri="{FF2B5EF4-FFF2-40B4-BE49-F238E27FC236}">
                <a16:creationId xmlns:a16="http://schemas.microsoft.com/office/drawing/2014/main" id="{982039CB-7F8F-4BDC-8926-965916AEECB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3352" y="202332"/>
            <a:ext cx="11496338" cy="6453336"/>
          </a:xfrm>
        </p:spPr>
      </p:pic>
    </p:spTree>
    <p:extLst>
      <p:ext uri="{BB962C8B-B14F-4D97-AF65-F5344CB8AC3E}">
        <p14:creationId xmlns:p14="http://schemas.microsoft.com/office/powerpoint/2010/main" val="62517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E0AFF180-6C03-4712-925E-E328A1C2B91B}"/>
              </a:ext>
            </a:extLst>
          </p:cNvPr>
          <p:cNvGrpSpPr/>
          <p:nvPr/>
        </p:nvGrpSpPr>
        <p:grpSpPr>
          <a:xfrm>
            <a:off x="1487488" y="116632"/>
            <a:ext cx="9001000" cy="6624736"/>
            <a:chOff x="179512" y="390525"/>
            <a:chExt cx="8553450" cy="6076950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49CEDA8E-5246-439C-99AC-569EF0204D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90525"/>
              <a:ext cx="8553450" cy="6076950"/>
            </a:xfrm>
            <a:prstGeom prst="rect">
              <a:avLst/>
            </a:prstGeom>
          </p:spPr>
        </p:pic>
        <p:sp>
          <p:nvSpPr>
            <p:cNvPr id="7" name="Flecha: curvada hacia abajo 6">
              <a:extLst>
                <a:ext uri="{FF2B5EF4-FFF2-40B4-BE49-F238E27FC236}">
                  <a16:creationId xmlns:a16="http://schemas.microsoft.com/office/drawing/2014/main" id="{11E8136E-0C5A-403D-A05E-8601F74FCA59}"/>
                </a:ext>
              </a:extLst>
            </p:cNvPr>
            <p:cNvSpPr/>
            <p:nvPr/>
          </p:nvSpPr>
          <p:spPr>
            <a:xfrm rot="4341777">
              <a:off x="4821581" y="5045174"/>
              <a:ext cx="1877101" cy="234369"/>
            </a:xfrm>
            <a:prstGeom prst="curvedDownArrow">
              <a:avLst>
                <a:gd name="adj1" fmla="val 0"/>
                <a:gd name="adj2" fmla="val 50000"/>
                <a:gd name="adj3" fmla="val 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350">
                <a:solidFill>
                  <a:schemeClr val="tx1">
                    <a:lumMod val="10000"/>
                  </a:schemeClr>
                </a:solidFill>
              </a:endParaRPr>
            </a:p>
          </p:txBody>
        </p:sp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C70BFA24-21F8-4777-9D27-F46E35F0851F}"/>
                </a:ext>
              </a:extLst>
            </p:cNvPr>
            <p:cNvSpPr/>
            <p:nvPr/>
          </p:nvSpPr>
          <p:spPr>
            <a:xfrm>
              <a:off x="4788024" y="5733256"/>
              <a:ext cx="1152128" cy="50405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L" sz="900" b="1" dirty="0">
                  <a:solidFill>
                    <a:schemeClr val="tx1">
                      <a:lumMod val="10000"/>
                    </a:schemeClr>
                  </a:solidFill>
                </a:rPr>
                <a:t>ASTROCITOS</a:t>
              </a:r>
            </a:p>
          </p:txBody>
        </p:sp>
        <p:pic>
          <p:nvPicPr>
            <p:cNvPr id="2050" name="Picture 2" descr="Imagen relacionada">
              <a:extLst>
                <a:ext uri="{FF2B5EF4-FFF2-40B4-BE49-F238E27FC236}">
                  <a16:creationId xmlns:a16="http://schemas.microsoft.com/office/drawing/2014/main" id="{171FF216-FBA9-4B7B-8977-C900E36A84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8344" y="4797152"/>
              <a:ext cx="1514673" cy="15250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95965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deo neurona">
            <a:hlinkClick r:id="" action="ppaction://media"/>
            <a:extLst>
              <a:ext uri="{FF2B5EF4-FFF2-40B4-BE49-F238E27FC236}">
                <a16:creationId xmlns:a16="http://schemas.microsoft.com/office/drawing/2014/main" id="{2B404143-9A7A-451B-9DCA-C8B8C7CC48C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2780" y="0"/>
            <a:ext cx="12244780" cy="68732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700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5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9E1DE90E-EDFE-41AB-B10B-3F913D82A4C8}"/>
              </a:ext>
            </a:extLst>
          </p:cNvPr>
          <p:cNvGrpSpPr/>
          <p:nvPr/>
        </p:nvGrpSpPr>
        <p:grpSpPr>
          <a:xfrm>
            <a:off x="1289466" y="44625"/>
            <a:ext cx="9775086" cy="6788606"/>
            <a:chOff x="251520" y="663534"/>
            <a:chExt cx="8568952" cy="5400600"/>
          </a:xfrm>
        </p:grpSpPr>
        <p:pic>
          <p:nvPicPr>
            <p:cNvPr id="2" name="Google Shape;119;p20">
              <a:extLst>
                <a:ext uri="{FF2B5EF4-FFF2-40B4-BE49-F238E27FC236}">
                  <a16:creationId xmlns:a16="http://schemas.microsoft.com/office/drawing/2014/main" id="{A2F1666C-CB7F-4F6E-8F0A-B94FD390CE23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2512" r="5691"/>
            <a:stretch/>
          </p:blipFill>
          <p:spPr>
            <a:xfrm>
              <a:off x="251520" y="663534"/>
              <a:ext cx="8568952" cy="5400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58BBEB44-891D-4150-B521-9C4235BEBD15}"/>
                </a:ext>
              </a:extLst>
            </p:cNvPr>
            <p:cNvSpPr/>
            <p:nvPr/>
          </p:nvSpPr>
          <p:spPr>
            <a:xfrm>
              <a:off x="2483768" y="1412776"/>
              <a:ext cx="237626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70142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865A7E3A-B47E-488D-8B0E-4555D0B10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-12840"/>
            <a:ext cx="4887410" cy="687084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0E513F4-4ECE-4783-B276-AC704FFE8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5216" y="-12576"/>
            <a:ext cx="3735280" cy="689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81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F245D7E-87C0-4102-A2A0-C0A5189C31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43" y="-7640"/>
            <a:ext cx="111769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66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04B11F3-07DA-4F5C-AC23-28AA54A6D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2" y="27361"/>
            <a:ext cx="2736304" cy="683937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77F2C7C-9E6F-4021-AFBB-9FFC490B5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30769"/>
            <a:ext cx="3024405" cy="685784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9EB5B37-661C-4154-9CC2-C993BBEB81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0199" y="37300"/>
            <a:ext cx="5862687" cy="682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72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4" descr="https://d1cag3og5zsskm.cloudfront.net/v/s2/e9/39/74/554af242b4a32adfe05efd0250/30/x0y0.png?Policy=eyJTdGF0ZW1lbnQiOiBbeyJSZXNvdXJjZSI6ICJodHRwczovL2QxY2FnM29nNXpzc2ttLmNsb3VkZnJvbnQubmV0L3YvczIvZTkvMzkvNzQvNTU0YWYyNDJiNGEzMmFkZmUwNWVmZDAyNTAvKiIsICJDb25kaXRpb24iOiB7IkRhdGVMZXNzVGhhbiI6IHsiQVdTOkVwb2NoVGltZSI6IDEzOTUxMDM0NDl9fX1dfQ__&amp;Signature=OwOBeONzyLM9x8k2L0bPk6cgg1gsfGAFzZ5jbvWshp1YwUes5mKH8XlmTJ9XirZj2kI6xowW2ZX7IMc0bRtvt4NG%7EuZJVE8tTTwe7VD03dBhl9C9R9t0diXkQvVmP9Xf21vtQbuEiKEOuMN3BKX4u4dZV%7Ezj4E0r2OtIvl8m0y6kDgJuNEYrcBhlS4SEa6tHFDuTslOmp3OHk47q4XkvvS3YCEDUqrIWp3CJ5tRbcga4GiIPk5xBc9xr0G8PPiouVtuFeNe3StEHQRYdxP-j7%7EhN-o7U37ef0Co8B7KR4ePj3Xk0a2tL0Gvj0XUSyV4edDVuwfHzgD6qFsbvFcYZfA__&amp;Key-Pair-Id=APKAJY4Y3HIBJJ7SJ76A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1824" y="-9649"/>
            <a:ext cx="3347864" cy="685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4" cstate="print"/>
          <a:srcRect l="2650" t="5400" r="3660"/>
          <a:stretch>
            <a:fillRect/>
          </a:stretch>
        </p:blipFill>
        <p:spPr bwMode="auto">
          <a:xfrm>
            <a:off x="1343472" y="0"/>
            <a:ext cx="9059472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zl.elsevier.es/imatges/295/295v27n07/grande/295v27n07-90151776fig1.jpg"/>
          <p:cNvPicPr>
            <a:picLocks noChangeAspect="1" noChangeArrowheads="1"/>
          </p:cNvPicPr>
          <p:nvPr/>
        </p:nvPicPr>
        <p:blipFill rotWithShape="1">
          <a:blip r:embed="rId5" cstate="print"/>
          <a:srcRect l="56692"/>
          <a:stretch/>
        </p:blipFill>
        <p:spPr bwMode="auto">
          <a:xfrm>
            <a:off x="551384" y="2388864"/>
            <a:ext cx="2887588" cy="4410076"/>
          </a:xfrm>
          <a:prstGeom prst="rect">
            <a:avLst/>
          </a:prstGeom>
          <a:noFill/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8F6399B-6FD9-4736-B51A-EED63C438F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4825" y="2388864"/>
            <a:ext cx="3337529" cy="441007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1C63718-A1E2-48D8-BE62-1C7FB0BF12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2184" y="2420888"/>
            <a:ext cx="4295382" cy="437805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D7AB2001-42B9-4D0C-8696-67FB7A5631E4}"/>
              </a:ext>
            </a:extLst>
          </p:cNvPr>
          <p:cNvGrpSpPr/>
          <p:nvPr/>
        </p:nvGrpSpPr>
        <p:grpSpPr>
          <a:xfrm>
            <a:off x="1559496" y="116632"/>
            <a:ext cx="9001000" cy="6624736"/>
            <a:chOff x="179512" y="390525"/>
            <a:chExt cx="8553450" cy="6076950"/>
          </a:xfrm>
        </p:grpSpPr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41DD30D1-8106-48DF-8B01-AE53012F8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90525"/>
              <a:ext cx="8553450" cy="6076950"/>
            </a:xfrm>
            <a:prstGeom prst="rect">
              <a:avLst/>
            </a:prstGeom>
          </p:spPr>
        </p:pic>
        <p:sp>
          <p:nvSpPr>
            <p:cNvPr id="12" name="Flecha: curvada hacia abajo 11">
              <a:extLst>
                <a:ext uri="{FF2B5EF4-FFF2-40B4-BE49-F238E27FC236}">
                  <a16:creationId xmlns:a16="http://schemas.microsoft.com/office/drawing/2014/main" id="{658C98BE-62F4-443D-B9EF-0DDBD7CFFC27}"/>
                </a:ext>
              </a:extLst>
            </p:cNvPr>
            <p:cNvSpPr/>
            <p:nvPr/>
          </p:nvSpPr>
          <p:spPr>
            <a:xfrm rot="4341777">
              <a:off x="4821581" y="5045174"/>
              <a:ext cx="1877101" cy="234369"/>
            </a:xfrm>
            <a:prstGeom prst="curvedDownArrow">
              <a:avLst>
                <a:gd name="adj1" fmla="val 0"/>
                <a:gd name="adj2" fmla="val 50000"/>
                <a:gd name="adj3" fmla="val 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350">
                <a:solidFill>
                  <a:schemeClr val="tx1">
                    <a:lumMod val="10000"/>
                  </a:schemeClr>
                </a:solidFill>
              </a:endParaRPr>
            </a:p>
          </p:txBody>
        </p:sp>
        <p:sp>
          <p:nvSpPr>
            <p:cNvPr id="13" name="Rectángulo: esquinas redondeadas 12">
              <a:extLst>
                <a:ext uri="{FF2B5EF4-FFF2-40B4-BE49-F238E27FC236}">
                  <a16:creationId xmlns:a16="http://schemas.microsoft.com/office/drawing/2014/main" id="{84173338-F791-43FE-92D9-5506AF747BBD}"/>
                </a:ext>
              </a:extLst>
            </p:cNvPr>
            <p:cNvSpPr/>
            <p:nvPr/>
          </p:nvSpPr>
          <p:spPr>
            <a:xfrm>
              <a:off x="4788023" y="5733256"/>
              <a:ext cx="1276262" cy="50405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L" sz="1200" b="1" dirty="0">
                  <a:solidFill>
                    <a:schemeClr val="tx1">
                      <a:lumMod val="10000"/>
                    </a:schemeClr>
                  </a:solidFill>
                </a:rPr>
                <a:t>ASTROCITOS</a:t>
              </a:r>
            </a:p>
          </p:txBody>
        </p:sp>
        <p:pic>
          <p:nvPicPr>
            <p:cNvPr id="14" name="Picture 2" descr="Imagen relacionada">
              <a:extLst>
                <a:ext uri="{FF2B5EF4-FFF2-40B4-BE49-F238E27FC236}">
                  <a16:creationId xmlns:a16="http://schemas.microsoft.com/office/drawing/2014/main" id="{5BD8F4F0-A3EB-43A7-BCD4-0B714A3CCD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8344" y="4797152"/>
              <a:ext cx="1514673" cy="15250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74229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2526826D-569A-4FA4-B351-A67EEBB38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97" y="5521518"/>
            <a:ext cx="2097200" cy="950800"/>
          </a:xfrm>
        </p:spPr>
        <p:txBody>
          <a:bodyPr/>
          <a:lstStyle/>
          <a:p>
            <a:r>
              <a:rPr lang="es-ES" sz="2800" dirty="0"/>
              <a:t>Unipolar </a:t>
            </a:r>
          </a:p>
        </p:txBody>
      </p:sp>
      <p:sp>
        <p:nvSpPr>
          <p:cNvPr id="12" name="Título 11">
            <a:extLst>
              <a:ext uri="{FF2B5EF4-FFF2-40B4-BE49-F238E27FC236}">
                <a16:creationId xmlns:a16="http://schemas.microsoft.com/office/drawing/2014/main" id="{F19ADE27-029F-4011-8AD8-E33270FCA15C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5480974" y="5530756"/>
            <a:ext cx="2097200" cy="946800"/>
          </a:xfrm>
        </p:spPr>
        <p:txBody>
          <a:bodyPr/>
          <a:lstStyle/>
          <a:p>
            <a:r>
              <a:rPr lang="es-ES" sz="2800" dirty="0"/>
              <a:t>Bipolar </a:t>
            </a:r>
          </a:p>
        </p:txBody>
      </p:sp>
      <p:sp>
        <p:nvSpPr>
          <p:cNvPr id="13" name="Título 12">
            <a:extLst>
              <a:ext uri="{FF2B5EF4-FFF2-40B4-BE49-F238E27FC236}">
                <a16:creationId xmlns:a16="http://schemas.microsoft.com/office/drawing/2014/main" id="{57C9E057-5429-4E58-87AB-B8468E8FB36F}"/>
              </a:ext>
            </a:extLst>
          </p:cNvPr>
          <p:cNvSpPr>
            <a:spLocks noGrp="1"/>
          </p:cNvSpPr>
          <p:nvPr>
            <p:ph type="title" idx="3"/>
          </p:nvPr>
        </p:nvSpPr>
        <p:spPr>
          <a:xfrm>
            <a:off x="8977283" y="5551336"/>
            <a:ext cx="2100400" cy="950800"/>
          </a:xfrm>
        </p:spPr>
        <p:txBody>
          <a:bodyPr/>
          <a:lstStyle/>
          <a:p>
            <a:r>
              <a:rPr lang="es-ES" sz="2800" dirty="0"/>
              <a:t>Multipolar </a:t>
            </a:r>
          </a:p>
        </p:txBody>
      </p:sp>
      <p:sp>
        <p:nvSpPr>
          <p:cNvPr id="14" name="Título 13">
            <a:extLst>
              <a:ext uri="{FF2B5EF4-FFF2-40B4-BE49-F238E27FC236}">
                <a16:creationId xmlns:a16="http://schemas.microsoft.com/office/drawing/2014/main" id="{B3A8CAA3-B837-41D0-8CBA-E657B719DD05}"/>
              </a:ext>
            </a:extLst>
          </p:cNvPr>
          <p:cNvSpPr>
            <a:spLocks noGrp="1"/>
          </p:cNvSpPr>
          <p:nvPr>
            <p:ph type="title" idx="4"/>
          </p:nvPr>
        </p:nvSpPr>
        <p:spPr>
          <a:xfrm>
            <a:off x="951000" y="279118"/>
            <a:ext cx="10290000" cy="763600"/>
          </a:xfrm>
        </p:spPr>
        <p:txBody>
          <a:bodyPr/>
          <a:lstStyle/>
          <a:p>
            <a:r>
              <a:rPr lang="es-ES" dirty="0"/>
              <a:t>Tipos de neuronas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1D2DB45-4AA8-4C34-8AAC-0FBFA441F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621" y="1367552"/>
            <a:ext cx="2803165" cy="44788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9B215AE-6505-44C3-8092-C2E740EFCD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537" y="1071132"/>
            <a:ext cx="4968552" cy="496855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6FEEF5B-34B0-4A49-B5E9-8A95FF6D58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363" y="1137964"/>
            <a:ext cx="3220592" cy="439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37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5440" y="333375"/>
            <a:ext cx="10282000" cy="763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MX" dirty="0">
                <a:solidFill>
                  <a:schemeClr val="tx1">
                    <a:lumMod val="75000"/>
                  </a:schemeClr>
                </a:solidFill>
              </a:rPr>
              <a:t>Clasificación funcional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551384" y="1600200"/>
            <a:ext cx="11305256" cy="49244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s-MX" sz="2800" b="1" u="sng" dirty="0">
                <a:solidFill>
                  <a:schemeClr val="tx1">
                    <a:lumMod val="75000"/>
                  </a:schemeClr>
                </a:solidFill>
              </a:rPr>
              <a:t>Sensitivas o aferentes: </a:t>
            </a:r>
            <a:r>
              <a:rPr lang="es-MX" sz="2800" dirty="0">
                <a:solidFill>
                  <a:schemeClr val="tx1">
                    <a:lumMod val="75000"/>
                  </a:schemeClr>
                </a:solidFill>
              </a:rPr>
              <a:t>trasmiten información desde la periferia al SN (percepción, coordinación motora) </a:t>
            </a:r>
          </a:p>
          <a:p>
            <a:endParaRPr lang="es-MX" sz="2800" dirty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s-MX" sz="2800" b="1" u="sng" dirty="0">
                <a:solidFill>
                  <a:schemeClr val="tx1">
                    <a:lumMod val="75000"/>
                  </a:schemeClr>
                </a:solidFill>
              </a:rPr>
              <a:t>Motoras o eferentes: </a:t>
            </a:r>
            <a:r>
              <a:rPr lang="es-MX" sz="2800" dirty="0">
                <a:solidFill>
                  <a:schemeClr val="tx1">
                    <a:lumMod val="75000"/>
                  </a:schemeClr>
                </a:solidFill>
              </a:rPr>
              <a:t>transmiten órdenes del encéfalo o médula espinal a músculos y glándulas </a:t>
            </a:r>
          </a:p>
          <a:p>
            <a:endParaRPr lang="es-MX" sz="2800" dirty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s-MX" sz="2800" b="1" u="sng" dirty="0" err="1">
                <a:solidFill>
                  <a:schemeClr val="tx1">
                    <a:lumMod val="75000"/>
                  </a:schemeClr>
                </a:solidFill>
              </a:rPr>
              <a:t>Interneuronas</a:t>
            </a:r>
            <a:r>
              <a:rPr lang="es-MX" sz="2800" b="1" u="sng" dirty="0">
                <a:solidFill>
                  <a:schemeClr val="tx1">
                    <a:lumMod val="75000"/>
                  </a:schemeClr>
                </a:solidFill>
              </a:rPr>
              <a:t>: </a:t>
            </a:r>
            <a:r>
              <a:rPr lang="es-MX" sz="2800" dirty="0">
                <a:solidFill>
                  <a:schemeClr val="tx1">
                    <a:lumMod val="75000"/>
                  </a:schemeClr>
                </a:solidFill>
              </a:rPr>
              <a:t>más numeroso </a:t>
            </a:r>
          </a:p>
          <a:p>
            <a:pPr lvl="1"/>
            <a:r>
              <a:rPr lang="es-MX" sz="2800" dirty="0">
                <a:solidFill>
                  <a:schemeClr val="tx1">
                    <a:lumMod val="75000"/>
                  </a:schemeClr>
                </a:solidFill>
              </a:rPr>
              <a:t>I. de Transmisión o proyección: largos axones </a:t>
            </a:r>
          </a:p>
          <a:p>
            <a:pPr lvl="1"/>
            <a:r>
              <a:rPr lang="es-MX" sz="2800" dirty="0">
                <a:solidFill>
                  <a:schemeClr val="tx1">
                    <a:lumMod val="75000"/>
                  </a:schemeClr>
                </a:solidFill>
              </a:rPr>
              <a:t>I. locales: axones cortos </a:t>
            </a:r>
          </a:p>
          <a:p>
            <a:endParaRPr lang="es-MX" sz="28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549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Arcos reflejos y receptores del dolor B Arco reflejo medular polisináptico  on Make a GIF">
            <a:extLst>
              <a:ext uri="{FF2B5EF4-FFF2-40B4-BE49-F238E27FC236}">
                <a16:creationId xmlns:a16="http://schemas.microsoft.com/office/drawing/2014/main" id="{0BD249DA-6187-443E-B728-D370DA0A52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-4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4569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esultado de imagen para reflejos">
            <a:extLst>
              <a:ext uri="{FF2B5EF4-FFF2-40B4-BE49-F238E27FC236}">
                <a16:creationId xmlns:a16="http://schemas.microsoft.com/office/drawing/2014/main" id="{596A1A8C-1914-44BC-AE6C-67ABABEEA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3939"/>
            <a:ext cx="6384032" cy="395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Los actos nerviosos | El Sistema Nervioso">
            <a:extLst>
              <a:ext uri="{FF2B5EF4-FFF2-40B4-BE49-F238E27FC236}">
                <a16:creationId xmlns:a16="http://schemas.microsoft.com/office/drawing/2014/main" id="{E3A097B2-C5A8-462F-BF12-C4FD49440B4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822" y="2420888"/>
            <a:ext cx="583117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431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042DF0-3B03-4777-91A7-462EF6435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999" y="13376"/>
            <a:ext cx="10282000" cy="763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>
                <a:solidFill>
                  <a:schemeClr val="tx1">
                    <a:lumMod val="75000"/>
                  </a:schemeClr>
                </a:solidFill>
              </a:rPr>
              <a:t>Células gliales (glía)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54CC1F7-C367-4BD2-9CA8-C0992AC036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13" t="18832" r="10816" b="3151"/>
          <a:stretch/>
        </p:blipFill>
        <p:spPr>
          <a:xfrm>
            <a:off x="788030" y="836712"/>
            <a:ext cx="10615940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38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5440" y="260648"/>
            <a:ext cx="10300400" cy="763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MX" dirty="0" err="1">
                <a:solidFill>
                  <a:schemeClr val="tx1">
                    <a:lumMod val="75000"/>
                  </a:schemeClr>
                </a:solidFill>
              </a:rPr>
              <a:t>Microglia</a:t>
            </a:r>
            <a:r>
              <a:rPr lang="es-MX" dirty="0">
                <a:solidFill>
                  <a:schemeClr val="tx1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r="12589"/>
          <a:stretch/>
        </p:blipFill>
        <p:spPr bwMode="auto">
          <a:xfrm>
            <a:off x="6960096" y="1340768"/>
            <a:ext cx="532859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AF8AACCE-A2BA-4E70-B30C-33A5B76101A6}"/>
              </a:ext>
            </a:extLst>
          </p:cNvPr>
          <p:cNvGrpSpPr/>
          <p:nvPr/>
        </p:nvGrpSpPr>
        <p:grpSpPr>
          <a:xfrm>
            <a:off x="-6832" y="1345320"/>
            <a:ext cx="7038936" cy="5036008"/>
            <a:chOff x="-6832" y="1345320"/>
            <a:chExt cx="7038936" cy="5036008"/>
          </a:xfrm>
        </p:grpSpPr>
        <p:pic>
          <p:nvPicPr>
            <p:cNvPr id="6" name="Google Shape;150;p24">
              <a:extLst>
                <a:ext uri="{FF2B5EF4-FFF2-40B4-BE49-F238E27FC236}">
                  <a16:creationId xmlns:a16="http://schemas.microsoft.com/office/drawing/2014/main" id="{2CE11442-EAA8-44BD-8CC7-DB2341355EA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l="1920" t="2857" r="2043" b="5713"/>
            <a:stretch/>
          </p:blipFill>
          <p:spPr>
            <a:xfrm>
              <a:off x="-6832" y="1345320"/>
              <a:ext cx="7038936" cy="50360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6566C5A8-6F41-4A97-ABD4-6AE9420DB253}"/>
                </a:ext>
              </a:extLst>
            </p:cNvPr>
            <p:cNvSpPr/>
            <p:nvPr/>
          </p:nvSpPr>
          <p:spPr>
            <a:xfrm>
              <a:off x="335360" y="1484784"/>
              <a:ext cx="1584176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81206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icroglia">
            <a:hlinkClick r:id="" action="ppaction://media"/>
            <a:extLst>
              <a:ext uri="{FF2B5EF4-FFF2-40B4-BE49-F238E27FC236}">
                <a16:creationId xmlns:a16="http://schemas.microsoft.com/office/drawing/2014/main" id="{89D00B2C-E81A-449C-AB98-0A9200730B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7448" y="35808"/>
            <a:ext cx="10234428" cy="682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7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BFB0DB-7B84-45BF-B06A-95A4C95436E3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>
                <a:solidFill>
                  <a:schemeClr val="tx1">
                    <a:lumMod val="75000"/>
                  </a:schemeClr>
                </a:solidFill>
              </a:rPr>
              <a:t>Oligodendrocitos 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44D786F-6FB3-4492-A083-523C2214B7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9" b="21980"/>
          <a:stretch/>
        </p:blipFill>
        <p:spPr bwMode="auto">
          <a:xfrm>
            <a:off x="4295800" y="1412776"/>
            <a:ext cx="7590532" cy="496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BFD2152B-FA71-44B5-BAF1-8A5C217E9CBA}"/>
              </a:ext>
            </a:extLst>
          </p:cNvPr>
          <p:cNvSpPr/>
          <p:nvPr/>
        </p:nvSpPr>
        <p:spPr>
          <a:xfrm>
            <a:off x="8256240" y="1988840"/>
            <a:ext cx="3168352" cy="3456384"/>
          </a:xfrm>
          <a:prstGeom prst="ellipse">
            <a:avLst/>
          </a:prstGeom>
          <a:noFill/>
          <a:ln w="381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s-ES" dirty="0">
              <a:ln>
                <a:solidFill>
                  <a:srgbClr val="FF0000"/>
                </a:solidFill>
              </a:ln>
            </a:endParaRPr>
          </a:p>
        </p:txBody>
      </p:sp>
      <p:pic>
        <p:nvPicPr>
          <p:cNvPr id="1032" name="Picture 8" descr="Oligodendrocytes - Location, Structure, and Function">
            <a:extLst>
              <a:ext uri="{FF2B5EF4-FFF2-40B4-BE49-F238E27FC236}">
                <a16:creationId xmlns:a16="http://schemas.microsoft.com/office/drawing/2014/main" id="{DAEC7A2F-826E-4D2D-A3C4-1D86C186EA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9" r="21432"/>
          <a:stretch/>
        </p:blipFill>
        <p:spPr bwMode="auto">
          <a:xfrm>
            <a:off x="0" y="1556792"/>
            <a:ext cx="5372315" cy="496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1553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med.javeriana.edu.co/fisiologia/images/neuro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7688" y="3461368"/>
            <a:ext cx="8919832" cy="2335616"/>
          </a:xfrm>
          <a:prstGeom prst="rect">
            <a:avLst/>
          </a:prstGeom>
          <a:noFill/>
        </p:spPr>
      </p:pic>
      <p:pic>
        <p:nvPicPr>
          <p:cNvPr id="2052" name="Picture 4" descr="Myelination of Axons by Schwann Cells">
            <a:extLst>
              <a:ext uri="{FF2B5EF4-FFF2-40B4-BE49-F238E27FC236}">
                <a16:creationId xmlns:a16="http://schemas.microsoft.com/office/drawing/2014/main" id="{642393B8-2CD9-4660-836A-B4F2662E7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412776"/>
            <a:ext cx="6543675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DD4D678-8FCE-4829-A071-73B2644AF6DD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>
                <a:solidFill>
                  <a:schemeClr val="tx1">
                    <a:lumMod val="75000"/>
                  </a:schemeClr>
                </a:solidFill>
              </a:rPr>
              <a:t>Células de Schwann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003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6 Grupo">
            <a:extLst>
              <a:ext uri="{FF2B5EF4-FFF2-40B4-BE49-F238E27FC236}">
                <a16:creationId xmlns:a16="http://schemas.microsoft.com/office/drawing/2014/main" id="{16CA9C31-A170-4C64-9EA1-3A18EF123CBD}"/>
              </a:ext>
            </a:extLst>
          </p:cNvPr>
          <p:cNvGrpSpPr/>
          <p:nvPr/>
        </p:nvGrpSpPr>
        <p:grpSpPr>
          <a:xfrm>
            <a:off x="1919536" y="0"/>
            <a:ext cx="7920880" cy="6858000"/>
            <a:chOff x="1331640" y="476672"/>
            <a:chExt cx="7070401" cy="5433427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11E8789F-1B1F-4683-BF4D-F5904491C6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t="528"/>
            <a:stretch>
              <a:fillRect/>
            </a:stretch>
          </p:blipFill>
          <p:spPr bwMode="auto">
            <a:xfrm>
              <a:off x="1331640" y="476672"/>
              <a:ext cx="3552825" cy="288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5E9731AE-5676-4DE6-BCF9-1924166611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 t="2471"/>
            <a:stretch>
              <a:fillRect/>
            </a:stretch>
          </p:blipFill>
          <p:spPr bwMode="auto">
            <a:xfrm>
              <a:off x="4860032" y="476672"/>
              <a:ext cx="3542009" cy="288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702815D7-560F-4561-9A3F-AD509D5D51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42483" y="3501009"/>
              <a:ext cx="7045941" cy="2409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591140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41522" t="54617" r="37009" b="4186"/>
          <a:stretch>
            <a:fillRect/>
          </a:stretch>
        </p:blipFill>
        <p:spPr bwMode="auto">
          <a:xfrm>
            <a:off x="7292894" y="1362334"/>
            <a:ext cx="4919274" cy="53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0B3B66EF-B3BE-45EE-8EB4-307F20D90E3E}"/>
              </a:ext>
            </a:extLst>
          </p:cNvPr>
          <p:cNvSpPr>
            <a:spLocks noGrp="1"/>
          </p:cNvSpPr>
          <p:nvPr>
            <p:ph type="title" idx="4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>
                <a:solidFill>
                  <a:schemeClr val="tx1">
                    <a:lumMod val="75000"/>
                  </a:schemeClr>
                </a:solidFill>
              </a:rPr>
              <a:t>Astrocitos </a:t>
            </a:r>
          </a:p>
        </p:txBody>
      </p:sp>
      <p:pic>
        <p:nvPicPr>
          <p:cNvPr id="3076" name="Picture 4" descr="Astrocyte&quot; Kids T-Shirt by TheNeuronFamily | Redbubble">
            <a:extLst>
              <a:ext uri="{FF2B5EF4-FFF2-40B4-BE49-F238E27FC236}">
                <a16:creationId xmlns:a16="http://schemas.microsoft.com/office/drawing/2014/main" id="{6B3F23DB-1CC4-43D2-8C30-5311174DD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376" y="1955743"/>
            <a:ext cx="2654942" cy="3539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Las células gliales del sistema nervioso: tipos y funciones">
            <a:extLst>
              <a:ext uri="{FF2B5EF4-FFF2-40B4-BE49-F238E27FC236}">
                <a16:creationId xmlns:a16="http://schemas.microsoft.com/office/drawing/2014/main" id="{53965237-CEC5-43E1-BD2C-7959E13EA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16" y="1362335"/>
            <a:ext cx="4676370" cy="530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51599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7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7">
  <a:themeElements>
    <a:clrScheme name="Simple Light">
      <a:dk1>
        <a:srgbClr val="BFACF5"/>
      </a:dk1>
      <a:lt1>
        <a:srgbClr val="FFFFFF"/>
      </a:lt1>
      <a:dk2>
        <a:srgbClr val="9C7FEE"/>
      </a:dk2>
      <a:lt2>
        <a:srgbClr val="F788C6"/>
      </a:lt2>
      <a:accent1>
        <a:srgbClr val="6B86F1"/>
      </a:accent1>
      <a:accent2>
        <a:srgbClr val="9C7FEE"/>
      </a:accent2>
      <a:accent3>
        <a:srgbClr val="9C7FEE"/>
      </a:accent3>
      <a:accent4>
        <a:srgbClr val="F788C6"/>
      </a:accent4>
      <a:accent5>
        <a:srgbClr val="6B86F1"/>
      </a:accent5>
      <a:accent6>
        <a:srgbClr val="9C7FEE"/>
      </a:accent6>
      <a:hlink>
        <a:srgbClr val="6B86F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7" id="{C0994E5D-D13D-40C9-AE2C-B3BB85D0AFCC}" vid="{F0833B2F-C4B7-48B7-ABE3-5F97B5C316A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Tema7</Template>
  <TotalTime>6414</TotalTime>
  <Words>106</Words>
  <Application>Microsoft Office PowerPoint</Application>
  <PresentationFormat>Panorámica</PresentationFormat>
  <Paragraphs>44</Paragraphs>
  <Slides>23</Slides>
  <Notes>23</Notes>
  <HiddenSlides>0</HiddenSlides>
  <MMClips>3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1" baseType="lpstr">
      <vt:lpstr>Arial</vt:lpstr>
      <vt:lpstr>Calibri</vt:lpstr>
      <vt:lpstr>Comfortaa</vt:lpstr>
      <vt:lpstr>Fredoka One</vt:lpstr>
      <vt:lpstr>Fugaz One</vt:lpstr>
      <vt:lpstr>Roboto Condensed</vt:lpstr>
      <vt:lpstr>Roboto Medium</vt:lpstr>
      <vt:lpstr>Tema7</vt:lpstr>
      <vt:lpstr>Las neuronas y otras células nerviosas</vt:lpstr>
      <vt:lpstr>Presentación de PowerPoint</vt:lpstr>
      <vt:lpstr>Células gliales (glía)</vt:lpstr>
      <vt:lpstr>Microglia </vt:lpstr>
      <vt:lpstr>Presentación de PowerPoint</vt:lpstr>
      <vt:lpstr>Oligodendrocitos </vt:lpstr>
      <vt:lpstr>Células de Schwann</vt:lpstr>
      <vt:lpstr>Presentación de PowerPoint</vt:lpstr>
      <vt:lpstr>Astrocitos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Unipolar </vt:lpstr>
      <vt:lpstr>Clasificación funcional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shamiro</dc:creator>
  <cp:lastModifiedBy>Maga Borquez</cp:lastModifiedBy>
  <cp:revision>313</cp:revision>
  <dcterms:created xsi:type="dcterms:W3CDTF">2013-03-07T21:51:59Z</dcterms:created>
  <dcterms:modified xsi:type="dcterms:W3CDTF">2021-03-08T04:28:21Z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CD5E569F-A471-4614-9C33-3565A55539AE</vt:lpwstr>
  </property>
  <property fmtid="{D5CDD505-2E9C-101B-9397-08002B2CF9AE}" pid="3" name="ArticulatePath">
    <vt:lpwstr>Clase 12. Desarrollo Plasticidad</vt:lpwstr>
  </property>
</Properties>
</file>