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tags/tag13.xml" ContentType="application/vnd.openxmlformats-officedocument.presentationml.tags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7"/>
  </p:notesMasterIdLst>
  <p:sldIdLst>
    <p:sldId id="589" r:id="rId2"/>
    <p:sldId id="775" r:id="rId3"/>
    <p:sldId id="798" r:id="rId4"/>
    <p:sldId id="799" r:id="rId5"/>
    <p:sldId id="780" r:id="rId6"/>
    <p:sldId id="705" r:id="rId7"/>
    <p:sldId id="789" r:id="rId8"/>
    <p:sldId id="801" r:id="rId9"/>
    <p:sldId id="276" r:id="rId10"/>
    <p:sldId id="802" r:id="rId11"/>
    <p:sldId id="762" r:id="rId12"/>
    <p:sldId id="804" r:id="rId13"/>
    <p:sldId id="337" r:id="rId14"/>
    <p:sldId id="320" r:id="rId15"/>
    <p:sldId id="816" r:id="rId16"/>
    <p:sldId id="338" r:id="rId17"/>
    <p:sldId id="807" r:id="rId18"/>
    <p:sldId id="809" r:id="rId19"/>
    <p:sldId id="348" r:id="rId20"/>
    <p:sldId id="278" r:id="rId21"/>
    <p:sldId id="805" r:id="rId22"/>
    <p:sldId id="808" r:id="rId23"/>
    <p:sldId id="813" r:id="rId24"/>
    <p:sldId id="810" r:id="rId25"/>
    <p:sldId id="811" r:id="rId26"/>
    <p:sldId id="812" r:id="rId27"/>
    <p:sldId id="769" r:id="rId28"/>
    <p:sldId id="374" r:id="rId29"/>
    <p:sldId id="375" r:id="rId30"/>
    <p:sldId id="376" r:id="rId31"/>
    <p:sldId id="814" r:id="rId32"/>
    <p:sldId id="377" r:id="rId33"/>
    <p:sldId id="378" r:id="rId34"/>
    <p:sldId id="379" r:id="rId35"/>
    <p:sldId id="783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5256" autoAdjust="0"/>
  </p:normalViewPr>
  <p:slideViewPr>
    <p:cSldViewPr>
      <p:cViewPr varScale="1">
        <p:scale>
          <a:sx n="82" d="100"/>
          <a:sy n="82" d="100"/>
        </p:scale>
        <p:origin x="48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34722-5FE9-4897-B007-0B94C5147813}" type="datetimeFigureOut">
              <a:rPr lang="es-MX" smtClean="0"/>
              <a:pPr/>
              <a:t>15/03/2021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1A1EB-D119-46A4-B278-39A355D07AC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07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87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Gradiente eléctrico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756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18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330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EE95-4C78-4BB2-82D7-3CAC7F47AA27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670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97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091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11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5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700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65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431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832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647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571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933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661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552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089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16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063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958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1320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796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539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20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37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48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21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58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06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1A1EB-D119-46A4-B278-39A355D07AC9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12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4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4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9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7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0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8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59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0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07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39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2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AB86CD0-642F-4063-BC73-FED45518F7C7}" type="datetimeFigureOut">
              <a:rPr lang="es-ES" smtClean="0"/>
              <a:pPr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20E0658-0685-48FD-B452-97E1A310BA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2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quimica">
            <a:extLst>
              <a:ext uri="{FF2B5EF4-FFF2-40B4-BE49-F238E27FC236}">
                <a16:creationId xmlns:a16="http://schemas.microsoft.com/office/drawing/2014/main" id="{3846E8BB-7B21-4FC8-8815-605E9F2A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75" y="3600450"/>
            <a:ext cx="9144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>
            <a:extLst>
              <a:ext uri="{FF2B5EF4-FFF2-40B4-BE49-F238E27FC236}">
                <a16:creationId xmlns:a16="http://schemas.microsoft.com/office/drawing/2014/main" id="{5F75240D-126E-41D6-B375-3207C32C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56792"/>
            <a:ext cx="761060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058F302-B49A-4BC7-8EB5-25E03729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404664"/>
            <a:ext cx="9875520" cy="1356360"/>
          </a:xfrm>
        </p:spPr>
        <p:txBody>
          <a:bodyPr>
            <a:normAutofit/>
          </a:bodyPr>
          <a:lstStyle/>
          <a:p>
            <a:r>
              <a:rPr lang="es-MX" sz="8000" b="1" dirty="0"/>
              <a:t>Potenciales eléctricos</a:t>
            </a:r>
            <a:endParaRPr lang="es-ES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70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UÍA DE AUTOAPRENDIZAJE TRANSPORTE: PRINCIPIOS GENERALES">
            <a:extLst>
              <a:ext uri="{FF2B5EF4-FFF2-40B4-BE49-F238E27FC236}">
                <a16:creationId xmlns:a16="http://schemas.microsoft.com/office/drawing/2014/main" id="{EA0594DE-11C4-49A4-8D94-26D8FF71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88" y="476672"/>
            <a:ext cx="92178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2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4"/>
          <a:stretch/>
        </p:blipFill>
        <p:spPr bwMode="auto">
          <a:xfrm>
            <a:off x="740032" y="188640"/>
            <a:ext cx="10711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89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440834DB-6842-4D8F-976F-582AA633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76872"/>
            <a:ext cx="10729192" cy="15121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34290" indent="0" algn="ctr">
              <a:buNone/>
            </a:pPr>
            <a:br>
              <a:rPr lang="es-MX" sz="2400" dirty="0"/>
            </a:br>
            <a:r>
              <a:rPr lang="es-MX" sz="4100" dirty="0"/>
              <a:t>¿Cómo el sistema nervioso genera la conducta?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899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ga\Desktop\Mi películ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188640"/>
            <a:ext cx="11665296" cy="6489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2238348" y="285728"/>
            <a:ext cx="7715304" cy="5870058"/>
            <a:chOff x="714348" y="285728"/>
            <a:chExt cx="7715304" cy="5870058"/>
          </a:xfrm>
        </p:grpSpPr>
        <p:pic>
          <p:nvPicPr>
            <p:cNvPr id="1026" name="Picture 2" descr="C:\Users\maga\Pictures\Instantánea 2 (23-03-2014 06-37 p.m.).png"/>
            <p:cNvPicPr>
              <a:picLocks noChangeAspect="1" noChangeArrowheads="1"/>
            </p:cNvPicPr>
            <p:nvPr/>
          </p:nvPicPr>
          <p:blipFill>
            <a:blip r:embed="rId4" cstate="print"/>
            <a:srcRect l="15424" t="2381" r="18184" b="1190"/>
            <a:stretch>
              <a:fillRect/>
            </a:stretch>
          </p:blipFill>
          <p:spPr bwMode="auto">
            <a:xfrm>
              <a:off x="928662" y="285728"/>
              <a:ext cx="7072362" cy="5786478"/>
            </a:xfrm>
            <a:prstGeom prst="rect">
              <a:avLst/>
            </a:prstGeom>
            <a:noFill/>
          </p:spPr>
        </p:pic>
        <p:sp>
          <p:nvSpPr>
            <p:cNvPr id="5" name="4 CuadroTexto"/>
            <p:cNvSpPr txBox="1"/>
            <p:nvPr/>
          </p:nvSpPr>
          <p:spPr>
            <a:xfrm>
              <a:off x="6715108" y="1428736"/>
              <a:ext cx="171454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Cerebro 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14348" y="3286124"/>
              <a:ext cx="1714512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Nervios periféricos 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214414" y="5214950"/>
              <a:ext cx="1928826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Médula espinal 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429388" y="5786454"/>
              <a:ext cx="171454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 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ciceptores: los receptores del dolor — Mejor con Salud">
            <a:extLst>
              <a:ext uri="{FF2B5EF4-FFF2-40B4-BE49-F238E27FC236}">
                <a16:creationId xmlns:a16="http://schemas.microsoft.com/office/drawing/2014/main" id="{BA22281A-4327-4D32-BBA3-E01A66B1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76672"/>
            <a:ext cx="825306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0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188640"/>
            <a:ext cx="11604278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14AD9147-244E-4EE7-AD0B-B0418DB02709}"/>
              </a:ext>
            </a:extLst>
          </p:cNvPr>
          <p:cNvGrpSpPr/>
          <p:nvPr/>
        </p:nvGrpSpPr>
        <p:grpSpPr>
          <a:xfrm>
            <a:off x="407368" y="240156"/>
            <a:ext cx="6912768" cy="6377687"/>
            <a:chOff x="2639616" y="256345"/>
            <a:chExt cx="6912768" cy="6377687"/>
          </a:xfrm>
        </p:grpSpPr>
        <p:pic>
          <p:nvPicPr>
            <p:cNvPr id="6146" name="Picture 2" descr="Representación esquemática de la inervación somatosensorial de la piel... |  Download Scientific Diagram">
              <a:extLst>
                <a:ext uri="{FF2B5EF4-FFF2-40B4-BE49-F238E27FC236}">
                  <a16:creationId xmlns:a16="http://schemas.microsoft.com/office/drawing/2014/main" id="{D7E9251A-ABB5-4747-BDE7-A764D0FD1C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" t="10136" r="47255" b="1715"/>
            <a:stretch/>
          </p:blipFill>
          <p:spPr bwMode="auto">
            <a:xfrm>
              <a:off x="2639616" y="256345"/>
              <a:ext cx="6192688" cy="637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F4AC4A2B-E124-46BE-8229-5071E497053C}"/>
                </a:ext>
              </a:extLst>
            </p:cNvPr>
            <p:cNvSpPr/>
            <p:nvPr/>
          </p:nvSpPr>
          <p:spPr>
            <a:xfrm>
              <a:off x="7536160" y="2060848"/>
              <a:ext cx="2016224" cy="11521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493A82-1EEA-4787-A6B3-A57CFA82F2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43" t="54444" b="6675"/>
          <a:stretch/>
        </p:blipFill>
        <p:spPr>
          <a:xfrm>
            <a:off x="6600056" y="1268760"/>
            <a:ext cx="5269347" cy="329255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48737EE-909C-4F24-98DB-FDF0F1CC7644}"/>
              </a:ext>
            </a:extLst>
          </p:cNvPr>
          <p:cNvSpPr/>
          <p:nvPr/>
        </p:nvSpPr>
        <p:spPr>
          <a:xfrm>
            <a:off x="7032104" y="3769225"/>
            <a:ext cx="36004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Zona de inicio del potencial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F08A399-49F5-4CF8-BE24-595FB72086B6}"/>
              </a:ext>
            </a:extLst>
          </p:cNvPr>
          <p:cNvSpPr/>
          <p:nvPr/>
        </p:nvSpPr>
        <p:spPr>
          <a:xfrm>
            <a:off x="6168008" y="2776626"/>
            <a:ext cx="1584176" cy="1388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460CAA-CCE8-415A-877D-B6A04C6AA3C9}"/>
              </a:ext>
            </a:extLst>
          </p:cNvPr>
          <p:cNvSpPr txBox="1"/>
          <p:nvPr/>
        </p:nvSpPr>
        <p:spPr>
          <a:xfrm>
            <a:off x="7320136" y="4941168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Potencial de receptor</a:t>
            </a:r>
          </a:p>
        </p:txBody>
      </p:sp>
    </p:spTree>
    <p:extLst>
      <p:ext uri="{BB962C8B-B14F-4D97-AF65-F5344CB8AC3E}">
        <p14:creationId xmlns:p14="http://schemas.microsoft.com/office/powerpoint/2010/main" val="173085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C965E8-7260-4EB6-ACEA-9DEEA0EB0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352" y="239239"/>
            <a:ext cx="5832648" cy="637952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1E72D7-866A-49A8-B9C5-3E5885589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80629"/>
            <a:ext cx="4176464" cy="64381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68D2E74-AC29-4411-84E8-97BD13643BC6}"/>
              </a:ext>
            </a:extLst>
          </p:cNvPr>
          <p:cNvSpPr/>
          <p:nvPr/>
        </p:nvSpPr>
        <p:spPr>
          <a:xfrm>
            <a:off x="9042920" y="5157192"/>
            <a:ext cx="864096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K+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80AFEA-D780-4578-8522-C1E2871B6BF0}"/>
              </a:ext>
            </a:extLst>
          </p:cNvPr>
          <p:cNvSpPr/>
          <p:nvPr/>
        </p:nvSpPr>
        <p:spPr>
          <a:xfrm>
            <a:off x="7392144" y="5013176"/>
            <a:ext cx="86409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5BDE53-BC88-4F48-88F6-6ED820D576D0}"/>
              </a:ext>
            </a:extLst>
          </p:cNvPr>
          <p:cNvSpPr txBox="1"/>
          <p:nvPr/>
        </p:nvSpPr>
        <p:spPr>
          <a:xfrm>
            <a:off x="4655840" y="26983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Potencial de reposo</a:t>
            </a:r>
          </a:p>
        </p:txBody>
      </p:sp>
    </p:spTree>
    <p:extLst>
      <p:ext uri="{BB962C8B-B14F-4D97-AF65-F5344CB8AC3E}">
        <p14:creationId xmlns:p14="http://schemas.microsoft.com/office/powerpoint/2010/main" val="356357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http://2.bp.blogspot.com/-tsdUNFNUpgQ/TZtyeHo85KI/AAAAAAAAADE/fVynL3dWEr8/s640/polarizada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8" name="AutoShape 6" descr="http://www.cobach-elr.com/academias/quimicas/biologia/biologia/curtis/libro/img/47-1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F19155-C7EB-4E49-AD58-7B89607F8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75" y="779348"/>
            <a:ext cx="8736905" cy="4834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74F237-F107-4BD7-A805-0C443456C570}"/>
              </a:ext>
            </a:extLst>
          </p:cNvPr>
          <p:cNvSpPr txBox="1"/>
          <p:nvPr/>
        </p:nvSpPr>
        <p:spPr>
          <a:xfrm>
            <a:off x="3287688" y="5733256"/>
            <a:ext cx="5192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Gradiente electro-químico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96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A26645DE-1C8D-4926-A1C5-D7E3E2AB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76872"/>
            <a:ext cx="10729192" cy="15121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34290" indent="0" algn="ctr">
              <a:buNone/>
            </a:pPr>
            <a:br>
              <a:rPr lang="es-MX" sz="2400" dirty="0"/>
            </a:br>
            <a:r>
              <a:rPr lang="es-MX" sz="4100" dirty="0"/>
              <a:t>¿Cómo el sistema nervioso genera la conducta?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72159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2.bp.blogspot.com/_bXiAT6MOo8E/S2dbGuwCBEI/AAAAAAAACPE/oWGKSGRdF3s/s640/Bomba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045" y="226144"/>
            <a:ext cx="6723355" cy="644321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004211" y="515719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Adenosín</a:t>
            </a:r>
            <a:r>
              <a:rPr lang="es-MX" dirty="0"/>
              <a:t> </a:t>
            </a:r>
          </a:p>
          <a:p>
            <a:r>
              <a:rPr lang="es-MX" dirty="0" err="1"/>
              <a:t>difosfato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647729" y="558924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Adenosín</a:t>
            </a:r>
            <a:r>
              <a:rPr lang="es-MX" dirty="0"/>
              <a:t> </a:t>
            </a:r>
            <a:r>
              <a:rPr lang="es-MX" dirty="0" err="1"/>
              <a:t>trifosfato</a:t>
            </a:r>
            <a:endParaRPr lang="es-MX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041B76-121F-4775-A16B-6A380F155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9713" y="188001"/>
            <a:ext cx="8498877" cy="6481998"/>
          </a:xfr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9D16E49-CE11-4D28-AA03-D5FCE76E32ED}"/>
              </a:ext>
            </a:extLst>
          </p:cNvPr>
          <p:cNvGrpSpPr/>
          <p:nvPr/>
        </p:nvGrpSpPr>
        <p:grpSpPr>
          <a:xfrm>
            <a:off x="1389361" y="2060848"/>
            <a:ext cx="8505747" cy="4320868"/>
            <a:chOff x="263352" y="2060460"/>
            <a:chExt cx="8505747" cy="432086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BD6C3BB-9D58-4095-8EBF-C00C0263B207}"/>
                </a:ext>
              </a:extLst>
            </p:cNvPr>
            <p:cNvSpPr/>
            <p:nvPr/>
          </p:nvSpPr>
          <p:spPr>
            <a:xfrm>
              <a:off x="6169941" y="5589240"/>
              <a:ext cx="2590355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Zona de inicio del potencial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5F7C7D1-8582-4BA1-A3CB-B00F44FBEB9F}"/>
                </a:ext>
              </a:extLst>
            </p:cNvPr>
            <p:cNvSpPr/>
            <p:nvPr/>
          </p:nvSpPr>
          <p:spPr>
            <a:xfrm>
              <a:off x="263352" y="5169501"/>
              <a:ext cx="331236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Zona de inicio del potencial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894098A-211D-40AF-8173-4120FFFC1378}"/>
                </a:ext>
              </a:extLst>
            </p:cNvPr>
            <p:cNvSpPr/>
            <p:nvPr/>
          </p:nvSpPr>
          <p:spPr>
            <a:xfrm>
              <a:off x="3568227" y="3964150"/>
              <a:ext cx="1296144" cy="106353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9D1AD07-2DDE-4BE6-BE39-A039137A08D7}"/>
                </a:ext>
              </a:extLst>
            </p:cNvPr>
            <p:cNvSpPr/>
            <p:nvPr/>
          </p:nvSpPr>
          <p:spPr>
            <a:xfrm>
              <a:off x="5519936" y="4797152"/>
              <a:ext cx="1440160" cy="10635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915B6A2-CD77-4278-9918-309A64033E0D}"/>
                </a:ext>
              </a:extLst>
            </p:cNvPr>
            <p:cNvSpPr txBox="1"/>
            <p:nvPr/>
          </p:nvSpPr>
          <p:spPr>
            <a:xfrm>
              <a:off x="6178744" y="2060460"/>
              <a:ext cx="259035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Membrana con alta densidad de canales de sodio dependientes de voltaje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7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750D327-D500-41A2-BACB-D97CF0965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4664"/>
            <a:ext cx="1054410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5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AA57B5-F11F-48EF-AB30-2A8F99F2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33" y="1052736"/>
            <a:ext cx="9273545" cy="42484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E79D8B-967D-4116-B5A3-C472442C0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578" y="2060848"/>
            <a:ext cx="2400550" cy="25202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DAD2B4-7B93-4C3D-BC3C-E4FBA37D6952}"/>
              </a:ext>
            </a:extLst>
          </p:cNvPr>
          <p:cNvSpPr txBox="1"/>
          <p:nvPr/>
        </p:nvSpPr>
        <p:spPr>
          <a:xfrm>
            <a:off x="3251684" y="566124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Estado de reposo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190D7AE-6573-4523-96C3-74BA8968B0D3}"/>
              </a:ext>
            </a:extLst>
          </p:cNvPr>
          <p:cNvGrpSpPr/>
          <p:nvPr/>
        </p:nvGrpSpPr>
        <p:grpSpPr>
          <a:xfrm>
            <a:off x="5015880" y="550420"/>
            <a:ext cx="4540698" cy="4606771"/>
            <a:chOff x="6528048" y="1413787"/>
            <a:chExt cx="4392488" cy="4356484"/>
          </a:xfrm>
        </p:grpSpPr>
        <p:sp>
          <p:nvSpPr>
            <p:cNvPr id="8" name="Bocadillo: rectángulo con esquinas redondeadas 7">
              <a:extLst>
                <a:ext uri="{FF2B5EF4-FFF2-40B4-BE49-F238E27FC236}">
                  <a16:creationId xmlns:a16="http://schemas.microsoft.com/office/drawing/2014/main" id="{C531CDA9-84EA-4602-A722-D2F08DD8757C}"/>
                </a:ext>
              </a:extLst>
            </p:cNvPr>
            <p:cNvSpPr/>
            <p:nvPr/>
          </p:nvSpPr>
          <p:spPr>
            <a:xfrm>
              <a:off x="6528048" y="1413787"/>
              <a:ext cx="4392488" cy="4356484"/>
            </a:xfrm>
            <a:prstGeom prst="wedgeRoundRectCallout">
              <a:avLst>
                <a:gd name="adj1" fmla="val -70984"/>
                <a:gd name="adj2" fmla="val 13843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Picture 2" descr="G:\libros_general\Principles of Neural Science HTML\gateway.ut.ovid.com\fulltextservice\ct{06b9ee1beed594190674f1983457a7dd32af6a0d5a4c9892~12\da2c9ff13.gif.png">
              <a:extLst>
                <a:ext uri="{FF2B5EF4-FFF2-40B4-BE49-F238E27FC236}">
                  <a16:creationId xmlns:a16="http://schemas.microsoft.com/office/drawing/2014/main" id="{19D03030-CF3C-447A-BC70-13B5AAC4C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45586" r="59350"/>
            <a:stretch/>
          </p:blipFill>
          <p:spPr bwMode="auto">
            <a:xfrm>
              <a:off x="6900055" y="1898005"/>
              <a:ext cx="3648473" cy="338804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108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FB1B0D-A9E1-498B-9A4A-A045BF89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4" y="980728"/>
            <a:ext cx="9373548" cy="43068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D2A051-E40F-45C6-B7B1-6BD979DF9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862" y="1916832"/>
            <a:ext cx="2404416" cy="25396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F9B5B5-CCB5-40EE-BB76-8E340A232677}"/>
              </a:ext>
            </a:extLst>
          </p:cNvPr>
          <p:cNvSpPr txBox="1"/>
          <p:nvPr/>
        </p:nvSpPr>
        <p:spPr>
          <a:xfrm>
            <a:off x="2027548" y="563890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Fase ascendente – despolarización-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7DF8D1E-3D3E-463F-8E15-1A7F5DC48843}"/>
              </a:ext>
            </a:extLst>
          </p:cNvPr>
          <p:cNvGrpSpPr/>
          <p:nvPr/>
        </p:nvGrpSpPr>
        <p:grpSpPr>
          <a:xfrm>
            <a:off x="5303912" y="440914"/>
            <a:ext cx="4540698" cy="4606771"/>
            <a:chOff x="5015880" y="550420"/>
            <a:chExt cx="4540698" cy="4606771"/>
          </a:xfrm>
        </p:grpSpPr>
        <p:sp>
          <p:nvSpPr>
            <p:cNvPr id="8" name="Bocadillo: rectángulo con esquinas redondeadas 7">
              <a:extLst>
                <a:ext uri="{FF2B5EF4-FFF2-40B4-BE49-F238E27FC236}">
                  <a16:creationId xmlns:a16="http://schemas.microsoft.com/office/drawing/2014/main" id="{4364E904-3E82-4DE5-8C9B-7FF1F26D4D32}"/>
                </a:ext>
              </a:extLst>
            </p:cNvPr>
            <p:cNvSpPr/>
            <p:nvPr/>
          </p:nvSpPr>
          <p:spPr>
            <a:xfrm>
              <a:off x="5015880" y="550420"/>
              <a:ext cx="4540698" cy="4606771"/>
            </a:xfrm>
            <a:prstGeom prst="wedgeRoundRectCallout">
              <a:avLst>
                <a:gd name="adj1" fmla="val -70984"/>
                <a:gd name="adj2" fmla="val 13843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Picture 2" descr="G:\libros_general\Principles of Neural Science HTML\gateway.ut.ovid.com\fulltextservice\ct{06b9ee1beed594190674f1983457a7dd32af6a0d5a4c9892~12\da2c9ff13.gif.png">
              <a:extLst>
                <a:ext uri="{FF2B5EF4-FFF2-40B4-BE49-F238E27FC236}">
                  <a16:creationId xmlns:a16="http://schemas.microsoft.com/office/drawing/2014/main" id="{1799EE6F-71E7-4B6D-A14E-4577739491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39830" t="45586" r="29807"/>
            <a:stretch/>
          </p:blipFill>
          <p:spPr bwMode="auto">
            <a:xfrm>
              <a:off x="5624540" y="664034"/>
              <a:ext cx="3423788" cy="42566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107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13E7B2-1637-41A1-8749-65BE8605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24744"/>
            <a:ext cx="9217024" cy="42288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5752F3-0E2B-45A2-BB46-BF39A383B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129" y="1756577"/>
            <a:ext cx="2491518" cy="25365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A1A78B-0FF5-43B4-A383-A9A987D9DB31}"/>
              </a:ext>
            </a:extLst>
          </p:cNvPr>
          <p:cNvSpPr txBox="1"/>
          <p:nvPr/>
        </p:nvSpPr>
        <p:spPr>
          <a:xfrm>
            <a:off x="2135560" y="57332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Fase descendente – repolarización-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050710C-7E34-44DB-8DA1-C2DB36A68A25}"/>
              </a:ext>
            </a:extLst>
          </p:cNvPr>
          <p:cNvGrpSpPr/>
          <p:nvPr/>
        </p:nvGrpSpPr>
        <p:grpSpPr>
          <a:xfrm>
            <a:off x="5303912" y="440914"/>
            <a:ext cx="4540698" cy="4606771"/>
            <a:chOff x="5303912" y="440914"/>
            <a:chExt cx="4540698" cy="4606771"/>
          </a:xfrm>
        </p:grpSpPr>
        <p:sp>
          <p:nvSpPr>
            <p:cNvPr id="8" name="Bocadillo: rectángulo con esquinas redondeadas 7">
              <a:extLst>
                <a:ext uri="{FF2B5EF4-FFF2-40B4-BE49-F238E27FC236}">
                  <a16:creationId xmlns:a16="http://schemas.microsoft.com/office/drawing/2014/main" id="{F6973659-9AF2-4040-BF2C-C511EF350B50}"/>
                </a:ext>
              </a:extLst>
            </p:cNvPr>
            <p:cNvSpPr/>
            <p:nvPr/>
          </p:nvSpPr>
          <p:spPr>
            <a:xfrm>
              <a:off x="5303912" y="440914"/>
              <a:ext cx="4540698" cy="4606771"/>
            </a:xfrm>
            <a:prstGeom prst="wedgeRoundRectCallout">
              <a:avLst>
                <a:gd name="adj1" fmla="val -70984"/>
                <a:gd name="adj2" fmla="val 13843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Picture 2" descr="G:\libros_general\Principles of Neural Science HTML\gateway.ut.ovid.com\fulltextservice\ct{06b9ee1beed594190674f1983457a7dd32af6a0d5a4c9892~12\da2c9ff13.gif.png">
              <a:extLst>
                <a:ext uri="{FF2B5EF4-FFF2-40B4-BE49-F238E27FC236}">
                  <a16:creationId xmlns:a16="http://schemas.microsoft.com/office/drawing/2014/main" id="{ECD8E602-8E79-4A17-9930-DB9631BE40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68551" t="45585" b="4732"/>
            <a:stretch/>
          </p:blipFill>
          <p:spPr bwMode="auto">
            <a:xfrm>
              <a:off x="5735959" y="664114"/>
              <a:ext cx="3705538" cy="406103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655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9505A3-24FD-42B4-8AA7-6C6D3AF6F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24744"/>
            <a:ext cx="9145016" cy="425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12A20D-41F4-4F11-91F7-E9528636D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367" y="1953060"/>
            <a:ext cx="2465737" cy="27000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BE8BD7-CC19-40C9-AE42-5E478371D080}"/>
              </a:ext>
            </a:extLst>
          </p:cNvPr>
          <p:cNvSpPr txBox="1"/>
          <p:nvPr/>
        </p:nvSpPr>
        <p:spPr>
          <a:xfrm>
            <a:off x="2135560" y="57332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Hiperpolarización y vuelta al reposo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B34049C-C270-4D0B-BB03-EE44467561CF}"/>
              </a:ext>
            </a:extLst>
          </p:cNvPr>
          <p:cNvGrpSpPr/>
          <p:nvPr/>
        </p:nvGrpSpPr>
        <p:grpSpPr>
          <a:xfrm>
            <a:off x="5015880" y="550420"/>
            <a:ext cx="4540698" cy="4606771"/>
            <a:chOff x="6528048" y="1413787"/>
            <a:chExt cx="4392488" cy="4356484"/>
          </a:xfrm>
        </p:grpSpPr>
        <p:sp>
          <p:nvSpPr>
            <p:cNvPr id="8" name="Bocadillo: rectángulo con esquinas redondeadas 7">
              <a:extLst>
                <a:ext uri="{FF2B5EF4-FFF2-40B4-BE49-F238E27FC236}">
                  <a16:creationId xmlns:a16="http://schemas.microsoft.com/office/drawing/2014/main" id="{7167D886-6F08-4C5A-AC04-762D96F4B000}"/>
                </a:ext>
              </a:extLst>
            </p:cNvPr>
            <p:cNvSpPr/>
            <p:nvPr/>
          </p:nvSpPr>
          <p:spPr>
            <a:xfrm>
              <a:off x="6528048" y="1413787"/>
              <a:ext cx="4392488" cy="4356484"/>
            </a:xfrm>
            <a:prstGeom prst="wedgeRoundRectCallout">
              <a:avLst>
                <a:gd name="adj1" fmla="val -70984"/>
                <a:gd name="adj2" fmla="val 13843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2" descr="G:\libros_general\Principles of Neural Science HTML\gateway.ut.ovid.com\fulltextservice\ct{06b9ee1beed594190674f1983457a7dd32af6a0d5a4c9892~12\da2c9ff13.gif.png">
              <a:extLst>
                <a:ext uri="{FF2B5EF4-FFF2-40B4-BE49-F238E27FC236}">
                  <a16:creationId xmlns:a16="http://schemas.microsoft.com/office/drawing/2014/main" id="{3B47F1FD-91C9-40DF-A82F-95C685CFD7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45586" r="59350"/>
            <a:stretch/>
          </p:blipFill>
          <p:spPr bwMode="auto">
            <a:xfrm>
              <a:off x="6900055" y="1898005"/>
              <a:ext cx="3648473" cy="338804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268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pstherapy.co.nz/wpimages/wpbea44c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261" y="1196752"/>
            <a:ext cx="8389478" cy="39604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9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355CD861-AF8A-47C2-99DB-16D96FFA8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76872"/>
            <a:ext cx="10729192" cy="15121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34290" indent="0" algn="ctr">
              <a:buNone/>
            </a:pPr>
            <a:endParaRPr lang="es-MX" sz="2400" dirty="0"/>
          </a:p>
          <a:p>
            <a:pPr marL="34290" indent="0" algn="ctr">
              <a:buNone/>
            </a:pPr>
            <a:r>
              <a:rPr lang="es-MX" sz="4100" dirty="0"/>
              <a:t>Propagación de un potencial de acción</a:t>
            </a:r>
            <a:endParaRPr lang="es-MX" sz="2400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642" y="332656"/>
            <a:ext cx="8928852" cy="29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7769" y="3510671"/>
            <a:ext cx="9549470" cy="301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1918926" y="332656"/>
            <a:ext cx="237626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Los canales de Na+ se abren localmente en respuesta al estímulo y generan un potencial de acción aquí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227141" y="476672"/>
            <a:ext cx="23762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Algo de corriente </a:t>
            </a:r>
            <a:r>
              <a:rPr lang="es-MX" sz="1200" dirty="0" err="1">
                <a:solidFill>
                  <a:schemeClr val="tx1"/>
                </a:solidFill>
              </a:rPr>
              <a:t>despolarizante</a:t>
            </a:r>
            <a:r>
              <a:rPr lang="es-MX" sz="1200" dirty="0">
                <a:solidFill>
                  <a:schemeClr val="tx1"/>
                </a:solidFill>
              </a:rPr>
              <a:t> fluye pasivamente por el axón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147021" y="3510671"/>
            <a:ext cx="302433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La despolarización local hace que los canales de Na+ vecinos se abran y generen aquí un potencial de acción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296856" y="5733256"/>
            <a:ext cx="381642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Los canales de Na+ se inactivan, los de K+ se abren. El potencial de membrana se </a:t>
            </a:r>
            <a:r>
              <a:rPr lang="es-MX" sz="1400" dirty="0" err="1">
                <a:solidFill>
                  <a:schemeClr val="tx1"/>
                </a:solidFill>
              </a:rPr>
              <a:t>repolariza</a:t>
            </a:r>
            <a:r>
              <a:rPr lang="es-MX" sz="1400" dirty="0">
                <a:solidFill>
                  <a:schemeClr val="tx1"/>
                </a:solidFill>
              </a:rPr>
              <a:t> y el axón es refractario, lo que impide su propagación retrógrada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percepción y los sentidos – Revista de Investigación sobre  Comportamiento Humano">
            <a:extLst>
              <a:ext uri="{FF2B5EF4-FFF2-40B4-BE49-F238E27FC236}">
                <a16:creationId xmlns:a16="http://schemas.microsoft.com/office/drawing/2014/main" id="{B9BADDB7-AF40-4399-9346-C5A43E1D9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78353"/>
            <a:ext cx="11377264" cy="65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3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096" y="1484784"/>
            <a:ext cx="11589807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7176120" y="1484784"/>
            <a:ext cx="3672408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El proceso se repite propagando el potencial de acción a lo largo del axón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355CD861-AF8A-47C2-99DB-16D96FFA8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76872"/>
            <a:ext cx="10729192" cy="15121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34290" indent="0" algn="ctr">
              <a:buNone/>
            </a:pPr>
            <a:endParaRPr lang="es-MX" sz="2400" dirty="0"/>
          </a:p>
          <a:p>
            <a:pPr marL="34290" indent="0" algn="ctr">
              <a:buNone/>
            </a:pPr>
            <a:r>
              <a:rPr lang="es-MX" sz="4100" dirty="0"/>
              <a:t>Propagación saltatoria</a:t>
            </a:r>
            <a:endParaRPr lang="es-MX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94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10AB5F44-8B0D-4754-9245-D03F727DF377}"/>
              </a:ext>
            </a:extLst>
          </p:cNvPr>
          <p:cNvGrpSpPr/>
          <p:nvPr/>
        </p:nvGrpSpPr>
        <p:grpSpPr>
          <a:xfrm>
            <a:off x="1487488" y="548680"/>
            <a:ext cx="9721079" cy="5670353"/>
            <a:chOff x="1775521" y="1412777"/>
            <a:chExt cx="8712968" cy="480625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5560" y="1412777"/>
              <a:ext cx="6076950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75521" y="4293098"/>
              <a:ext cx="8712968" cy="192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2207568" y="1556792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Axón </a:t>
              </a:r>
              <a:r>
                <a:rPr lang="es-MX" dirty="0" err="1">
                  <a:solidFill>
                    <a:schemeClr val="tx1"/>
                  </a:solidFill>
                </a:rPr>
                <a:t>mielínico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079776" y="1484784"/>
              <a:ext cx="144016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Nodo de </a:t>
              </a:r>
              <a:r>
                <a:rPr lang="es-MX" dirty="0" err="1">
                  <a:solidFill>
                    <a:schemeClr val="tx1"/>
                  </a:solidFill>
                </a:rPr>
                <a:t>Ranvier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960096" y="1628800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err="1">
                  <a:solidFill>
                    <a:schemeClr val="tx1"/>
                  </a:solidFill>
                </a:rPr>
                <a:t>Oligodendrocito</a:t>
              </a:r>
              <a:r>
                <a:rPr lang="es-MX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888088" y="3212976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Vaina de mielina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67AA23E-75BE-41F5-8E8D-7B0AF23C1FCD}"/>
              </a:ext>
            </a:extLst>
          </p:cNvPr>
          <p:cNvGrpSpPr/>
          <p:nvPr/>
        </p:nvGrpSpPr>
        <p:grpSpPr>
          <a:xfrm>
            <a:off x="1271464" y="332656"/>
            <a:ext cx="9865096" cy="6264696"/>
            <a:chOff x="1703512" y="620688"/>
            <a:chExt cx="8784976" cy="511256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3512" y="620688"/>
              <a:ext cx="8784976" cy="224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3652" y="3645024"/>
              <a:ext cx="8654836" cy="208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797" y="980728"/>
            <a:ext cx="875240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E6BF36A-B629-4A4A-A80F-39DE231BF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2" t="28027" r="44860" b="31177"/>
          <a:stretch/>
        </p:blipFill>
        <p:spPr>
          <a:xfrm>
            <a:off x="1487488" y="323234"/>
            <a:ext cx="8934676" cy="63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r qué algunos recuerdos son casi tan intensos como la experiencia real!!!  – GalimátikCiencia!">
            <a:extLst>
              <a:ext uri="{FF2B5EF4-FFF2-40B4-BE49-F238E27FC236}">
                <a16:creationId xmlns:a16="http://schemas.microsoft.com/office/drawing/2014/main" id="{FE555BBF-D424-4C61-9F38-A0850C40E3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185264"/>
            <a:ext cx="11665297" cy="64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4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63.178.103.176/Tema1G/Grupos1/VanderT1/aVCap6/Vander118.jpg">
            <a:extLst>
              <a:ext uri="{FF2B5EF4-FFF2-40B4-BE49-F238E27FC236}">
                <a16:creationId xmlns:a16="http://schemas.microsoft.com/office/drawing/2014/main" id="{A90CE0F6-1329-4826-AB46-097F329E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750" t="8649" r="7000" b="14744"/>
          <a:stretch>
            <a:fillRect/>
          </a:stretch>
        </p:blipFill>
        <p:spPr bwMode="auto">
          <a:xfrm>
            <a:off x="669850" y="692696"/>
            <a:ext cx="10780295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13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296652"/>
            <a:ext cx="7571184" cy="1224136"/>
          </a:xfrm>
        </p:spPr>
        <p:txBody>
          <a:bodyPr>
            <a:normAutofit/>
          </a:bodyPr>
          <a:lstStyle/>
          <a:p>
            <a:r>
              <a:rPr lang="es-CL" b="1" dirty="0"/>
              <a:t>¿Qué son los iones?</a:t>
            </a:r>
          </a:p>
        </p:txBody>
      </p:sp>
      <p:pic>
        <p:nvPicPr>
          <p:cNvPr id="3" name="Picture 2" descr="Resultado de imagen para iones positivos sodio">
            <a:extLst>
              <a:ext uri="{FF2B5EF4-FFF2-40B4-BE49-F238E27FC236}">
                <a16:creationId xmlns:a16="http://schemas.microsoft.com/office/drawing/2014/main" id="{F4722E53-4719-4EEF-B778-0444532A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24" y="1844824"/>
            <a:ext cx="80763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346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libros_general\Principles of Neural Science HTML\gateway.ut.ovid.com\fulltextservice\ct{06b9ee1beed594190674f1983457a7dd32af6a0d5a4c9892~10\da2c7ff1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302431"/>
            <a:ext cx="7710632" cy="62531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48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quema catabolismo – ESTUDIANDO LA VIDA">
            <a:extLst>
              <a:ext uri="{FF2B5EF4-FFF2-40B4-BE49-F238E27FC236}">
                <a16:creationId xmlns:a16="http://schemas.microsoft.com/office/drawing/2014/main" id="{B520AF4F-75CD-499E-9211-21505F6EE4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88875"/>
            <a:ext cx="11377264" cy="62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_bXiAT6MOo8E/S2dYo6vlKbI/AAAAAAAACNk/dKBqktliURI/s640/difus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1" y="188640"/>
            <a:ext cx="8640958" cy="64807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705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16434</TotalTime>
  <Words>240</Words>
  <Application>Microsoft Office PowerPoint</Application>
  <PresentationFormat>Panorámica</PresentationFormat>
  <Paragraphs>72</Paragraphs>
  <Slides>35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Corbel</vt:lpstr>
      <vt:lpstr>Base</vt:lpstr>
      <vt:lpstr>Potenciales eléctricos</vt:lpstr>
      <vt:lpstr>Presentación de PowerPoint</vt:lpstr>
      <vt:lpstr>Presentación de PowerPoint</vt:lpstr>
      <vt:lpstr>Presentación de PowerPoint</vt:lpstr>
      <vt:lpstr>Presentación de PowerPoint</vt:lpstr>
      <vt:lpstr>¿Qué son los iones?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Complejo adaptativo</dc:title>
  <dc:creator>Z835</dc:creator>
  <cp:lastModifiedBy>Maga Borquez</cp:lastModifiedBy>
  <cp:revision>274</cp:revision>
  <dcterms:created xsi:type="dcterms:W3CDTF">2013-02-05T19:36:35Z</dcterms:created>
  <dcterms:modified xsi:type="dcterms:W3CDTF">2021-03-17T00:52:29Z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6AFCC4B3-768E-4ACC-BDD1-764752C6E734</vt:lpwstr>
  </property>
  <property fmtid="{D5CDD505-2E9C-101B-9397-08002B2CF9AE}" pid="3" name="ArticulatePath">
    <vt:lpwstr>clase I_ introducción 2017</vt:lpwstr>
  </property>
</Properties>
</file>