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9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41"/>
  </p:notesMasterIdLst>
  <p:sldIdLst>
    <p:sldId id="286" r:id="rId2"/>
    <p:sldId id="621" r:id="rId3"/>
    <p:sldId id="624" r:id="rId4"/>
    <p:sldId id="622" r:id="rId5"/>
    <p:sldId id="623" r:id="rId6"/>
    <p:sldId id="600" r:id="rId7"/>
    <p:sldId id="417" r:id="rId8"/>
    <p:sldId id="416" r:id="rId9"/>
    <p:sldId id="418" r:id="rId10"/>
    <p:sldId id="422" r:id="rId11"/>
    <p:sldId id="424" r:id="rId12"/>
    <p:sldId id="627" r:id="rId13"/>
    <p:sldId id="426" r:id="rId14"/>
    <p:sldId id="626" r:id="rId15"/>
    <p:sldId id="625" r:id="rId16"/>
    <p:sldId id="431" r:id="rId17"/>
    <p:sldId id="432" r:id="rId18"/>
    <p:sldId id="434" r:id="rId19"/>
    <p:sldId id="615" r:id="rId20"/>
    <p:sldId id="628" r:id="rId21"/>
    <p:sldId id="307" r:id="rId22"/>
    <p:sldId id="310" r:id="rId23"/>
    <p:sldId id="311" r:id="rId24"/>
    <p:sldId id="631" r:id="rId25"/>
    <p:sldId id="629" r:id="rId26"/>
    <p:sldId id="440" r:id="rId27"/>
    <p:sldId id="441" r:id="rId28"/>
    <p:sldId id="292" r:id="rId29"/>
    <p:sldId id="406" r:id="rId30"/>
    <p:sldId id="412" r:id="rId31"/>
    <p:sldId id="634" r:id="rId32"/>
    <p:sldId id="413" r:id="rId33"/>
    <p:sldId id="414" r:id="rId34"/>
    <p:sldId id="382" r:id="rId35"/>
    <p:sldId id="632" r:id="rId36"/>
    <p:sldId id="299" r:id="rId37"/>
    <p:sldId id="300" r:id="rId38"/>
    <p:sldId id="635" r:id="rId39"/>
    <p:sldId id="605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9" autoAdjust="0"/>
    <p:restoredTop sz="82022" autoAdjust="0"/>
  </p:normalViewPr>
  <p:slideViewPr>
    <p:cSldViewPr>
      <p:cViewPr varScale="1">
        <p:scale>
          <a:sx n="71" d="100"/>
          <a:sy n="71" d="100"/>
        </p:scale>
        <p:origin x="902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311F69-770A-4636-95B4-AD43D18A17A4}" type="doc">
      <dgm:prSet loTypeId="urn:microsoft.com/office/officeart/2005/8/layout/process1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MX"/>
        </a:p>
      </dgm:t>
    </dgm:pt>
    <dgm:pt modelId="{76D56014-1F79-41FA-BF2B-13252E1A69E6}">
      <dgm:prSet phldrT="[Texto]"/>
      <dgm:spPr/>
      <dgm:t>
        <a:bodyPr/>
        <a:lstStyle/>
        <a:p>
          <a:r>
            <a:rPr lang="es-MX" dirty="0"/>
            <a:t>La inmensa mayoría de los animales se caracteriza por poseer una conducta y una organización neural</a:t>
          </a:r>
        </a:p>
      </dgm:t>
    </dgm:pt>
    <dgm:pt modelId="{C645471D-E7DA-4E15-9F38-FE6C34128266}" type="parTrans" cxnId="{ED781F8E-6A22-4BC9-B8ED-0E5564C94F66}">
      <dgm:prSet/>
      <dgm:spPr/>
      <dgm:t>
        <a:bodyPr/>
        <a:lstStyle/>
        <a:p>
          <a:endParaRPr lang="es-MX"/>
        </a:p>
      </dgm:t>
    </dgm:pt>
    <dgm:pt modelId="{7E723CB2-B54C-4DA6-94B8-1D1E30F014BA}" type="sibTrans" cxnId="{ED781F8E-6A22-4BC9-B8ED-0E5564C94F66}">
      <dgm:prSet/>
      <dgm:spPr/>
      <dgm:t>
        <a:bodyPr/>
        <a:lstStyle/>
        <a:p>
          <a:endParaRPr lang="es-MX"/>
        </a:p>
      </dgm:t>
    </dgm:pt>
    <dgm:pt modelId="{ED4B4C3F-5EAF-4E0B-A21C-16338870040C}" type="pres">
      <dgm:prSet presAssocID="{B0311F69-770A-4636-95B4-AD43D18A17A4}" presName="Name0" presStyleCnt="0">
        <dgm:presLayoutVars>
          <dgm:dir/>
          <dgm:resizeHandles val="exact"/>
        </dgm:presLayoutVars>
      </dgm:prSet>
      <dgm:spPr/>
    </dgm:pt>
    <dgm:pt modelId="{8E2012DF-841E-4605-BE5E-B63B7D1DF521}" type="pres">
      <dgm:prSet presAssocID="{76D56014-1F79-41FA-BF2B-13252E1A69E6}" presName="node" presStyleLbl="node1" presStyleIdx="0" presStyleCnt="1">
        <dgm:presLayoutVars>
          <dgm:bulletEnabled val="1"/>
        </dgm:presLayoutVars>
      </dgm:prSet>
      <dgm:spPr/>
    </dgm:pt>
  </dgm:ptLst>
  <dgm:cxnLst>
    <dgm:cxn modelId="{B74F6929-4D24-401A-ADA3-54AFCCD92990}" type="presOf" srcId="{76D56014-1F79-41FA-BF2B-13252E1A69E6}" destId="{8E2012DF-841E-4605-BE5E-B63B7D1DF521}" srcOrd="0" destOrd="0" presId="urn:microsoft.com/office/officeart/2005/8/layout/process1"/>
    <dgm:cxn modelId="{A178D781-7FC9-489E-8F8D-CC7A8D501998}" type="presOf" srcId="{B0311F69-770A-4636-95B4-AD43D18A17A4}" destId="{ED4B4C3F-5EAF-4E0B-A21C-16338870040C}" srcOrd="0" destOrd="0" presId="urn:microsoft.com/office/officeart/2005/8/layout/process1"/>
    <dgm:cxn modelId="{ED781F8E-6A22-4BC9-B8ED-0E5564C94F66}" srcId="{B0311F69-770A-4636-95B4-AD43D18A17A4}" destId="{76D56014-1F79-41FA-BF2B-13252E1A69E6}" srcOrd="0" destOrd="0" parTransId="{C645471D-E7DA-4E15-9F38-FE6C34128266}" sibTransId="{7E723CB2-B54C-4DA6-94B8-1D1E30F014BA}"/>
    <dgm:cxn modelId="{50E5889D-90CA-45B4-8264-3B37294C4B96}" type="presParOf" srcId="{ED4B4C3F-5EAF-4E0B-A21C-16338870040C}" destId="{8E2012DF-841E-4605-BE5E-B63B7D1DF52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11F69-770A-4636-95B4-AD43D18A17A4}" type="doc">
      <dgm:prSet loTypeId="urn:microsoft.com/office/officeart/2005/8/layout/process1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MX"/>
        </a:p>
      </dgm:t>
    </dgm:pt>
    <dgm:pt modelId="{76D56014-1F79-41FA-BF2B-13252E1A69E6}">
      <dgm:prSet phldrT="[Texto]"/>
      <dgm:spPr/>
      <dgm:t>
        <a:bodyPr/>
        <a:lstStyle/>
        <a:p>
          <a:r>
            <a:rPr lang="es-MX" dirty="0"/>
            <a:t>Las formas básicas de aprendizaje se observan en todos los animales que poseen neuronas, por lo que la plasticidad neuronal sería una condición primitiva entre los animales</a:t>
          </a:r>
        </a:p>
      </dgm:t>
    </dgm:pt>
    <dgm:pt modelId="{C645471D-E7DA-4E15-9F38-FE6C34128266}" type="parTrans" cxnId="{ED781F8E-6A22-4BC9-B8ED-0E5564C94F66}">
      <dgm:prSet/>
      <dgm:spPr/>
      <dgm:t>
        <a:bodyPr/>
        <a:lstStyle/>
        <a:p>
          <a:endParaRPr lang="es-MX"/>
        </a:p>
      </dgm:t>
    </dgm:pt>
    <dgm:pt modelId="{7E723CB2-B54C-4DA6-94B8-1D1E30F014BA}" type="sibTrans" cxnId="{ED781F8E-6A22-4BC9-B8ED-0E5564C94F66}">
      <dgm:prSet/>
      <dgm:spPr/>
      <dgm:t>
        <a:bodyPr/>
        <a:lstStyle/>
        <a:p>
          <a:endParaRPr lang="es-MX"/>
        </a:p>
      </dgm:t>
    </dgm:pt>
    <dgm:pt modelId="{ED4B4C3F-5EAF-4E0B-A21C-16338870040C}" type="pres">
      <dgm:prSet presAssocID="{B0311F69-770A-4636-95B4-AD43D18A17A4}" presName="Name0" presStyleCnt="0">
        <dgm:presLayoutVars>
          <dgm:dir/>
          <dgm:resizeHandles val="exact"/>
        </dgm:presLayoutVars>
      </dgm:prSet>
      <dgm:spPr/>
    </dgm:pt>
    <dgm:pt modelId="{8E2012DF-841E-4605-BE5E-B63B7D1DF521}" type="pres">
      <dgm:prSet presAssocID="{76D56014-1F79-41FA-BF2B-13252E1A69E6}" presName="node" presStyleLbl="node1" presStyleIdx="0" presStyleCnt="1">
        <dgm:presLayoutVars>
          <dgm:bulletEnabled val="1"/>
        </dgm:presLayoutVars>
      </dgm:prSet>
      <dgm:spPr/>
    </dgm:pt>
  </dgm:ptLst>
  <dgm:cxnLst>
    <dgm:cxn modelId="{6AB3182D-3507-4239-A3AB-277F95BB4469}" type="presOf" srcId="{B0311F69-770A-4636-95B4-AD43D18A17A4}" destId="{ED4B4C3F-5EAF-4E0B-A21C-16338870040C}" srcOrd="0" destOrd="0" presId="urn:microsoft.com/office/officeart/2005/8/layout/process1"/>
    <dgm:cxn modelId="{CC39AE5F-B4E7-4D70-BEB1-65844F82C9F5}" type="presOf" srcId="{76D56014-1F79-41FA-BF2B-13252E1A69E6}" destId="{8E2012DF-841E-4605-BE5E-B63B7D1DF521}" srcOrd="0" destOrd="0" presId="urn:microsoft.com/office/officeart/2005/8/layout/process1"/>
    <dgm:cxn modelId="{ED781F8E-6A22-4BC9-B8ED-0E5564C94F66}" srcId="{B0311F69-770A-4636-95B4-AD43D18A17A4}" destId="{76D56014-1F79-41FA-BF2B-13252E1A69E6}" srcOrd="0" destOrd="0" parTransId="{C645471D-E7DA-4E15-9F38-FE6C34128266}" sibTransId="{7E723CB2-B54C-4DA6-94B8-1D1E30F014BA}"/>
    <dgm:cxn modelId="{9A5FFA6B-C12A-4562-8B37-5AE8AF616F09}" type="presParOf" srcId="{ED4B4C3F-5EAF-4E0B-A21C-16338870040C}" destId="{8E2012DF-841E-4605-BE5E-B63B7D1DF52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012DF-841E-4605-BE5E-B63B7D1DF521}">
      <dsp:nvSpPr>
        <dsp:cNvPr id="0" name=""/>
        <dsp:cNvSpPr/>
      </dsp:nvSpPr>
      <dsp:spPr>
        <a:xfrm>
          <a:off x="3129" y="0"/>
          <a:ext cx="6402453" cy="223224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La inmensa mayoría de los animales se caracteriza por poseer una conducta y una organización neural</a:t>
          </a:r>
        </a:p>
      </dsp:txBody>
      <dsp:txXfrm>
        <a:off x="68509" y="65380"/>
        <a:ext cx="6271693" cy="2101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012DF-841E-4605-BE5E-B63B7D1DF521}">
      <dsp:nvSpPr>
        <dsp:cNvPr id="0" name=""/>
        <dsp:cNvSpPr/>
      </dsp:nvSpPr>
      <dsp:spPr>
        <a:xfrm>
          <a:off x="3129" y="0"/>
          <a:ext cx="6402453" cy="223224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Las formas básicas de aprendizaje se observan en todos los animales que poseen neuronas, por lo que la plasticidad neuronal sería una condición primitiva entre los animales</a:t>
          </a:r>
        </a:p>
      </dsp:txBody>
      <dsp:txXfrm>
        <a:off x="68509" y="65380"/>
        <a:ext cx="6271693" cy="2101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34722-5FE9-4897-B007-0B94C5147813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1A1EB-D119-46A4-B278-39A355D07AC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14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395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23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1497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029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7368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6865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1157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5514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1162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401B3-7BB3-4150-BA50-D65827EA93C5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198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4617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6700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8022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711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s-MX" sz="2400" b="1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355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24</a:t>
            </a:fld>
            <a:endParaRPr lang="es-MX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4074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sz="2400" dirty="0"/>
          </a:p>
          <a:p>
            <a:pPr lvl="1"/>
            <a:endParaRPr lang="es-MX" sz="200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173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7656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211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88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1156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9884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6189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6402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4002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249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9621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36</a:t>
            </a:fld>
            <a:endParaRPr lang="es-MX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37</a:t>
            </a:fld>
            <a:endParaRPr lang="es-MX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35076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726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8432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0063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152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280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663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1A1EB-D119-46A4-B278-39A355D07AC9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144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9434" y="2084441"/>
            <a:ext cx="10953135" cy="190745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CB0BA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35" y="3991897"/>
            <a:ext cx="10943303" cy="90456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042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60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23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9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35" y="338446"/>
            <a:ext cx="11012131" cy="101803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285" y="1710813"/>
            <a:ext cx="10994760" cy="466048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152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21" y="522385"/>
            <a:ext cx="9426899" cy="96713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B0B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435" y="1501090"/>
            <a:ext cx="9458631" cy="468141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807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645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504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929" y="332703"/>
            <a:ext cx="10791153" cy="1018033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175" y="2099208"/>
            <a:ext cx="5386917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175" y="2729070"/>
            <a:ext cx="5386917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6338" y="2099208"/>
            <a:ext cx="5389033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76338" y="2729070"/>
            <a:ext cx="5389033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399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439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688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860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6C1A5-FE9E-467C-B506-605F91D185D8}" type="datetimeFigureOut">
              <a:rPr lang="es-MX" smtClean="0"/>
              <a:pPr/>
              <a:t>03/03/2021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56E80-9BC7-4EAC-885F-264A877D8C53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/>
        </p:nvSpPr>
        <p:spPr>
          <a:xfrm>
            <a:off x="-12200" y="6951663"/>
            <a:ext cx="1118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11907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diagramDrawing" Target="../diagrams/drawing1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5.jpeg"/><Relationship Id="rId12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jpeg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3.jpeg"/><Relationship Id="rId15" Type="http://schemas.openxmlformats.org/officeDocument/2006/relationships/image" Target="../media/image38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2.jpeg"/><Relationship Id="rId9" Type="http://schemas.openxmlformats.org/officeDocument/2006/relationships/diagramData" Target="../diagrams/data1.xml"/><Relationship Id="rId1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jpeg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jpeg"/><Relationship Id="rId1" Type="http://schemas.openxmlformats.org/officeDocument/2006/relationships/tags" Target="../tags/tag14.xml"/><Relationship Id="rId6" Type="http://schemas.openxmlformats.org/officeDocument/2006/relationships/image" Target="../media/image34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3.jpeg"/><Relationship Id="rId15" Type="http://schemas.openxmlformats.org/officeDocument/2006/relationships/image" Target="../media/image38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32.jpeg"/><Relationship Id="rId9" Type="http://schemas.openxmlformats.org/officeDocument/2006/relationships/diagramData" Target="../diagrams/data2.xml"/><Relationship Id="rId1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4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5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D8765-9971-459C-A955-2937A8DA4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Introducción 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829B31D3-8F26-4B60-8C29-6E5171BA2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Sesión 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Z835\Desktop\da vinc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7147696" cy="5301208"/>
          </a:xfrm>
          <a:prstGeom prst="rect">
            <a:avLst/>
          </a:prstGeom>
          <a:noFill/>
        </p:spPr>
      </p:pic>
      <p:pic>
        <p:nvPicPr>
          <p:cNvPr id="7" name="Picture 2" descr="http://upload.wikimedia.org/wikipedia/commons/a/a7/Vesalius_609c.png">
            <a:extLst>
              <a:ext uri="{FF2B5EF4-FFF2-40B4-BE49-F238E27FC236}">
                <a16:creationId xmlns:a16="http://schemas.microsoft.com/office/drawing/2014/main" id="{08553CFA-FA24-473D-BB80-9DD36E7E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2888" t="4459" b="17308"/>
          <a:stretch>
            <a:fillRect/>
          </a:stretch>
        </p:blipFill>
        <p:spPr bwMode="auto">
          <a:xfrm>
            <a:off x="7147696" y="1556792"/>
            <a:ext cx="3164385" cy="3456384"/>
          </a:xfrm>
          <a:prstGeom prst="rect">
            <a:avLst/>
          </a:prstGeom>
          <a:noFill/>
        </p:spPr>
      </p:pic>
      <p:pic>
        <p:nvPicPr>
          <p:cNvPr id="8" name="Picture 6" descr="http://t0.gstatic.com/images?q=tbn:ANd9GcTdXrTueJLJMNhddcKysWJtn48U85MCi-uJ_tiEqzwpKSHe7oVb">
            <a:extLst>
              <a:ext uri="{FF2B5EF4-FFF2-40B4-BE49-F238E27FC236}">
                <a16:creationId xmlns:a16="http://schemas.microsoft.com/office/drawing/2014/main" id="{3407BBF7-4B6A-42D5-86E2-021F7483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12081" y="1781673"/>
            <a:ext cx="1516077" cy="485144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61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Descartes (1596-1650)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DC91DDF-3F3F-4B95-83B7-B068F77CE7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97698" y="1602796"/>
            <a:ext cx="4598302" cy="52552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380D16-06B8-4BE5-86E5-6170FE9B1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96" y="1602797"/>
            <a:ext cx="4104456" cy="5255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8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DF157EB-12AC-44D2-90F6-2145EBA9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0" u="none" strike="noStrike" baseline="0" dirty="0">
                <a:solidFill>
                  <a:srgbClr val="AB0061"/>
                </a:solidFill>
                <a:latin typeface="LiberationSerif-Bold"/>
              </a:rPr>
              <a:t>Nervios como cables</a:t>
            </a:r>
            <a:endParaRPr lang="es-ES" sz="66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5B7979-3419-45D8-87E3-6EB6F6B25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Hito 1</a:t>
            </a:r>
          </a:p>
        </p:txBody>
      </p:sp>
    </p:spTree>
    <p:extLst>
      <p:ext uri="{BB962C8B-B14F-4D97-AF65-F5344CB8AC3E}">
        <p14:creationId xmlns:p14="http://schemas.microsoft.com/office/powerpoint/2010/main" val="361551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336" y="399482"/>
            <a:ext cx="11012131" cy="1018035"/>
          </a:xfrm>
        </p:spPr>
        <p:txBody>
          <a:bodyPr/>
          <a:lstStyle/>
          <a:p>
            <a:r>
              <a:rPr lang="es-MX" dirty="0"/>
              <a:t>Electricidad animal: Luigi Galvani (1737-1798)</a:t>
            </a:r>
          </a:p>
        </p:txBody>
      </p:sp>
      <p:pic>
        <p:nvPicPr>
          <p:cNvPr id="47108" name="Picture 4" descr="http://upload.wikimedia.org/wikipedia/commons/4/48/Swammerdam_muscle_experiment.PNG"/>
          <p:cNvPicPr>
            <a:picLocks noChangeAspect="1" noChangeArrowheads="1"/>
          </p:cNvPicPr>
          <p:nvPr/>
        </p:nvPicPr>
        <p:blipFill rotWithShape="1">
          <a:blip r:embed="rId4" cstate="print"/>
          <a:srcRect l="2987" t="2862" r="3039" b="4946"/>
          <a:stretch/>
        </p:blipFill>
        <p:spPr bwMode="auto">
          <a:xfrm>
            <a:off x="0" y="1660825"/>
            <a:ext cx="5235206" cy="5046351"/>
          </a:xfrm>
          <a:prstGeom prst="rect">
            <a:avLst/>
          </a:prstGeom>
          <a:noFill/>
        </p:spPr>
      </p:pic>
      <p:pic>
        <p:nvPicPr>
          <p:cNvPr id="6" name="Picture 6" descr="http://upload.wikimedia.org/wikipedia/commons/4/4d/Swammerdam_frog_thigh.PNG">
            <a:extLst>
              <a:ext uri="{FF2B5EF4-FFF2-40B4-BE49-F238E27FC236}">
                <a16:creationId xmlns:a16="http://schemas.microsoft.com/office/drawing/2014/main" id="{B646308E-D8BA-4531-84D2-B80A14801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1184" t="3510" r="28607" b="2213"/>
          <a:stretch/>
        </p:blipFill>
        <p:spPr bwMode="auto">
          <a:xfrm>
            <a:off x="5447928" y="1660824"/>
            <a:ext cx="1728192" cy="5003795"/>
          </a:xfrm>
          <a:prstGeom prst="rect">
            <a:avLst/>
          </a:prstGeom>
          <a:noFill/>
        </p:spPr>
      </p:pic>
      <p:pic>
        <p:nvPicPr>
          <p:cNvPr id="8" name="Picture 2" descr="http://cdn.timerime.com/cdn-3/upload/resized/94024/1027900/resized_image2_b5224961d05e650b44ec64419c57928e.jpg">
            <a:extLst>
              <a:ext uri="{FF2B5EF4-FFF2-40B4-BE49-F238E27FC236}">
                <a16:creationId xmlns:a16="http://schemas.microsoft.com/office/drawing/2014/main" id="{C2BFE6D9-A381-4F47-9103-0DE437A4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4112" y="1772816"/>
            <a:ext cx="4971508" cy="453650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67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7FFD204-BCF3-4AAF-8C08-C95AAB7A2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1424" y="188640"/>
            <a:ext cx="7788916" cy="6669360"/>
          </a:xfrm>
        </p:spPr>
      </p:pic>
    </p:spTree>
    <p:extLst>
      <p:ext uri="{BB962C8B-B14F-4D97-AF65-F5344CB8AC3E}">
        <p14:creationId xmlns:p14="http://schemas.microsoft.com/office/powerpoint/2010/main" val="405893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70151B9-674B-4B86-AD0D-A989A891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i="0" u="none" strike="noStrike" baseline="0" dirty="0">
                <a:solidFill>
                  <a:srgbClr val="AB0061"/>
                </a:solidFill>
                <a:latin typeface="LiberationSerif-Bold"/>
              </a:rPr>
              <a:t>Localización de funciones específicas en diferentes partes del cerebro</a:t>
            </a:r>
            <a:br>
              <a:rPr lang="es-MX" sz="2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BC826B-D7E1-41B8-BF43-E73C33307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Hito 2 </a:t>
            </a:r>
          </a:p>
        </p:txBody>
      </p:sp>
    </p:spTree>
    <p:extLst>
      <p:ext uri="{BB962C8B-B14F-4D97-AF65-F5344CB8AC3E}">
        <p14:creationId xmlns:p14="http://schemas.microsoft.com/office/powerpoint/2010/main" val="100015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Siglo XIX: siglo de la corteza cerebral</a:t>
            </a:r>
          </a:p>
        </p:txBody>
      </p:sp>
      <p:pic>
        <p:nvPicPr>
          <p:cNvPr id="2052" name="Picture 4" descr="http://1.bp.blogspot.com/_tGSKTj3J6L0/STtzVy2EOsI/AAAAAAAAAHA/Es61oDv9-bw/s400/AREAS+CORTICALES+1.jpg"/>
          <p:cNvPicPr>
            <a:picLocks noChangeAspect="1" noChangeArrowheads="1"/>
          </p:cNvPicPr>
          <p:nvPr/>
        </p:nvPicPr>
        <p:blipFill>
          <a:blip r:embed="rId4" cstate="print"/>
          <a:srcRect b="35741"/>
          <a:stretch>
            <a:fillRect/>
          </a:stretch>
        </p:blipFill>
        <p:spPr bwMode="auto">
          <a:xfrm>
            <a:off x="407368" y="2385849"/>
            <a:ext cx="3810000" cy="2448272"/>
          </a:xfrm>
          <a:prstGeom prst="rect">
            <a:avLst/>
          </a:prstGeom>
          <a:noFill/>
        </p:spPr>
      </p:pic>
      <p:pic>
        <p:nvPicPr>
          <p:cNvPr id="5" name="Picture 2" descr="http://4.bp.blogspot.com/--JB9weQE32I/TukRhaPkS1I/AAAAAAAAAOE/YQETYAA8mps/s1600/9549.jpg">
            <a:extLst>
              <a:ext uri="{FF2B5EF4-FFF2-40B4-BE49-F238E27FC236}">
                <a16:creationId xmlns:a16="http://schemas.microsoft.com/office/drawing/2014/main" id="{C148906F-C594-48D9-8902-22B7DD79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0601" y="2385849"/>
            <a:ext cx="4141465" cy="3098275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28D5623-0111-47DE-911E-C17E61515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643" y="1640421"/>
            <a:ext cx="2840200" cy="5253211"/>
          </a:xfrm>
          <a:prstGeom prst="rect">
            <a:avLst/>
          </a:prstGeom>
        </p:spPr>
      </p:pic>
      <p:pic>
        <p:nvPicPr>
          <p:cNvPr id="12" name="Picture 6" descr="http://www.geroupr.com/CNS210trans.gif">
            <a:extLst>
              <a:ext uri="{FF2B5EF4-FFF2-40B4-BE49-F238E27FC236}">
                <a16:creationId xmlns:a16="http://schemas.microsoft.com/office/drawing/2014/main" id="{B02270ED-BBE2-405C-807B-4D9162C0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8524" y="4441680"/>
            <a:ext cx="3786438" cy="248672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84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renología: el tamaño importa - La Mente es Maravillosa">
            <a:extLst>
              <a:ext uri="{FF2B5EF4-FFF2-40B4-BE49-F238E27FC236}">
                <a16:creationId xmlns:a16="http://schemas.microsoft.com/office/drawing/2014/main" id="{731AB41D-65E6-49F4-82E4-3BBBE10E9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" y="0"/>
            <a:ext cx="9847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cienciahoje.uol.com.br/colunas/bilhoes-de-neuronios/imagens/frenologia.jpg"/>
          <p:cNvPicPr>
            <a:picLocks noChangeAspect="1" noChangeArrowheads="1"/>
          </p:cNvPicPr>
          <p:nvPr/>
        </p:nvPicPr>
        <p:blipFill>
          <a:blip r:embed="rId5" cstate="print"/>
          <a:srcRect l="53111"/>
          <a:stretch>
            <a:fillRect/>
          </a:stretch>
        </p:blipFill>
        <p:spPr bwMode="auto">
          <a:xfrm>
            <a:off x="0" y="548680"/>
            <a:ext cx="4517565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179CB7-AB1A-40DD-83BB-12DE9C978A77}"/>
              </a:ext>
            </a:extLst>
          </p:cNvPr>
          <p:cNvSpPr txBox="1"/>
          <p:nvPr/>
        </p:nvSpPr>
        <p:spPr>
          <a:xfrm>
            <a:off x="5807968" y="5709155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>
                <a:latin typeface="Caflisch Script Pro Regular" panose="020F0503020208020904" pitchFamily="34" charset="0"/>
              </a:rPr>
              <a:t>Frenología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00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La localización del lenguaje: Broca</a:t>
            </a:r>
          </a:p>
        </p:txBody>
      </p:sp>
      <p:pic>
        <p:nvPicPr>
          <p:cNvPr id="4" name="Picture 2" descr="http://brain.oxfordjournals.org/content/130/5/1432/F3.large.jpg">
            <a:extLst>
              <a:ext uri="{FF2B5EF4-FFF2-40B4-BE49-F238E27FC236}">
                <a16:creationId xmlns:a16="http://schemas.microsoft.com/office/drawing/2014/main" id="{A3A56B87-9A4C-4A89-845C-4796EEDF62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409" y="1711325"/>
            <a:ext cx="7093282" cy="465931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6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ga\Desktop\Figura 2-12.jpg"/>
          <p:cNvPicPr>
            <a:picLocks noChangeAspect="1" noChangeArrowheads="1"/>
          </p:cNvPicPr>
          <p:nvPr/>
        </p:nvPicPr>
        <p:blipFill>
          <a:blip r:embed="rId4" cstate="print"/>
          <a:srcRect l="4025" t="11340" r="5906" b="5501"/>
          <a:stretch>
            <a:fillRect/>
          </a:stretch>
        </p:blipFill>
        <p:spPr bwMode="auto">
          <a:xfrm>
            <a:off x="623392" y="1606745"/>
            <a:ext cx="4824536" cy="52199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F6E4D9-C0F6-4B68-815D-3F759615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606744"/>
            <a:ext cx="5930035" cy="521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21B6A69-726A-4595-AEE5-A850C1C4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Conectividad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99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527957-CAF3-42AE-A4CC-BB6C8EED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Curiosidad </a:t>
            </a:r>
          </a:p>
        </p:txBody>
      </p:sp>
      <p:pic>
        <p:nvPicPr>
          <p:cNvPr id="1026" name="Picture 2" descr="Pregunta GIFs | Tenor">
            <a:extLst>
              <a:ext uri="{FF2B5EF4-FFF2-40B4-BE49-F238E27FC236}">
                <a16:creationId xmlns:a16="http://schemas.microsoft.com/office/drawing/2014/main" id="{27D7B092-85DD-4EE5-897D-3F0A9DBF4E7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557718"/>
            <a:ext cx="7742854" cy="53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71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CBEBD8-C86C-416C-AD7B-324D8401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AB0061"/>
                </a:solidFill>
                <a:latin typeface="LiberationSerif-Bold"/>
              </a:rPr>
              <a:t>La evolución</a:t>
            </a:r>
            <a:r>
              <a:rPr lang="es-ES" dirty="0"/>
              <a:t> </a:t>
            </a:r>
            <a:r>
              <a:rPr lang="es-ES" sz="3600" dirty="0">
                <a:solidFill>
                  <a:srgbClr val="AB0061"/>
                </a:solidFill>
                <a:latin typeface="LiberationSerif-Bold"/>
              </a:rPr>
              <a:t>del sistema nervioso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65721F-2BD1-4D08-B261-AFAB5F9B1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4400" dirty="0"/>
              <a:t>Hito 3</a:t>
            </a:r>
          </a:p>
        </p:txBody>
      </p:sp>
    </p:spTree>
    <p:extLst>
      <p:ext uri="{BB962C8B-B14F-4D97-AF65-F5344CB8AC3E}">
        <p14:creationId xmlns:p14="http://schemas.microsoft.com/office/powerpoint/2010/main" val="107366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66FC715-AE14-4BC2-B8F1-5D63F64BE9C7}"/>
              </a:ext>
            </a:extLst>
          </p:cNvPr>
          <p:cNvGrpSpPr/>
          <p:nvPr/>
        </p:nvGrpSpPr>
        <p:grpSpPr>
          <a:xfrm>
            <a:off x="263352" y="-99392"/>
            <a:ext cx="9245828" cy="6381775"/>
            <a:chOff x="1487488" y="575617"/>
            <a:chExt cx="9245828" cy="6381775"/>
          </a:xfrm>
        </p:grpSpPr>
        <p:pic>
          <p:nvPicPr>
            <p:cNvPr id="3082" name="Picture 10" descr="C:\Users\maga\Desktop\tortuga-patinando.jpg"/>
            <p:cNvPicPr>
              <a:picLocks noChangeAspect="1" noChangeArrowheads="1"/>
            </p:cNvPicPr>
            <p:nvPr/>
          </p:nvPicPr>
          <p:blipFill>
            <a:blip r:embed="rId4" cstate="print"/>
            <a:srcRect l="32990" t="25700"/>
            <a:stretch>
              <a:fillRect/>
            </a:stretch>
          </p:blipFill>
          <p:spPr bwMode="auto">
            <a:xfrm>
              <a:off x="6210303" y="1252431"/>
              <a:ext cx="2306832" cy="17904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4" name="Picture 12" descr="C:\Users\maga\Desktop\descarga 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34040" y="1219773"/>
              <a:ext cx="2447925" cy="1866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3" name="Picture 11" descr="C:\Users\maga\Desktop\animales-divertidos-3.jpg"/>
            <p:cNvPicPr>
              <a:picLocks noChangeAspect="1" noChangeArrowheads="1"/>
            </p:cNvPicPr>
            <p:nvPr/>
          </p:nvPicPr>
          <p:blipFill>
            <a:blip r:embed="rId6" cstate="print"/>
            <a:srcRect l="5586" t="4545" r="22595"/>
            <a:stretch>
              <a:fillRect/>
            </a:stretch>
          </p:blipFill>
          <p:spPr bwMode="auto">
            <a:xfrm>
              <a:off x="8465572" y="1275453"/>
              <a:ext cx="2267744" cy="23811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1" name="Picture 9" descr="http://www.bastisimo.com/wp-content/uploads/2014/03/osos-graciosos-haciendo-cosas-de-humanos-24.jpg"/>
            <p:cNvPicPr>
              <a:picLocks noChangeAspect="1" noChangeArrowheads="1"/>
            </p:cNvPicPr>
            <p:nvPr/>
          </p:nvPicPr>
          <p:blipFill>
            <a:blip r:embed="rId7" cstate="print"/>
            <a:srcRect l="6480" t="19675" r="26013"/>
            <a:stretch>
              <a:fillRect/>
            </a:stretch>
          </p:blipFill>
          <p:spPr bwMode="auto">
            <a:xfrm>
              <a:off x="1543167" y="2780928"/>
              <a:ext cx="2987824" cy="23718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6" name="Picture 14" descr="http://3.bp.blogspot.com/-Zv_sHlY1OIY/T5mIuQktOvI/AAAAAAAACOQ/uuDUgvVxhpU/s1600/La-danza-de-las-abejas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15880" y="5085184"/>
              <a:ext cx="3240360" cy="1763224"/>
            </a:xfrm>
            <a:prstGeom prst="rect">
              <a:avLst/>
            </a:prstGeom>
            <a:noFill/>
          </p:spPr>
        </p:pic>
        <p:graphicFrame>
          <p:nvGraphicFramePr>
            <p:cNvPr id="6" name="5 Diagrama"/>
            <p:cNvGraphicFramePr/>
            <p:nvPr>
              <p:extLst>
                <p:ext uri="{D42A27DB-BD31-4B8C-83A1-F6EECF244321}">
                  <p14:modId xmlns:p14="http://schemas.microsoft.com/office/powerpoint/2010/main" val="1805181338"/>
                </p:ext>
              </p:extLst>
            </p:nvPr>
          </p:nvGraphicFramePr>
          <p:xfrm>
            <a:off x="4259288" y="2780928"/>
            <a:ext cx="6408712" cy="22322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3076" name="AutoShape 4" descr="data:image/jpeg;base64,/9j/4AAQSkZJRgABAQAAAQABAAD/2wCEAAkGBxMTEhQUExQWFRQWGB0bGRgYGR8aGhwXHBcYHBocHxwcHSggGhwlHxwYITEiJSkrLi4uFx8zODMsNygtLisBCgoKDg0OGxAQGywmHSYsLCwsLCwsLCwsLC8sLCwsLCwsLCwsLCwsLCwsLCwsLCwsLCwsLCwsLCwsLCwsLCwsLP/AABEIALEBAAMBIgACEQEDEQH/xAAcAAACAgMBAQAAAAAAAAAAAAAEBQMGAAIHAQj/xABEEAABAgQEAgcFBgQEBQUAAAABAhEAAwQhBRIxQVFhBhMicYGRsTKhwdHwFEJScuHxByMzYnOSssIWNEOCsxVERYPS/8QAGgEAAwEBAQEAAAAAAAAAAAAAAQIDAAQFBv/EAC4RAAICAQMCAgkFAQAAAAAAAAABAhEDEiExBEEyUQUTInGBkaGx8BRhwdHhUv/aAAwDAQACEQMRAD8Ap9PJCkTgL2BYXYtr7or6pRSo6NuT8eUEyakozsbKSx5DjDWrq1rUmnp5XbS7JSzLSwJJJ8bvHNhxyt3wPkkrVITIpp01TISVOLhIJ7L6+frE0rCVCYQuRNIaxyljZ+HB4d9EpDVC2+6k3GjEofY21hp0l6QfZzLCFIWrPcH2ksOyWBBYsfoxTTs9yuqmtvmVBFStM0DKzEBtMt9IsiMZmoUpjZJD2c8xtFHpqggu5OUs51bXx3i/CUFF7Bxc8eESnGh4zvdjzDcRzNl3L+sLekp/mjZ0RPTSQkWbV9YC6STCVILNY+sCD3FkIsOSk1NQBqqTM24JB+EAqlh0ltS3kAYNo6hql8lihQfvQRGlGFZXMsqSk5mFyzAR3QnTRzOPcPoJwKHUou8HoqEjTTi8VmnqxrltseEMaWrSWCiR4t6iJZfSGRXtsNHpYvuWfDpBXKXOCmCSzNrEEyomIVlXbkRAX27sdWF9knMQ4Nxo3KPUFx+J+QPoY516RS3aKfpG1sw4TBMVZgfWJTSzLsOyfOADPRsADzcX84k+3KADLbzEdUPS8FtRGXQzCDRL2F+ca/ZZgF0AvyjQYlMZs/kpo2+2zD94luMXXpbG+Sb6Ga4BqmhfVJELVywna3OA6/pNOmHJLWyNCoanuOw9YWqU5ckkjiXi7661siS6fzY8VOs4SCOOojSZMMJc6svZJB1tDHCcRClBE2x2UN+RHGDDqovxKjSxNcDGimA2g+cSlBI12POJpUmUprhME4hQoCEgKBvtfZ47cfUY3HZkZYpXwVLFJarOoqJ0e+mvwiTo9IWVrKQCUge8/oY3xxISsJ1ZPrD3odIAkqUdVHY8LCzd8eN1Ul6x0ehhXspESJU3Uo+vKPJk85SMnp3RYVkMq6rCE2LYiZCQSgK0AS+5ck6RLCk5q+C2TaLaFJlNoFDuB+ET0wnf9PrPHT3wNI6QrV1iuqlDKksGzdolgS/C5gfC6uZNmAZyxckAsG8I9R9TFPa39Dg9U2iwSl1YDfy/+4P6NDilqFKT20IB/tBa3fCisrkpDZ2LcPrlB8vEpaEAe0yXJcatezvHZqxp7slU3wjlaEzHBcRPKqVoDaPZtffBSsVyj+mkgQHPxATmAQE5b2Lvbuj5/ZLZncrTCKbHZskOhQSVBrh/vAt7veY1qsYnT82dErtKBUoIY2YBi9rMPCI6OnTNluW7Avxf9YJlyyLgpAPs942icnpReENe7YvMj2gAfHa5/WLPTYxLATmCgWvYm7X0hPVTlBGVgSdSPP4wLJQrIC55tttCr2luNNKLpFy/9dp+JB4EH5QJiuIypmTIsFgd24cYDwv+Z2S5biByiHEaNISkhtSLcG/eMopMm2zWSXWcpB7tdGgjA6haCtIJIWgi+0I5xIUwaNKlWRSwzFL6cjFo7Mk7C6eQpCH7PZYHvI4bi0bCcf3jSmTmzArTmGl9eTxuJSwNIk8Se5tbRMmbxAiVU1Oje5oDL7pb3fCNwF/gMI8I6ysL+0OGaLHgWIUPU5ahShM5BTjXfQwm6N4POq1rQgZRLAJWxIclgC2hgvEeglaGyBKgoHtA2Huf9oCxJch9ZItKujSDJRNBmTg4Kggfce5DdoNFS6cyJUlKTTzCuXOcDMzptxAuGeOiUVRMpwlKXUkJSGcC7X15844v0mdNSuVcBCiQOGYv6NGjhha2GlklVEVKHDMzaRMKcgePwiXD02dtNodU8lCpel++OpHJKQiTJVsT4RHVySllAkKEOFUwBBBDbgn3QuxlWYgJLF7Ps/whjRkO8NxcEAt398G1OJAlJZ2B+Hyhv0d+xSE9QiWiZOIdUyYHJUBrwA5CK1jM/MsKZALF8gyhntaPLlgWu0emsvs7ivFKsqWpQFvlDzAK0ykMZa7nXK40toYqKlvbN3xYkTFuntgBWwsAWtvHdVJI5k7ZYZuIy8jsUuQHKVJ9Q0VjpPXibNdJt+Z4c1FcvsozOkXs2txFYupSltcnxF7RomnxQZ9nQiWo5nzWtu23mYO6NSQFKXwAHjEuCqQJ9MFIBJUMzgF8zk7cIjr+rPWryC6lkWYAPbSCpO3QdKVWMqIJUsrv2lsAD91I+J9Ia19MidJKGCCpftBAzZUjRzo5I8oRdHaiWrspTlZnI34kxcDRBaQtJKUjYX3jS6jNG1SaK48EHTTpnGKvRIDjj3x7ISHEeFUzQh4iAUFO1uEajnsylqlS1rCQO1a/ImI6pZfUxPLkut2IEQVg7UNYvBLh0wkKcuH35gw1oPZtcD1eFOHlirwPqD6wwwiawUk8fhCSGUtqG+GzWKhYc76N+keVq3TtZXwIgYVDKN76+saz61JcPw9T84HcwsrCcx7vnEldKWudMSlJKjw4Mn9IlkkKJOXgQeDP73aGCEpIKlWO6nuVOC/dpblDagMVYKpLEk7jyPfFolVctgCzeB4RWU0QsU2SWeCqPDiqznR/SHjnURZYXId4ktBQwO4OnBjC+vqipYUgOWYABzeBamgUAHJbXls31yiTCqjqZoLuQ1ifNn1hnm1cAhjUHubUqZsquTLE1co5hnyLKNAolyDdm3hijpvWIWUomryAkpExl89Sm8J6yrE2uXMI1JN+5XCBqqQpa9Ui+xAjJBuJbUfxBrbOKdYGypZv3ssRV6DE5U2qnT6mUFlZDJDhIOmjkswAud4BrVKRYkOYBoZ4RMBNxoYVrsM5LsdMC8PUlWRPUq1yl/jG+G4dLUBlmoBO2/rCKmwhU9jnUpP3R9BzBn/DcxKUTkJzJ3SSU+mnlE7EaTe4RinRiaUEpUk2ckEXbdoofXHOM33Tp4+6LpUzlSSVqVkRl/phRUD4n5RQFTsyieJJh4tsFJcHTJ6ZEmXmKgqatNkP2lltOSX1PfrFNrJ04FSlJ1Ny/wB7h3coWyZ5SoK1NnflBs6cqdOSo+y4ATsHYHz4xljjVh1N7A6aAfZ1TTmCjMCUvozEqOnG3hA5UWZ798X/ABSgT9inBI9hSFjuzEGKeql5QWNQLTT1AgqJUl/ZfWGf2xFmdJGhDF3O54CBJlMNgLbtpAvVhja/fCug7ovPR2tpUqzFawUp0Ls7MbgOBtFbxGpS6Skkg6pckAcIDRSASitSiCT2QNwN/E28DHtDIKlOm4F/KEx41Bt3yNObkkvIsWCV8gD2ilbHQHeG9X0oky1JSkzUgNmVlsU7tFap8JUCkKOt7pLi0FV2AhKAZNQVKs6FADxF40vEPGVIWZk8DHjjhDpdOnlEJp0mKExGqbeAJ4OsPpmEgnfwMaKwZJZ83nAsDQrwuYC4LONO6C6AhKpj8AfUQUnCUjQeUaJoihRb7yWL35/CF7jX7JvJpwq5L+LNpA8ynDgE24wQyg1tOB7oyZUoDOgAsQL8eTtwhaZtRvKlsQUlxuG1heuqQLKl5gCdSWYs4hgcRQyUiWqwYkKuebH0gDEFJUA2YqsbkAc2EGKfcE2uwbhS+tJDMRo3A6ehgunxSUhYftZTcbW9oQNgS0yAuYpaCSgEJSXW4dgRse0PIwjCFECxPG2p3jKNyZpSpIts6ulrQlNweLWuUkO2miv8xiuYkyibaE+RgySUplFIzKUrQMwGj66wNUy1LXmAZwHHdaHS3JuQsTrHuZQ0MEYbRzJqlCWEqKWsVBOpazw56QYAmkkp61WaomeylJ7CU2JJ/EbtwgtrgyT+BWVrc3iOYl4ZUWETpqVLRLUUJsV6JBZ2KjYFrxFU0K5amWANbggptwItB2AdBwUlSETJagCkDsnuh/hE6YlS0rP8thlb3d8cwwrFQlOUkpbccO4w+pcde0szJ8z7qEJck/8Aa5hHFmFHTaeEz1SwoqbnYcoV4dgtROQqZKkrWhOqhp7zeLfRfw2rCPtVajqpRWnMglpisxZmD5NtbxYzJCKYoQBLlqmkJAOgDlm+MCc9OyL4cOvd8FaqP4eL+zpmCckzSAeqAuX2B3PhEuAfwtxOdcy0yUfimKF+YSlz5tFoU/2uUlKs2SXcgbbeHyjpuEdYZYKT2dI2Obk6Yc2OMVaKyf4eTlSZktVRLzTEgP1amDcO3e8cm6RYHNo5ypM4XF0qHsrSdFJ9ORj6Uos1wp/GOc/x3w0qpqeehLzETOrtumYksP8AOEeZirRJM4qqumJzJQshO4sxPOFsypUtnOj6ADX1jtXTToHSS8NnTglMufKlp7SXZak2Yjcq48o4ihL2EChWmnuNk55iEpLEt3AJGnxiSVKmIsCljzOkFUiWB8vBP6vHiiSSYA6D8OxfttPVLSnKwLl9b6w/pMs4LWhUvst7SkgDgPGKemUr2gQORSFA+BiSRUqSlQISlJLkJTluOUCle4/CHH2cnQfGJBRGHUujIv6RL9nbXyhLNQkVSsNTGq5PAQ6NOTs0by6E6amNYaEKKY8PHaF2KAIIPEdw84vKaANdydg1ojrej8qeMi7jvYRrA0crrMWJLIvza0AS5igcz3Gj392kdIq+gdMAyVzH/M498Aj+H6VXE1YHPKfhD6kI4spKqpRNyPIfKJc4LXToNUv6ERbFfw9Idp3mn9YHX0Bm7TEeKT84NoGllbC9PZ7xmH+4xkxQB9lzxC1fEQ8ndBqgboPiYHX0Pqx9xJ7l/pGTRqYm+0nn7vlG6J4OqlDwB9IMm9G6oayVHuKfnA6sJnJPalrSNyRb3QdgDzoViMmmRNmTJXWLJUAlXsqSyPAsXiXAqJdZUfaZ0ozkZg6AcqQGsS18rhgN4rUplLQklkvd9G1I5OzeMdaNWUz1SmRLkqSQEpAAUA2nE98RyNx45Cn2Yjp8M6kJWtDJK1qCArO2gAWg2mPcM/jZ4gxTExMR1aZbpUH7YS6XPsWLswFzCLqkIKRM61IWnVSyHO6S90kNc2gigJm51sGsUNcBrh99rwK23NqSZt0d6Noq54QoFCQ6lFLDsjbkSeWkd+6E9HqakkDqJaUFWp1UbkXUbn9Y4X0ZrVIC5gAIUyVWOZtiBuL+6OidG/4hyJSTKnzUIIuMygNdXfzjujGLw2uU9/Ojllkay7rai69OZJVRTsoKigBbDU5CFFubAx891VXOWFDMWQorGxa/wMdOx7+JtNlKBOSdmSflHKE4okrUpPs3ADfd4RzNW7OiOVtUthjQYnOkrStyoKYOb3G3lHbegGKdZIKVEOkv56+VvOOH4fVIVIVLJvYp5EaRasJxXqZTrWZaSGKxY90Lw7M5Sex3FKxxjm/8bsdTKppMlKh1y5yVgalKZZzZiOGbKL8eUVSj6RTqszJVNMU4DdbqQ73Fw55wiq/4e1q3mhapzlitlLLjYsSQ14fUFJ0AYh00q5soyZkx0EgnsgG2lxAVFVSVMJhWk/iTlI8iHiWf0LqUuSU24uPURD/wnV7JB7lX94jWht/Idy8DlrGZE1Kg34Q/kCIlT0IStIUKkgm7WDeBvCjDOjlWJgC0LQndQI+BL+UXebQqOvo/7QrdFI0+ULfsNCFGWpS0lNvaLeZtFV6TSEIOSUolKt1H3PFwqsBSsdpJf8QhHX9FJo9kiaBsbHzgKSDO2qLxl8IzJxLQUmUpW2sbpUhOjKO/7xqRgZKCf7R7/wBImQoAWHwj1R137o8ezqPdAMeLc29ke/u5RCtaQNLCNJtQn7xCRzP08AVU8E2IPcLeB4xlG2Qz9QsS/cMMxBLFQHI690ESFIs5drAPv5vCYD9NPoe6PCk2uNWZ77n5w+hHEuvn5IsCpiFaqASOYc/pGyEoN80VQ1aQopIJ2LcWLW1O8SnE5SJl8wSG7RSSz/jA9kPx2hG43R1RzZXHVp+pZVSgTZv0848kykgObHU90IU4nJI/lpC8pId8qSlOpVd06kG1wR4+19UEpDkOpLsAssn8Vk2BLX4iBqiu5TXk/wCfqGzAYqHS7FWHVIY5teIjfpBjpQkFKnKnDFwzbtaK5TS86VzFk5khx3fXrDpdwKblyqFE1A33i50eIrMiX1yCtQZcuYTcfhOl94rWH4eZ80JcBLjMSdEkt+kXYuqmDhBCFMD/AGJJF+O28JllVIKW1imfhs6cVKBQpQIMxCtPzPx1ePZNR1CvYlpDaBJK73b5u0MV0q1DMhC1E3sLK5dk28Yn6RU0yZSiYhICFg3VZYIsQx+rQItvYjJqypzulRlhaZSQHNiAC3OKzUTlLUVLOZStSYxMvbhEk9DRdRS4GBCYJkVBSXEQqEYmCFjWmxApe2sSzapUxs6uyPu7QrChEqZkCgIuX8P5uSeUj76dzwjrlBia5Q7BA4jSOK9D15qqUniSPcTHX5MkgfHeElsy0N0N1Y7LnDJPlJUHFlJFyDbSAsbkSpigZSOrYXy2eIVSx94PEspQNoFlKFyJChqXfcgfBokMpeoSD3H5/OGiUd542+EbCUNXb0jBECppBuMveCPWMSl72I5Q/WlKrKA+ECLwVJuhWU8iw+UCjCCoxUkshwl/ExLKQSxPZHviSnoUoFw6/cPl3mCpaOX7RqAeIlgcAYyasJSo9kqAJuQ/vjWvrUSdfaayRx4kcOcV9KlzVEoC1K1LAWHwhku5y5+o0ezHk9q5uY3aw2De+NETCzCw/eCUYSsAqW0pIBJKiLBrlhGtVSIQB28yitKEgaFWpv8Alcxnmxrueeumz5HbVe/b/SNFd1bKM1Mpy10dYTbXLqBzHwieZ0hSkpTMEqclQ7SwllA7BuLcIrVTMRMqpGYdYjOJedynMACSkANpfzaDKWsppM6pkECZLEsKzN2xq6X3GhBEQlO96PXxR9XBQT+JJMkpTPK5CllS0lpZBVlLvmc6anezwAZ2VRSCJk17y0mzm4zqGp5ba3hSuvaimTAtQVMWQ79rIVEgcje7Q2qVplyJMuSyFTSElQHaYh1HjA3v6AbQKugAOYTFzCQRNWLIVb2Uvqkbk8LRPLQsJU5mCQgBSlq1VlLhIKjmCQ2+rwQgvORTyUuU2YezKT+I27S+/wCcM+laZElITMUUS0jT/qTVcBa6eL6wXLhGXmc1q1LK3WFAKdSQrUAl4sdFS9YgpS2bKRwfg/jCjpRUFU1CuKAbaXjbDq0pUlj391o6FvERvcJ6PyFp64kEaJ0t2Vh28C8W+SU9WlE8PLNs4tlOl/nC+vn/AMlapYAWtAUE/wB9x72sOUWKjoxMKkFSUlSUnJxcOVAGxD2jjyy3srGO1FdkVk+hmBJlLVL4pdQyg2UG0JGotD2vrU1NPKlylAy5q2LBmLuru+cF9H8WTJnGkm6kZpZYs24fbexiPG5UqVMmzUKyZkhIAIYKJOZQHFt4tF2cuRJFC6SYF1gnVclkywshiWzAMMwHe4bdop6yXbfeOuYAJFQtiSZNMQEoaxWRdR/E1m5vFf6QypK6ioTMSkJlmygGNw+ot3xZSrkWL7HPyPfGoEXdOASzJmrzFSwnsJAcnnybcRX04PNW2WWou4DDcbW3h7XYdMVpiaUgqLAPFtndBpoS4QoMLu2+hbW8MMJ6MGW+ZCs5sxS3v0ECxJZElZH0CwZRmy5hsyv9vrcx1hElorHRuWlCshQS+wzC45DcRbzTkMDcfdU+vHxG4MJPkt0+VTRplfvN4HmSt2blByuB8x9axCZahu42P1pAR0A6pykjiffHoqXuLH3fvEmQPceseKo0q9mxgNBs0NSdxbvjdM97jy3iJaCHB0bX94jVJO141sJqijsH2hdi2KJlHKgvM3dmT8zyiLFMbZ5cr2ie0r5H4wkCH11hox8zh6nqdPsx+f8ARqtT3USVbkwfIxGUhKUgoC91EDV9yT8LQEURqZadwH7hDZIKcaPOw53ilqqyTFMYmHQlR/sOvLTTvhDPraot2AkBecAbKZn8rQ9AEegQsMMYopk6yc3a2KtXzZ03KVoAKC6SnskHjaI58+YZwnKl9ooKFNbMDv3xa1AaNGqpALWEPpQi6maKJNkv1KFBfVIAzBtTubaw0w+dJ61U2cpYKAeqTlLAeG5iwroxwiM0AO0LJRS3LQz5JOkgbo1iqaanM0KCqmcsC4FlKPoBCfHOuqKuZLAK50xQQH0SnfuEHV2CA3SGMa0FbOp5i5qUIWtQuo20gaEna5Kw6nUgfp/QJkrlAEFgE83A1PDaEFJ7Q3IhhVz+tQBOcK6xSyoB3zcPSAKchKgx7hv+8GKpUWU9RecAl082mKalZQorCkKBZQ/CeBu+sXEyAUJztMKfZVlAIHhHLaLGUy0KSsZkkajVo0m9LVdWqUlUxQZgTa3A8trRy5ME5vk6I5Uux0isCv5ZSAe0GJA9nU+71hTjvR77QsLl9lQF3WoIJfQB+yddLRXpHTxbDPLta4a3E7bRdqKfmAIIKTodbNEdOTC0ylwyKmim09JOp3Q65ZVdnF7+L6NEIlhBUucDNcuQdX4lrE/W0WnpJRCaoKJylEtRB2IGqSO9r7RXhNcC53v4Xj1MLjlhfc83JcJbcEGHVSOsLLIGwNr7wYnEdcqurzFs2yu9w6e8a2eFiMOzKChZjcxNO7ViSWN+J5cISWFx3RT1sWqkM04jOBYzVh/7tR6GJk1sw6zFavqNfKCMORImS8q1hP8AesgEFrBKR8dXhPLUOF++NB3yjlypp7StFgkV80362Y/h6tB9LWrCgozFqYuyri+u0V2nXyI8YbSSTuqG0pkPWZIu02XnDqxE1JZiWcjf4GCwlwH0bzii0s5aFBSFFxy9YuWGV4nIfQ7wmmj0+n6lZFT5NpkjKL+fo8eSpQs9uZJg9Cfuv3PzGnfGhpQDwH1pGo6iJVO44jf6+MLamgWgukuk8hp9bw7Eohtxvy+carU3w/baFCcqdL3QsH8io3EwOwz/AOU/KDJalm1ubgiPVBRewYal/nFDwpAMxYHtEgcw3wiP7TL/ABDzEEqU9thHmX6MMSZoJqeI8x842RMB0KfMfOPVJHAEndvrnGhkD8IHhGFrayQgHcP3xgR9CIBTSx9xNv7RGyZEsfcR/lEE237kxlxqacvofKITSSt0ofujQ06Nh5Ej0MK43yVhNRdpsJEjjEE6Qm7uPfGBIDagfmV84jmqA1Wsf/aseiom8fk38y8MyvdJ/BfxQrrqQEfpFcqsNY9mLNXYjJRczFE8lqUfUiKzV165haXmCeZvBUWu50QblxGvn/YsqJTWUdNBziBCYYGgIcqs2rwPNIGkNRfY1zReeiGNyxICFzAmYmwSo6jYgm3KKGBG/wBmJ2tAlBSVMDlR0DpH0hkBpKZmaYTdQuE6OCdDmv5XgKTIzOUuE2cgcTbximpw9RFgPDWLB0TxVUsqkKV2VA5SRdP4h3Eb7ND41oVInLTLcdVU3q0nlw34DvhXImQTMmhZUwdOzvrx10iOWltgfPWHm72RyOcWyRLcDEyG5xtJI3DjlaJ0ngB5E/GJ0wakbSZQ5wfLQw3P13wDT1Zchk+R/wD1DKRMU/3e7L8zBsnJVyTSEkjRoJkT5ks5kaj6vESFKtdLDgkRL2juG4Zf1gsWLp2i64ViMueh02NswI+HnDFUwAhz4/XrFEw8rlrzi4HtBmcbXe14tVHU9YHFlbjlE6o9bDnWT3jFM8AtqN2jeZPcZk3u3yganSoa2fcnTTUcHgqTIY5gQS1w3ZOnl3wDos5lXYjLQLqSHHj+8BJxILSQlJQdgsanieUDYVhoQc6rrBI4gG/gbcYmWQpS1Nnto4Z3uGGg/WCrPLlGCtLf9+xPS3d1JdtdN9hvGc30iGqmlKXyEk2AHHmflHtAtTKMwIDpUEpINi1iSDtrvDXRL1OuuF8efke1M5EtypQDk2YuW4MCBw1iFUqWtWcTFqI2PZQA2jEAn3wtmKcuSSoakB3OyXfQcvKMRUKd8yC9yFkAA+BJUz6AHuhdR2fp9Kel7sdLsl2d7AMXJ8rRDSrK9jqQNW12PDW5hIusmEgupy4SBz10MNMFxVKSkqWUlKsylMS4bQctvGM5M0eijVMYilmAtlL90STcOmJSVKAA3BIcd8T1XSeSVKZTA8jr3NAWIVJn+wpxzJB8tfNon6yZb9Dgj3bF1ZVoCfafkm58+HdFdqKMzif5luBv5fQjesGVW3df6HfBGFDfQ8mPxh9wxx44eFA9Ng0tPtgn3esGz5cqRLKtSRaJ66ply0upTr2DN+5io4rXGarkNIZAbI62uKzy4QGYIRTKOsNKHDtC4D2uH+EMSlljEApKQnURY6OhQUkEF+OV7/57DwMMqDDC2kocyAD4Wze6D+oIs6T3P8gYJwZM1sTScPTr6CNl4XKKnzKSrclAcp4OC/naGqgbB7aEbANa2/hHqQUuxd7F3PrGJKen8/0XzEAsASwH4Uj0+caJl28YY5i1mFmsBp3x7LKw7KN9b698EXUvP8+YIiQGJKvBi5Pk3viQS+BvE6eZJHe/77RiUalz7/hAKKWxCmQdQWMMKdDbvzd48QgHe8SoDRguTapk4R9axKExokRIkNBJkiVatGU2IfZzmu2mpAPmrS0C1M8iyUKUWLaNrxJgET6gg9kDLs1y47/SEZ04IyW9qvedIoaxM4ZgddQ8ES6hMtQdTJBseHHwjnGFY5NkLEwXy2PZLHWxdmHhHR8Hx5NVKJSU5t07gnjw3vyhD08c217Rw2XTL3dOZTdot2jq7n3wfKlplJVlUMzdogOrWzXYd5HCNFrKp6kT0K4CWli6/uguWI4sYsKcGUteWXJZYAC1AaNdQGax1A5h/EITJbpS7iE4rKQAZYzKNyVAkglnF3HiDflE9biSQVJLGWGGVD9tQ3JOwd2uCRrYRrV0vUqNM8sErzpmioCkhGicxZi2rWJ4aRFhtJUVWdEpYUiWkKWZiwhCZeb2nUHQ5ewG2loNjLDBO63AqiplKUspAl6ZQFK8fZG/PjEU4ZUyyJaWNwSCoKaxdKxlIHBmvGSJa3VLQQQs5SU9rMAbBByuQfB2iTEadCUI6srKlA5gtISzFgAxvoXjFKIJCipbBKS9gBa50ZtPCHU2hnSktMpxZLuCo9lwGsb93eYDwXBJk1bSyHTps5sWD+EWymxmulp/myVZdNv390TlKnSLQxpq5CrB+ic6YoGdLMtHtFRLKbgA/vj3pTj0uUkypKlEjVQL/IPE+I4hUzkkq/ko4qNyO6Od4pUBJIBJPExorU7YJzUVpiYusckt5mN1YqWKZZDgXOn7wrpkKWra1zmLOB4b2tvB2DYc6wFJIzOEk2vwvqeYixySlSbIVyFKPbV5wwpMKJDgAgwevDUJyhV1El3OwOhIca6bNFgwnDUBJsliXZK3Gmg4dwgpnNlb0XuKZOEgEDM4PEM58zsIbyKVIjKfDV/y1TlJzJc5UkZR8/B7NBnV9pR2s19A19efpBTOPNGu9kaUARpPKm7AGbmbDnBATfSza97/AF4xGMrtbmN2/doJCK3/ACiLQMSDs/Ex7libUglradw0ewY/TxgQIIslRGJcR1CiAGD3AvzI/fwjSrQpP8xK+xfO/aDNsPdbjECsXGULyBgpiM19LEWbTnuIVs6cfTSdSW/5wFzFBLkuA4HLvHKCUpAY2hIMYBKgpIMo7fe5coLlYsjMEhOWW2p24He2kayr6aaXH5/Y0lqSL28YnlTkksEpfkIllSUWdmN/Dxg6VSPwbjoW5xmycUwRJG6AfD48OUe9Unu7/o+6DpZSSU2JSHI3YuxvroYjUBy5W1jI0kwQpFrDhtGuQcB5RKsh9bxoTdnvDEXZFPkBSSHbeNaaaqnmBUstoAWILDY6j3xK4IcG0bg/WsBqyuPO4eyyiK9pfcfWOpf/ABg/OP8AxxkZEUe2+xx+X8R8Ic4d/SrP8NP/AJDGRkBDMHwr+pL/ADfCI06o+t4yMjBLB0R/qjw9I6F9yPYyIy5OmHgOedIPb8fhHM8T/qr748jItj4OTN4jeR8PlF0wz+qj/BV/pRGRkOQlyviLpcOcK9lP5/hGRkApPwhP/uvA/wCkRNjX9JXhGRkOuGebk8cPcvueUHsS/H/SYXyP+cV+X/bGRkZ8C4vFP3P7h0vRP51eqoLRqO+MjIMTn6nxfP7sq6PZP/dAit/H0jIyJo93zNRp9coJkewr8v8AuTGRkYIdiPsI/KfSL/heqv8ACR6Kj2MgnHk8K+P3FuF/85O/wx/qj3GvZV+ZPpGRkFcEZeNe5GuIe1L/AD/AxInXw+UZGQ3mc74j8f5B6f2frnEytIyMho8E8/jZ/9k="/>
            <p:cNvSpPr>
              <a:spLocks noChangeAspect="1" noChangeArrowheads="1"/>
            </p:cNvSpPr>
            <p:nvPr/>
          </p:nvSpPr>
          <p:spPr bwMode="auto">
            <a:xfrm>
              <a:off x="1679575" y="575617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3078" name="AutoShape 6" descr="data:image/jpeg;base64,/9j/4AAQSkZJRgABAQAAAQABAAD/2wCEAAkGBxMTEhQUExQWFRQWGB0bGRgYGR8aGhwXHBcYHBocHxwcHSggGhwlHxwYITEiJSkrLi4uFx8zODMsNygtLisBCgoKDg0OGxAQGywmHSYsLCwsLCwsLCwsLC8sLCwsLCwsLCwsLCwsLCwsLCwsLCwsLCwsLCwsLCwsLCwsLCwsLP/AABEIALEBAAMBIgACEQEDEQH/xAAcAAACAgMBAQAAAAAAAAAAAAAEBQMGAAIHAQj/xABEEAABAgQEAgcFBgQEBQUAAAABAhEAAwQhBRIxQVFhBhMicYGRsTKhwdHwFEJScuHxByMzYnOSssIWNEOCsxVERYPS/8QAGgEAAwEBAQEAAAAAAAAAAAAAAQIDAAQFBv/EAC4RAAICAQMCAgkFAQAAAAAAAAABAhEDEiExBEEyUQUTInGBkaGx8BRhwdHhUv/aAAwDAQACEQMRAD8Ap9PJCkTgL2BYXYtr7or6pRSo6NuT8eUEyakozsbKSx5DjDWrq1rUmnp5XbS7JSzLSwJJJ8bvHNhxyt3wPkkrVITIpp01TISVOLhIJ7L6+frE0rCVCYQuRNIaxyljZ+HB4d9EpDVC2+6k3GjEofY21hp0l6QfZzLCFIWrPcH2ksOyWBBYsfoxTTs9yuqmtvmVBFStM0DKzEBtMt9IsiMZmoUpjZJD2c8xtFHpqggu5OUs51bXx3i/CUFF7Bxc8eESnGh4zvdjzDcRzNl3L+sLekp/mjZ0RPTSQkWbV9YC6STCVILNY+sCD3FkIsOSk1NQBqqTM24JB+EAqlh0ltS3kAYNo6hql8lihQfvQRGlGFZXMsqSk5mFyzAR3QnTRzOPcPoJwKHUou8HoqEjTTi8VmnqxrltseEMaWrSWCiR4t6iJZfSGRXtsNHpYvuWfDpBXKXOCmCSzNrEEyomIVlXbkRAX27sdWF9knMQ4Nxo3KPUFx+J+QPoY516RS3aKfpG1sw4TBMVZgfWJTSzLsOyfOADPRsADzcX84k+3KADLbzEdUPS8FtRGXQzCDRL2F+ca/ZZgF0AvyjQYlMZs/kpo2+2zD94luMXXpbG+Sb6Ga4BqmhfVJELVywna3OA6/pNOmHJLWyNCoanuOw9YWqU5ckkjiXi7661siS6fzY8VOs4SCOOojSZMMJc6svZJB1tDHCcRClBE2x2UN+RHGDDqovxKjSxNcDGimA2g+cSlBI12POJpUmUprhME4hQoCEgKBvtfZ47cfUY3HZkZYpXwVLFJarOoqJ0e+mvwiTo9IWVrKQCUge8/oY3xxISsJ1ZPrD3odIAkqUdVHY8LCzd8eN1Ul6x0ehhXspESJU3Uo+vKPJk85SMnp3RYVkMq6rCE2LYiZCQSgK0AS+5ck6RLCk5q+C2TaLaFJlNoFDuB+ET0wnf9PrPHT3wNI6QrV1iuqlDKksGzdolgS/C5gfC6uZNmAZyxckAsG8I9R9TFPa39Dg9U2iwSl1YDfy/+4P6NDilqFKT20IB/tBa3fCisrkpDZ2LcPrlB8vEpaEAe0yXJcatezvHZqxp7slU3wjlaEzHBcRPKqVoDaPZtffBSsVyj+mkgQHPxATmAQE5b2Lvbuj5/ZLZncrTCKbHZskOhQSVBrh/vAt7veY1qsYnT82dErtKBUoIY2YBi9rMPCI6OnTNluW7Avxf9YJlyyLgpAPs942icnpReENe7YvMj2gAfHa5/WLPTYxLATmCgWvYm7X0hPVTlBGVgSdSPP4wLJQrIC55tttCr2luNNKLpFy/9dp+JB4EH5QJiuIypmTIsFgd24cYDwv+Z2S5biByiHEaNISkhtSLcG/eMopMm2zWSXWcpB7tdGgjA6haCtIJIWgi+0I5xIUwaNKlWRSwzFL6cjFo7Mk7C6eQpCH7PZYHvI4bi0bCcf3jSmTmzArTmGl9eTxuJSwNIk8Se5tbRMmbxAiVU1Oje5oDL7pb3fCNwF/gMI8I6ysL+0OGaLHgWIUPU5ahShM5BTjXfQwm6N4POq1rQgZRLAJWxIclgC2hgvEeglaGyBKgoHtA2Huf9oCxJch9ZItKujSDJRNBmTg4Kggfce5DdoNFS6cyJUlKTTzCuXOcDMzptxAuGeOiUVRMpwlKXUkJSGcC7X15844v0mdNSuVcBCiQOGYv6NGjhha2GlklVEVKHDMzaRMKcgePwiXD02dtNodU8lCpel++OpHJKQiTJVsT4RHVySllAkKEOFUwBBBDbgn3QuxlWYgJLF7Ps/whjRkO8NxcEAt398G1OJAlJZ2B+Hyhv0d+xSE9QiWiZOIdUyYHJUBrwA5CK1jM/MsKZALF8gyhntaPLlgWu0emsvs7ivFKsqWpQFvlDzAK0ykMZa7nXK40toYqKlvbN3xYkTFuntgBWwsAWtvHdVJI5k7ZYZuIy8jsUuQHKVJ9Q0VjpPXibNdJt+Z4c1FcvsozOkXs2txFYupSltcnxF7RomnxQZ9nQiWo5nzWtu23mYO6NSQFKXwAHjEuCqQJ9MFIBJUMzgF8zk7cIjr+rPWryC6lkWYAPbSCpO3QdKVWMqIJUsrv2lsAD91I+J9Ia19MidJKGCCpftBAzZUjRzo5I8oRdHaiWrspTlZnI34kxcDRBaQtJKUjYX3jS6jNG1SaK48EHTTpnGKvRIDjj3x7ISHEeFUzQh4iAUFO1uEajnsylqlS1rCQO1a/ImI6pZfUxPLkut2IEQVg7UNYvBLh0wkKcuH35gw1oPZtcD1eFOHlirwPqD6wwwiawUk8fhCSGUtqG+GzWKhYc76N+keVq3TtZXwIgYVDKN76+saz61JcPw9T84HcwsrCcx7vnEldKWudMSlJKjw4Mn9IlkkKJOXgQeDP73aGCEpIKlWO6nuVOC/dpblDagMVYKpLEk7jyPfFolVctgCzeB4RWU0QsU2SWeCqPDiqznR/SHjnURZYXId4ktBQwO4OnBjC+vqipYUgOWYABzeBamgUAHJbXls31yiTCqjqZoLuQ1ifNn1hnm1cAhjUHubUqZsquTLE1co5hnyLKNAolyDdm3hijpvWIWUomryAkpExl89Sm8J6yrE2uXMI1JN+5XCBqqQpa9Ui+xAjJBuJbUfxBrbOKdYGypZv3ssRV6DE5U2qnT6mUFlZDJDhIOmjkswAud4BrVKRYkOYBoZ4RMBNxoYVrsM5LsdMC8PUlWRPUq1yl/jG+G4dLUBlmoBO2/rCKmwhU9jnUpP3R9BzBn/DcxKUTkJzJ3SSU+mnlE7EaTe4RinRiaUEpUk2ckEXbdoofXHOM33Tp4+6LpUzlSSVqVkRl/phRUD4n5RQFTsyieJJh4tsFJcHTJ6ZEmXmKgqatNkP2lltOSX1PfrFNrJ04FSlJ1Ny/wB7h3coWyZ5SoK1NnflBs6cqdOSo+y4ATsHYHz4xljjVh1N7A6aAfZ1TTmCjMCUvozEqOnG3hA5UWZ798X/ABSgT9inBI9hSFjuzEGKeql5QWNQLTT1AgqJUl/ZfWGf2xFmdJGhDF3O54CBJlMNgLbtpAvVhja/fCug7ovPR2tpUqzFawUp0Ls7MbgOBtFbxGpS6Skkg6pckAcIDRSASitSiCT2QNwN/E28DHtDIKlOm4F/KEx41Bt3yNObkkvIsWCV8gD2ilbHQHeG9X0oky1JSkzUgNmVlsU7tFap8JUCkKOt7pLi0FV2AhKAZNQVKs6FADxF40vEPGVIWZk8DHjjhDpdOnlEJp0mKExGqbeAJ4OsPpmEgnfwMaKwZJZ83nAsDQrwuYC4LONO6C6AhKpj8AfUQUnCUjQeUaJoihRb7yWL35/CF7jX7JvJpwq5L+LNpA8ynDgE24wQyg1tOB7oyZUoDOgAsQL8eTtwhaZtRvKlsQUlxuG1heuqQLKl5gCdSWYs4hgcRQyUiWqwYkKuebH0gDEFJUA2YqsbkAc2EGKfcE2uwbhS+tJDMRo3A6ehgunxSUhYftZTcbW9oQNgS0yAuYpaCSgEJSXW4dgRse0PIwjCFECxPG2p3jKNyZpSpIts6ulrQlNweLWuUkO2miv8xiuYkyibaE+RgySUplFIzKUrQMwGj66wNUy1LXmAZwHHdaHS3JuQsTrHuZQ0MEYbRzJqlCWEqKWsVBOpazw56QYAmkkp61WaomeylJ7CU2JJ/EbtwgtrgyT+BWVrc3iOYl4ZUWETpqVLRLUUJsV6JBZ2KjYFrxFU0K5amWANbggptwItB2AdBwUlSETJagCkDsnuh/hE6YlS0rP8thlb3d8cwwrFQlOUkpbccO4w+pcde0szJ8z7qEJck/8Aa5hHFmFHTaeEz1SwoqbnYcoV4dgtROQqZKkrWhOqhp7zeLfRfw2rCPtVajqpRWnMglpisxZmD5NtbxYzJCKYoQBLlqmkJAOgDlm+MCc9OyL4cOvd8FaqP4eL+zpmCckzSAeqAuX2B3PhEuAfwtxOdcy0yUfimKF+YSlz5tFoU/2uUlKs2SXcgbbeHyjpuEdYZYKT2dI2Obk6Yc2OMVaKyf4eTlSZktVRLzTEgP1amDcO3e8cm6RYHNo5ypM4XF0qHsrSdFJ9ORj6Uos1wp/GOc/x3w0qpqeehLzETOrtumYksP8AOEeZirRJM4qqumJzJQshO4sxPOFsypUtnOj6ADX1jtXTToHSS8NnTglMufKlp7SXZak2Yjcq48o4ihL2EChWmnuNk55iEpLEt3AJGnxiSVKmIsCljzOkFUiWB8vBP6vHiiSSYA6D8OxfttPVLSnKwLl9b6w/pMs4LWhUvst7SkgDgPGKemUr2gQORSFA+BiSRUqSlQISlJLkJTluOUCle4/CHH2cnQfGJBRGHUujIv6RL9nbXyhLNQkVSsNTGq5PAQ6NOTs0by6E6amNYaEKKY8PHaF2KAIIPEdw84vKaANdydg1ojrej8qeMi7jvYRrA0crrMWJLIvza0AS5igcz3Gj392kdIq+gdMAyVzH/M498Aj+H6VXE1YHPKfhD6kI4spKqpRNyPIfKJc4LXToNUv6ERbFfw9Idp3mn9YHX0Bm7TEeKT84NoGllbC9PZ7xmH+4xkxQB9lzxC1fEQ8ndBqgboPiYHX0Pqx9xJ7l/pGTRqYm+0nn7vlG6J4OqlDwB9IMm9G6oayVHuKfnA6sJnJPalrSNyRb3QdgDzoViMmmRNmTJXWLJUAlXsqSyPAsXiXAqJdZUfaZ0ozkZg6AcqQGsS18rhgN4rUplLQklkvd9G1I5OzeMdaNWUz1SmRLkqSQEpAAUA2nE98RyNx45Cn2Yjp8M6kJWtDJK1qCArO2gAWg2mPcM/jZ4gxTExMR1aZbpUH7YS6XPsWLswFzCLqkIKRM61IWnVSyHO6S90kNc2gigJm51sGsUNcBrh99rwK23NqSZt0d6Noq54QoFCQ6lFLDsjbkSeWkd+6E9HqakkDqJaUFWp1UbkXUbn9Y4X0ZrVIC5gAIUyVWOZtiBuL+6OidG/4hyJSTKnzUIIuMygNdXfzjujGLw2uU9/Ojllkay7rai69OZJVRTsoKigBbDU5CFFubAx891VXOWFDMWQorGxa/wMdOx7+JtNlKBOSdmSflHKE4okrUpPs3ADfd4RzNW7OiOVtUthjQYnOkrStyoKYOb3G3lHbegGKdZIKVEOkv56+VvOOH4fVIVIVLJvYp5EaRasJxXqZTrWZaSGKxY90Lw7M5Sex3FKxxjm/8bsdTKppMlKh1y5yVgalKZZzZiOGbKL8eUVSj6RTqszJVNMU4DdbqQ73Fw55wiq/4e1q3mhapzlitlLLjYsSQ14fUFJ0AYh00q5soyZkx0EgnsgG2lxAVFVSVMJhWk/iTlI8iHiWf0LqUuSU24uPURD/wnV7JB7lX94jWht/Idy8DlrGZE1Kg34Q/kCIlT0IStIUKkgm7WDeBvCjDOjlWJgC0LQndQI+BL+UXebQqOvo/7QrdFI0+ULfsNCFGWpS0lNvaLeZtFV6TSEIOSUolKt1H3PFwqsBSsdpJf8QhHX9FJo9kiaBsbHzgKSDO2qLxl8IzJxLQUmUpW2sbpUhOjKO/7xqRgZKCf7R7/wBImQoAWHwj1R137o8ezqPdAMeLc29ke/u5RCtaQNLCNJtQn7xCRzP08AVU8E2IPcLeB4xlG2Qz9QsS/cMMxBLFQHI690ESFIs5drAPv5vCYD9NPoe6PCk2uNWZ77n5w+hHEuvn5IsCpiFaqASOYc/pGyEoN80VQ1aQopIJ2LcWLW1O8SnE5SJl8wSG7RSSz/jA9kPx2hG43R1RzZXHVp+pZVSgTZv0848kykgObHU90IU4nJI/lpC8pId8qSlOpVd06kG1wR4+19UEpDkOpLsAssn8Vk2BLX4iBqiu5TXk/wCfqGzAYqHS7FWHVIY5teIjfpBjpQkFKnKnDFwzbtaK5TS86VzFk5khx3fXrDpdwKblyqFE1A33i50eIrMiX1yCtQZcuYTcfhOl94rWH4eZ80JcBLjMSdEkt+kXYuqmDhBCFMD/AGJJF+O28JllVIKW1imfhs6cVKBQpQIMxCtPzPx1ePZNR1CvYlpDaBJK73b5u0MV0q1DMhC1E3sLK5dk28Yn6RU0yZSiYhICFg3VZYIsQx+rQItvYjJqypzulRlhaZSQHNiAC3OKzUTlLUVLOZStSYxMvbhEk9DRdRS4GBCYJkVBSXEQqEYmCFjWmxApe2sSzapUxs6uyPu7QrChEqZkCgIuX8P5uSeUj76dzwjrlBia5Q7BA4jSOK9D15qqUniSPcTHX5MkgfHeElsy0N0N1Y7LnDJPlJUHFlJFyDbSAsbkSpigZSOrYXy2eIVSx94PEspQNoFlKFyJChqXfcgfBokMpeoSD3H5/OGiUd542+EbCUNXb0jBECppBuMveCPWMSl72I5Q/WlKrKA+ECLwVJuhWU8iw+UCjCCoxUkshwl/ExLKQSxPZHviSnoUoFw6/cPl3mCpaOX7RqAeIlgcAYyasJSo9kqAJuQ/vjWvrUSdfaayRx4kcOcV9KlzVEoC1K1LAWHwhku5y5+o0ezHk9q5uY3aw2De+NETCzCw/eCUYSsAqW0pIBJKiLBrlhGtVSIQB28yitKEgaFWpv8Alcxnmxrueeumz5HbVe/b/SNFd1bKM1Mpy10dYTbXLqBzHwieZ0hSkpTMEqclQ7SwllA7BuLcIrVTMRMqpGYdYjOJedynMACSkANpfzaDKWsppM6pkECZLEsKzN2xq6X3GhBEQlO96PXxR9XBQT+JJMkpTPK5CllS0lpZBVlLvmc6anezwAZ2VRSCJk17y0mzm4zqGp5ba3hSuvaimTAtQVMWQ79rIVEgcje7Q2qVplyJMuSyFTSElQHaYh1HjA3v6AbQKugAOYTFzCQRNWLIVb2Uvqkbk8LRPLQsJU5mCQgBSlq1VlLhIKjmCQ2+rwQgvORTyUuU2YezKT+I27S+/wCcM+laZElITMUUS0jT/qTVcBa6eL6wXLhGXmc1q1LK3WFAKdSQrUAl4sdFS9YgpS2bKRwfg/jCjpRUFU1CuKAbaXjbDq0pUlj391o6FvERvcJ6PyFp64kEaJ0t2Vh28C8W+SU9WlE8PLNs4tlOl/nC+vn/AMlapYAWtAUE/wB9x72sOUWKjoxMKkFSUlSUnJxcOVAGxD2jjyy3srGO1FdkVk+hmBJlLVL4pdQyg2UG0JGotD2vrU1NPKlylAy5q2LBmLuru+cF9H8WTJnGkm6kZpZYs24fbexiPG5UqVMmzUKyZkhIAIYKJOZQHFt4tF2cuRJFC6SYF1gnVclkywshiWzAMMwHe4bdop6yXbfeOuYAJFQtiSZNMQEoaxWRdR/E1m5vFf6QypK6ioTMSkJlmygGNw+ot3xZSrkWL7HPyPfGoEXdOASzJmrzFSwnsJAcnnybcRX04PNW2WWou4DDcbW3h7XYdMVpiaUgqLAPFtndBpoS4QoMLu2+hbW8MMJ6MGW+ZCs5sxS3v0ECxJZElZH0CwZRmy5hsyv9vrcx1hElorHRuWlCshQS+wzC45DcRbzTkMDcfdU+vHxG4MJPkt0+VTRplfvN4HmSt2blByuB8x9axCZahu42P1pAR0A6pykjiffHoqXuLH3fvEmQPceseKo0q9mxgNBs0NSdxbvjdM97jy3iJaCHB0bX94jVJO141sJqijsH2hdi2KJlHKgvM3dmT8zyiLFMbZ5cr2ie0r5H4wkCH11hox8zh6nqdPsx+f8ARqtT3USVbkwfIxGUhKUgoC91EDV9yT8LQEURqZadwH7hDZIKcaPOw53ilqqyTFMYmHQlR/sOvLTTvhDPraot2AkBecAbKZn8rQ9AEegQsMMYopk6yc3a2KtXzZ03KVoAKC6SnskHjaI58+YZwnKl9ooKFNbMDv3xa1AaNGqpALWEPpQi6maKJNkv1KFBfVIAzBtTubaw0w+dJ61U2cpYKAeqTlLAeG5iwroxwiM0AO0LJRS3LQz5JOkgbo1iqaanM0KCqmcsC4FlKPoBCfHOuqKuZLAK50xQQH0SnfuEHV2CA3SGMa0FbOp5i5qUIWtQuo20gaEna5Kw6nUgfp/QJkrlAEFgE83A1PDaEFJ7Q3IhhVz+tQBOcK6xSyoB3zcPSAKchKgx7hv+8GKpUWU9RecAl082mKalZQorCkKBZQ/CeBu+sXEyAUJztMKfZVlAIHhHLaLGUy0KSsZkkajVo0m9LVdWqUlUxQZgTa3A8trRy5ME5vk6I5Uux0isCv5ZSAe0GJA9nU+71hTjvR77QsLl9lQF3WoIJfQB+yddLRXpHTxbDPLta4a3E7bRdqKfmAIIKTodbNEdOTC0ylwyKmim09JOp3Q65ZVdnF7+L6NEIlhBUucDNcuQdX4lrE/W0WnpJRCaoKJylEtRB2IGqSO9r7RXhNcC53v4Xj1MLjlhfc83JcJbcEGHVSOsLLIGwNr7wYnEdcqurzFs2yu9w6e8a2eFiMOzKChZjcxNO7ViSWN+J5cISWFx3RT1sWqkM04jOBYzVh/7tR6GJk1sw6zFavqNfKCMORImS8q1hP8AesgEFrBKR8dXhPLUOF++NB3yjlypp7StFgkV80362Y/h6tB9LWrCgozFqYuyri+u0V2nXyI8YbSSTuqG0pkPWZIu02XnDqxE1JZiWcjf4GCwlwH0bzii0s5aFBSFFxy9YuWGV4nIfQ7wmmj0+n6lZFT5NpkjKL+fo8eSpQs9uZJg9Cfuv3PzGnfGhpQDwH1pGo6iJVO44jf6+MLamgWgukuk8hp9bw7Eohtxvy+carU3w/baFCcqdL3QsH8io3EwOwz/AOU/KDJalm1ubgiPVBRewYal/nFDwpAMxYHtEgcw3wiP7TL/ABDzEEqU9thHmX6MMSZoJqeI8x842RMB0KfMfOPVJHAEndvrnGhkD8IHhGFrayQgHcP3xgR9CIBTSx9xNv7RGyZEsfcR/lEE237kxlxqacvofKITSSt0ofujQ06Nh5Ej0MK43yVhNRdpsJEjjEE6Qm7uPfGBIDagfmV84jmqA1Wsf/aseiom8fk38y8MyvdJ/BfxQrrqQEfpFcqsNY9mLNXYjJRczFE8lqUfUiKzV165haXmCeZvBUWu50QblxGvn/YsqJTWUdNBziBCYYGgIcqs2rwPNIGkNRfY1zReeiGNyxICFzAmYmwSo6jYgm3KKGBG/wBmJ2tAlBSVMDlR0DpH0hkBpKZmaYTdQuE6OCdDmv5XgKTIzOUuE2cgcTbximpw9RFgPDWLB0TxVUsqkKV2VA5SRdP4h3Eb7ND41oVInLTLcdVU3q0nlw34DvhXImQTMmhZUwdOzvrx10iOWltgfPWHm72RyOcWyRLcDEyG5xtJI3DjlaJ0ngB5E/GJ0wakbSZQ5wfLQw3P13wDT1Zchk+R/wD1DKRMU/3e7L8zBsnJVyTSEkjRoJkT5ks5kaj6vESFKtdLDgkRL2juG4Zf1gsWLp2i64ViMueh02NswI+HnDFUwAhz4/XrFEw8rlrzi4HtBmcbXe14tVHU9YHFlbjlE6o9bDnWT3jFM8AtqN2jeZPcZk3u3yganSoa2fcnTTUcHgqTIY5gQS1w3ZOnl3wDos5lXYjLQLqSHHj+8BJxILSQlJQdgsanieUDYVhoQc6rrBI4gG/gbcYmWQpS1Nnto4Z3uGGg/WCrPLlGCtLf9+xPS3d1JdtdN9hvGc30iGqmlKXyEk2AHHmflHtAtTKMwIDpUEpINi1iSDtrvDXRL1OuuF8efke1M5EtypQDk2YuW4MCBw1iFUqWtWcTFqI2PZQA2jEAn3wtmKcuSSoakB3OyXfQcvKMRUKd8yC9yFkAA+BJUz6AHuhdR2fp9Kel7sdLsl2d7AMXJ8rRDSrK9jqQNW12PDW5hIusmEgupy4SBz10MNMFxVKSkqWUlKsylMS4bQctvGM5M0eijVMYilmAtlL90STcOmJSVKAA3BIcd8T1XSeSVKZTA8jr3NAWIVJn+wpxzJB8tfNon6yZb9Dgj3bF1ZVoCfafkm58+HdFdqKMzif5luBv5fQjesGVW3df6HfBGFDfQ8mPxh9wxx44eFA9Ng0tPtgn3esGz5cqRLKtSRaJ66ply0upTr2DN+5io4rXGarkNIZAbI62uKzy4QGYIRTKOsNKHDtC4D2uH+EMSlljEApKQnURY6OhQUkEF+OV7/57DwMMqDDC2kocyAD4Wze6D+oIs6T3P8gYJwZM1sTScPTr6CNl4XKKnzKSrclAcp4OC/naGqgbB7aEbANa2/hHqQUuxd7F3PrGJKen8/0XzEAsASwH4Uj0+caJl28YY5i1mFmsBp3x7LKw7KN9b698EXUvP8+YIiQGJKvBi5Pk3viQS+BvE6eZJHe/77RiUalz7/hAKKWxCmQdQWMMKdDbvzd48QgHe8SoDRguTapk4R9axKExokRIkNBJkiVatGU2IfZzmu2mpAPmrS0C1M8iyUKUWLaNrxJgET6gg9kDLs1y47/SEZ04IyW9qvedIoaxM4ZgddQ8ES6hMtQdTJBseHHwjnGFY5NkLEwXy2PZLHWxdmHhHR8Hx5NVKJSU5t07gnjw3vyhD08c217Rw2XTL3dOZTdot2jq7n3wfKlplJVlUMzdogOrWzXYd5HCNFrKp6kT0K4CWli6/uguWI4sYsKcGUteWXJZYAC1AaNdQGax1A5h/EITJbpS7iE4rKQAZYzKNyVAkglnF3HiDflE9biSQVJLGWGGVD9tQ3JOwd2uCRrYRrV0vUqNM8sErzpmioCkhGicxZi2rWJ4aRFhtJUVWdEpYUiWkKWZiwhCZeb2nUHQ5ewG2loNjLDBO63AqiplKUspAl6ZQFK8fZG/PjEU4ZUyyJaWNwSCoKaxdKxlIHBmvGSJa3VLQQQs5SU9rMAbBByuQfB2iTEadCUI6srKlA5gtISzFgAxvoXjFKIJCipbBKS9gBa50ZtPCHU2hnSktMpxZLuCo9lwGsb93eYDwXBJk1bSyHTps5sWD+EWymxmulp/myVZdNv390TlKnSLQxpq5CrB+ic6YoGdLMtHtFRLKbgA/vj3pTj0uUkypKlEjVQL/IPE+I4hUzkkq/ko4qNyO6Od4pUBJIBJPExorU7YJzUVpiYusckt5mN1YqWKZZDgXOn7wrpkKWra1zmLOB4b2tvB2DYc6wFJIzOEk2vwvqeYixySlSbIVyFKPbV5wwpMKJDgAgwevDUJyhV1El3OwOhIca6bNFgwnDUBJsliXZK3Gmg4dwgpnNlb0XuKZOEgEDM4PEM58zsIbyKVIjKfDV/y1TlJzJc5UkZR8/B7NBnV9pR2s19A19efpBTOPNGu9kaUARpPKm7AGbmbDnBATfSza97/AF4xGMrtbmN2/doJCK3/ACiLQMSDs/Ex7libUglradw0ewY/TxgQIIslRGJcR1CiAGD3AvzI/fwjSrQpP8xK+xfO/aDNsPdbjECsXGULyBgpiM19LEWbTnuIVs6cfTSdSW/5wFzFBLkuA4HLvHKCUpAY2hIMYBKgpIMo7fe5coLlYsjMEhOWW2p24He2kayr6aaXH5/Y0lqSL28YnlTkksEpfkIllSUWdmN/Dxg6VSPwbjoW5xmycUwRJG6AfD48OUe9Unu7/o+6DpZSSU2JSHI3YuxvroYjUBy5W1jI0kwQpFrDhtGuQcB5RKsh9bxoTdnvDEXZFPkBSSHbeNaaaqnmBUstoAWILDY6j3xK4IcG0bg/WsBqyuPO4eyyiK9pfcfWOpf/ABg/OP8AxxkZEUe2+xx+X8R8Ic4d/SrP8NP/AJDGRkBDMHwr+pL/ADfCI06o+t4yMjBLB0R/qjw9I6F9yPYyIy5OmHgOedIPb8fhHM8T/qr748jItj4OTN4jeR8PlF0wz+qj/BV/pRGRkOQlyviLpcOcK9lP5/hGRkApPwhP/uvA/wCkRNjX9JXhGRkOuGebk8cPcvueUHsS/H/SYXyP+cV+X/bGRkZ8C4vFP3P7h0vRP51eqoLRqO+MjIMTn6nxfP7sq6PZP/dAit/H0jIyJo93zNRp9coJkewr8v8AuTGRkYIdiPsI/KfSL/heqv8ACR6Kj2MgnHk8K+P3FuF/85O/wx/qj3GvZV+ZPpGRkFcEZeNe5GuIe1L/AD/AxInXw+UZGQ3mc74j8f5B6f2frnEytIyMho8E8/jZ/9k="/>
            <p:cNvSpPr>
              <a:spLocks noChangeAspect="1" noChangeArrowheads="1"/>
            </p:cNvSpPr>
            <p:nvPr/>
          </p:nvSpPr>
          <p:spPr bwMode="auto">
            <a:xfrm>
              <a:off x="1679575" y="575617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3079" name="Picture 7" descr="C:\Users\maga\Desktop\descarga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87488" y="1196753"/>
              <a:ext cx="2438400" cy="1685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0" descr="http://1.bp.blogspot.com/-rPH8Y2L7PP0/UhUGj6J7GtI/AAAAAAAAXU0/r69qvYhuBtQ/s1600/mulher+e+cavalo+rindo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33530" y="5068294"/>
              <a:ext cx="3384376" cy="18890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8" name="Picture 16" descr="C:\Users\maga\Desktop\images (1).jpg"/>
            <p:cNvPicPr>
              <a:picLocks noChangeAspect="1" noChangeArrowheads="1"/>
            </p:cNvPicPr>
            <p:nvPr/>
          </p:nvPicPr>
          <p:blipFill>
            <a:blip r:embed="rId16" cstate="print"/>
            <a:srcRect r="6828"/>
            <a:stretch>
              <a:fillRect/>
            </a:stretch>
          </p:blipFill>
          <p:spPr bwMode="auto">
            <a:xfrm>
              <a:off x="8255124" y="5070302"/>
              <a:ext cx="2449388" cy="1743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1789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eg;base64,/9j/4AAQSkZJRgABAQAAAQABAAD/2wCEAAkGBxMTEhQUExQWFRQWGB0bGRgYGR8aGhwXHBcYHBocHxwcHSggGhwlHxwYITEiJSkrLi4uFx8zODMsNygtLisBCgoKDg0OGxAQGywmHSYsLCwsLCwsLCwsLC8sLCwsLCwsLCwsLCwsLCwsLCwsLCwsLCwsLCwsLCwsLCwsLCwsLP/AABEIALEBAAMBIgACEQEDEQH/xAAcAAACAgMBAQAAAAAAAAAAAAAEBQMGAAIHAQj/xABEEAABAgQEAgcFBgQEBQUAAAABAhEAAwQhBRIxQVFhBhMicYGRsTKhwdHwFEJScuHxByMzYnOSssIWNEOCsxVERYPS/8QAGgEAAwEBAQEAAAAAAAAAAAAAAQIDAAQFBv/EAC4RAAICAQMCAgkFAQAAAAAAAAABAhEDEiExBEEyUQUTInGBkaGx8BRhwdHhUv/aAAwDAQACEQMRAD8Ap9PJCkTgL2BYXYtr7or6pRSo6NuT8eUEyakozsbKSx5DjDWrq1rUmnp5XbS7JSzLSwJJJ8bvHNhxyt3wPkkrVITIpp01TISVOLhIJ7L6+frE0rCVCYQuRNIaxyljZ+HB4d9EpDVC2+6k3GjEofY21hp0l6QfZzLCFIWrPcH2ksOyWBBYsfoxTTs9yuqmtvmVBFStM0DKzEBtMt9IsiMZmoUpjZJD2c8xtFHpqggu5OUs51bXx3i/CUFF7Bxc8eESnGh4zvdjzDcRzNl3L+sLekp/mjZ0RPTSQkWbV9YC6STCVILNY+sCD3FkIsOSk1NQBqqTM24JB+EAqlh0ltS3kAYNo6hql8lihQfvQRGlGFZXMsqSk5mFyzAR3QnTRzOPcPoJwKHUou8HoqEjTTi8VmnqxrltseEMaWrSWCiR4t6iJZfSGRXtsNHpYvuWfDpBXKXOCmCSzNrEEyomIVlXbkRAX27sdWF9knMQ4Nxo3KPUFx+J+QPoY516RS3aKfpG1sw4TBMVZgfWJTSzLsOyfOADPRsADzcX84k+3KADLbzEdUPS8FtRGXQzCDRL2F+ca/ZZgF0AvyjQYlMZs/kpo2+2zD94luMXXpbG+Sb6Ga4BqmhfVJELVywna3OA6/pNOmHJLWyNCoanuOw9YWqU5ckkjiXi7661siS6fzY8VOs4SCOOojSZMMJc6svZJB1tDHCcRClBE2x2UN+RHGDDqovxKjSxNcDGimA2g+cSlBI12POJpUmUprhME4hQoCEgKBvtfZ47cfUY3HZkZYpXwVLFJarOoqJ0e+mvwiTo9IWVrKQCUge8/oY3xxISsJ1ZPrD3odIAkqUdVHY8LCzd8eN1Ul6x0ehhXspESJU3Uo+vKPJk85SMnp3RYVkMq6rCE2LYiZCQSgK0AS+5ck6RLCk5q+C2TaLaFJlNoFDuB+ET0wnf9PrPHT3wNI6QrV1iuqlDKksGzdolgS/C5gfC6uZNmAZyxckAsG8I9R9TFPa39Dg9U2iwSl1YDfy/+4P6NDilqFKT20IB/tBa3fCisrkpDZ2LcPrlB8vEpaEAe0yXJcatezvHZqxp7slU3wjlaEzHBcRPKqVoDaPZtffBSsVyj+mkgQHPxATmAQE5b2Lvbuj5/ZLZncrTCKbHZskOhQSVBrh/vAt7veY1qsYnT82dErtKBUoIY2YBi9rMPCI6OnTNluW7Avxf9YJlyyLgpAPs942icnpReENe7YvMj2gAfHa5/WLPTYxLATmCgWvYm7X0hPVTlBGVgSdSPP4wLJQrIC55tttCr2luNNKLpFy/9dp+JB4EH5QJiuIypmTIsFgd24cYDwv+Z2S5biByiHEaNISkhtSLcG/eMopMm2zWSXWcpB7tdGgjA6haCtIJIWgi+0I5xIUwaNKlWRSwzFL6cjFo7Mk7C6eQpCH7PZYHvI4bi0bCcf3jSmTmzArTmGl9eTxuJSwNIk8Se5tbRMmbxAiVU1Oje5oDL7pb3fCNwF/gMI8I6ysL+0OGaLHgWIUPU5ahShM5BTjXfQwm6N4POq1rQgZRLAJWxIclgC2hgvEeglaGyBKgoHtA2Huf9oCxJch9ZItKujSDJRNBmTg4Kggfce5DdoNFS6cyJUlKTTzCuXOcDMzptxAuGeOiUVRMpwlKXUkJSGcC7X15844v0mdNSuVcBCiQOGYv6NGjhha2GlklVEVKHDMzaRMKcgePwiXD02dtNodU8lCpel++OpHJKQiTJVsT4RHVySllAkKEOFUwBBBDbgn3QuxlWYgJLF7Ps/whjRkO8NxcEAt398G1OJAlJZ2B+Hyhv0d+xSE9QiWiZOIdUyYHJUBrwA5CK1jM/MsKZALF8gyhntaPLlgWu0emsvs7ivFKsqWpQFvlDzAK0ykMZa7nXK40toYqKlvbN3xYkTFuntgBWwsAWtvHdVJI5k7ZYZuIy8jsUuQHKVJ9Q0VjpPXibNdJt+Z4c1FcvsozOkXs2txFYupSltcnxF7RomnxQZ9nQiWo5nzWtu23mYO6NSQFKXwAHjEuCqQJ9MFIBJUMzgF8zk7cIjr+rPWryC6lkWYAPbSCpO3QdKVWMqIJUsrv2lsAD91I+J9Ia19MidJKGCCpftBAzZUjRzo5I8oRdHaiWrspTlZnI34kxcDRBaQtJKUjYX3jS6jNG1SaK48EHTTpnGKvRIDjj3x7ISHEeFUzQh4iAUFO1uEajnsylqlS1rCQO1a/ImI6pZfUxPLkut2IEQVg7UNYvBLh0wkKcuH35gw1oPZtcD1eFOHlirwPqD6wwwiawUk8fhCSGUtqG+GzWKhYc76N+keVq3TtZXwIgYVDKN76+saz61JcPw9T84HcwsrCcx7vnEldKWudMSlJKjw4Mn9IlkkKJOXgQeDP73aGCEpIKlWO6nuVOC/dpblDagMVYKpLEk7jyPfFolVctgCzeB4RWU0QsU2SWeCqPDiqznR/SHjnURZYXId4ktBQwO4OnBjC+vqipYUgOWYABzeBamgUAHJbXls31yiTCqjqZoLuQ1ifNn1hnm1cAhjUHubUqZsquTLE1co5hnyLKNAolyDdm3hijpvWIWUomryAkpExl89Sm8J6yrE2uXMI1JN+5XCBqqQpa9Ui+xAjJBuJbUfxBrbOKdYGypZv3ssRV6DE5U2qnT6mUFlZDJDhIOmjkswAud4BrVKRYkOYBoZ4RMBNxoYVrsM5LsdMC8PUlWRPUq1yl/jG+G4dLUBlmoBO2/rCKmwhU9jnUpP3R9BzBn/DcxKUTkJzJ3SSU+mnlE7EaTe4RinRiaUEpUk2ckEXbdoofXHOM33Tp4+6LpUzlSSVqVkRl/phRUD4n5RQFTsyieJJh4tsFJcHTJ6ZEmXmKgqatNkP2lltOSX1PfrFNrJ04FSlJ1Ny/wB7h3coWyZ5SoK1NnflBs6cqdOSo+y4ATsHYHz4xljjVh1N7A6aAfZ1TTmCjMCUvozEqOnG3hA5UWZ798X/ABSgT9inBI9hSFjuzEGKeql5QWNQLTT1AgqJUl/ZfWGf2xFmdJGhDF3O54CBJlMNgLbtpAvVhja/fCug7ovPR2tpUqzFawUp0Ls7MbgOBtFbxGpS6Skkg6pckAcIDRSASitSiCT2QNwN/E28DHtDIKlOm4F/KEx41Bt3yNObkkvIsWCV8gD2ilbHQHeG9X0oky1JSkzUgNmVlsU7tFap8JUCkKOt7pLi0FV2AhKAZNQVKs6FADxF40vEPGVIWZk8DHjjhDpdOnlEJp0mKExGqbeAJ4OsPpmEgnfwMaKwZJZ83nAsDQrwuYC4LONO6C6AhKpj8AfUQUnCUjQeUaJoihRb7yWL35/CF7jX7JvJpwq5L+LNpA8ynDgE24wQyg1tOB7oyZUoDOgAsQL8eTtwhaZtRvKlsQUlxuG1heuqQLKl5gCdSWYs4hgcRQyUiWqwYkKuebH0gDEFJUA2YqsbkAc2EGKfcE2uwbhS+tJDMRo3A6ehgunxSUhYftZTcbW9oQNgS0yAuYpaCSgEJSXW4dgRse0PIwjCFECxPG2p3jKNyZpSpIts6ulrQlNweLWuUkO2miv8xiuYkyibaE+RgySUplFIzKUrQMwGj66wNUy1LXmAZwHHdaHS3JuQsTrHuZQ0MEYbRzJqlCWEqKWsVBOpazw56QYAmkkp61WaomeylJ7CU2JJ/EbtwgtrgyT+BWVrc3iOYl4ZUWETpqVLRLUUJsV6JBZ2KjYFrxFU0K5amWANbggptwItB2AdBwUlSETJagCkDsnuh/hE6YlS0rP8thlb3d8cwwrFQlOUkpbccO4w+pcde0szJ8z7qEJck/8Aa5hHFmFHTaeEz1SwoqbnYcoV4dgtROQqZKkrWhOqhp7zeLfRfw2rCPtVajqpRWnMglpisxZmD5NtbxYzJCKYoQBLlqmkJAOgDlm+MCc9OyL4cOvd8FaqP4eL+zpmCckzSAeqAuX2B3PhEuAfwtxOdcy0yUfimKF+YSlz5tFoU/2uUlKs2SXcgbbeHyjpuEdYZYKT2dI2Obk6Yc2OMVaKyf4eTlSZktVRLzTEgP1amDcO3e8cm6RYHNo5ypM4XF0qHsrSdFJ9ORj6Uos1wp/GOc/x3w0qpqeehLzETOrtumYksP8AOEeZirRJM4qqumJzJQshO4sxPOFsypUtnOj6ADX1jtXTToHSS8NnTglMufKlp7SXZak2Yjcq48o4ihL2EChWmnuNk55iEpLEt3AJGnxiSVKmIsCljzOkFUiWB8vBP6vHiiSSYA6D8OxfttPVLSnKwLl9b6w/pMs4LWhUvst7SkgDgPGKemUr2gQORSFA+BiSRUqSlQISlJLkJTluOUCle4/CHH2cnQfGJBRGHUujIv6RL9nbXyhLNQkVSsNTGq5PAQ6NOTs0by6E6amNYaEKKY8PHaF2KAIIPEdw84vKaANdydg1ojrej8qeMi7jvYRrA0crrMWJLIvza0AS5igcz3Gj392kdIq+gdMAyVzH/M498Aj+H6VXE1YHPKfhD6kI4spKqpRNyPIfKJc4LXToNUv6ERbFfw9Idp3mn9YHX0Bm7TEeKT84NoGllbC9PZ7xmH+4xkxQB9lzxC1fEQ8ndBqgboPiYHX0Pqx9xJ7l/pGTRqYm+0nn7vlG6J4OqlDwB9IMm9G6oayVHuKfnA6sJnJPalrSNyRb3QdgDzoViMmmRNmTJXWLJUAlXsqSyPAsXiXAqJdZUfaZ0ozkZg6AcqQGsS18rhgN4rUplLQklkvd9G1I5OzeMdaNWUz1SmRLkqSQEpAAUA2nE98RyNx45Cn2Yjp8M6kJWtDJK1qCArO2gAWg2mPcM/jZ4gxTExMR1aZbpUH7YS6XPsWLswFzCLqkIKRM61IWnVSyHO6S90kNc2gigJm51sGsUNcBrh99rwK23NqSZt0d6Noq54QoFCQ6lFLDsjbkSeWkd+6E9HqakkDqJaUFWp1UbkXUbn9Y4X0ZrVIC5gAIUyVWOZtiBuL+6OidG/4hyJSTKnzUIIuMygNdXfzjujGLw2uU9/Ojllkay7rai69OZJVRTsoKigBbDU5CFFubAx891VXOWFDMWQorGxa/wMdOx7+JtNlKBOSdmSflHKE4okrUpPs3ADfd4RzNW7OiOVtUthjQYnOkrStyoKYOb3G3lHbegGKdZIKVEOkv56+VvOOH4fVIVIVLJvYp5EaRasJxXqZTrWZaSGKxY90Lw7M5Sex3FKxxjm/8bsdTKppMlKh1y5yVgalKZZzZiOGbKL8eUVSj6RTqszJVNMU4DdbqQ73Fw55wiq/4e1q3mhapzlitlLLjYsSQ14fUFJ0AYh00q5soyZkx0EgnsgG2lxAVFVSVMJhWk/iTlI8iHiWf0LqUuSU24uPURD/wnV7JB7lX94jWht/Idy8DlrGZE1Kg34Q/kCIlT0IStIUKkgm7WDeBvCjDOjlWJgC0LQndQI+BL+UXebQqOvo/7QrdFI0+ULfsNCFGWpS0lNvaLeZtFV6TSEIOSUolKt1H3PFwqsBSsdpJf8QhHX9FJo9kiaBsbHzgKSDO2qLxl8IzJxLQUmUpW2sbpUhOjKO/7xqRgZKCf7R7/wBImQoAWHwj1R137o8ezqPdAMeLc29ke/u5RCtaQNLCNJtQn7xCRzP08AVU8E2IPcLeB4xlG2Qz9QsS/cMMxBLFQHI690ESFIs5drAPv5vCYD9NPoe6PCk2uNWZ77n5w+hHEuvn5IsCpiFaqASOYc/pGyEoN80VQ1aQopIJ2LcWLW1O8SnE5SJl8wSG7RSSz/jA9kPx2hG43R1RzZXHVp+pZVSgTZv0848kykgObHU90IU4nJI/lpC8pId8qSlOpVd06kG1wR4+19UEpDkOpLsAssn8Vk2BLX4iBqiu5TXk/wCfqGzAYqHS7FWHVIY5teIjfpBjpQkFKnKnDFwzbtaK5TS86VzFk5khx3fXrDpdwKblyqFE1A33i50eIrMiX1yCtQZcuYTcfhOl94rWH4eZ80JcBLjMSdEkt+kXYuqmDhBCFMD/AGJJF+O28JllVIKW1imfhs6cVKBQpQIMxCtPzPx1ePZNR1CvYlpDaBJK73b5u0MV0q1DMhC1E3sLK5dk28Yn6RU0yZSiYhICFg3VZYIsQx+rQItvYjJqypzulRlhaZSQHNiAC3OKzUTlLUVLOZStSYxMvbhEk9DRdRS4GBCYJkVBSXEQqEYmCFjWmxApe2sSzapUxs6uyPu7QrChEqZkCgIuX8P5uSeUj76dzwjrlBia5Q7BA4jSOK9D15qqUniSPcTHX5MkgfHeElsy0N0N1Y7LnDJPlJUHFlJFyDbSAsbkSpigZSOrYXy2eIVSx94PEspQNoFlKFyJChqXfcgfBokMpeoSD3H5/OGiUd542+EbCUNXb0jBECppBuMveCPWMSl72I5Q/WlKrKA+ECLwVJuhWU8iw+UCjCCoxUkshwl/ExLKQSxPZHviSnoUoFw6/cPl3mCpaOX7RqAeIlgcAYyasJSo9kqAJuQ/vjWvrUSdfaayRx4kcOcV9KlzVEoC1K1LAWHwhku5y5+o0ezHk9q5uY3aw2De+NETCzCw/eCUYSsAqW0pIBJKiLBrlhGtVSIQB28yitKEgaFWpv8Alcxnmxrueeumz5HbVe/b/SNFd1bKM1Mpy10dYTbXLqBzHwieZ0hSkpTMEqclQ7SwllA7BuLcIrVTMRMqpGYdYjOJedynMACSkANpfzaDKWsppM6pkECZLEsKzN2xq6X3GhBEQlO96PXxR9XBQT+JJMkpTPK5CllS0lpZBVlLvmc6anezwAZ2VRSCJk17y0mzm4zqGp5ba3hSuvaimTAtQVMWQ79rIVEgcje7Q2qVplyJMuSyFTSElQHaYh1HjA3v6AbQKugAOYTFzCQRNWLIVb2Uvqkbk8LRPLQsJU5mCQgBSlq1VlLhIKjmCQ2+rwQgvORTyUuU2YezKT+I27S+/wCcM+laZElITMUUS0jT/qTVcBa6eL6wXLhGXmc1q1LK3WFAKdSQrUAl4sdFS9YgpS2bKRwfg/jCjpRUFU1CuKAbaXjbDq0pUlj391o6FvERvcJ6PyFp64kEaJ0t2Vh28C8W+SU9WlE8PLNs4tlOl/nC+vn/AMlapYAWtAUE/wB9x72sOUWKjoxMKkFSUlSUnJxcOVAGxD2jjyy3srGO1FdkVk+hmBJlLVL4pdQyg2UG0JGotD2vrU1NPKlylAy5q2LBmLuru+cF9H8WTJnGkm6kZpZYs24fbexiPG5UqVMmzUKyZkhIAIYKJOZQHFt4tF2cuRJFC6SYF1gnVclkywshiWzAMMwHe4bdop6yXbfeOuYAJFQtiSZNMQEoaxWRdR/E1m5vFf6QypK6ioTMSkJlmygGNw+ot3xZSrkWL7HPyPfGoEXdOASzJmrzFSwnsJAcnnybcRX04PNW2WWou4DDcbW3h7XYdMVpiaUgqLAPFtndBpoS4QoMLu2+hbW8MMJ6MGW+ZCs5sxS3v0ECxJZElZH0CwZRmy5hsyv9vrcx1hElorHRuWlCshQS+wzC45DcRbzTkMDcfdU+vHxG4MJPkt0+VTRplfvN4HmSt2blByuB8x9axCZahu42P1pAR0A6pykjiffHoqXuLH3fvEmQPceseKo0q9mxgNBs0NSdxbvjdM97jy3iJaCHB0bX94jVJO141sJqijsH2hdi2KJlHKgvM3dmT8zyiLFMbZ5cr2ie0r5H4wkCH11hox8zh6nqdPsx+f8ARqtT3USVbkwfIxGUhKUgoC91EDV9yT8LQEURqZadwH7hDZIKcaPOw53ilqqyTFMYmHQlR/sOvLTTvhDPraot2AkBecAbKZn8rQ9AEegQsMMYopk6yc3a2KtXzZ03KVoAKC6SnskHjaI58+YZwnKl9ooKFNbMDv3xa1AaNGqpALWEPpQi6maKJNkv1KFBfVIAzBtTubaw0w+dJ61U2cpYKAeqTlLAeG5iwroxwiM0AO0LJRS3LQz5JOkgbo1iqaanM0KCqmcsC4FlKPoBCfHOuqKuZLAK50xQQH0SnfuEHV2CA3SGMa0FbOp5i5qUIWtQuo20gaEna5Kw6nUgfp/QJkrlAEFgE83A1PDaEFJ7Q3IhhVz+tQBOcK6xSyoB3zcPSAKchKgx7hv+8GKpUWU9RecAl082mKalZQorCkKBZQ/CeBu+sXEyAUJztMKfZVlAIHhHLaLGUy0KSsZkkajVo0m9LVdWqUlUxQZgTa3A8trRy5ME5vk6I5Uux0isCv5ZSAe0GJA9nU+71hTjvR77QsLl9lQF3WoIJfQB+yddLRXpHTxbDPLta4a3E7bRdqKfmAIIKTodbNEdOTC0ylwyKmim09JOp3Q65ZVdnF7+L6NEIlhBUucDNcuQdX4lrE/W0WnpJRCaoKJylEtRB2IGqSO9r7RXhNcC53v4Xj1MLjlhfc83JcJbcEGHVSOsLLIGwNr7wYnEdcqurzFs2yu9w6e8a2eFiMOzKChZjcxNO7ViSWN+J5cISWFx3RT1sWqkM04jOBYzVh/7tR6GJk1sw6zFavqNfKCMORImS8q1hP8AesgEFrBKR8dXhPLUOF++NB3yjlypp7StFgkV80362Y/h6tB9LWrCgozFqYuyri+u0V2nXyI8YbSSTuqG0pkPWZIu02XnDqxE1JZiWcjf4GCwlwH0bzii0s5aFBSFFxy9YuWGV4nIfQ7wmmj0+n6lZFT5NpkjKL+fo8eSpQs9uZJg9Cfuv3PzGnfGhpQDwH1pGo6iJVO44jf6+MLamgWgukuk8hp9bw7Eohtxvy+carU3w/baFCcqdL3QsH8io3EwOwz/AOU/KDJalm1ubgiPVBRewYal/nFDwpAMxYHtEgcw3wiP7TL/ABDzEEqU9thHmX6MMSZoJqeI8x842RMB0KfMfOPVJHAEndvrnGhkD8IHhGFrayQgHcP3xgR9CIBTSx9xNv7RGyZEsfcR/lEE237kxlxqacvofKITSSt0ofujQ06Nh5Ej0MK43yVhNRdpsJEjjEE6Qm7uPfGBIDagfmV84jmqA1Wsf/aseiom8fk38y8MyvdJ/BfxQrrqQEfpFcqsNY9mLNXYjJRczFE8lqUfUiKzV165haXmCeZvBUWu50QblxGvn/YsqJTWUdNBziBCYYGgIcqs2rwPNIGkNRfY1zReeiGNyxICFzAmYmwSo6jYgm3KKGBG/wBmJ2tAlBSVMDlR0DpH0hkBpKZmaYTdQuE6OCdDmv5XgKTIzOUuE2cgcTbximpw9RFgPDWLB0TxVUsqkKV2VA5SRdP4h3Eb7ND41oVInLTLcdVU3q0nlw34DvhXImQTMmhZUwdOzvrx10iOWltgfPWHm72RyOcWyRLcDEyG5xtJI3DjlaJ0ngB5E/GJ0wakbSZQ5wfLQw3P13wDT1Zchk+R/wD1DKRMU/3e7L8zBsnJVyTSEkjRoJkT5ks5kaj6vESFKtdLDgkRL2juG4Zf1gsWLp2i64ViMueh02NswI+HnDFUwAhz4/XrFEw8rlrzi4HtBmcbXe14tVHU9YHFlbjlE6o9bDnWT3jFM8AtqN2jeZPcZk3u3yganSoa2fcnTTUcHgqTIY5gQS1w3ZOnl3wDos5lXYjLQLqSHHj+8BJxILSQlJQdgsanieUDYVhoQc6rrBI4gG/gbcYmWQpS1Nnto4Z3uGGg/WCrPLlGCtLf9+xPS3d1JdtdN9hvGc30iGqmlKXyEk2AHHmflHtAtTKMwIDpUEpINi1iSDtrvDXRL1OuuF8efke1M5EtypQDk2YuW4MCBw1iFUqWtWcTFqI2PZQA2jEAn3wtmKcuSSoakB3OyXfQcvKMRUKd8yC9yFkAA+BJUz6AHuhdR2fp9Kel7sdLsl2d7AMXJ8rRDSrK9jqQNW12PDW5hIusmEgupy4SBz10MNMFxVKSkqWUlKsylMS4bQctvGM5M0eijVMYilmAtlL90STcOmJSVKAA3BIcd8T1XSeSVKZTA8jr3NAWIVJn+wpxzJB8tfNon6yZb9Dgj3bF1ZVoCfafkm58+HdFdqKMzif5luBv5fQjesGVW3df6HfBGFDfQ8mPxh9wxx44eFA9Ng0tPtgn3esGz5cqRLKtSRaJ66ply0upTr2DN+5io4rXGarkNIZAbI62uKzy4QGYIRTKOsNKHDtC4D2uH+EMSlljEApKQnURY6OhQUkEF+OV7/57DwMMqDDC2kocyAD4Wze6D+oIs6T3P8gYJwZM1sTScPTr6CNl4XKKnzKSrclAcp4OC/naGqgbB7aEbANa2/hHqQUuxd7F3PrGJKen8/0XzEAsASwH4Uj0+caJl28YY5i1mFmsBp3x7LKw7KN9b698EXUvP8+YIiQGJKvBi5Pk3viQS+BvE6eZJHe/77RiUalz7/hAKKWxCmQdQWMMKdDbvzd48QgHe8SoDRguTapk4R9axKExokRIkNBJkiVatGU2IfZzmu2mpAPmrS0C1M8iyUKUWLaNrxJgET6gg9kDLs1y47/SEZ04IyW9qvedIoaxM4ZgddQ8ES6hMtQdTJBseHHwjnGFY5NkLEwXy2PZLHWxdmHhHR8Hx5NVKJSU5t07gnjw3vyhD08c217Rw2XTL3dOZTdot2jq7n3wfKlplJVlUMzdogOrWzXYd5HCNFrKp6kT0K4CWli6/uguWI4sYsKcGUteWXJZYAC1AaNdQGax1A5h/EITJbpS7iE4rKQAZYzKNyVAkglnF3HiDflE9biSQVJLGWGGVD9tQ3JOwd2uCRrYRrV0vUqNM8sErzpmioCkhGicxZi2rWJ4aRFhtJUVWdEpYUiWkKWZiwhCZeb2nUHQ5ewG2loNjLDBO63AqiplKUspAl6ZQFK8fZG/PjEU4ZUyyJaWNwSCoKaxdKxlIHBmvGSJa3VLQQQs5SU9rMAbBByuQfB2iTEadCUI6srKlA5gtISzFgAxvoXjFKIJCipbBKS9gBa50ZtPCHU2hnSktMpxZLuCo9lwGsb93eYDwXBJk1bSyHTps5sWD+EWymxmulp/myVZdNv390TlKnSLQxpq5CrB+ic6YoGdLMtHtFRLKbgA/vj3pTj0uUkypKlEjVQL/IPE+I4hUzkkq/ko4qNyO6Od4pUBJIBJPExorU7YJzUVpiYusckt5mN1YqWKZZDgXOn7wrpkKWra1zmLOB4b2tvB2DYc6wFJIzOEk2vwvqeYixySlSbIVyFKPbV5wwpMKJDgAgwevDUJyhV1El3OwOhIca6bNFgwnDUBJsliXZK3Gmg4dwgpnNlb0XuKZOEgEDM4PEM58zsIbyKVIjKfDV/y1TlJzJc5UkZR8/B7NBnV9pR2s19A19efpBTOPNGu9kaUARpPKm7AGbmbDnBATfSza97/AF4xGMrtbmN2/doJCK3/ACiLQMSDs/Ex7libUglradw0ewY/TxgQIIslRGJcR1CiAGD3AvzI/fwjSrQpP8xK+xfO/aDNsPdbjECsXGULyBgpiM19LEWbTnuIVs6cfTSdSW/5wFzFBLkuA4HLvHKCUpAY2hIMYBKgpIMo7fe5coLlYsjMEhOWW2p24He2kayr6aaXH5/Y0lqSL28YnlTkksEpfkIllSUWdmN/Dxg6VSPwbjoW5xmycUwRJG6AfD48OUe9Unu7/o+6DpZSSU2JSHI3YuxvroYjUBy5W1jI0kwQpFrDhtGuQcB5RKsh9bxoTdnvDEXZFPkBSSHbeNaaaqnmBUstoAWILDY6j3xK4IcG0bg/WsBqyuPO4eyyiK9pfcfWOpf/ABg/OP8AxxkZEUe2+xx+X8R8Ic4d/SrP8NP/AJDGRkBDMHwr+pL/ADfCI06o+t4yMjBLB0R/qjw9I6F9yPYyIy5OmHgOedIPb8fhHM8T/qr748jItj4OTN4jeR8PlF0wz+qj/BV/pRGRkOQlyviLpcOcK9lP5/hGRkApPwhP/uvA/wCkRNjX9JXhGRkOuGebk8cPcvueUHsS/H/SYXyP+cV+X/bGRkZ8C4vFP3P7h0vRP51eqoLRqO+MjIMTn6nxfP7sq6PZP/dAit/H0jIyJo93zNRp9coJkewr8v8AuTGRkYIdiPsI/KfSL/heqv8ACR6Kj2MgnHk8K+P3FuF/85O/wx/qj3GvZV+ZPpGRkFcEZeNe5GuIe1L/AD/AxInXw+UZGQ3mc74j8f5B6f2frnEytIyMho8E8/jZ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078" name="AutoShape 6" descr="data:image/jpeg;base64,/9j/4AAQSkZJRgABAQAAAQABAAD/2wCEAAkGBxMTEhQUExQWFRQWGB0bGRgYGR8aGhwXHBcYHBocHxwcHSggGhwlHxwYITEiJSkrLi4uFx8zODMsNygtLisBCgoKDg0OGxAQGywmHSYsLCwsLCwsLCwsLC8sLCwsLCwsLCwsLCwsLCwsLCwsLCwsLCwsLCwsLCwsLCwsLCwsLP/AABEIALEBAAMBIgACEQEDEQH/xAAcAAACAgMBAQAAAAAAAAAAAAAEBQMGAAIHAQj/xABEEAABAgQEAgcFBgQEBQUAAAABAhEAAwQhBRIxQVFhBhMicYGRsTKhwdHwFEJScuHxByMzYnOSssIWNEOCsxVERYPS/8QAGgEAAwEBAQEAAAAAAAAAAAAAAQIDAAQFBv/EAC4RAAICAQMCAgkFAQAAAAAAAAABAhEDEiExBEEyUQUTInGBkaGx8BRhwdHhUv/aAAwDAQACEQMRAD8Ap9PJCkTgL2BYXYtr7or6pRSo6NuT8eUEyakozsbKSx5DjDWrq1rUmnp5XbS7JSzLSwJJJ8bvHNhxyt3wPkkrVITIpp01TISVOLhIJ7L6+frE0rCVCYQuRNIaxyljZ+HB4d9EpDVC2+6k3GjEofY21hp0l6QfZzLCFIWrPcH2ksOyWBBYsfoxTTs9yuqmtvmVBFStM0DKzEBtMt9IsiMZmoUpjZJD2c8xtFHpqggu5OUs51bXx3i/CUFF7Bxc8eESnGh4zvdjzDcRzNl3L+sLekp/mjZ0RPTSQkWbV9YC6STCVILNY+sCD3FkIsOSk1NQBqqTM24JB+EAqlh0ltS3kAYNo6hql8lihQfvQRGlGFZXMsqSk5mFyzAR3QnTRzOPcPoJwKHUou8HoqEjTTi8VmnqxrltseEMaWrSWCiR4t6iJZfSGRXtsNHpYvuWfDpBXKXOCmCSzNrEEyomIVlXbkRAX27sdWF9knMQ4Nxo3KPUFx+J+QPoY516RS3aKfpG1sw4TBMVZgfWJTSzLsOyfOADPRsADzcX84k+3KADLbzEdUPS8FtRGXQzCDRL2F+ca/ZZgF0AvyjQYlMZs/kpo2+2zD94luMXXpbG+Sb6Ga4BqmhfVJELVywna3OA6/pNOmHJLWyNCoanuOw9YWqU5ckkjiXi7661siS6fzY8VOs4SCOOojSZMMJc6svZJB1tDHCcRClBE2x2UN+RHGDDqovxKjSxNcDGimA2g+cSlBI12POJpUmUprhME4hQoCEgKBvtfZ47cfUY3HZkZYpXwVLFJarOoqJ0e+mvwiTo9IWVrKQCUge8/oY3xxISsJ1ZPrD3odIAkqUdVHY8LCzd8eN1Ul6x0ehhXspESJU3Uo+vKPJk85SMnp3RYVkMq6rCE2LYiZCQSgK0AS+5ck6RLCk5q+C2TaLaFJlNoFDuB+ET0wnf9PrPHT3wNI6QrV1iuqlDKksGzdolgS/C5gfC6uZNmAZyxckAsG8I9R9TFPa39Dg9U2iwSl1YDfy/+4P6NDilqFKT20IB/tBa3fCisrkpDZ2LcPrlB8vEpaEAe0yXJcatezvHZqxp7slU3wjlaEzHBcRPKqVoDaPZtffBSsVyj+mkgQHPxATmAQE5b2Lvbuj5/ZLZncrTCKbHZskOhQSVBrh/vAt7veY1qsYnT82dErtKBUoIY2YBi9rMPCI6OnTNluW7Avxf9YJlyyLgpAPs942icnpReENe7YvMj2gAfHa5/WLPTYxLATmCgWvYm7X0hPVTlBGVgSdSPP4wLJQrIC55tttCr2luNNKLpFy/9dp+JB4EH5QJiuIypmTIsFgd24cYDwv+Z2S5biByiHEaNISkhtSLcG/eMopMm2zWSXWcpB7tdGgjA6haCtIJIWgi+0I5xIUwaNKlWRSwzFL6cjFo7Mk7C6eQpCH7PZYHvI4bi0bCcf3jSmTmzArTmGl9eTxuJSwNIk8Se5tbRMmbxAiVU1Oje5oDL7pb3fCNwF/gMI8I6ysL+0OGaLHgWIUPU5ahShM5BTjXfQwm6N4POq1rQgZRLAJWxIclgC2hgvEeglaGyBKgoHtA2Huf9oCxJch9ZItKujSDJRNBmTg4Kggfce5DdoNFS6cyJUlKTTzCuXOcDMzptxAuGeOiUVRMpwlKXUkJSGcC7X15844v0mdNSuVcBCiQOGYv6NGjhha2GlklVEVKHDMzaRMKcgePwiXD02dtNodU8lCpel++OpHJKQiTJVsT4RHVySllAkKEOFUwBBBDbgn3QuxlWYgJLF7Ps/whjRkO8NxcEAt398G1OJAlJZ2B+Hyhv0d+xSE9QiWiZOIdUyYHJUBrwA5CK1jM/MsKZALF8gyhntaPLlgWu0emsvs7ivFKsqWpQFvlDzAK0ykMZa7nXK40toYqKlvbN3xYkTFuntgBWwsAWtvHdVJI5k7ZYZuIy8jsUuQHKVJ9Q0VjpPXibNdJt+Z4c1FcvsozOkXs2txFYupSltcnxF7RomnxQZ9nQiWo5nzWtu23mYO6NSQFKXwAHjEuCqQJ9MFIBJUMzgF8zk7cIjr+rPWryC6lkWYAPbSCpO3QdKVWMqIJUsrv2lsAD91I+J9Ia19MidJKGCCpftBAzZUjRzo5I8oRdHaiWrspTlZnI34kxcDRBaQtJKUjYX3jS6jNG1SaK48EHTTpnGKvRIDjj3x7ISHEeFUzQh4iAUFO1uEajnsylqlS1rCQO1a/ImI6pZfUxPLkut2IEQVg7UNYvBLh0wkKcuH35gw1oPZtcD1eFOHlirwPqD6wwwiawUk8fhCSGUtqG+GzWKhYc76N+keVq3TtZXwIgYVDKN76+saz61JcPw9T84HcwsrCcx7vnEldKWudMSlJKjw4Mn9IlkkKJOXgQeDP73aGCEpIKlWO6nuVOC/dpblDagMVYKpLEk7jyPfFolVctgCzeB4RWU0QsU2SWeCqPDiqznR/SHjnURZYXId4ktBQwO4OnBjC+vqipYUgOWYABzeBamgUAHJbXls31yiTCqjqZoLuQ1ifNn1hnm1cAhjUHubUqZsquTLE1co5hnyLKNAolyDdm3hijpvWIWUomryAkpExl89Sm8J6yrE2uXMI1JN+5XCBqqQpa9Ui+xAjJBuJbUfxBrbOKdYGypZv3ssRV6DE5U2qnT6mUFlZDJDhIOmjkswAud4BrVKRYkOYBoZ4RMBNxoYVrsM5LsdMC8PUlWRPUq1yl/jG+G4dLUBlmoBO2/rCKmwhU9jnUpP3R9BzBn/DcxKUTkJzJ3SSU+mnlE7EaTe4RinRiaUEpUk2ckEXbdoofXHOM33Tp4+6LpUzlSSVqVkRl/phRUD4n5RQFTsyieJJh4tsFJcHTJ6ZEmXmKgqatNkP2lltOSX1PfrFNrJ04FSlJ1Ny/wB7h3coWyZ5SoK1NnflBs6cqdOSo+y4ATsHYHz4xljjVh1N7A6aAfZ1TTmCjMCUvozEqOnG3hA5UWZ798X/ABSgT9inBI9hSFjuzEGKeql5QWNQLTT1AgqJUl/ZfWGf2xFmdJGhDF3O54CBJlMNgLbtpAvVhja/fCug7ovPR2tpUqzFawUp0Ls7MbgOBtFbxGpS6Skkg6pckAcIDRSASitSiCT2QNwN/E28DHtDIKlOm4F/KEx41Bt3yNObkkvIsWCV8gD2ilbHQHeG9X0oky1JSkzUgNmVlsU7tFap8JUCkKOt7pLi0FV2AhKAZNQVKs6FADxF40vEPGVIWZk8DHjjhDpdOnlEJp0mKExGqbeAJ4OsPpmEgnfwMaKwZJZ83nAsDQrwuYC4LONO6C6AhKpj8AfUQUnCUjQeUaJoihRb7yWL35/CF7jX7JvJpwq5L+LNpA8ynDgE24wQyg1tOB7oyZUoDOgAsQL8eTtwhaZtRvKlsQUlxuG1heuqQLKl5gCdSWYs4hgcRQyUiWqwYkKuebH0gDEFJUA2YqsbkAc2EGKfcE2uwbhS+tJDMRo3A6ehgunxSUhYftZTcbW9oQNgS0yAuYpaCSgEJSXW4dgRse0PIwjCFECxPG2p3jKNyZpSpIts6ulrQlNweLWuUkO2miv8xiuYkyibaE+RgySUplFIzKUrQMwGj66wNUy1LXmAZwHHdaHS3JuQsTrHuZQ0MEYbRzJqlCWEqKWsVBOpazw56QYAmkkp61WaomeylJ7CU2JJ/EbtwgtrgyT+BWVrc3iOYl4ZUWETpqVLRLUUJsV6JBZ2KjYFrxFU0K5amWANbggptwItB2AdBwUlSETJagCkDsnuh/hE6YlS0rP8thlb3d8cwwrFQlOUkpbccO4w+pcde0szJ8z7qEJck/8Aa5hHFmFHTaeEz1SwoqbnYcoV4dgtROQqZKkrWhOqhp7zeLfRfw2rCPtVajqpRWnMglpisxZmD5NtbxYzJCKYoQBLlqmkJAOgDlm+MCc9OyL4cOvd8FaqP4eL+zpmCckzSAeqAuX2B3PhEuAfwtxOdcy0yUfimKF+YSlz5tFoU/2uUlKs2SXcgbbeHyjpuEdYZYKT2dI2Obk6Yc2OMVaKyf4eTlSZktVRLzTEgP1amDcO3e8cm6RYHNo5ypM4XF0qHsrSdFJ9ORj6Uos1wp/GOc/x3w0qpqeehLzETOrtumYksP8AOEeZirRJM4qqumJzJQshO4sxPOFsypUtnOj6ADX1jtXTToHSS8NnTglMufKlp7SXZak2Yjcq48o4ihL2EChWmnuNk55iEpLEt3AJGnxiSVKmIsCljzOkFUiWB8vBP6vHiiSSYA6D8OxfttPVLSnKwLl9b6w/pMs4LWhUvst7SkgDgPGKemUr2gQORSFA+BiSRUqSlQISlJLkJTluOUCle4/CHH2cnQfGJBRGHUujIv6RL9nbXyhLNQkVSsNTGq5PAQ6NOTs0by6E6amNYaEKKY8PHaF2KAIIPEdw84vKaANdydg1ojrej8qeMi7jvYRrA0crrMWJLIvza0AS5igcz3Gj392kdIq+gdMAyVzH/M498Aj+H6VXE1YHPKfhD6kI4spKqpRNyPIfKJc4LXToNUv6ERbFfw9Idp3mn9YHX0Bm7TEeKT84NoGllbC9PZ7xmH+4xkxQB9lzxC1fEQ8ndBqgboPiYHX0Pqx9xJ7l/pGTRqYm+0nn7vlG6J4OqlDwB9IMm9G6oayVHuKfnA6sJnJPalrSNyRb3QdgDzoViMmmRNmTJXWLJUAlXsqSyPAsXiXAqJdZUfaZ0ozkZg6AcqQGsS18rhgN4rUplLQklkvd9G1I5OzeMdaNWUz1SmRLkqSQEpAAUA2nE98RyNx45Cn2Yjp8M6kJWtDJK1qCArO2gAWg2mPcM/jZ4gxTExMR1aZbpUH7YS6XPsWLswFzCLqkIKRM61IWnVSyHO6S90kNc2gigJm51sGsUNcBrh99rwK23NqSZt0d6Noq54QoFCQ6lFLDsjbkSeWkd+6E9HqakkDqJaUFWp1UbkXUbn9Y4X0ZrVIC5gAIUyVWOZtiBuL+6OidG/4hyJSTKnzUIIuMygNdXfzjujGLw2uU9/Ojllkay7rai69OZJVRTsoKigBbDU5CFFubAx891VXOWFDMWQorGxa/wMdOx7+JtNlKBOSdmSflHKE4okrUpPs3ADfd4RzNW7OiOVtUthjQYnOkrStyoKYOb3G3lHbegGKdZIKVEOkv56+VvOOH4fVIVIVLJvYp5EaRasJxXqZTrWZaSGKxY90Lw7M5Sex3FKxxjm/8bsdTKppMlKh1y5yVgalKZZzZiOGbKL8eUVSj6RTqszJVNMU4DdbqQ73Fw55wiq/4e1q3mhapzlitlLLjYsSQ14fUFJ0AYh00q5soyZkx0EgnsgG2lxAVFVSVMJhWk/iTlI8iHiWf0LqUuSU24uPURD/wnV7JB7lX94jWht/Idy8DlrGZE1Kg34Q/kCIlT0IStIUKkgm7WDeBvCjDOjlWJgC0LQndQI+BL+UXebQqOvo/7QrdFI0+ULfsNCFGWpS0lNvaLeZtFV6TSEIOSUolKt1H3PFwqsBSsdpJf8QhHX9FJo9kiaBsbHzgKSDO2qLxl8IzJxLQUmUpW2sbpUhOjKO/7xqRgZKCf7R7/wBImQoAWHwj1R137o8ezqPdAMeLc29ke/u5RCtaQNLCNJtQn7xCRzP08AVU8E2IPcLeB4xlG2Qz9QsS/cMMxBLFQHI690ESFIs5drAPv5vCYD9NPoe6PCk2uNWZ77n5w+hHEuvn5IsCpiFaqASOYc/pGyEoN80VQ1aQopIJ2LcWLW1O8SnE5SJl8wSG7RSSz/jA9kPx2hG43R1RzZXHVp+pZVSgTZv0848kykgObHU90IU4nJI/lpC8pId8qSlOpVd06kG1wR4+19UEpDkOpLsAssn8Vk2BLX4iBqiu5TXk/wCfqGzAYqHS7FWHVIY5teIjfpBjpQkFKnKnDFwzbtaK5TS86VzFk5khx3fXrDpdwKblyqFE1A33i50eIrMiX1yCtQZcuYTcfhOl94rWH4eZ80JcBLjMSdEkt+kXYuqmDhBCFMD/AGJJF+O28JllVIKW1imfhs6cVKBQpQIMxCtPzPx1ePZNR1CvYlpDaBJK73b5u0MV0q1DMhC1E3sLK5dk28Yn6RU0yZSiYhICFg3VZYIsQx+rQItvYjJqypzulRlhaZSQHNiAC3OKzUTlLUVLOZStSYxMvbhEk9DRdRS4GBCYJkVBSXEQqEYmCFjWmxApe2sSzapUxs6uyPu7QrChEqZkCgIuX8P5uSeUj76dzwjrlBia5Q7BA4jSOK9D15qqUniSPcTHX5MkgfHeElsy0N0N1Y7LnDJPlJUHFlJFyDbSAsbkSpigZSOrYXy2eIVSx94PEspQNoFlKFyJChqXfcgfBokMpeoSD3H5/OGiUd542+EbCUNXb0jBECppBuMveCPWMSl72I5Q/WlKrKA+ECLwVJuhWU8iw+UCjCCoxUkshwl/ExLKQSxPZHviSnoUoFw6/cPl3mCpaOX7RqAeIlgcAYyasJSo9kqAJuQ/vjWvrUSdfaayRx4kcOcV9KlzVEoC1K1LAWHwhku5y5+o0ezHk9q5uY3aw2De+NETCzCw/eCUYSsAqW0pIBJKiLBrlhGtVSIQB28yitKEgaFWpv8Alcxnmxrueeumz5HbVe/b/SNFd1bKM1Mpy10dYTbXLqBzHwieZ0hSkpTMEqclQ7SwllA7BuLcIrVTMRMqpGYdYjOJedynMACSkANpfzaDKWsppM6pkECZLEsKzN2xq6X3GhBEQlO96PXxR9XBQT+JJMkpTPK5CllS0lpZBVlLvmc6anezwAZ2VRSCJk17y0mzm4zqGp5ba3hSuvaimTAtQVMWQ79rIVEgcje7Q2qVplyJMuSyFTSElQHaYh1HjA3v6AbQKugAOYTFzCQRNWLIVb2Uvqkbk8LRPLQsJU5mCQgBSlq1VlLhIKjmCQ2+rwQgvORTyUuU2YezKT+I27S+/wCcM+laZElITMUUS0jT/qTVcBa6eL6wXLhGXmc1q1LK3WFAKdSQrUAl4sdFS9YgpS2bKRwfg/jCjpRUFU1CuKAbaXjbDq0pUlj391o6FvERvcJ6PyFp64kEaJ0t2Vh28C8W+SU9WlE8PLNs4tlOl/nC+vn/AMlapYAWtAUE/wB9x72sOUWKjoxMKkFSUlSUnJxcOVAGxD2jjyy3srGO1FdkVk+hmBJlLVL4pdQyg2UG0JGotD2vrU1NPKlylAy5q2LBmLuru+cF9H8WTJnGkm6kZpZYs24fbexiPG5UqVMmzUKyZkhIAIYKJOZQHFt4tF2cuRJFC6SYF1gnVclkywshiWzAMMwHe4bdop6yXbfeOuYAJFQtiSZNMQEoaxWRdR/E1m5vFf6QypK6ioTMSkJlmygGNw+ot3xZSrkWL7HPyPfGoEXdOASzJmrzFSwnsJAcnnybcRX04PNW2WWou4DDcbW3h7XYdMVpiaUgqLAPFtndBpoS4QoMLu2+hbW8MMJ6MGW+ZCs5sxS3v0ECxJZElZH0CwZRmy5hsyv9vrcx1hElorHRuWlCshQS+wzC45DcRbzTkMDcfdU+vHxG4MJPkt0+VTRplfvN4HmSt2blByuB8x9axCZahu42P1pAR0A6pykjiffHoqXuLH3fvEmQPceseKo0q9mxgNBs0NSdxbvjdM97jy3iJaCHB0bX94jVJO141sJqijsH2hdi2KJlHKgvM3dmT8zyiLFMbZ5cr2ie0r5H4wkCH11hox8zh6nqdPsx+f8ARqtT3USVbkwfIxGUhKUgoC91EDV9yT8LQEURqZadwH7hDZIKcaPOw53ilqqyTFMYmHQlR/sOvLTTvhDPraot2AkBecAbKZn8rQ9AEegQsMMYopk6yc3a2KtXzZ03KVoAKC6SnskHjaI58+YZwnKl9ooKFNbMDv3xa1AaNGqpALWEPpQi6maKJNkv1KFBfVIAzBtTubaw0w+dJ61U2cpYKAeqTlLAeG5iwroxwiM0AO0LJRS3LQz5JOkgbo1iqaanM0KCqmcsC4FlKPoBCfHOuqKuZLAK50xQQH0SnfuEHV2CA3SGMa0FbOp5i5qUIWtQuo20gaEna5Kw6nUgfp/QJkrlAEFgE83A1PDaEFJ7Q3IhhVz+tQBOcK6xSyoB3zcPSAKchKgx7hv+8GKpUWU9RecAl082mKalZQorCkKBZQ/CeBu+sXEyAUJztMKfZVlAIHhHLaLGUy0KSsZkkajVo0m9LVdWqUlUxQZgTa3A8trRy5ME5vk6I5Uux0isCv5ZSAe0GJA9nU+71hTjvR77QsLl9lQF3WoIJfQB+yddLRXpHTxbDPLta4a3E7bRdqKfmAIIKTodbNEdOTC0ylwyKmim09JOp3Q65ZVdnF7+L6NEIlhBUucDNcuQdX4lrE/W0WnpJRCaoKJylEtRB2IGqSO9r7RXhNcC53v4Xj1MLjlhfc83JcJbcEGHVSOsLLIGwNr7wYnEdcqurzFs2yu9w6e8a2eFiMOzKChZjcxNO7ViSWN+J5cISWFx3RT1sWqkM04jOBYzVh/7tR6GJk1sw6zFavqNfKCMORImS8q1hP8AesgEFrBKR8dXhPLUOF++NB3yjlypp7StFgkV80362Y/h6tB9LWrCgozFqYuyri+u0V2nXyI8YbSSTuqG0pkPWZIu02XnDqxE1JZiWcjf4GCwlwH0bzii0s5aFBSFFxy9YuWGV4nIfQ7wmmj0+n6lZFT5NpkjKL+fo8eSpQs9uZJg9Cfuv3PzGnfGhpQDwH1pGo6iJVO44jf6+MLamgWgukuk8hp9bw7Eohtxvy+carU3w/baFCcqdL3QsH8io3EwOwz/AOU/KDJalm1ubgiPVBRewYal/nFDwpAMxYHtEgcw3wiP7TL/ABDzEEqU9thHmX6MMSZoJqeI8x842RMB0KfMfOPVJHAEndvrnGhkD8IHhGFrayQgHcP3xgR9CIBTSx9xNv7RGyZEsfcR/lEE237kxlxqacvofKITSSt0ofujQ06Nh5Ej0MK43yVhNRdpsJEjjEE6Qm7uPfGBIDagfmV84jmqA1Wsf/aseiom8fk38y8MyvdJ/BfxQrrqQEfpFcqsNY9mLNXYjJRczFE8lqUfUiKzV165haXmCeZvBUWu50QblxGvn/YsqJTWUdNBziBCYYGgIcqs2rwPNIGkNRfY1zReeiGNyxICFzAmYmwSo6jYgm3KKGBG/wBmJ2tAlBSVMDlR0DpH0hkBpKZmaYTdQuE6OCdDmv5XgKTIzOUuE2cgcTbximpw9RFgPDWLB0TxVUsqkKV2VA5SRdP4h3Eb7ND41oVInLTLcdVU3q0nlw34DvhXImQTMmhZUwdOzvrx10iOWltgfPWHm72RyOcWyRLcDEyG5xtJI3DjlaJ0ngB5E/GJ0wakbSZQ5wfLQw3P13wDT1Zchk+R/wD1DKRMU/3e7L8zBsnJVyTSEkjRoJkT5ks5kaj6vESFKtdLDgkRL2juG4Zf1gsWLp2i64ViMueh02NswI+HnDFUwAhz4/XrFEw8rlrzi4HtBmcbXe14tVHU9YHFlbjlE6o9bDnWT3jFM8AtqN2jeZPcZk3u3yganSoa2fcnTTUcHgqTIY5gQS1w3ZOnl3wDos5lXYjLQLqSHHj+8BJxILSQlJQdgsanieUDYVhoQc6rrBI4gG/gbcYmWQpS1Nnto4Z3uGGg/WCrPLlGCtLf9+xPS3d1JdtdN9hvGc30iGqmlKXyEk2AHHmflHtAtTKMwIDpUEpINi1iSDtrvDXRL1OuuF8efke1M5EtypQDk2YuW4MCBw1iFUqWtWcTFqI2PZQA2jEAn3wtmKcuSSoakB3OyXfQcvKMRUKd8yC9yFkAA+BJUz6AHuhdR2fp9Kel7sdLsl2d7AMXJ8rRDSrK9jqQNW12PDW5hIusmEgupy4SBz10MNMFxVKSkqWUlKsylMS4bQctvGM5M0eijVMYilmAtlL90STcOmJSVKAA3BIcd8T1XSeSVKZTA8jr3NAWIVJn+wpxzJB8tfNon6yZb9Dgj3bF1ZVoCfafkm58+HdFdqKMzif5luBv5fQjesGVW3df6HfBGFDfQ8mPxh9wxx44eFA9Ng0tPtgn3esGz5cqRLKtSRaJ66ply0upTr2DN+5io4rXGarkNIZAbI62uKzy4QGYIRTKOsNKHDtC4D2uH+EMSlljEApKQnURY6OhQUkEF+OV7/57DwMMqDDC2kocyAD4Wze6D+oIs6T3P8gYJwZM1sTScPTr6CNl4XKKnzKSrclAcp4OC/naGqgbB7aEbANa2/hHqQUuxd7F3PrGJKen8/0XzEAsASwH4Uj0+caJl28YY5i1mFmsBp3x7LKw7KN9b698EXUvP8+YIiQGJKvBi5Pk3viQS+BvE6eZJHe/77RiUalz7/hAKKWxCmQdQWMMKdDbvzd48QgHe8SoDRguTapk4R9axKExokRIkNBJkiVatGU2IfZzmu2mpAPmrS0C1M8iyUKUWLaNrxJgET6gg9kDLs1y47/SEZ04IyW9qvedIoaxM4ZgddQ8ES6hMtQdTJBseHHwjnGFY5NkLEwXy2PZLHWxdmHhHR8Hx5NVKJSU5t07gnjw3vyhD08c217Rw2XTL3dOZTdot2jq7n3wfKlplJVlUMzdogOrWzXYd5HCNFrKp6kT0K4CWli6/uguWI4sYsKcGUteWXJZYAC1AaNdQGax1A5h/EITJbpS7iE4rKQAZYzKNyVAkglnF3HiDflE9biSQVJLGWGGVD9tQ3JOwd2uCRrYRrV0vUqNM8sErzpmioCkhGicxZi2rWJ4aRFhtJUVWdEpYUiWkKWZiwhCZeb2nUHQ5ewG2loNjLDBO63AqiplKUspAl6ZQFK8fZG/PjEU4ZUyyJaWNwSCoKaxdKxlIHBmvGSJa3VLQQQs5SU9rMAbBByuQfB2iTEadCUI6srKlA5gtISzFgAxvoXjFKIJCipbBKS9gBa50ZtPCHU2hnSktMpxZLuCo9lwGsb93eYDwXBJk1bSyHTps5sWD+EWymxmulp/myVZdNv390TlKnSLQxpq5CrB+ic6YoGdLMtHtFRLKbgA/vj3pTj0uUkypKlEjVQL/IPE+I4hUzkkq/ko4qNyO6Od4pUBJIBJPExorU7YJzUVpiYusckt5mN1YqWKZZDgXOn7wrpkKWra1zmLOB4b2tvB2DYc6wFJIzOEk2vwvqeYixySlSbIVyFKPbV5wwpMKJDgAgwevDUJyhV1El3OwOhIca6bNFgwnDUBJsliXZK3Gmg4dwgpnNlb0XuKZOEgEDM4PEM58zsIbyKVIjKfDV/y1TlJzJc5UkZR8/B7NBnV9pR2s19A19efpBTOPNGu9kaUARpPKm7AGbmbDnBATfSza97/AF4xGMrtbmN2/doJCK3/ACiLQMSDs/Ex7libUglradw0ewY/TxgQIIslRGJcR1CiAGD3AvzI/fwjSrQpP8xK+xfO/aDNsPdbjECsXGULyBgpiM19LEWbTnuIVs6cfTSdSW/5wFzFBLkuA4HLvHKCUpAY2hIMYBKgpIMo7fe5coLlYsjMEhOWW2p24He2kayr6aaXH5/Y0lqSL28YnlTkksEpfkIllSUWdmN/Dxg6VSPwbjoW5xmycUwRJG6AfD48OUe9Unu7/o+6DpZSSU2JSHI3YuxvroYjUBy5W1jI0kwQpFrDhtGuQcB5RKsh9bxoTdnvDEXZFPkBSSHbeNaaaqnmBUstoAWILDY6j3xK4IcG0bg/WsBqyuPO4eyyiK9pfcfWOpf/ABg/OP8AxxkZEUe2+xx+X8R8Ic4d/SrP8NP/AJDGRkBDMHwr+pL/ADfCI06o+t4yMjBLB0R/qjw9I6F9yPYyIy5OmHgOedIPb8fhHM8T/qr748jItj4OTN4jeR8PlF0wz+qj/BV/pRGRkOQlyviLpcOcK9lP5/hGRkApPwhP/uvA/wCkRNjX9JXhGRkOuGebk8cPcvueUHsS/H/SYXyP+cV+X/bGRkZ8C4vFP3P7h0vRP51eqoLRqO+MjIMTn6nxfP7sq6PZP/dAit/H0jIyJo93zNRp9coJkewr8v8AuTGRkYIdiPsI/KfSL/heqv8ACR6Kj2MgnHk8K+P3FuF/85O/wx/qj3GvZV+ZPpGRkFcEZeNe5GuIe1L/AD/AxInXw+UZGQ3mc74j8f5B6f2frnEytIyMho8E8/jZ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85DBC66-57C5-4DF6-A7AA-A50394593BFE}"/>
              </a:ext>
            </a:extLst>
          </p:cNvPr>
          <p:cNvGrpSpPr/>
          <p:nvPr/>
        </p:nvGrpSpPr>
        <p:grpSpPr>
          <a:xfrm>
            <a:off x="335360" y="476672"/>
            <a:ext cx="9245828" cy="5760640"/>
            <a:chOff x="1487488" y="692696"/>
            <a:chExt cx="9245828" cy="5760640"/>
          </a:xfrm>
        </p:grpSpPr>
        <p:pic>
          <p:nvPicPr>
            <p:cNvPr id="3082" name="Picture 10" descr="C:\Users\maga\Desktop\tortuga-patinando.jpg"/>
            <p:cNvPicPr>
              <a:picLocks noChangeAspect="1" noChangeArrowheads="1"/>
            </p:cNvPicPr>
            <p:nvPr/>
          </p:nvPicPr>
          <p:blipFill>
            <a:blip r:embed="rId4" cstate="print"/>
            <a:srcRect l="32990" t="25700"/>
            <a:stretch>
              <a:fillRect/>
            </a:stretch>
          </p:blipFill>
          <p:spPr bwMode="auto">
            <a:xfrm>
              <a:off x="6210303" y="692696"/>
              <a:ext cx="2306832" cy="17904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4" name="Picture 12" descr="C:\Users\maga\Desktop\descarga 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34040" y="715717"/>
              <a:ext cx="2447925" cy="1866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3" name="Picture 11" descr="C:\Users\maga\Desktop\animales-divertidos-3.jpg"/>
            <p:cNvPicPr>
              <a:picLocks noChangeAspect="1" noChangeArrowheads="1"/>
            </p:cNvPicPr>
            <p:nvPr/>
          </p:nvPicPr>
          <p:blipFill>
            <a:blip r:embed="rId6" cstate="print"/>
            <a:srcRect l="5586" t="4545" r="22595"/>
            <a:stretch>
              <a:fillRect/>
            </a:stretch>
          </p:blipFill>
          <p:spPr bwMode="auto">
            <a:xfrm>
              <a:off x="8465572" y="692697"/>
              <a:ext cx="2267744" cy="23811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1" name="Picture 9" descr="http://www.bastisimo.com/wp-content/uploads/2014/03/osos-graciosos-haciendo-cosas-de-humanos-24.jpg"/>
            <p:cNvPicPr>
              <a:picLocks noChangeAspect="1" noChangeArrowheads="1"/>
            </p:cNvPicPr>
            <p:nvPr/>
          </p:nvPicPr>
          <p:blipFill>
            <a:blip r:embed="rId7" cstate="print"/>
            <a:srcRect l="6480" t="19675" r="26013"/>
            <a:stretch>
              <a:fillRect/>
            </a:stretch>
          </p:blipFill>
          <p:spPr bwMode="auto">
            <a:xfrm>
              <a:off x="1543167" y="2276872"/>
              <a:ext cx="2987824" cy="23718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6" name="Picture 14" descr="http://3.bp.blogspot.com/-Zv_sHlY1OIY/T5mIuQktOvI/AAAAAAAACOQ/uuDUgvVxhpU/s1600/La-danza-de-las-abejas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15880" y="4581128"/>
              <a:ext cx="3240360" cy="1763224"/>
            </a:xfrm>
            <a:prstGeom prst="rect">
              <a:avLst/>
            </a:prstGeom>
            <a:noFill/>
          </p:spPr>
        </p:pic>
        <p:graphicFrame>
          <p:nvGraphicFramePr>
            <p:cNvPr id="6" name="5 Diagrama"/>
            <p:cNvGraphicFramePr/>
            <p:nvPr>
              <p:extLst>
                <p:ext uri="{D42A27DB-BD31-4B8C-83A1-F6EECF244321}">
                  <p14:modId xmlns:p14="http://schemas.microsoft.com/office/powerpoint/2010/main" val="3140746319"/>
                </p:ext>
              </p:extLst>
            </p:nvPr>
          </p:nvGraphicFramePr>
          <p:xfrm>
            <a:off x="4259288" y="2348880"/>
            <a:ext cx="6408712" cy="22322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pic>
          <p:nvPicPr>
            <p:cNvPr id="3079" name="Picture 7" descr="C:\Users\maga\Desktop\descarga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87488" y="692697"/>
              <a:ext cx="2438400" cy="1685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0" descr="http://1.bp.blogspot.com/-rPH8Y2L7PP0/UhUGj6J7GtI/AAAAAAAAXU0/r69qvYhuBtQ/s1600/mulher+e+cavalo+rindo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33530" y="4564238"/>
              <a:ext cx="3384376" cy="18890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88" name="Picture 16" descr="C:\Users\maga\Desktop\images (1).jpg"/>
            <p:cNvPicPr>
              <a:picLocks noChangeAspect="1" noChangeArrowheads="1"/>
            </p:cNvPicPr>
            <p:nvPr/>
          </p:nvPicPr>
          <p:blipFill>
            <a:blip r:embed="rId16" cstate="print"/>
            <a:srcRect r="6828"/>
            <a:stretch>
              <a:fillRect/>
            </a:stretch>
          </p:blipFill>
          <p:spPr bwMode="auto">
            <a:xfrm>
              <a:off x="8255124" y="4566246"/>
              <a:ext cx="2449388" cy="1743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56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volucioncraneo">
            <a:extLst>
              <a:ext uri="{FF2B5EF4-FFF2-40B4-BE49-F238E27FC236}">
                <a16:creationId xmlns:a16="http://schemas.microsoft.com/office/drawing/2014/main" id="{56CDA73B-E21F-42C3-B512-6683A379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12192000" cy="4392488"/>
          </a:xfrm>
          <a:prstGeom prst="rect">
            <a:avLst/>
          </a:prstGeom>
          <a:noFill/>
          <a:ln w="38100" cmpd="dbl">
            <a:solidFill>
              <a:srgbClr val="FFCC99"/>
            </a:solidFill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21EC3C-CA63-46AA-B2BA-A3EBF617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/>
              <a:t>¿Qué posibilitó que nuestro encéfalo evolucionara?</a:t>
            </a:r>
            <a:endParaRPr lang="es-E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6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3690" r="8306"/>
          <a:stretch>
            <a:fillRect/>
          </a:stretch>
        </p:blipFill>
        <p:spPr bwMode="auto">
          <a:xfrm>
            <a:off x="-24635" y="0"/>
            <a:ext cx="12216636" cy="639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0009183-C628-4B9F-B056-A8BF7F19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0" u="none" strike="noStrike" baseline="0" dirty="0">
                <a:solidFill>
                  <a:srgbClr val="AB0061"/>
                </a:solidFill>
                <a:latin typeface="LiberationSerif-Bold"/>
              </a:rPr>
              <a:t>La neurona: unidad funcional básica del cerebro</a:t>
            </a:r>
            <a:endParaRPr lang="es-ES" sz="66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F691C94-26D7-4AEB-99A8-75C0DB32E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Hito 4</a:t>
            </a:r>
          </a:p>
        </p:txBody>
      </p:sp>
    </p:spTree>
    <p:extLst>
      <p:ext uri="{BB962C8B-B14F-4D97-AF65-F5344CB8AC3E}">
        <p14:creationId xmlns:p14="http://schemas.microsoft.com/office/powerpoint/2010/main" val="9936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Siglo XX: Neuronas </a:t>
            </a:r>
          </a:p>
        </p:txBody>
      </p:sp>
      <p:pic>
        <p:nvPicPr>
          <p:cNvPr id="5" name="Picture 2" descr="Resultado de imagen para ramon y cajal">
            <a:extLst>
              <a:ext uri="{FF2B5EF4-FFF2-40B4-BE49-F238E27FC236}">
                <a16:creationId xmlns:a16="http://schemas.microsoft.com/office/drawing/2014/main" id="{364DDDA9-995B-4177-AB35-9BBE4BBD4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16" y="1556792"/>
            <a:ext cx="906189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DFD525-2687-47F9-9313-2A108371D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194" y="1556792"/>
            <a:ext cx="4239806" cy="3193987"/>
          </a:xfrm>
          <a:prstGeom prst="rect">
            <a:avLst/>
          </a:prstGeom>
        </p:spPr>
      </p:pic>
      <p:pic>
        <p:nvPicPr>
          <p:cNvPr id="9" name="Picture 2" descr="http://londres.cervantes.es/FichasCultura/Imagenes/14061.BMP">
            <a:extLst>
              <a:ext uri="{FF2B5EF4-FFF2-40B4-BE49-F238E27FC236}">
                <a16:creationId xmlns:a16="http://schemas.microsoft.com/office/drawing/2014/main" id="{D355EB06-2C06-48C7-9DB1-C814D6D520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/>
          <a:srcRect t="8423" b="10597"/>
          <a:stretch/>
        </p:blipFill>
        <p:spPr bwMode="auto">
          <a:xfrm>
            <a:off x="7927266" y="4221088"/>
            <a:ext cx="4264734" cy="258649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63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7FB70B5-7421-4E93-B827-513B2F0D7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33" b="3888"/>
          <a:stretch/>
        </p:blipFill>
        <p:spPr>
          <a:xfrm>
            <a:off x="117134" y="44624"/>
            <a:ext cx="9479146" cy="6741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36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http://ngm.nationalgeographic.com/2014/02/brain/img/01-brain-scanning-sensor-helmet-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08" y="1196752"/>
            <a:ext cx="8300079" cy="5537515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901" y="229620"/>
            <a:ext cx="8300079" cy="967132"/>
          </a:xfrm>
        </p:spPr>
        <p:txBody>
          <a:bodyPr>
            <a:normAutofit/>
          </a:bodyPr>
          <a:lstStyle/>
          <a:p>
            <a:r>
              <a:rPr lang="es-MX" dirty="0"/>
              <a:t>Neurociencias: El cerebro hoy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 descr="http://www.inoutpost.com/imas/usuarionot/original/802-la-actividad-sexual-mejora-la-memoria-y-la-cognicion.jpg"/>
          <p:cNvSpPr>
            <a:spLocks noChangeAspect="1" noChangeArrowheads="1"/>
          </p:cNvSpPr>
          <p:nvPr/>
        </p:nvSpPr>
        <p:spPr bwMode="auto">
          <a:xfrm>
            <a:off x="1679575" y="1369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Resultado de imagen para molecula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204864"/>
            <a:ext cx="483376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9298287A-4FCC-42E5-A4E4-190D8DBCA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8017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19E5B8-9E1B-447F-911E-A0EEA9B9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chemeClr val="bg1"/>
                </a:solidFill>
              </a:rPr>
              <a:t>Molecular</a:t>
            </a:r>
            <a:r>
              <a:rPr lang="es-E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55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92A89AC-CC57-4040-97FB-1462CA732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2495600" y="0"/>
            <a:ext cx="4716997" cy="6858000"/>
          </a:xfrm>
        </p:spPr>
      </p:pic>
    </p:spTree>
    <p:extLst>
      <p:ext uri="{BB962C8B-B14F-4D97-AF65-F5344CB8AC3E}">
        <p14:creationId xmlns:p14="http://schemas.microsoft.com/office/powerpoint/2010/main" val="32761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 descr="http://www.inoutpost.com/imas/usuarionot/original/802-la-actividad-sexual-mejora-la-memoria-y-la-cognicion.jpg"/>
          <p:cNvSpPr>
            <a:spLocks noChangeAspect="1" noChangeArrowheads="1"/>
          </p:cNvSpPr>
          <p:nvPr/>
        </p:nvSpPr>
        <p:spPr bwMode="auto">
          <a:xfrm>
            <a:off x="1679575" y="1369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098" name="Picture 2" descr="Imagen relacionada">
            <a:extLst>
              <a:ext uri="{FF2B5EF4-FFF2-40B4-BE49-F238E27FC236}">
                <a16:creationId xmlns:a16="http://schemas.microsoft.com/office/drawing/2014/main" id="{C89E7CDE-2866-4461-BD15-D66095B532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53902"/>
            <a:ext cx="6457750" cy="64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F5DF92-F8F4-4415-B6FC-AB2ED148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Celular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01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 descr="http://www.inoutpost.com/imas/usuarionot/original/802-la-actividad-sexual-mejora-la-memoria-y-la-cognicion.jpg"/>
          <p:cNvSpPr>
            <a:spLocks noChangeAspect="1" noChangeArrowheads="1"/>
          </p:cNvSpPr>
          <p:nvPr/>
        </p:nvSpPr>
        <p:spPr bwMode="auto">
          <a:xfrm>
            <a:off x="1679575" y="1369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6978" name="Picture 2" descr="C:\Users\magapc\Dropbox\para taller de neuroanatomia\monos_neuro\brain-imaging-center-animations-00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432" y="1108963"/>
            <a:ext cx="8136621" cy="5307623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A77C85-2F9D-458C-A673-9567B3AA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39298"/>
            <a:ext cx="9426899" cy="967132"/>
          </a:xfrm>
        </p:spPr>
        <p:txBody>
          <a:bodyPr/>
          <a:lstStyle/>
          <a:p>
            <a:r>
              <a:rPr lang="es-ES" dirty="0"/>
              <a:t>Sistemas o redes neuronales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56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 descr="C:\Users\magapc\Pictures\gifs\abd-5-21-201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412" y="1340768"/>
            <a:ext cx="9106762" cy="511256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3FE817F-A11A-468E-91D3-21255B28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39916"/>
            <a:ext cx="9426899" cy="967132"/>
          </a:xfrm>
        </p:spPr>
        <p:txBody>
          <a:bodyPr/>
          <a:lstStyle/>
          <a:p>
            <a:r>
              <a:rPr lang="es-ES" dirty="0"/>
              <a:t>Conductual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86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3B4B1-C69F-4529-B988-860DDB45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Cognitivo </a:t>
            </a:r>
          </a:p>
        </p:txBody>
      </p:sp>
      <p:pic>
        <p:nvPicPr>
          <p:cNvPr id="6" name="My Movie">
            <a:hlinkClick r:id="" action="ppaction://media"/>
            <a:extLst>
              <a:ext uri="{FF2B5EF4-FFF2-40B4-BE49-F238E27FC236}">
                <a16:creationId xmlns:a16="http://schemas.microsoft.com/office/drawing/2014/main" id="{26F258CC-C07F-4E3D-BB65-FE3D59A876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7608" y="1565412"/>
            <a:ext cx="7056784" cy="5292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67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00CF7-60C9-4015-8EEB-3B3B2DF3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78" y="0"/>
            <a:ext cx="9426899" cy="836712"/>
          </a:xfrm>
        </p:spPr>
        <p:txBody>
          <a:bodyPr>
            <a:normAutofit/>
          </a:bodyPr>
          <a:lstStyle/>
          <a:p>
            <a:r>
              <a:rPr lang="es-MX" sz="3600" dirty="0"/>
              <a:t>Visualización de las sinapsis</a:t>
            </a:r>
            <a:endParaRPr lang="es-ES" dirty="0"/>
          </a:p>
        </p:txBody>
      </p:sp>
      <p:pic>
        <p:nvPicPr>
          <p:cNvPr id="73730" name="Picture 2" descr="http://ngm.nationalgeographic.com/2014/02/brain/img/05-memory-glow-rat-neuron-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76" y="764704"/>
            <a:ext cx="8779842" cy="59889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10972AB3-4D08-4F80-A1EB-BD6F0D48F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-6708"/>
            <a:ext cx="6796741" cy="68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4192" y="257959"/>
            <a:ext cx="1866059" cy="967132"/>
          </a:xfrm>
        </p:spPr>
        <p:txBody>
          <a:bodyPr>
            <a:noAutofit/>
          </a:bodyPr>
          <a:lstStyle/>
          <a:p>
            <a:r>
              <a:rPr lang="es-MX" sz="3200" dirty="0" err="1"/>
              <a:t>Brainbow</a:t>
            </a:r>
            <a:r>
              <a:rPr lang="es-MX" sz="3200" dirty="0"/>
              <a:t> </a:t>
            </a:r>
          </a:p>
        </p:txBody>
      </p:sp>
      <p:pic>
        <p:nvPicPr>
          <p:cNvPr id="76804" name="Picture 4" descr="http://25.media.tumblr.com/tumblr_kyel276MWT1qb6etto1_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92" y="223615"/>
            <a:ext cx="6840760" cy="641077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 descr="https://humanconnectome.org/img/art/pulse-sequences-fig3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1923" name="Picture 3" descr="C:\Users\Z835\Desktop\pulse-sequences-fig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34589"/>
            <a:ext cx="12192000" cy="5314647"/>
          </a:xfrm>
          <a:prstGeom prst="rect">
            <a:avLst/>
          </a:prstGeom>
          <a:noFill/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7974680-E305-40F3-BE0D-E64926B9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Conectomas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DC6DCAA-09AA-4E67-8F47-3786C7F77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29" y="404664"/>
            <a:ext cx="3096344" cy="674367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Brain</a:t>
            </a:r>
            <a:r>
              <a:rPr lang="es-ES" dirty="0"/>
              <a:t> </a:t>
            </a:r>
            <a:r>
              <a:rPr lang="es-ES" dirty="0" err="1"/>
              <a:t>computer</a:t>
            </a:r>
            <a:r>
              <a:rPr lang="es-ES" dirty="0"/>
              <a:t> interface</a:t>
            </a:r>
          </a:p>
        </p:txBody>
      </p:sp>
      <p:pic>
        <p:nvPicPr>
          <p:cNvPr id="1028" name="Picture 4" descr="EEG-based brain–computer interfaces - ScienceDirect">
            <a:extLst>
              <a:ext uri="{FF2B5EF4-FFF2-40B4-BE49-F238E27FC236}">
                <a16:creationId xmlns:a16="http://schemas.microsoft.com/office/drawing/2014/main" id="{3924F25F-43DD-47AD-A7A5-C15B7A91E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97" y="21378"/>
            <a:ext cx="6468679" cy="683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1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2D6430C-2ED4-45F4-9F45-E55C3A029FDB}"/>
              </a:ext>
            </a:extLst>
          </p:cNvPr>
          <p:cNvSpPr/>
          <p:nvPr/>
        </p:nvSpPr>
        <p:spPr>
          <a:xfrm>
            <a:off x="5204" y="0"/>
            <a:ext cx="983521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9359" y="275287"/>
            <a:ext cx="9426899" cy="967132"/>
          </a:xfrm>
        </p:spPr>
        <p:txBody>
          <a:bodyPr>
            <a:normAutofit/>
          </a:bodyPr>
          <a:lstStyle/>
          <a:p>
            <a:pPr algn="ctr"/>
            <a:r>
              <a:rPr lang="es-CL" sz="3200" dirty="0"/>
              <a:t>¿Cómo el cerebro da origen a la “</a:t>
            </a:r>
            <a:r>
              <a:rPr lang="es-CL" sz="3200" i="1" dirty="0"/>
              <a:t>mente</a:t>
            </a:r>
            <a:r>
              <a:rPr lang="es-CL" sz="3200" dirty="0"/>
              <a:t>”?</a:t>
            </a:r>
          </a:p>
        </p:txBody>
      </p:sp>
      <p:pic>
        <p:nvPicPr>
          <p:cNvPr id="7170" name="Picture 2" descr="Resultado de imagen para neurociencia cogniti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432" y="1340768"/>
            <a:ext cx="8108787" cy="521365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36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62D7609-2F3A-49E4-BC0A-D1E41197C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0"/>
            <a:ext cx="8887971" cy="66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B38066-B529-4810-936E-90D3F5A4F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84" y="0"/>
            <a:ext cx="7148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62268D-93BA-41C9-A11F-1B14E35DE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93304"/>
            <a:ext cx="9063356" cy="6264696"/>
          </a:xfrm>
        </p:spPr>
      </p:pic>
    </p:spTree>
    <p:extLst>
      <p:ext uri="{BB962C8B-B14F-4D97-AF65-F5344CB8AC3E}">
        <p14:creationId xmlns:p14="http://schemas.microsoft.com/office/powerpoint/2010/main" val="30230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328" y="1777748"/>
            <a:ext cx="4896544" cy="4681415"/>
          </a:xfrm>
        </p:spPr>
        <p:txBody>
          <a:bodyPr>
            <a:normAutofit/>
          </a:bodyPr>
          <a:lstStyle/>
          <a:p>
            <a:r>
              <a:rPr lang="es-MX" sz="4000" dirty="0"/>
              <a:t>Hipócrates: es el cerebro el principal controlador del cuerpo</a:t>
            </a:r>
            <a:endParaRPr lang="es-MX" sz="4000" i="1" dirty="0"/>
          </a:p>
        </p:txBody>
      </p:sp>
      <p:pic>
        <p:nvPicPr>
          <p:cNvPr id="35842" name="Picture 2" descr="http://www.stanford.edu/class/history13/earlysciencelab/body/nervespages/davcranialnerve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548" y="-68722"/>
            <a:ext cx="5205164" cy="692415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49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7888" y="2636912"/>
            <a:ext cx="4342106" cy="967132"/>
          </a:xfrm>
        </p:spPr>
        <p:txBody>
          <a:bodyPr/>
          <a:lstStyle/>
          <a:p>
            <a:r>
              <a:rPr lang="es-MX" b="1" dirty="0"/>
              <a:t>¿Corazón o cerebro?</a:t>
            </a:r>
          </a:p>
        </p:txBody>
      </p:sp>
      <p:pic>
        <p:nvPicPr>
          <p:cNvPr id="31748" name="Picture 4" descr="http://www.mlahanas.de/Greeks/images/AristoEmbryo.jpg"/>
          <p:cNvPicPr>
            <a:picLocks noChangeAspect="1" noChangeArrowheads="1"/>
          </p:cNvPicPr>
          <p:nvPr/>
        </p:nvPicPr>
        <p:blipFill>
          <a:blip r:embed="rId4" cstate="print"/>
          <a:srcRect r="26259"/>
          <a:stretch>
            <a:fillRect/>
          </a:stretch>
        </p:blipFill>
        <p:spPr bwMode="auto">
          <a:xfrm>
            <a:off x="191344" y="232246"/>
            <a:ext cx="4573016" cy="639350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21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 descr="C:\Users\Z835\Desktop\20100825183148-gale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" y="1628800"/>
            <a:ext cx="6934018" cy="5229200"/>
          </a:xfrm>
          <a:prstGeom prst="rect">
            <a:avLst/>
          </a:prstGeom>
          <a:noFill/>
        </p:spPr>
      </p:pic>
      <p:sp>
        <p:nvSpPr>
          <p:cNvPr id="1028" name="AutoShape 4" descr="data:image/jpeg;base64,/9j/4AAQSkZJRgABAQAAAQABAAD/2wCEAAkGBxQQEhUUEBQVFBUWFRYXFRgXFRUVGBUYGBcWGBgXFxcYHCggGxslHBUWIzIhJSkrLi4uFx8zOjQsNygtLi0BCgoKDg0OGxAQGywkICYtLCwsLCwsLCwsLSwsLCwsLCwsLCwsLCwsLCwsLCwsLCwsLCwsLCwsLCwsLCwsLCw0LP/AABEIAKgBLAMBIgACEQEDEQH/xAAcAAEAAgIDAQAAAAAAAAAAAAAAAQYEBQIDBwj/xAA7EAABAwIEAwYEBQMEAgMAAAABAAIRAyEEEjFBBVFhBhMicYGRMqHB8AdCUrHhFNHxI2JyooKSJDNT/8QAGgEBAAMBAQEAAAAAAAAAAAAAAAIDBAEFBv/EACkRAAICAgICAQMDBQAAAAAAAAABAhEDIRIxBCITQVFhMnHBQpGhseH/2gAMAwEAAhEDEQA/APcUREAUFSoQBFKhAEREAREQBERcAREXQFpO0XaWjggBUcO8cDkYNTG5/S3qVgdue2dLhtO5Dqzh4GT/ANncmrxPDUa/EarsTi6hDXWc42zD9LBs26zZsyitG7xfD+T2n1/s3XFeJVsfiMxmqZ+EGKVIAmQCDGk31PWy2tXH4PDgNqNFSoIzZAPiFviK0bMcabO7ogNa4aNAEW/eR6x6LjhOG5nAvm41ve+on7svKb3bPbUElXS/BtKvaR5P/wAakxg0k3Pnewuu6nQrViDVeZno2PKB0K78FghGxnb6dbx6hbWhhrEA8rmNrTbc2UNsrcox6MbDYetTALatQWizyL2EGDE/UhbXD8brtIHeuIGsgH3kfcLlTZIAMz7xGuuo3XczDA39OQ1gWhWR5LpsyycZfqSM7C9pn6EMeRrBLefnyW3w/G6boDpaTzuN9x5KnU8ORIFoMW2v/I1XfRcfLz0Ot/4V8PIyLtlM/Gxy60X1jwRIMhclTsHjXMJLbHUjawOoVi4ZxRlceGx3E7TEjpZbceaM9fUw5MEofsbBFxzLkrikIiKRwIiIAhREAREXQFKhSgCIiAIiICEUogIREQBERAEREAWFxjiLMNRfVqGGsaXHmY2HUrNXm340cTLKFOi2ZeS425CB8yVXlnxjZd4+L5MiieS47GP4ljTUrT43SR+lswGjoLBZ+PqONQU6ZIa2LSALix5QR+w9dFwmrlrtuQDaR8tf2VzxnDc7czIgAkkXJmHegvAmy8vNKpKz6SNLSOrAYMOAJjY7eVj5neLDzC22GpZTY5tAIHs7TaCOq1+EwxaRoZJj0Agjl1CuXC8Ozu9Lm5IA3Hl8lnfsyGSXEw8NTMgabm5tvvvf3C29KgfveLiOknXyWrwz8xkWF50P05R93WfRr2tt6b6AjZSjRmnbMkUg2+0aSflPmfZdj2m8wPoPS3NcG156GYMjU3iPkhiTB9BJ9bnzVmiqmG3MuMkcoJuNI9Vh8dqup4Z7qN3MYSOcWkwNSBPssxtMgnL522tcX209Qqr2z4g9lWjSt3ToDjGYEkmc3/iDA3ISicI3JFa4bxgurUC2pVp1u8aGhvwVDUqiM3i+GHQQQdAQvReJvfh3uqUzkcHtFMf/AKyBt5mfoq23sRTxtNtfCA4aoPGA4hxmZa4tBlsxPMQFuavamnUeyhie7o4gsytqz3jWP0sLQ63uPJW0mvsdyPlK4q67Rr8B2jq1nB+Ic5occvxFtx8RsQIFhPQxJ19F7PYwZGtfUlz5LA4w4tibTcjUzyVJxnBqIwlOnSzVG0j4qjtXlzpdfeTNhzWzocUw7nYVtatkdTdmyD9UQAX8ucfJMUnCbtlHkQWSPqi/IoabKV6Z5IREXQERF0BERAERSgCIiAIiIAiIgCIiAKFKICEUogIXlH4zYUF9Jx/TAmRuTaPqvWFQPxbweehTfE5XR7wZn0Wfyf0Wa/BdZ0eBubldsPT73Vj4HxjIMr/FtbUAAfT9gtHiiHEke8bSRoB0XRSMH7+yssoqa2e/R6fw+oHOEQ4mNdI6D6dCrQAGtvfK07a208tfa6887K4v9ZMiCJ9dtdxz+avOHrlzdb/3kCeX8LFXFtGfLE07MURUgTAN9TqYifULb0XkHzkcreXSfmtbW8JkiRGsGdRc9PPSNF14d7ybazcTy9Jnz5bKK0datFgo4a5MkAXifCd5PVaziHaam0lmHaaz5ibZfV06dVk9oM1YNwtIhjjTFSo4xBkf/XrN1XuHUCyAbAj8tx0vpHpurH6lcIqStm4wr8RXB72pkBm1MZYH/I7+iwuIdiqrj3mHqZ3/AKaplup+YurBhC2IA16a7X5/fJbzCvH3t92VmOKe2QlllB+p57wjsRjTZ5dTkkvAqDI+To7KZcbm5Xb2n/C+u54dhTTcwNyhpOUho0GkHzXqWHqSFktqFa44ovdmWXm5VK1RQMFhsbhMKKbMPTLmg/nvYWtJ8tVRMG/EcTxH9PVY1r8zodlDCyDcG0323kDqveKgVb4f2UpnFuxQOU55LQNXANi86TBiPW5BreD2S7J4/LSUpNU/5LTgaHd02M1yMa2eeUAfRd6BF6KR5QREXQEREAREQBSiIAiIgCIiAIiIAiIgCIiAIiIAq929o58DW6Nze38KwrE4phRWo1Kbrh7HNPqCFDJHlFonjlxmn+T5ZxtnOcCOljz1++awfvT6rd8TwhaXMdq0mQY+LSAd9JgLWd1eDy877gn2WCDtH1Ddmx4FjsrxvH3Y+22y9FwWLygffn/jy9fKGmLtPMWtI6Qt7gO0DmgNeMwAI1Ij66fVU5cbbtEZLkj0ShXboTNjG5uP7fey5jBCM+niAc3Wdfe400VS4XxU1XgMaSdxBIjl+/srfhTkaO9JY1pznMLWvr96Hleji72UTjx6Mfj3DnYrFltJxb3bqWYSG52Nhr8rtnAZvn6TT4bUYXd6RBccoaIAEnLGvRV3hvaM061esXgl9QuYNQ0FwB+Q/wCiv3BavfUmvMSWgn56EcwZ9Va1eiEueNL7Gtp1QzXaI5b8/RZmCeQZJsTI5RGnn5LC4uCH+GPY/IfeiyuCVrgbi2sx08/7e8F3RF/pstGCJPQfNbJjuqr3Eu0GHwbM1Z4nZouSeQCq+O/FJsHuKLnECSYLh0uP3mFujkjEw/BkyO0j0twlcMCwtLhtIj2XlvCvxYDnZcRTyaXBJ95iBKvXZjtGzFgOZcOLsp5x/g+ysjli5Ihl8bJji7WiyIiLWYwiIgCIiAIilAEREAREQBERAEREAREQBERAEREAUFSiA8U/FLg3c4g1G2ZU8WkjMdR8vmvOq1HL92HWR0/dfSHbPhIxOHcIlzfEPqB6LwjHYU5yHgmJOaDEdevuvMyr45tfQ+h8HN8mOn2jQZLW5n70+4Xa2pvfruJ59P4WwqUAQBrBPuZgzpt92WDjcPAJFjvz5zdcUr0a+i+fh5h3mg+rSs59QUqZIk2kud1sSbLLxHGqzqtTh/EgalN8hlUDI4X8Jkaiy2P4YAHANLfipmo42/UGxbyHyVcxXGq2JxjKVVwMvhtmywT8TiBrpbzUXp6Ma95yv6f3Krg5o1h3jcwa4S28FwPLlZy9F7LY/vK1Qsc4sIa1oIjJlmGg7mCtbi8FSY4ifEGmDpN4mfzafJZHB8X3ZtYZj6mNST0+4VDyWy7IuUTecdolwvta3n02VZxHHH0JbT+LnpE7wRqvQOGZakZuh3Hlf1WTxHsph64JLPFGskT6KxYXP2RkXkQh6zR5Bw+rR7zvcYTUJ0DpIJiYDbTfdXGtRZiaRNWrTwbCJvkaYjck/IDYLXYvsGW4jMZ7s6QTmaZnXc20tvyW+4l2WonCOo0msD36vIl5MRJJBM3XFF3suy5YOqf/AA8vHZ3PWc2hVbifEIewGCOcxE6SJXr/AOHHBKtEF1UyBZoiBMXgchMdSSt3w3hlOhQo0wzLkYxsGCRlAFyN+q3WGphohthstuPFc7b6MHk+Y5w4pHciItp5oREQBERAFKhSgCIiAIiIAiIgCIiAIiIAUCIgCIiAKCilAQQvLu3fZXJU72kDldqLwDyHKfovUlrO0dEOw1UOizHEEiYIFjCo8jEpw/Y0eNmeLImj5+xT2UnEXcRIIbeCZvrHJa5+OkQxjRzmXHXc+q6nAh1xJBMk787agz+633A+Dd+cgGUkSDeSQ5rSNZ1J9l51KO2fRt12d3YbtOcG51OqSKdTRwt3ZvfoJt/m18xfZHD4xlKsx3d1GPzd5TAmpe7XgdRt9VS+I9ms2FHdw57CQ/aIDXC3qV18O7VYrh7BTcHGbNBEAxY2I6i/l5qSlZlnj5Pljezr47j8mLcXZvDAABjLblAkwefsuD8eM0t+EnWMszGvL4lg1MU/E1g6pq8gWuZJsfu62WJ4f3fg3aQHaH8oNo9N1TJLVmla0y1dnuLxAJHIX9leuHcQBsSvFWPLdDOw18wrVwTjLiAOUbzff0/su48jgzL5Hjqe0eo1Kci0QV04fAgOLyL7LF4Tjc7RrEalcuM8cZRysEF7zAE6Ddx6BbuUGubPK4zT4I442sfK8dOX35rPwFckX2/ZVfi9SofEAHN5t8972W/4R4mDnAUcWRuZPLBKBuUUNNlK3mEIiIAiIgClQpQBERAERQgJRFCAIiICUUIgClQpQBQpUIAiIgC0HbbEBuDrXAJZYSAT0HVT2x7QtwNHNIzvOWmDudSfIAE+y+eOKdoquIxHeVXEjPMSSPuPsBZs2TuKN/h+LLI+b0kwR8TtfFsYtGYefwn26rccOxrqT2VWOiSXN2GdsZ6btLGxufzdFi0GtFIECZc4kxZtgG85jSf9x1iVjODmZ2DMWugmdA7bfXxEQsPZ7jVl2fj6FSqa1N9WjVLQXtYQGkwBJJ2jodAtB2pqipXZc/ABLrycxI8vRZeE4e1pEtAJ2BJaCTe2g20WJxemwVWmoDly6EzJnK3Xa59tNlWpexXGKTMXhtOK7Q2o2mGDOSRmMDmR5xstpxqtFUP/AClgGv5otbyA059FoqfDaneO7nxMgguDZGTQgi5AsOcRK2PEMSarHMbTa12dneVAXXcAYgWy2BJgX6KUlZL+o54h2YmLxJG+wsOkb7/NbPgNMEgkz5b6fSR69VosG8gGd4Ld5nUjpZbTAcTZQbncbtGw+KxIGv3PVVNVoSWtF6xnGRhmBtNsvjQbkwSTyGi8+4i7EVq5qPN3RAzHw7AAi40N138F4m7E12ipBLz4yTYCJI/4mwjkSNzOR/XvrOYxo7llxSNWk9tONi5wbGYz6dApPl0VRisb/kyOzuO4pVxLsNT7oxTNSKpdlyTAyuAm8gXGy3+G43i8JVDMRh3tJgBzW52ON7AjqQs/sLw/Gtr58XRpNysLRVYR42kyGgNJkTebK/wt2PByin0zzvI8lKbVJoxOF1nvYHPblJuBvG0jY9FmIi2pUqPNbt2ERF04ERCgJRQiAlERAQiKEBKJKIAiIgCIiAIiLgJUIi6AocYUql/ih2i/pMNkYf8AUqy0QYLW/mP09VCc+MbLMWN5JqK+p5R+Jvaj+txfhM0qJy0wD8X6nxzMR5Ac1T34RzqmRl5NjtB0MrhidVv+zjm1W5CBnbJ5F7LW5nLcx/ZYpyaXI+kjCMIqK6RveEYdophtswFjOlyd+un/ACWyw+BZALReZBnnoQNv8eaxcI25m3lsOdvb0FueeTJhulg635Tbe2v7rC3s5L8HKnSy62/abwDeRuZ+zo+0GFdUptcIABA3OWxgm2nXn5qyUKfeX5zBkE30m/X5KKmELNTrIE3nXUH+2kotbIqVMqfZrjLqf+gDdxcAI+NzhEvO0Bot15hcOGYx+FbVpVaUh7iDmzSCQ4SCCDof8LC7Q0TTrCpTtNwRpIm4I9VbcNxRmJbVY5oDnv73DkwA8QJZmNg8FsQdZVz6tEpUivcfxDCKOVmSBDBp4G6WH/K19CJvK1OGaaxnaCSOTZsOUkti+shd3GMRnsR42DKIEDw+E8jssns81rhlduHCBH5XMeD7vUuo2S6RwwuLOGcS0S4amNJGk+x9FuuH9tjh2A1Q98gwJgCBA6EdOm+q7ONYfD02BtMZi59RzTr4X5RePI+QAWFhuytSp8bDliWkDUWNv/Y+3UKFxe2RlxktnvfAWOFCnnDWuLZytuGzcNHktgqT2Y45VptZTxIzU4AZVBkxoM4+XzV1BlenhyRlHR87mhKE3yJREVxUEREBKKFKAIiIAoUogC4lSoK4wQkqIXFwUbOnOVMrqBXIuRMUc5UrhmUF67Yo7ColcO8QPSxR2IuIcsHi/GKWFZmrOA5C0uPIBHJJWxGLk6R38QxrKFN1Sq4NY0SSV87dtOOuxtZ9Uk5ZhjdmtvA5TzPNbvtv2yfi3FoOSkNGzvtm5mx2VIxBJJI9dv8AH8lYcmX5Hro93wvE+Jcpdv8AwYrxGo/fyhcMNXdTcHsMEG3ly8v7ruc2DGms29NI5LrqMG2kCd41tPkiZuaL/wAMxdOpTZBgOBgHeJBaJtmbEW1EemfX8M3AFomREmI0jQKgcDrtM0X6Pu0x8FQaHyItHktzR4tWw3grgup3hwALmyZ35cj8wss8W9FbRbuH1IeZken3HrOvkt3XwgqtIMzFiRvBGvqqnRxbXBrmQWkghzTPmPO1wY8lcsHUkCDuPIe/moL7Mz5dbKJ2kwZLajTGZhJiYBE3y+kW6LW8C4gKdHLP+o2pmgxIECY57C36VfO0WBzHO2OevUaqg4zBifC0CDMxGw5aDS3lzUlpcWXQlyRb8Hh6ePowQG1e7vAFnEkQTyJafQHSyouCZNI2+Cq1r4PwtIdmJHLMAP8A16LadmOO9znLiS7vaQgzZrXuJibxE+wWTi+zNWnii/CVQxtScpddhLiZpVLEQbETM23hWJJaZFPg2n19DE4fwt9Sq81AA1rXBgJt4XAtjfLcyevVejdiuIMqUxTMFzNQYzgWiYsbRBFiAPJVDB8Ar5agxRos1GSm4hx0M9LmYWfwI/0xL3GWSGuECW3gHpvO37KHLjLZDKlkg0mW3jfEadIPAjN4S0C4MmxjkSDP8hbvsdxH+pwzag0kgeQ01Xj3G6762JaAQMwLQTIBc05h0BtqvS/w+p/01N9AuEZy9g3AfBLTzg77z0Wjx8nuY/KwKOJfcuSIi9I8oIiIApUKUARQpQBERAcCVEoVxULJJAvXXWdAXXUf9/uuFQeqrciSidbapnp9/Q/Jc3Vea6mtjT739lxqvH7+otp6FV20i2k2ZQq21Tvlr3uM/T78vmFJeI1+xtoufIzvAzXVf5XTi+I06LM9V4Y3mf2HNU/j/banQllKH1ASCT8DTMRI+Jw5afsvPeJ8Yq4hxNVxJM2MACbQI/LFrR8Srlnro1YfBlPctIuvaD8R33Zhm5R+swXEdNQLXVAxvE6lbxVHOe79RknqD8pGmq6KlB7otv58tb2/jVS3AOc0SSLwbb21npy/vFEp8tyZ6uLDjxL1RrMQScx1udeQ6+XJRRdGxkwBfn/k+62Vbhbj53M8z6fXqeg11bCOAk7HbSD62sPaFNNMssnupOhtrt0+saLjUwxgWmBY2jfUxrMoypYGJ0B3tzI30+SynCR5xcR5fUefkl0GzR1m5T8/JW7ANdi6Be276QktGjgCJHW5B8nQtDxCh4WmNtfu3stl2Cx3d4pjT8Lzl03II/Yn2C7Jco2iqTaOzC0Wie7eaTpIi4afFrGwt12023fCu0dWg7LiGlzdA8Tc6ROhsB1/ddvajgfdVMzB4CTIE2d5XiR+ywcLtlcQYEghpnblEWOutrbqhv7j1nEvtHHUsVT/ANN20QRBnkdVVeIYWSYOhiLka3y9bLX0sJBlhdRdraS227m7XImJFls6PE2vhmKAYXfDVb4mOP8AuDZjScw5XA0UHvorUeHRVeLcNcHF7Q6M0u19NBG5Hqp4b2jxGHe3cUxlIImWX8Jk6XtytyVu49gDRovc4D4TlcCdxA5g6/NUs1ZgVDZ48LwA6IHiDieo11HkZV0G2qZYqkrLe3tVSr0mCqIddpO7S1433OUtP/ieayhjmEvpi4c0QbEtdLmG5/4t56dVQqmCJaSBIkEaeKbESNzA9juuWHdUaS8BxkeMA3s4HMOhO/UrjgnuzixJLRc+HOpVSBVOUhoyg6wfEL+WnPxC0Xz2cZacndPhzDIJLiRleGkG9wZB2t0Xm1Sm9mQyXXMEHVvhIB5eKTlOklZvD6NVzgBZzyCATfxOadNb5QFx46WmHBPs+juC47v6FOp+tgJ6Hce8rNWq7NYUUcNSY3RrAOft0W0lerBvirPm5pcnXRKKJUqwgFKhSgCIiAIiIDg9dTiiKDJRMZx+/v7uuDxcf5+7IipZaiJiPquitUgxy+h/lEVcmTiYmJxDWNzPcABqTYW/kD3VB7SdqXVmmnQ8DNC6buAkgAzYFEWXJJ3R6fiYov2ZVKOFsDF4HWIsOk668tN1kswwH5DOsTMxrob6T6+aIqG2bbtmVTbAnQe+4n9jY8vRd1JzpOYEk89x4b+se4KlFw4zJpUZtuYvAjy3tr8lLcO11o9BIggn75WKhEKrNDxTs/IcaYjcjnOo+Z0+a09F8S1wgi3iBG4kn0gfREVsJNqmXwdrZ38QpTTMyYEnr4rR5SeXrZafhLorMO8xaLTafSVCK6HTIs9zxmDGKoS4CHta6PMBw8rqh4nDmjUNNwgD4ZvNwBqQI53Gu6IqZqjNgk7aMrDCfD/t5wbmJJ6jpb5qv0GEYttF78jC6XFxkERJF9zEA7TMqEUcb2zQvqb+gyoS6iW97hg6abi8ZQIkFpDg4xMWkWNlj8Q4bQp03Ma3KXkOzOLnGWg2BiBIJ856IicnZBPZXu0PB/6ZtJ7XZs8yQMoBB2EnpeVj0OKPMd7LhNnADM0zY2if51RFfD2jstjtWZhxQcBNSRF/Hc6ate2f+xWd2YbTfVc9j7sEtbuRqSCdQLSiLko+rZ2SpM9m4B2jFQZakNI8IdYNP9tPK9lYA9EWnx8kpR2eD5WKMJ+pylAURab0ZaOTXLlKIupkAiIpgIiID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0" name="AutoShape 6" descr="data:image/jpeg;base64,/9j/4AAQSkZJRgABAQAAAQABAAD/2wCEAAkGBxQQEhUUEBQVFBUWFRYXFRgXFRUVGBUYGBcWGBgXFxcYHCggGxslHBUWIzIhJSkrLi4uFx8zOjQsNygtLi0BCgoKDg0OGxAQGywkICYtLCwsLCwsLCwsLSwsLCwsLCwsLCwsLCwsLCwsLCwsLCwsLCwsLCwsLCwsLCwsLCw0LP/AABEIAKgBLAMBIgACEQEDEQH/xAAcAAEAAgIDAQAAAAAAAAAAAAAAAQYEBQIDBwj/xAA7EAABAwIEAwYEBQMEAgMAAAABAAIRAyEEEjFBBVFhBhMicYGRMqHB8AdCUrHhFNHxI2JyooKSJDNT/8QAGgEBAAMBAQEAAAAAAAAAAAAAAAIDBAEFBv/EACkRAAICAgICAQMDBQAAAAAAAAABAhEDIRIxBCITQVFhMnHBQpGhseH/2gAMAwEAAhEDEQA/APcUREAUFSoQBFKhAEREAREQBERcAREXQFpO0XaWjggBUcO8cDkYNTG5/S3qVgdue2dLhtO5Dqzh4GT/ANncmrxPDUa/EarsTi6hDXWc42zD9LBs26zZsyitG7xfD+T2n1/s3XFeJVsfiMxmqZ+EGKVIAmQCDGk31PWy2tXH4PDgNqNFSoIzZAPiFviK0bMcabO7ogNa4aNAEW/eR6x6LjhOG5nAvm41ve+on7svKb3bPbUElXS/BtKvaR5P/wAakxg0k3Pnewuu6nQrViDVeZno2PKB0K78FghGxnb6dbx6hbWhhrEA8rmNrTbc2UNsrcox6MbDYetTALatQWizyL2EGDE/UhbXD8brtIHeuIGsgH3kfcLlTZIAMz7xGuuo3XczDA39OQ1gWhWR5LpsyycZfqSM7C9pn6EMeRrBLefnyW3w/G6boDpaTzuN9x5KnU8ORIFoMW2v/I1XfRcfLz0Ot/4V8PIyLtlM/Gxy60X1jwRIMhclTsHjXMJLbHUjawOoVi4ZxRlceGx3E7TEjpZbceaM9fUw5MEofsbBFxzLkrikIiKRwIiIAhREAREXQFKhSgCIiAIiICEUogIREQBERAEREAWFxjiLMNRfVqGGsaXHmY2HUrNXm340cTLKFOi2ZeS425CB8yVXlnxjZd4+L5MiieS47GP4ljTUrT43SR+lswGjoLBZ+PqONQU6ZIa2LSALix5QR+w9dFwmrlrtuQDaR8tf2VzxnDc7czIgAkkXJmHegvAmy8vNKpKz6SNLSOrAYMOAJjY7eVj5neLDzC22GpZTY5tAIHs7TaCOq1+EwxaRoZJj0Agjl1CuXC8Ozu9Lm5IA3Hl8lnfsyGSXEw8NTMgabm5tvvvf3C29KgfveLiOknXyWrwz8xkWF50P05R93WfRr2tt6b6AjZSjRmnbMkUg2+0aSflPmfZdj2m8wPoPS3NcG156GYMjU3iPkhiTB9BJ9bnzVmiqmG3MuMkcoJuNI9Vh8dqup4Z7qN3MYSOcWkwNSBPssxtMgnL522tcX209Qqr2z4g9lWjSt3ToDjGYEkmc3/iDA3ISicI3JFa4bxgurUC2pVp1u8aGhvwVDUqiM3i+GHQQQdAQvReJvfh3uqUzkcHtFMf/AKyBt5mfoq23sRTxtNtfCA4aoPGA4hxmZa4tBlsxPMQFuavamnUeyhie7o4gsytqz3jWP0sLQ63uPJW0mvsdyPlK4q67Rr8B2jq1nB+Ic5occvxFtx8RsQIFhPQxJ19F7PYwZGtfUlz5LA4w4tibTcjUzyVJxnBqIwlOnSzVG0j4qjtXlzpdfeTNhzWzocUw7nYVtatkdTdmyD9UQAX8ucfJMUnCbtlHkQWSPqi/IoabKV6Z5IREXQERF0BERAERSgCIiAIiIAiIgCIiAKFKICEUogIXlH4zYUF9Jx/TAmRuTaPqvWFQPxbweehTfE5XR7wZn0Wfyf0Wa/BdZ0eBubldsPT73Vj4HxjIMr/FtbUAAfT9gtHiiHEke8bSRoB0XRSMH7+yssoqa2e/R6fw+oHOEQ4mNdI6D6dCrQAGtvfK07a208tfa6887K4v9ZMiCJ9dtdxz+avOHrlzdb/3kCeX8LFXFtGfLE07MURUgTAN9TqYifULb0XkHzkcreXSfmtbW8JkiRGsGdRc9PPSNF14d7ybazcTy9Jnz5bKK0datFgo4a5MkAXifCd5PVaziHaam0lmHaaz5ibZfV06dVk9oM1YNwtIhjjTFSo4xBkf/XrN1XuHUCyAbAj8tx0vpHpurH6lcIqStm4wr8RXB72pkBm1MZYH/I7+iwuIdiqrj3mHqZ3/AKaplup+YurBhC2IA16a7X5/fJbzCvH3t92VmOKe2QlllB+p57wjsRjTZ5dTkkvAqDI+To7KZcbm5Xb2n/C+u54dhTTcwNyhpOUho0GkHzXqWHqSFktqFa44ovdmWXm5VK1RQMFhsbhMKKbMPTLmg/nvYWtJ8tVRMG/EcTxH9PVY1r8zodlDCyDcG0323kDqveKgVb4f2UpnFuxQOU55LQNXANi86TBiPW5BreD2S7J4/LSUpNU/5LTgaHd02M1yMa2eeUAfRd6BF6KR5QREXQEREAREQBSiIAiIgCIiAIiIAiIgCIiAIiIAq929o58DW6Nze38KwrE4phRWo1Kbrh7HNPqCFDJHlFonjlxmn+T5ZxtnOcCOljz1++awfvT6rd8TwhaXMdq0mQY+LSAd9JgLWd1eDy877gn2WCDtH1Ddmx4FjsrxvH3Y+22y9FwWLygffn/jy9fKGmLtPMWtI6Qt7gO0DmgNeMwAI1Ij66fVU5cbbtEZLkj0ShXboTNjG5uP7fey5jBCM+niAc3Wdfe400VS4XxU1XgMaSdxBIjl+/srfhTkaO9JY1pznMLWvr96Hleji72UTjx6Mfj3DnYrFltJxb3bqWYSG52Nhr8rtnAZvn6TT4bUYXd6RBccoaIAEnLGvRV3hvaM061esXgl9QuYNQ0FwB+Q/wCiv3BavfUmvMSWgn56EcwZ9Va1eiEueNL7Gtp1QzXaI5b8/RZmCeQZJsTI5RGnn5LC4uCH+GPY/IfeiyuCVrgbi2sx08/7e8F3RF/pstGCJPQfNbJjuqr3Eu0GHwbM1Z4nZouSeQCq+O/FJsHuKLnECSYLh0uP3mFujkjEw/BkyO0j0twlcMCwtLhtIj2XlvCvxYDnZcRTyaXBJ95iBKvXZjtGzFgOZcOLsp5x/g+ysjli5Ihl8bJji7WiyIiLWYwiIgCIiAIilAEREAREQBERAEREAREQBERAEREAUFSiA8U/FLg3c4g1G2ZU8WkjMdR8vmvOq1HL92HWR0/dfSHbPhIxOHcIlzfEPqB6LwjHYU5yHgmJOaDEdevuvMyr45tfQ+h8HN8mOn2jQZLW5n70+4Xa2pvfruJ59P4WwqUAQBrBPuZgzpt92WDjcPAJFjvz5zdcUr0a+i+fh5h3mg+rSs59QUqZIk2kud1sSbLLxHGqzqtTh/EgalN8hlUDI4X8Jkaiy2P4YAHANLfipmo42/UGxbyHyVcxXGq2JxjKVVwMvhtmywT8TiBrpbzUXp6Ma95yv6f3Krg5o1h3jcwa4S28FwPLlZy9F7LY/vK1Qsc4sIa1oIjJlmGg7mCtbi8FSY4ifEGmDpN4mfzafJZHB8X3ZtYZj6mNST0+4VDyWy7IuUTecdolwvta3n02VZxHHH0JbT+LnpE7wRqvQOGZakZuh3Hlf1WTxHsph64JLPFGskT6KxYXP2RkXkQh6zR5Bw+rR7zvcYTUJ0DpIJiYDbTfdXGtRZiaRNWrTwbCJvkaYjck/IDYLXYvsGW4jMZ7s6QTmaZnXc20tvyW+4l2WonCOo0msD36vIl5MRJJBM3XFF3suy5YOqf/AA8vHZ3PWc2hVbifEIewGCOcxE6SJXr/AOHHBKtEF1UyBZoiBMXgchMdSSt3w3hlOhQo0wzLkYxsGCRlAFyN+q3WGphohthstuPFc7b6MHk+Y5w4pHciItp5oREQBERAFKhSgCIiAIiIAiIgCIiAIiIAUCIgCIiAKCilAQQvLu3fZXJU72kDldqLwDyHKfovUlrO0dEOw1UOizHEEiYIFjCo8jEpw/Y0eNmeLImj5+xT2UnEXcRIIbeCZvrHJa5+OkQxjRzmXHXc+q6nAh1xJBMk787agz+633A+Dd+cgGUkSDeSQ5rSNZ1J9l51KO2fRt12d3YbtOcG51OqSKdTRwt3ZvfoJt/m18xfZHD4xlKsx3d1GPzd5TAmpe7XgdRt9VS+I9ms2FHdw57CQ/aIDXC3qV18O7VYrh7BTcHGbNBEAxY2I6i/l5qSlZlnj5Pljezr47j8mLcXZvDAABjLblAkwefsuD8eM0t+EnWMszGvL4lg1MU/E1g6pq8gWuZJsfu62WJ4f3fg3aQHaH8oNo9N1TJLVmla0y1dnuLxAJHIX9leuHcQBsSvFWPLdDOw18wrVwTjLiAOUbzff0/su48jgzL5Hjqe0eo1Kci0QV04fAgOLyL7LF4Tjc7RrEalcuM8cZRysEF7zAE6Ddx6BbuUGubPK4zT4I442sfK8dOX35rPwFckX2/ZVfi9SofEAHN5t8972W/4R4mDnAUcWRuZPLBKBuUUNNlK3mEIiIAiIgClQpQBERAERQgJRFCAIiICUUIgClQpQBQpUIAiIgC0HbbEBuDrXAJZYSAT0HVT2x7QtwNHNIzvOWmDudSfIAE+y+eOKdoquIxHeVXEjPMSSPuPsBZs2TuKN/h+LLI+b0kwR8TtfFsYtGYefwn26rccOxrqT2VWOiSXN2GdsZ6btLGxufzdFi0GtFIECZc4kxZtgG85jSf9x1iVjODmZ2DMWugmdA7bfXxEQsPZ7jVl2fj6FSqa1N9WjVLQXtYQGkwBJJ2jodAtB2pqipXZc/ABLrycxI8vRZeE4e1pEtAJ2BJaCTe2g20WJxemwVWmoDly6EzJnK3Xa59tNlWpexXGKTMXhtOK7Q2o2mGDOSRmMDmR5xstpxqtFUP/AClgGv5otbyA059FoqfDaneO7nxMgguDZGTQgi5AsOcRK2PEMSarHMbTa12dneVAXXcAYgWy2BJgX6KUlZL+o54h2YmLxJG+wsOkb7/NbPgNMEgkz5b6fSR69VosG8gGd4Ld5nUjpZbTAcTZQbncbtGw+KxIGv3PVVNVoSWtF6xnGRhmBtNsvjQbkwSTyGi8+4i7EVq5qPN3RAzHw7AAi40N138F4m7E12ipBLz4yTYCJI/4mwjkSNzOR/XvrOYxo7llxSNWk9tONi5wbGYz6dApPl0VRisb/kyOzuO4pVxLsNT7oxTNSKpdlyTAyuAm8gXGy3+G43i8JVDMRh3tJgBzW52ON7AjqQs/sLw/Gtr58XRpNysLRVYR42kyGgNJkTebK/wt2PByin0zzvI8lKbVJoxOF1nvYHPblJuBvG0jY9FmIi2pUqPNbt2ERF04ERCgJRQiAlERAQiKEBKJKIAiIgCIiAIiLgJUIi6AocYUql/ih2i/pMNkYf8AUqy0QYLW/mP09VCc+MbLMWN5JqK+p5R+Jvaj+txfhM0qJy0wD8X6nxzMR5Ac1T34RzqmRl5NjtB0MrhidVv+zjm1W5CBnbJ5F7LW5nLcx/ZYpyaXI+kjCMIqK6RveEYdophtswFjOlyd+un/ACWyw+BZALReZBnnoQNv8eaxcI25m3lsOdvb0FueeTJhulg635Tbe2v7rC3s5L8HKnSy62/abwDeRuZ+zo+0GFdUptcIABA3OWxgm2nXn5qyUKfeX5zBkE30m/X5KKmELNTrIE3nXUH+2kotbIqVMqfZrjLqf+gDdxcAI+NzhEvO0Bot15hcOGYx+FbVpVaUh7iDmzSCQ4SCCDof8LC7Q0TTrCpTtNwRpIm4I9VbcNxRmJbVY5oDnv73DkwA8QJZmNg8FsQdZVz6tEpUivcfxDCKOVmSBDBp4G6WH/K19CJvK1OGaaxnaCSOTZsOUkti+shd3GMRnsR42DKIEDw+E8jssns81rhlduHCBH5XMeD7vUuo2S6RwwuLOGcS0S4amNJGk+x9FuuH9tjh2A1Q98gwJgCBA6EdOm+q7ONYfD02BtMZi59RzTr4X5RePI+QAWFhuytSp8bDliWkDUWNv/Y+3UKFxe2RlxktnvfAWOFCnnDWuLZytuGzcNHktgqT2Y45VptZTxIzU4AZVBkxoM4+XzV1BlenhyRlHR87mhKE3yJREVxUEREBKKFKAIiIAoUogC4lSoK4wQkqIXFwUbOnOVMrqBXIuRMUc5UrhmUF67Yo7ColcO8QPSxR2IuIcsHi/GKWFZmrOA5C0uPIBHJJWxGLk6R38QxrKFN1Sq4NY0SSV87dtOOuxtZ9Uk5ZhjdmtvA5TzPNbvtv2yfi3FoOSkNGzvtm5mx2VIxBJJI9dv8AH8lYcmX5Hro93wvE+Jcpdv8AwYrxGo/fyhcMNXdTcHsMEG3ly8v7ruc2DGms29NI5LrqMG2kCd41tPkiZuaL/wAMxdOpTZBgOBgHeJBaJtmbEW1EemfX8M3AFomREmI0jQKgcDrtM0X6Pu0x8FQaHyItHktzR4tWw3grgup3hwALmyZ35cj8wss8W9FbRbuH1IeZken3HrOvkt3XwgqtIMzFiRvBGvqqnRxbXBrmQWkghzTPmPO1wY8lcsHUkCDuPIe/moL7Mz5dbKJ2kwZLajTGZhJiYBE3y+kW6LW8C4gKdHLP+o2pmgxIECY57C36VfO0WBzHO2OevUaqg4zBifC0CDMxGw5aDS3lzUlpcWXQlyRb8Hh6ePowQG1e7vAFnEkQTyJafQHSyouCZNI2+Cq1r4PwtIdmJHLMAP8A16LadmOO9znLiS7vaQgzZrXuJibxE+wWTi+zNWnii/CVQxtScpddhLiZpVLEQbETM23hWJJaZFPg2n19DE4fwt9Sq81AA1rXBgJt4XAtjfLcyevVejdiuIMqUxTMFzNQYzgWiYsbRBFiAPJVDB8Ar5agxRos1GSm4hx0M9LmYWfwI/0xL3GWSGuECW3gHpvO37KHLjLZDKlkg0mW3jfEadIPAjN4S0C4MmxjkSDP8hbvsdxH+pwzag0kgeQ01Xj3G6762JaAQMwLQTIBc05h0BtqvS/w+p/01N9AuEZy9g3AfBLTzg77z0Wjx8nuY/KwKOJfcuSIi9I8oIiIApUKUARQpQBERAcCVEoVxULJJAvXXWdAXXUf9/uuFQeqrciSidbapnp9/Q/Jc3Vea6mtjT739lxqvH7+otp6FV20i2k2ZQq21Tvlr3uM/T78vmFJeI1+xtoufIzvAzXVf5XTi+I06LM9V4Y3mf2HNU/j/banQllKH1ASCT8DTMRI+Jw5afsvPeJ8Yq4hxNVxJM2MACbQI/LFrR8Srlnro1YfBlPctIuvaD8R33Zhm5R+swXEdNQLXVAxvE6lbxVHOe79RknqD8pGmq6KlB7otv58tb2/jVS3AOc0SSLwbb21npy/vFEp8tyZ6uLDjxL1RrMQScx1udeQ6+XJRRdGxkwBfn/k+62Vbhbj53M8z6fXqeg11bCOAk7HbSD62sPaFNNMssnupOhtrt0+saLjUwxgWmBY2jfUxrMoypYGJ0B3tzI30+SynCR5xcR5fUefkl0GzR1m5T8/JW7ANdi6Be276QktGjgCJHW5B8nQtDxCh4WmNtfu3stl2Cx3d4pjT8Lzl03II/Yn2C7Jco2iqTaOzC0Wie7eaTpIi4afFrGwt12023fCu0dWg7LiGlzdA8Tc6ROhsB1/ddvajgfdVMzB4CTIE2d5XiR+ywcLtlcQYEghpnblEWOutrbqhv7j1nEvtHHUsVT/ANN20QRBnkdVVeIYWSYOhiLka3y9bLX0sJBlhdRdraS227m7XImJFls6PE2vhmKAYXfDVb4mOP8AuDZjScw5XA0UHvorUeHRVeLcNcHF7Q6M0u19NBG5Hqp4b2jxGHe3cUxlIImWX8Jk6XtytyVu49gDRovc4D4TlcCdxA5g6/NUs1ZgVDZ48LwA6IHiDieo11HkZV0G2qZYqkrLe3tVSr0mCqIddpO7S1433OUtP/ieayhjmEvpi4c0QbEtdLmG5/4t56dVQqmCJaSBIkEaeKbESNzA9juuWHdUaS8BxkeMA3s4HMOhO/UrjgnuzixJLRc+HOpVSBVOUhoyg6wfEL+WnPxC0Xz2cZacndPhzDIJLiRleGkG9wZB2t0Xm1Sm9mQyXXMEHVvhIB5eKTlOklZvD6NVzgBZzyCATfxOadNb5QFx46WmHBPs+juC47v6FOp+tgJ6Hce8rNWq7NYUUcNSY3RrAOft0W0lerBvirPm5pcnXRKKJUqwgFKhSgCIiAIiIDg9dTiiKDJRMZx+/v7uuDxcf5+7IipZaiJiPquitUgxy+h/lEVcmTiYmJxDWNzPcABqTYW/kD3VB7SdqXVmmnQ8DNC6buAkgAzYFEWXJJ3R6fiYov2ZVKOFsDF4HWIsOk668tN1kswwH5DOsTMxrob6T6+aIqG2bbtmVTbAnQe+4n9jY8vRd1JzpOYEk89x4b+se4KlFw4zJpUZtuYvAjy3tr8lLcO11o9BIggn75WKhEKrNDxTs/IcaYjcjnOo+Z0+a09F8S1wgi3iBG4kn0gfREVsJNqmXwdrZ38QpTTMyYEnr4rR5SeXrZafhLorMO8xaLTafSVCK6HTIs9zxmDGKoS4CHta6PMBw8rqh4nDmjUNNwgD4ZvNwBqQI53Gu6IqZqjNgk7aMrDCfD/t5wbmJJ6jpb5qv0GEYttF78jC6XFxkERJF9zEA7TMqEUcb2zQvqb+gyoS6iW97hg6abi8ZQIkFpDg4xMWkWNlj8Q4bQp03Ma3KXkOzOLnGWg2BiBIJ856IicnZBPZXu0PB/6ZtJ7XZs8yQMoBB2EnpeVj0OKPMd7LhNnADM0zY2if51RFfD2jstjtWZhxQcBNSRF/Hc6ate2f+xWd2YbTfVc9j7sEtbuRqSCdQLSiLko+rZ2SpM9m4B2jFQZakNI8IdYNP9tPK9lYA9EWnx8kpR2eD5WKMJ+pylAURab0ZaOTXLlKIupkAiIpgIiID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2" name="AutoShape 8" descr="data:image/jpeg;base64,/9j/4AAQSkZJRgABAQAAAQABAAD/2wCEAAkGBxQQEhUUEBQVFBUWFRYXFRgXFRUVGBUYGBcWGBgXFxcYHCggGxslHBUWIzIhJSkrLi4uFx8zOjQsNygtLi0BCgoKDg0OGxAQGywkICYtLCwsLCwsLCwsLSwsLCwsLCwsLCwsLCwsLCwsLCwsLCwsLCwsLCwsLCwsLCwsLCw0LP/AABEIAKgBLAMBIgACEQEDEQH/xAAcAAEAAgIDAQAAAAAAAAAAAAAAAQYEBQIDBwj/xAA7EAABAwIEAwYEBQMEAgMAAAABAAIRAyEEEjFBBVFhBhMicYGRMqHB8AdCUrHhFNHxI2JyooKSJDNT/8QAGgEBAAMBAQEAAAAAAAAAAAAAAAIDBAEFBv/EACkRAAICAgICAQMDBQAAAAAAAAABAhEDIRIxBCITQVFhMnHBQpGhseH/2gAMAwEAAhEDEQA/APcUREAUFSoQBFKhAEREAREQBERcAREXQFpO0XaWjggBUcO8cDkYNTG5/S3qVgdue2dLhtO5Dqzh4GT/ANncmrxPDUa/EarsTi6hDXWc42zD9LBs26zZsyitG7xfD+T2n1/s3XFeJVsfiMxmqZ+EGKVIAmQCDGk31PWy2tXH4PDgNqNFSoIzZAPiFviK0bMcabO7ogNa4aNAEW/eR6x6LjhOG5nAvm41ve+on7svKb3bPbUElXS/BtKvaR5P/wAakxg0k3Pnewuu6nQrViDVeZno2PKB0K78FghGxnb6dbx6hbWhhrEA8rmNrTbc2UNsrcox6MbDYetTALatQWizyL2EGDE/UhbXD8brtIHeuIGsgH3kfcLlTZIAMz7xGuuo3XczDA39OQ1gWhWR5LpsyycZfqSM7C9pn6EMeRrBLefnyW3w/G6boDpaTzuN9x5KnU8ORIFoMW2v/I1XfRcfLz0Ot/4V8PIyLtlM/Gxy60X1jwRIMhclTsHjXMJLbHUjawOoVi4ZxRlceGx3E7TEjpZbceaM9fUw5MEofsbBFxzLkrikIiKRwIiIAhREAREXQFKhSgCIiAIiICEUogIREQBERAEREAWFxjiLMNRfVqGGsaXHmY2HUrNXm340cTLKFOi2ZeS425CB8yVXlnxjZd4+L5MiieS47GP4ljTUrT43SR+lswGjoLBZ+PqONQU6ZIa2LSALix5QR+w9dFwmrlrtuQDaR8tf2VzxnDc7czIgAkkXJmHegvAmy8vNKpKz6SNLSOrAYMOAJjY7eVj5neLDzC22GpZTY5tAIHs7TaCOq1+EwxaRoZJj0Agjl1CuXC8Ozu9Lm5IA3Hl8lnfsyGSXEw8NTMgabm5tvvvf3C29KgfveLiOknXyWrwz8xkWF50P05R93WfRr2tt6b6AjZSjRmnbMkUg2+0aSflPmfZdj2m8wPoPS3NcG156GYMjU3iPkhiTB9BJ9bnzVmiqmG3MuMkcoJuNI9Vh8dqup4Z7qN3MYSOcWkwNSBPssxtMgnL522tcX209Qqr2z4g9lWjSt3ToDjGYEkmc3/iDA3ISicI3JFa4bxgurUC2pVp1u8aGhvwVDUqiM3i+GHQQQdAQvReJvfh3uqUzkcHtFMf/AKyBt5mfoq23sRTxtNtfCA4aoPGA4hxmZa4tBlsxPMQFuavamnUeyhie7o4gsytqz3jWP0sLQ63uPJW0mvsdyPlK4q67Rr8B2jq1nB+Ic5occvxFtx8RsQIFhPQxJ19F7PYwZGtfUlz5LA4w4tibTcjUzyVJxnBqIwlOnSzVG0j4qjtXlzpdfeTNhzWzocUw7nYVtatkdTdmyD9UQAX8ucfJMUnCbtlHkQWSPqi/IoabKV6Z5IREXQERF0BERAERSgCIiAIiIAiIgCIiAKFKICEUogIXlH4zYUF9Jx/TAmRuTaPqvWFQPxbweehTfE5XR7wZn0Wfyf0Wa/BdZ0eBubldsPT73Vj4HxjIMr/FtbUAAfT9gtHiiHEke8bSRoB0XRSMH7+yssoqa2e/R6fw+oHOEQ4mNdI6D6dCrQAGtvfK07a208tfa6887K4v9ZMiCJ9dtdxz+avOHrlzdb/3kCeX8LFXFtGfLE07MURUgTAN9TqYifULb0XkHzkcreXSfmtbW8JkiRGsGdRc9PPSNF14d7ybazcTy9Jnz5bKK0datFgo4a5MkAXifCd5PVaziHaam0lmHaaz5ibZfV06dVk9oM1YNwtIhjjTFSo4xBkf/XrN1XuHUCyAbAj8tx0vpHpurH6lcIqStm4wr8RXB72pkBm1MZYH/I7+iwuIdiqrj3mHqZ3/AKaplup+YurBhC2IA16a7X5/fJbzCvH3t92VmOKe2QlllB+p57wjsRjTZ5dTkkvAqDI+To7KZcbm5Xb2n/C+u54dhTTcwNyhpOUho0GkHzXqWHqSFktqFa44ovdmWXm5VK1RQMFhsbhMKKbMPTLmg/nvYWtJ8tVRMG/EcTxH9PVY1r8zodlDCyDcG0323kDqveKgVb4f2UpnFuxQOU55LQNXANi86TBiPW5BreD2S7J4/LSUpNU/5LTgaHd02M1yMa2eeUAfRd6BF6KR5QREXQEREAREQBSiIAiIgCIiAIiIAiIgCIiAIiIAq929o58DW6Nze38KwrE4phRWo1Kbrh7HNPqCFDJHlFonjlxmn+T5ZxtnOcCOljz1++awfvT6rd8TwhaXMdq0mQY+LSAd9JgLWd1eDy877gn2WCDtH1Ddmx4FjsrxvH3Y+22y9FwWLygffn/jy9fKGmLtPMWtI6Qt7gO0DmgNeMwAI1Ij66fVU5cbbtEZLkj0ShXboTNjG5uP7fey5jBCM+niAc3Wdfe400VS4XxU1XgMaSdxBIjl+/srfhTkaO9JY1pznMLWvr96Hleji72UTjx6Mfj3DnYrFltJxb3bqWYSG52Nhr8rtnAZvn6TT4bUYXd6RBccoaIAEnLGvRV3hvaM061esXgl9QuYNQ0FwB+Q/wCiv3BavfUmvMSWgn56EcwZ9Va1eiEueNL7Gtp1QzXaI5b8/RZmCeQZJsTI5RGnn5LC4uCH+GPY/IfeiyuCVrgbi2sx08/7e8F3RF/pstGCJPQfNbJjuqr3Eu0GHwbM1Z4nZouSeQCq+O/FJsHuKLnECSYLh0uP3mFujkjEw/BkyO0j0twlcMCwtLhtIj2XlvCvxYDnZcRTyaXBJ95iBKvXZjtGzFgOZcOLsp5x/g+ysjli5Ihl8bJji7WiyIiLWYwiIgCIiAIilAEREAREQBERAEREAREQBERAEREAUFSiA8U/FLg3c4g1G2ZU8WkjMdR8vmvOq1HL92HWR0/dfSHbPhIxOHcIlzfEPqB6LwjHYU5yHgmJOaDEdevuvMyr45tfQ+h8HN8mOn2jQZLW5n70+4Xa2pvfruJ59P4WwqUAQBrBPuZgzpt92WDjcPAJFjvz5zdcUr0a+i+fh5h3mg+rSs59QUqZIk2kud1sSbLLxHGqzqtTh/EgalN8hlUDI4X8Jkaiy2P4YAHANLfipmo42/UGxbyHyVcxXGq2JxjKVVwMvhtmywT8TiBrpbzUXp6Ma95yv6f3Krg5o1h3jcwa4S28FwPLlZy9F7LY/vK1Qsc4sIa1oIjJlmGg7mCtbi8FSY4ifEGmDpN4mfzafJZHB8X3ZtYZj6mNST0+4VDyWy7IuUTecdolwvta3n02VZxHHH0JbT+LnpE7wRqvQOGZakZuh3Hlf1WTxHsph64JLPFGskT6KxYXP2RkXkQh6zR5Bw+rR7zvcYTUJ0DpIJiYDbTfdXGtRZiaRNWrTwbCJvkaYjck/IDYLXYvsGW4jMZ7s6QTmaZnXc20tvyW+4l2WonCOo0msD36vIl5MRJJBM3XFF3suy5YOqf/AA8vHZ3PWc2hVbifEIewGCOcxE6SJXr/AOHHBKtEF1UyBZoiBMXgchMdSSt3w3hlOhQo0wzLkYxsGCRlAFyN+q3WGphohthstuPFc7b6MHk+Y5w4pHciItp5oREQBERAFKhSgCIiAIiIAiIgCIiAIiIAUCIgCIiAKCilAQQvLu3fZXJU72kDldqLwDyHKfovUlrO0dEOw1UOizHEEiYIFjCo8jEpw/Y0eNmeLImj5+xT2UnEXcRIIbeCZvrHJa5+OkQxjRzmXHXc+q6nAh1xJBMk787agz+633A+Dd+cgGUkSDeSQ5rSNZ1J9l51KO2fRt12d3YbtOcG51OqSKdTRwt3ZvfoJt/m18xfZHD4xlKsx3d1GPzd5TAmpe7XgdRt9VS+I9ms2FHdw57CQ/aIDXC3qV18O7VYrh7BTcHGbNBEAxY2I6i/l5qSlZlnj5Pljezr47j8mLcXZvDAABjLblAkwefsuD8eM0t+EnWMszGvL4lg1MU/E1g6pq8gWuZJsfu62WJ4f3fg3aQHaH8oNo9N1TJLVmla0y1dnuLxAJHIX9leuHcQBsSvFWPLdDOw18wrVwTjLiAOUbzff0/su48jgzL5Hjqe0eo1Kci0QV04fAgOLyL7LF4Tjc7RrEalcuM8cZRysEF7zAE6Ddx6BbuUGubPK4zT4I442sfK8dOX35rPwFckX2/ZVfi9SofEAHN5t8972W/4R4mDnAUcWRuZPLBKBuUUNNlK3mEIiIAiIgClQpQBERAERQgJRFCAIiICUUIgClQpQBQpUIAiIgC0HbbEBuDrXAJZYSAT0HVT2x7QtwNHNIzvOWmDudSfIAE+y+eOKdoquIxHeVXEjPMSSPuPsBZs2TuKN/h+LLI+b0kwR8TtfFsYtGYefwn26rccOxrqT2VWOiSXN2GdsZ6btLGxufzdFi0GtFIECZc4kxZtgG85jSf9x1iVjODmZ2DMWugmdA7bfXxEQsPZ7jVl2fj6FSqa1N9WjVLQXtYQGkwBJJ2jodAtB2pqipXZc/ABLrycxI8vRZeE4e1pEtAJ2BJaCTe2g20WJxemwVWmoDly6EzJnK3Xa59tNlWpexXGKTMXhtOK7Q2o2mGDOSRmMDmR5xstpxqtFUP/AClgGv5otbyA059FoqfDaneO7nxMgguDZGTQgi5AsOcRK2PEMSarHMbTa12dneVAXXcAYgWy2BJgX6KUlZL+o54h2YmLxJG+wsOkb7/NbPgNMEgkz5b6fSR69VosG8gGd4Ld5nUjpZbTAcTZQbncbtGw+KxIGv3PVVNVoSWtF6xnGRhmBtNsvjQbkwSTyGi8+4i7EVq5qPN3RAzHw7AAi40N138F4m7E12ipBLz4yTYCJI/4mwjkSNzOR/XvrOYxo7llxSNWk9tONi5wbGYz6dApPl0VRisb/kyOzuO4pVxLsNT7oxTNSKpdlyTAyuAm8gXGy3+G43i8JVDMRh3tJgBzW52ON7AjqQs/sLw/Gtr58XRpNysLRVYR42kyGgNJkTebK/wt2PByin0zzvI8lKbVJoxOF1nvYHPblJuBvG0jY9FmIi2pUqPNbt2ERF04ERCgJRQiAlERAQiKEBKJKIAiIgCIiAIiLgJUIi6AocYUql/ih2i/pMNkYf8AUqy0QYLW/mP09VCc+MbLMWN5JqK+p5R+Jvaj+txfhM0qJy0wD8X6nxzMR5Ac1T34RzqmRl5NjtB0MrhidVv+zjm1W5CBnbJ5F7LW5nLcx/ZYpyaXI+kjCMIqK6RveEYdophtswFjOlyd+un/ACWyw+BZALReZBnnoQNv8eaxcI25m3lsOdvb0FueeTJhulg635Tbe2v7rC3s5L8HKnSy62/abwDeRuZ+zo+0GFdUptcIABA3OWxgm2nXn5qyUKfeX5zBkE30m/X5KKmELNTrIE3nXUH+2kotbIqVMqfZrjLqf+gDdxcAI+NzhEvO0Bot15hcOGYx+FbVpVaUh7iDmzSCQ4SCCDof8LC7Q0TTrCpTtNwRpIm4I9VbcNxRmJbVY5oDnv73DkwA8QJZmNg8FsQdZVz6tEpUivcfxDCKOVmSBDBp4G6WH/K19CJvK1OGaaxnaCSOTZsOUkti+shd3GMRnsR42DKIEDw+E8jssns81rhlduHCBH5XMeD7vUuo2S6RwwuLOGcS0S4amNJGk+x9FuuH9tjh2A1Q98gwJgCBA6EdOm+q7ONYfD02BtMZi59RzTr4X5RePI+QAWFhuytSp8bDliWkDUWNv/Y+3UKFxe2RlxktnvfAWOFCnnDWuLZytuGzcNHktgqT2Y45VptZTxIzU4AZVBkxoM4+XzV1BlenhyRlHR87mhKE3yJREVxUEREBKKFKAIiIAoUogC4lSoK4wQkqIXFwUbOnOVMrqBXIuRMUc5UrhmUF67Yo7ColcO8QPSxR2IuIcsHi/GKWFZmrOA5C0uPIBHJJWxGLk6R38QxrKFN1Sq4NY0SSV87dtOOuxtZ9Uk5ZhjdmtvA5TzPNbvtv2yfi3FoOSkNGzvtm5mx2VIxBJJI9dv8AH8lYcmX5Hro93wvE+Jcpdv8AwYrxGo/fyhcMNXdTcHsMEG3ly8v7ruc2DGms29NI5LrqMG2kCd41tPkiZuaL/wAMxdOpTZBgOBgHeJBaJtmbEW1EemfX8M3AFomREmI0jQKgcDrtM0X6Pu0x8FQaHyItHktzR4tWw3grgup3hwALmyZ35cj8wss8W9FbRbuH1IeZken3HrOvkt3XwgqtIMzFiRvBGvqqnRxbXBrmQWkghzTPmPO1wY8lcsHUkCDuPIe/moL7Mz5dbKJ2kwZLajTGZhJiYBE3y+kW6LW8C4gKdHLP+o2pmgxIECY57C36VfO0WBzHO2OevUaqg4zBifC0CDMxGw5aDS3lzUlpcWXQlyRb8Hh6ePowQG1e7vAFnEkQTyJafQHSyouCZNI2+Cq1r4PwtIdmJHLMAP8A16LadmOO9znLiS7vaQgzZrXuJibxE+wWTi+zNWnii/CVQxtScpddhLiZpVLEQbETM23hWJJaZFPg2n19DE4fwt9Sq81AA1rXBgJt4XAtjfLcyevVejdiuIMqUxTMFzNQYzgWiYsbRBFiAPJVDB8Ar5agxRos1GSm4hx0M9LmYWfwI/0xL3GWSGuECW3gHpvO37KHLjLZDKlkg0mW3jfEadIPAjN4S0C4MmxjkSDP8hbvsdxH+pwzag0kgeQ01Xj3G6762JaAQMwLQTIBc05h0BtqvS/w+p/01N9AuEZy9g3AfBLTzg77z0Wjx8nuY/KwKOJfcuSIi9I8oIiIApUKUARQpQBERAcCVEoVxULJJAvXXWdAXXUf9/uuFQeqrciSidbapnp9/Q/Jc3Vea6mtjT739lxqvH7+otp6FV20i2k2ZQq21Tvlr3uM/T78vmFJeI1+xtoufIzvAzXVf5XTi+I06LM9V4Y3mf2HNU/j/banQllKH1ASCT8DTMRI+Jw5afsvPeJ8Yq4hxNVxJM2MACbQI/LFrR8Srlnro1YfBlPctIuvaD8R33Zhm5R+swXEdNQLXVAxvE6lbxVHOe79RknqD8pGmq6KlB7otv58tb2/jVS3AOc0SSLwbb21npy/vFEp8tyZ6uLDjxL1RrMQScx1udeQ6+XJRRdGxkwBfn/k+62Vbhbj53M8z6fXqeg11bCOAk7HbSD62sPaFNNMssnupOhtrt0+saLjUwxgWmBY2jfUxrMoypYGJ0B3tzI30+SynCR5xcR5fUefkl0GzR1m5T8/JW7ANdi6Be276QktGjgCJHW5B8nQtDxCh4WmNtfu3stl2Cx3d4pjT8Lzl03II/Yn2C7Jco2iqTaOzC0Wie7eaTpIi4afFrGwt12023fCu0dWg7LiGlzdA8Tc6ROhsB1/ddvajgfdVMzB4CTIE2d5XiR+ywcLtlcQYEghpnblEWOutrbqhv7j1nEvtHHUsVT/ANN20QRBnkdVVeIYWSYOhiLka3y9bLX0sJBlhdRdraS227m7XImJFls6PE2vhmKAYXfDVb4mOP8AuDZjScw5XA0UHvorUeHRVeLcNcHF7Q6M0u19NBG5Hqp4b2jxGHe3cUxlIImWX8Jk6XtytyVu49gDRovc4D4TlcCdxA5g6/NUs1ZgVDZ48LwA6IHiDieo11HkZV0G2qZYqkrLe3tVSr0mCqIddpO7S1433OUtP/ieayhjmEvpi4c0QbEtdLmG5/4t56dVQqmCJaSBIkEaeKbESNzA9juuWHdUaS8BxkeMA3s4HMOhO/UrjgnuzixJLRc+HOpVSBVOUhoyg6wfEL+WnPxC0Xz2cZacndPhzDIJLiRleGkG9wZB2t0Xm1Sm9mQyXXMEHVvhIB5eKTlOklZvD6NVzgBZzyCATfxOadNb5QFx46WmHBPs+juC47v6FOp+tgJ6Hce8rNWq7NYUUcNSY3RrAOft0W0lerBvirPm5pcnXRKKJUqwgFKhSgCIiAIiIDg9dTiiKDJRMZx+/v7uuDxcf5+7IipZaiJiPquitUgxy+h/lEVcmTiYmJxDWNzPcABqTYW/kD3VB7SdqXVmmnQ8DNC6buAkgAzYFEWXJJ3R6fiYov2ZVKOFsDF4HWIsOk668tN1kswwH5DOsTMxrob6T6+aIqG2bbtmVTbAnQe+4n9jY8vRd1JzpOYEk89x4b+se4KlFw4zJpUZtuYvAjy3tr8lLcO11o9BIggn75WKhEKrNDxTs/IcaYjcjnOo+Z0+a09F8S1wgi3iBG4kn0gfREVsJNqmXwdrZ38QpTTMyYEnr4rR5SeXrZafhLorMO8xaLTafSVCK6HTIs9zxmDGKoS4CHta6PMBw8rqh4nDmjUNNwgD4ZvNwBqQI53Gu6IqZqjNgk7aMrDCfD/t5wbmJJ6jpb5qv0GEYttF78jC6XFxkERJF9zEA7TMqEUcb2zQvqb+gyoS6iW97hg6abi8ZQIkFpDg4xMWkWNlj8Q4bQp03Ma3KXkOzOLnGWg2BiBIJ856IicnZBPZXu0PB/6ZtJ7XZs8yQMoBB2EnpeVj0OKPMd7LhNnADM0zY2if51RFfD2jstjtWZhxQcBNSRF/Hc6ate2f+xWd2YbTfVc9j7sEtbuRqSCdQLSiLko+rZ2SpM9m4B2jFQZakNI8IdYNP9tPK9lYA9EWnx8kpR2eD5WKMJ+pylAURab0ZaOTXLlKIupkAiIpgIiID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4" name="AutoShape 10" descr="data:image/jpeg;base64,/9j/4AAQSkZJRgABAQAAAQABAAD/2wCEAAkGBxQQEhUUEBQVFBUWFRYXFRgXFRUVGBUYGBcWGBgXFxcYHCggGxslHBUWIzIhJSkrLi4uFx8zOjQsNygtLi0BCgoKDg0OGxAQGywkICYtLCwsLCwsLCwsLSwsLCwsLCwsLCwsLCwsLCwsLCwsLCwsLCwsLCwsLCwsLCwsLCw0LP/AABEIAKgBLAMBIgACEQEDEQH/xAAcAAEAAgIDAQAAAAAAAAAAAAAAAQYEBQIDBwj/xAA7EAABAwIEAwYEBQMEAgMAAAABAAIRAyEEEjFBBVFhBhMicYGRMqHB8AdCUrHhFNHxI2JyooKSJDNT/8QAGgEBAAMBAQEAAAAAAAAAAAAAAAIDBAEFBv/EACkRAAICAgICAQMDBQAAAAAAAAABAhEDIRIxBCITQVFhMnHBQpGhseH/2gAMAwEAAhEDEQA/APcUREAUFSoQBFKhAEREAREQBERcAREXQFpO0XaWjggBUcO8cDkYNTG5/S3qVgdue2dLhtO5Dqzh4GT/ANncmrxPDUa/EarsTi6hDXWc42zD9LBs26zZsyitG7xfD+T2n1/s3XFeJVsfiMxmqZ+EGKVIAmQCDGk31PWy2tXH4PDgNqNFSoIzZAPiFviK0bMcabO7ogNa4aNAEW/eR6x6LjhOG5nAvm41ve+on7svKb3bPbUElXS/BtKvaR5P/wAakxg0k3Pnewuu6nQrViDVeZno2PKB0K78FghGxnb6dbx6hbWhhrEA8rmNrTbc2UNsrcox6MbDYetTALatQWizyL2EGDE/UhbXD8brtIHeuIGsgH3kfcLlTZIAMz7xGuuo3XczDA39OQ1gWhWR5LpsyycZfqSM7C9pn6EMeRrBLefnyW3w/G6boDpaTzuN9x5KnU8ORIFoMW2v/I1XfRcfLz0Ot/4V8PIyLtlM/Gxy60X1jwRIMhclTsHjXMJLbHUjawOoVi4ZxRlceGx3E7TEjpZbceaM9fUw5MEofsbBFxzLkrikIiKRwIiIAhREAREXQFKhSgCIiAIiICEUogIREQBERAEREAWFxjiLMNRfVqGGsaXHmY2HUrNXm340cTLKFOi2ZeS425CB8yVXlnxjZd4+L5MiieS47GP4ljTUrT43SR+lswGjoLBZ+PqONQU6ZIa2LSALix5QR+w9dFwmrlrtuQDaR8tf2VzxnDc7czIgAkkXJmHegvAmy8vNKpKz6SNLSOrAYMOAJjY7eVj5neLDzC22GpZTY5tAIHs7TaCOq1+EwxaRoZJj0Agjl1CuXC8Ozu9Lm5IA3Hl8lnfsyGSXEw8NTMgabm5tvvvf3C29KgfveLiOknXyWrwz8xkWF50P05R93WfRr2tt6b6AjZSjRmnbMkUg2+0aSflPmfZdj2m8wPoPS3NcG156GYMjU3iPkhiTB9BJ9bnzVmiqmG3MuMkcoJuNI9Vh8dqup4Z7qN3MYSOcWkwNSBPssxtMgnL522tcX209Qqr2z4g9lWjSt3ToDjGYEkmc3/iDA3ISicI3JFa4bxgurUC2pVp1u8aGhvwVDUqiM3i+GHQQQdAQvReJvfh3uqUzkcHtFMf/AKyBt5mfoq23sRTxtNtfCA4aoPGA4hxmZa4tBlsxPMQFuavamnUeyhie7o4gsytqz3jWP0sLQ63uPJW0mvsdyPlK4q67Rr8B2jq1nB+Ic5occvxFtx8RsQIFhPQxJ19F7PYwZGtfUlz5LA4w4tibTcjUzyVJxnBqIwlOnSzVG0j4qjtXlzpdfeTNhzWzocUw7nYVtatkdTdmyD9UQAX8ucfJMUnCbtlHkQWSPqi/IoabKV6Z5IREXQERF0BERAERSgCIiAIiIAiIgCIiAKFKICEUogIXlH4zYUF9Jx/TAmRuTaPqvWFQPxbweehTfE5XR7wZn0Wfyf0Wa/BdZ0eBubldsPT73Vj4HxjIMr/FtbUAAfT9gtHiiHEke8bSRoB0XRSMH7+yssoqa2e/R6fw+oHOEQ4mNdI6D6dCrQAGtvfK07a208tfa6887K4v9ZMiCJ9dtdxz+avOHrlzdb/3kCeX8LFXFtGfLE07MURUgTAN9TqYifULb0XkHzkcreXSfmtbW8JkiRGsGdRc9PPSNF14d7ybazcTy9Jnz5bKK0datFgo4a5MkAXifCd5PVaziHaam0lmHaaz5ibZfV06dVk9oM1YNwtIhjjTFSo4xBkf/XrN1XuHUCyAbAj8tx0vpHpurH6lcIqStm4wr8RXB72pkBm1MZYH/I7+iwuIdiqrj3mHqZ3/AKaplup+YurBhC2IA16a7X5/fJbzCvH3t92VmOKe2QlllB+p57wjsRjTZ5dTkkvAqDI+To7KZcbm5Xb2n/C+u54dhTTcwNyhpOUho0GkHzXqWHqSFktqFa44ovdmWXm5VK1RQMFhsbhMKKbMPTLmg/nvYWtJ8tVRMG/EcTxH9PVY1r8zodlDCyDcG0323kDqveKgVb4f2UpnFuxQOU55LQNXANi86TBiPW5BreD2S7J4/LSUpNU/5LTgaHd02M1yMa2eeUAfRd6BF6KR5QREXQEREAREQBSiIAiIgCIiAIiIAiIgCIiAIiIAq929o58DW6Nze38KwrE4phRWo1Kbrh7HNPqCFDJHlFonjlxmn+T5ZxtnOcCOljz1++awfvT6rd8TwhaXMdq0mQY+LSAd9JgLWd1eDy877gn2WCDtH1Ddmx4FjsrxvH3Y+22y9FwWLygffn/jy9fKGmLtPMWtI6Qt7gO0DmgNeMwAI1Ij66fVU5cbbtEZLkj0ShXboTNjG5uP7fey5jBCM+niAc3Wdfe400VS4XxU1XgMaSdxBIjl+/srfhTkaO9JY1pznMLWvr96Hleji72UTjx6Mfj3DnYrFltJxb3bqWYSG52Nhr8rtnAZvn6TT4bUYXd6RBccoaIAEnLGvRV3hvaM061esXgl9QuYNQ0FwB+Q/wCiv3BavfUmvMSWgn56EcwZ9Va1eiEueNL7Gtp1QzXaI5b8/RZmCeQZJsTI5RGnn5LC4uCH+GPY/IfeiyuCVrgbi2sx08/7e8F3RF/pstGCJPQfNbJjuqr3Eu0GHwbM1Z4nZouSeQCq+O/FJsHuKLnECSYLh0uP3mFujkjEw/BkyO0j0twlcMCwtLhtIj2XlvCvxYDnZcRTyaXBJ95iBKvXZjtGzFgOZcOLsp5x/g+ysjli5Ihl8bJji7WiyIiLWYwiIgCIiAIilAEREAREQBERAEREAREQBERAEREAUFSiA8U/FLg3c4g1G2ZU8WkjMdR8vmvOq1HL92HWR0/dfSHbPhIxOHcIlzfEPqB6LwjHYU5yHgmJOaDEdevuvMyr45tfQ+h8HN8mOn2jQZLW5n70+4Xa2pvfruJ59P4WwqUAQBrBPuZgzpt92WDjcPAJFjvz5zdcUr0a+i+fh5h3mg+rSs59QUqZIk2kud1sSbLLxHGqzqtTh/EgalN8hlUDI4X8Jkaiy2P4YAHANLfipmo42/UGxbyHyVcxXGq2JxjKVVwMvhtmywT8TiBrpbzUXp6Ma95yv6f3Krg5o1h3jcwa4S28FwPLlZy9F7LY/vK1Qsc4sIa1oIjJlmGg7mCtbi8FSY4ifEGmDpN4mfzafJZHB8X3ZtYZj6mNST0+4VDyWy7IuUTecdolwvta3n02VZxHHH0JbT+LnpE7wRqvQOGZakZuh3Hlf1WTxHsph64JLPFGskT6KxYXP2RkXkQh6zR5Bw+rR7zvcYTUJ0DpIJiYDbTfdXGtRZiaRNWrTwbCJvkaYjck/IDYLXYvsGW4jMZ7s6QTmaZnXc20tvyW+4l2WonCOo0msD36vIl5MRJJBM3XFF3suy5YOqf/AA8vHZ3PWc2hVbifEIewGCOcxE6SJXr/AOHHBKtEF1UyBZoiBMXgchMdSSt3w3hlOhQo0wzLkYxsGCRlAFyN+q3WGphohthstuPFc7b6MHk+Y5w4pHciItp5oREQBERAFKhSgCIiAIiIAiIgCIiAIiIAUCIgCIiAKCilAQQvLu3fZXJU72kDldqLwDyHKfovUlrO0dEOw1UOizHEEiYIFjCo8jEpw/Y0eNmeLImj5+xT2UnEXcRIIbeCZvrHJa5+OkQxjRzmXHXc+q6nAh1xJBMk787agz+633A+Dd+cgGUkSDeSQ5rSNZ1J9l51KO2fRt12d3YbtOcG51OqSKdTRwt3ZvfoJt/m18xfZHD4xlKsx3d1GPzd5TAmpe7XgdRt9VS+I9ms2FHdw57CQ/aIDXC3qV18O7VYrh7BTcHGbNBEAxY2I6i/l5qSlZlnj5Pljezr47j8mLcXZvDAABjLblAkwefsuD8eM0t+EnWMszGvL4lg1MU/E1g6pq8gWuZJsfu62WJ4f3fg3aQHaH8oNo9N1TJLVmla0y1dnuLxAJHIX9leuHcQBsSvFWPLdDOw18wrVwTjLiAOUbzff0/su48jgzL5Hjqe0eo1Kci0QV04fAgOLyL7LF4Tjc7RrEalcuM8cZRysEF7zAE6Ddx6BbuUGubPK4zT4I442sfK8dOX35rPwFckX2/ZVfi9SofEAHN5t8972W/4R4mDnAUcWRuZPLBKBuUUNNlK3mEIiIAiIgClQpQBERAERQgJRFCAIiICUUIgClQpQBQpUIAiIgC0HbbEBuDrXAJZYSAT0HVT2x7QtwNHNIzvOWmDudSfIAE+y+eOKdoquIxHeVXEjPMSSPuPsBZs2TuKN/h+LLI+b0kwR8TtfFsYtGYefwn26rccOxrqT2VWOiSXN2GdsZ6btLGxufzdFi0GtFIECZc4kxZtgG85jSf9x1iVjODmZ2DMWugmdA7bfXxEQsPZ7jVl2fj6FSqa1N9WjVLQXtYQGkwBJJ2jodAtB2pqipXZc/ABLrycxI8vRZeE4e1pEtAJ2BJaCTe2g20WJxemwVWmoDly6EzJnK3Xa59tNlWpexXGKTMXhtOK7Q2o2mGDOSRmMDmR5xstpxqtFUP/AClgGv5otbyA059FoqfDaneO7nxMgguDZGTQgi5AsOcRK2PEMSarHMbTa12dneVAXXcAYgWy2BJgX6KUlZL+o54h2YmLxJG+wsOkb7/NbPgNMEgkz5b6fSR69VosG8gGd4Ld5nUjpZbTAcTZQbncbtGw+KxIGv3PVVNVoSWtF6xnGRhmBtNsvjQbkwSTyGi8+4i7EVq5qPN3RAzHw7AAi40N138F4m7E12ipBLz4yTYCJI/4mwjkSNzOR/XvrOYxo7llxSNWk9tONi5wbGYz6dApPl0VRisb/kyOzuO4pVxLsNT7oxTNSKpdlyTAyuAm8gXGy3+G43i8JVDMRh3tJgBzW52ON7AjqQs/sLw/Gtr58XRpNysLRVYR42kyGgNJkTebK/wt2PByin0zzvI8lKbVJoxOF1nvYHPblJuBvG0jY9FmIi2pUqPNbt2ERF04ERCgJRQiAlERAQiKEBKJKIAiIgCIiAIiLgJUIi6AocYUql/ih2i/pMNkYf8AUqy0QYLW/mP09VCc+MbLMWN5JqK+p5R+Jvaj+txfhM0qJy0wD8X6nxzMR5Ac1T34RzqmRl5NjtB0MrhidVv+zjm1W5CBnbJ5F7LW5nLcx/ZYpyaXI+kjCMIqK6RveEYdophtswFjOlyd+un/ACWyw+BZALReZBnnoQNv8eaxcI25m3lsOdvb0FueeTJhulg635Tbe2v7rC3s5L8HKnSy62/abwDeRuZ+zo+0GFdUptcIABA3OWxgm2nXn5qyUKfeX5zBkE30m/X5KKmELNTrIE3nXUH+2kotbIqVMqfZrjLqf+gDdxcAI+NzhEvO0Bot15hcOGYx+FbVpVaUh7iDmzSCQ4SCCDof8LC7Q0TTrCpTtNwRpIm4I9VbcNxRmJbVY5oDnv73DkwA8QJZmNg8FsQdZVz6tEpUivcfxDCKOVmSBDBp4G6WH/K19CJvK1OGaaxnaCSOTZsOUkti+shd3GMRnsR42DKIEDw+E8jssns81rhlduHCBH5XMeD7vUuo2S6RwwuLOGcS0S4amNJGk+x9FuuH9tjh2A1Q98gwJgCBA6EdOm+q7ONYfD02BtMZi59RzTr4X5RePI+QAWFhuytSp8bDliWkDUWNv/Y+3UKFxe2RlxktnvfAWOFCnnDWuLZytuGzcNHktgqT2Y45VptZTxIzU4AZVBkxoM4+XzV1BlenhyRlHR87mhKE3yJREVxUEREBKKFKAIiIAoUogC4lSoK4wQkqIXFwUbOnOVMrqBXIuRMUc5UrhmUF67Yo7ColcO8QPSxR2IuIcsHi/GKWFZmrOA5C0uPIBHJJWxGLk6R38QxrKFN1Sq4NY0SSV87dtOOuxtZ9Uk5ZhjdmtvA5TzPNbvtv2yfi3FoOSkNGzvtm5mx2VIxBJJI9dv8AH8lYcmX5Hro93wvE+Jcpdv8AwYrxGo/fyhcMNXdTcHsMEG3ly8v7ruc2DGms29NI5LrqMG2kCd41tPkiZuaL/wAMxdOpTZBgOBgHeJBaJtmbEW1EemfX8M3AFomREmI0jQKgcDrtM0X6Pu0x8FQaHyItHktzR4tWw3grgup3hwALmyZ35cj8wss8W9FbRbuH1IeZken3HrOvkt3XwgqtIMzFiRvBGvqqnRxbXBrmQWkghzTPmPO1wY8lcsHUkCDuPIe/moL7Mz5dbKJ2kwZLajTGZhJiYBE3y+kW6LW8C4gKdHLP+o2pmgxIECY57C36VfO0WBzHO2OevUaqg4zBifC0CDMxGw5aDS3lzUlpcWXQlyRb8Hh6ePowQG1e7vAFnEkQTyJafQHSyouCZNI2+Cq1r4PwtIdmJHLMAP8A16LadmOO9znLiS7vaQgzZrXuJibxE+wWTi+zNWnii/CVQxtScpddhLiZpVLEQbETM23hWJJaZFPg2n19DE4fwt9Sq81AA1rXBgJt4XAtjfLcyevVejdiuIMqUxTMFzNQYzgWiYsbRBFiAPJVDB8Ar5agxRos1GSm4hx0M9LmYWfwI/0xL3GWSGuECW3gHpvO37KHLjLZDKlkg0mW3jfEadIPAjN4S0C4MmxjkSDP8hbvsdxH+pwzag0kgeQ01Xj3G6762JaAQMwLQTIBc05h0BtqvS/w+p/01N9AuEZy9g3AfBLTzg77z0Wjx8nuY/KwKOJfcuSIi9I8oIiIApUKUARQpQBERAcCVEoVxULJJAvXXWdAXXUf9/uuFQeqrciSidbapnp9/Q/Jc3Vea6mtjT739lxqvH7+otp6FV20i2k2ZQq21Tvlr3uM/T78vmFJeI1+xtoufIzvAzXVf5XTi+I06LM9V4Y3mf2HNU/j/banQllKH1ASCT8DTMRI+Jw5afsvPeJ8Yq4hxNVxJM2MACbQI/LFrR8Srlnro1YfBlPctIuvaD8R33Zhm5R+swXEdNQLXVAxvE6lbxVHOe79RknqD8pGmq6KlB7otv58tb2/jVS3AOc0SSLwbb21npy/vFEp8tyZ6uLDjxL1RrMQScx1udeQ6+XJRRdGxkwBfn/k+62Vbhbj53M8z6fXqeg11bCOAk7HbSD62sPaFNNMssnupOhtrt0+saLjUwxgWmBY2jfUxrMoypYGJ0B3tzI30+SynCR5xcR5fUefkl0GzR1m5T8/JW7ANdi6Be276QktGjgCJHW5B8nQtDxCh4WmNtfu3stl2Cx3d4pjT8Lzl03II/Yn2C7Jco2iqTaOzC0Wie7eaTpIi4afFrGwt12023fCu0dWg7LiGlzdA8Tc6ROhsB1/ddvajgfdVMzB4CTIE2d5XiR+ywcLtlcQYEghpnblEWOutrbqhv7j1nEvtHHUsVT/ANN20QRBnkdVVeIYWSYOhiLka3y9bLX0sJBlhdRdraS227m7XImJFls6PE2vhmKAYXfDVb4mOP8AuDZjScw5XA0UHvorUeHRVeLcNcHF7Q6M0u19NBG5Hqp4b2jxGHe3cUxlIImWX8Jk6XtytyVu49gDRovc4D4TlcCdxA5g6/NUs1ZgVDZ48LwA6IHiDieo11HkZV0G2qZYqkrLe3tVSr0mCqIddpO7S1433OUtP/ieayhjmEvpi4c0QbEtdLmG5/4t56dVQqmCJaSBIkEaeKbESNzA9juuWHdUaS8BxkeMA3s4HMOhO/UrjgnuzixJLRc+HOpVSBVOUhoyg6wfEL+WnPxC0Xz2cZacndPhzDIJLiRleGkG9wZB2t0Xm1Sm9mQyXXMEHVvhIB5eKTlOklZvD6NVzgBZzyCATfxOadNb5QFx46WmHBPs+juC47v6FOp+tgJ6Hce8rNWq7NYUUcNSY3RrAOft0W0lerBvirPm5pcnXRKKJUqwgFKhSgCIiAIiIDg9dTiiKDJRMZx+/v7uuDxcf5+7IipZaiJiPquitUgxy+h/lEVcmTiYmJxDWNzPcABqTYW/kD3VB7SdqXVmmnQ8DNC6buAkgAzYFEWXJJ3R6fiYov2ZVKOFsDF4HWIsOk668tN1kswwH5DOsTMxrob6T6+aIqG2bbtmVTbAnQe+4n9jY8vRd1JzpOYEk89x4b+se4KlFw4zJpUZtuYvAjy3tr8lLcO11o9BIggn75WKhEKrNDxTs/IcaYjcjnOo+Z0+a09F8S1wgi3iBG4kn0gfREVsJNqmXwdrZ38QpTTMyYEnr4rR5SeXrZafhLorMO8xaLTafSVCK6HTIs9zxmDGKoS4CHta6PMBw8rqh4nDmjUNNwgD4ZvNwBqQI53Gu6IqZqjNgk7aMrDCfD/t5wbmJJ6jpb5qv0GEYttF78jC6XFxkERJF9zEA7TMqEUcb2zQvqb+gyoS6iW97hg6abi8ZQIkFpDg4xMWkWNlj8Q4bQp03Ma3KXkOzOLnGWg2BiBIJ856IicnZBPZXu0PB/6ZtJ7XZs8yQMoBB2EnpeVj0OKPMd7LhNnADM0zY2if51RFfD2jstjtWZhxQcBNSRF/Hc6ate2f+xWd2YbTfVc9j7sEtbuRqSCdQLSiLko+rZ2SpM9m4B2jFQZakNI8IdYNP9tPK9lYA9EWnx8kpR2eD5WKMJ+pylAURab0ZaOTXLlKIupkAiIpgIiID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7106" name="AutoShape 2" descr="data:image/jpeg;base64,/9j/4AAQSkZJRgABAQAAAQABAAD/2wCEAAkGBxQQEhUUEBQVFBUWFRYXFRgXFRUVGBUYGBcWGBgXFxcYHCggGxslHBUWIzIhJSkrLi4uFx8zOjQsNygtLi0BCgoKDg0OGxAQGywkICYtLCwsLCwsLCwsLSwsLCwsLCwsLCwsLCwsLCwsLCwsLCwsLCwsLCwsLCwsLCwsLCw0LP/AABEIAKgBLAMBIgACEQEDEQH/xAAcAAEAAgIDAQAAAAAAAAAAAAAAAQYEBQIDBwj/xAA7EAABAwIEAwYEBQMEAgMAAAABAAIRAyEEEjFBBVFhBhMicYGRMqHB8AdCUrHhFNHxI2JyooKSJDNT/8QAGgEBAAMBAQEAAAAAAAAAAAAAAAIDBAEFBv/EACkRAAICAgICAQMDBQAAAAAAAAABAhEDIRIxBCITQVFhMnHBQpGhseH/2gAMAwEAAhEDEQA/APcUREAUFSoQBFKhAEREAREQBERcAREXQFpO0XaWjggBUcO8cDkYNTG5/S3qVgdue2dLhtO5Dqzh4GT/ANncmrxPDUa/EarsTi6hDXWc42zD9LBs26zZsyitG7xfD+T2n1/s3XFeJVsfiMxmqZ+EGKVIAmQCDGk31PWy2tXH4PDgNqNFSoIzZAPiFviK0bMcabO7ogNa4aNAEW/eR6x6LjhOG5nAvm41ve+on7svKb3bPbUElXS/BtKvaR5P/wAakxg0k3Pnewuu6nQrViDVeZno2PKB0K78FghGxnb6dbx6hbWhhrEA8rmNrTbc2UNsrcox6MbDYetTALatQWizyL2EGDE/UhbXD8brtIHeuIGsgH3kfcLlTZIAMz7xGuuo3XczDA39OQ1gWhWR5LpsyycZfqSM7C9pn6EMeRrBLefnyW3w/G6boDpaTzuN9x5KnU8ORIFoMW2v/I1XfRcfLz0Ot/4V8PIyLtlM/Gxy60X1jwRIMhclTsHjXMJLbHUjawOoVi4ZxRlceGx3E7TEjpZbceaM9fUw5MEofsbBFxzLkrikIiKRwIiIAhREAREXQFKhSgCIiAIiICEUogIREQBERAEREAWFxjiLMNRfVqGGsaXHmY2HUrNXm340cTLKFOi2ZeS425CB8yVXlnxjZd4+L5MiieS47GP4ljTUrT43SR+lswGjoLBZ+PqONQU6ZIa2LSALix5QR+w9dFwmrlrtuQDaR8tf2VzxnDc7czIgAkkXJmHegvAmy8vNKpKz6SNLSOrAYMOAJjY7eVj5neLDzC22GpZTY5tAIHs7TaCOq1+EwxaRoZJj0Agjl1CuXC8Ozu9Lm5IA3Hl8lnfsyGSXEw8NTMgabm5tvvvf3C29KgfveLiOknXyWrwz8xkWF50P05R93WfRr2tt6b6AjZSjRmnbMkUg2+0aSflPmfZdj2m8wPoPS3NcG156GYMjU3iPkhiTB9BJ9bnzVmiqmG3MuMkcoJuNI9Vh8dqup4Z7qN3MYSOcWkwNSBPssxtMgnL522tcX209Qqr2z4g9lWjSt3ToDjGYEkmc3/iDA3ISicI3JFa4bxgurUC2pVp1u8aGhvwVDUqiM3i+GHQQQdAQvReJvfh3uqUzkcHtFMf/AKyBt5mfoq23sRTxtNtfCA4aoPGA4hxmZa4tBlsxPMQFuavamnUeyhie7o4gsytqz3jWP0sLQ63uPJW0mvsdyPlK4q67Rr8B2jq1nB+Ic5occvxFtx8RsQIFhPQxJ19F7PYwZGtfUlz5LA4w4tibTcjUzyVJxnBqIwlOnSzVG0j4qjtXlzpdfeTNhzWzocUw7nYVtatkdTdmyD9UQAX8ucfJMUnCbtlHkQWSPqi/IoabKV6Z5IREXQERF0BERAERSgCIiAIiIAiIgCIiAKFKICEUogIXlH4zYUF9Jx/TAmRuTaPqvWFQPxbweehTfE5XR7wZn0Wfyf0Wa/BdZ0eBubldsPT73Vj4HxjIMr/FtbUAAfT9gtHiiHEke8bSRoB0XRSMH7+yssoqa2e/R6fw+oHOEQ4mNdI6D6dCrQAGtvfK07a208tfa6887K4v9ZMiCJ9dtdxz+avOHrlzdb/3kCeX8LFXFtGfLE07MURUgTAN9TqYifULb0XkHzkcreXSfmtbW8JkiRGsGdRc9PPSNF14d7ybazcTy9Jnz5bKK0datFgo4a5MkAXifCd5PVaziHaam0lmHaaz5ibZfV06dVk9oM1YNwtIhjjTFSo4xBkf/XrN1XuHUCyAbAj8tx0vpHpurH6lcIqStm4wr8RXB72pkBm1MZYH/I7+iwuIdiqrj3mHqZ3/AKaplup+YurBhC2IA16a7X5/fJbzCvH3t92VmOKe2QlllB+p57wjsRjTZ5dTkkvAqDI+To7KZcbm5Xb2n/C+u54dhTTcwNyhpOUho0GkHzXqWHqSFktqFa44ovdmWXm5VK1RQMFhsbhMKKbMPTLmg/nvYWtJ8tVRMG/EcTxH9PVY1r8zodlDCyDcG0323kDqveKgVb4f2UpnFuxQOU55LQNXANi86TBiPW5BreD2S7J4/LSUpNU/5LTgaHd02M1yMa2eeUAfRd6BF6KR5QREXQEREAREQBSiIAiIgCIiAIiIAiIgCIiAIiIAq929o58DW6Nze38KwrE4phRWo1Kbrh7HNPqCFDJHlFonjlxmn+T5ZxtnOcCOljz1++awfvT6rd8TwhaXMdq0mQY+LSAd9JgLWd1eDy877gn2WCDtH1Ddmx4FjsrxvH3Y+22y9FwWLygffn/jy9fKGmLtPMWtI6Qt7gO0DmgNeMwAI1Ij66fVU5cbbtEZLkj0ShXboTNjG5uP7fey5jBCM+niAc3Wdfe400VS4XxU1XgMaSdxBIjl+/srfhTkaO9JY1pznMLWvr96Hleji72UTjx6Mfj3DnYrFltJxb3bqWYSG52Nhr8rtnAZvn6TT4bUYXd6RBccoaIAEnLGvRV3hvaM061esXgl9QuYNQ0FwB+Q/wCiv3BavfUmvMSWgn56EcwZ9Va1eiEueNL7Gtp1QzXaI5b8/RZmCeQZJsTI5RGnn5LC4uCH+GPY/IfeiyuCVrgbi2sx08/7e8F3RF/pstGCJPQfNbJjuqr3Eu0GHwbM1Z4nZouSeQCq+O/FJsHuKLnECSYLh0uP3mFujkjEw/BkyO0j0twlcMCwtLhtIj2XlvCvxYDnZcRTyaXBJ95iBKvXZjtGzFgOZcOLsp5x/g+ysjli5Ihl8bJji7WiyIiLWYwiIgCIiAIilAEREAREQBERAEREAREQBERAEREAUFSiA8U/FLg3c4g1G2ZU8WkjMdR8vmvOq1HL92HWR0/dfSHbPhIxOHcIlzfEPqB6LwjHYU5yHgmJOaDEdevuvMyr45tfQ+h8HN8mOn2jQZLW5n70+4Xa2pvfruJ59P4WwqUAQBrBPuZgzpt92WDjcPAJFjvz5zdcUr0a+i+fh5h3mg+rSs59QUqZIk2kud1sSbLLxHGqzqtTh/EgalN8hlUDI4X8Jkaiy2P4YAHANLfipmo42/UGxbyHyVcxXGq2JxjKVVwMvhtmywT8TiBrpbzUXp6Ma95yv6f3Krg5o1h3jcwa4S28FwPLlZy9F7LY/vK1Qsc4sIa1oIjJlmGg7mCtbi8FSY4ifEGmDpN4mfzafJZHB8X3ZtYZj6mNST0+4VDyWy7IuUTecdolwvta3n02VZxHHH0JbT+LnpE7wRqvQOGZakZuh3Hlf1WTxHsph64JLPFGskT6KxYXP2RkXkQh6zR5Bw+rR7zvcYTUJ0DpIJiYDbTfdXGtRZiaRNWrTwbCJvkaYjck/IDYLXYvsGW4jMZ7s6QTmaZnXc20tvyW+4l2WonCOo0msD36vIl5MRJJBM3XFF3suy5YOqf/AA8vHZ3PWc2hVbifEIewGCOcxE6SJXr/AOHHBKtEF1UyBZoiBMXgchMdSSt3w3hlOhQo0wzLkYxsGCRlAFyN+q3WGphohthstuPFc7b6MHk+Y5w4pHciItp5oREQBERAFKhSgCIiAIiIAiIgCIiAIiIAUCIgCIiAKCilAQQvLu3fZXJU72kDldqLwDyHKfovUlrO0dEOw1UOizHEEiYIFjCo8jEpw/Y0eNmeLImj5+xT2UnEXcRIIbeCZvrHJa5+OkQxjRzmXHXc+q6nAh1xJBMk787agz+633A+Dd+cgGUkSDeSQ5rSNZ1J9l51KO2fRt12d3YbtOcG51OqSKdTRwt3ZvfoJt/m18xfZHD4xlKsx3d1GPzd5TAmpe7XgdRt9VS+I9ms2FHdw57CQ/aIDXC3qV18O7VYrh7BTcHGbNBEAxY2I6i/l5qSlZlnj5Pljezr47j8mLcXZvDAABjLblAkwefsuD8eM0t+EnWMszGvL4lg1MU/E1g6pq8gWuZJsfu62WJ4f3fg3aQHaH8oNo9N1TJLVmla0y1dnuLxAJHIX9leuHcQBsSvFWPLdDOw18wrVwTjLiAOUbzff0/su48jgzL5Hjqe0eo1Kci0QV04fAgOLyL7LF4Tjc7RrEalcuM8cZRysEF7zAE6Ddx6BbuUGubPK4zT4I442sfK8dOX35rPwFckX2/ZVfi9SofEAHN5t8972W/4R4mDnAUcWRuZPLBKBuUUNNlK3mEIiIAiIgClQpQBERAERQgJRFCAIiICUUIgClQpQBQpUIAiIgC0HbbEBuDrXAJZYSAT0HVT2x7QtwNHNIzvOWmDudSfIAE+y+eOKdoquIxHeVXEjPMSSPuPsBZs2TuKN/h+LLI+b0kwR8TtfFsYtGYefwn26rccOxrqT2VWOiSXN2GdsZ6btLGxufzdFi0GtFIECZc4kxZtgG85jSf9x1iVjODmZ2DMWugmdA7bfXxEQsPZ7jVl2fj6FSqa1N9WjVLQXtYQGkwBJJ2jodAtB2pqipXZc/ABLrycxI8vRZeE4e1pEtAJ2BJaCTe2g20WJxemwVWmoDly6EzJnK3Xa59tNlWpexXGKTMXhtOK7Q2o2mGDOSRmMDmR5xstpxqtFUP/AClgGv5otbyA059FoqfDaneO7nxMgguDZGTQgi5AsOcRK2PEMSarHMbTa12dneVAXXcAYgWy2BJgX6KUlZL+o54h2YmLxJG+wsOkb7/NbPgNMEgkz5b6fSR69VosG8gGd4Ld5nUjpZbTAcTZQbncbtGw+KxIGv3PVVNVoSWtF6xnGRhmBtNsvjQbkwSTyGi8+4i7EVq5qPN3RAzHw7AAi40N138F4m7E12ipBLz4yTYCJI/4mwjkSNzOR/XvrOYxo7llxSNWk9tONi5wbGYz6dApPl0VRisb/kyOzuO4pVxLsNT7oxTNSKpdlyTAyuAm8gXGy3+G43i8JVDMRh3tJgBzW52ON7AjqQs/sLw/Gtr58XRpNysLRVYR42kyGgNJkTebK/wt2PByin0zzvI8lKbVJoxOF1nvYHPblJuBvG0jY9FmIi2pUqPNbt2ERF04ERCgJRQiAlERAQiKEBKJKIAiIgCIiAIiLgJUIi6AocYUql/ih2i/pMNkYf8AUqy0QYLW/mP09VCc+MbLMWN5JqK+p5R+Jvaj+txfhM0qJy0wD8X6nxzMR5Ac1T34RzqmRl5NjtB0MrhidVv+zjm1W5CBnbJ5F7LW5nLcx/ZYpyaXI+kjCMIqK6RveEYdophtswFjOlyd+un/ACWyw+BZALReZBnnoQNv8eaxcI25m3lsOdvb0FueeTJhulg635Tbe2v7rC3s5L8HKnSy62/abwDeRuZ+zo+0GFdUptcIABA3OWxgm2nXn5qyUKfeX5zBkE30m/X5KKmELNTrIE3nXUH+2kotbIqVMqfZrjLqf+gDdxcAI+NzhEvO0Bot15hcOGYx+FbVpVaUh7iDmzSCQ4SCCDof8LC7Q0TTrCpTtNwRpIm4I9VbcNxRmJbVY5oDnv73DkwA8QJZmNg8FsQdZVz6tEpUivcfxDCKOVmSBDBp4G6WH/K19CJvK1OGaaxnaCSOTZsOUkti+shd3GMRnsR42DKIEDw+E8jssns81rhlduHCBH5XMeD7vUuo2S6RwwuLOGcS0S4amNJGk+x9FuuH9tjh2A1Q98gwJgCBA6EdOm+q7ONYfD02BtMZi59RzTr4X5RePI+QAWFhuytSp8bDliWkDUWNv/Y+3UKFxe2RlxktnvfAWOFCnnDWuLZytuGzcNHktgqT2Y45VptZTxIzU4AZVBkxoM4+XzV1BlenhyRlHR87mhKE3yJREVxUEREBKKFKAIiIAoUogC4lSoK4wQkqIXFwUbOnOVMrqBXIuRMUc5UrhmUF67Yo7ColcO8QPSxR2IuIcsHi/GKWFZmrOA5C0uPIBHJJWxGLk6R38QxrKFN1Sq4NY0SSV87dtOOuxtZ9Uk5ZhjdmtvA5TzPNbvtv2yfi3FoOSkNGzvtm5mx2VIxBJJI9dv8AH8lYcmX5Hro93wvE+Jcpdv8AwYrxGo/fyhcMNXdTcHsMEG3ly8v7ruc2DGms29NI5LrqMG2kCd41tPkiZuaL/wAMxdOpTZBgOBgHeJBaJtmbEW1EemfX8M3AFomREmI0jQKgcDrtM0X6Pu0x8FQaHyItHktzR4tWw3grgup3hwALmyZ35cj8wss8W9FbRbuH1IeZken3HrOvkt3XwgqtIMzFiRvBGvqqnRxbXBrmQWkghzTPmPO1wY8lcsHUkCDuPIe/moL7Mz5dbKJ2kwZLajTGZhJiYBE3y+kW6LW8C4gKdHLP+o2pmgxIECY57C36VfO0WBzHO2OevUaqg4zBifC0CDMxGw5aDS3lzUlpcWXQlyRb8Hh6ePowQG1e7vAFnEkQTyJafQHSyouCZNI2+Cq1r4PwtIdmJHLMAP8A16LadmOO9znLiS7vaQgzZrXuJibxE+wWTi+zNWnii/CVQxtScpddhLiZpVLEQbETM23hWJJaZFPg2n19DE4fwt9Sq81AA1rXBgJt4XAtjfLcyevVejdiuIMqUxTMFzNQYzgWiYsbRBFiAPJVDB8Ar5agxRos1GSm4hx0M9LmYWfwI/0xL3GWSGuECW3gHpvO37KHLjLZDKlkg0mW3jfEadIPAjN4S0C4MmxjkSDP8hbvsdxH+pwzag0kgeQ01Xj3G6762JaAQMwLQTIBc05h0BtqvS/w+p/01N9AuEZy9g3AfBLTzg77z0Wjx8nuY/KwKOJfcuSIi9I8oIiIApUKUARQpQBERAcCVEoVxULJJAvXXWdAXXUf9/uuFQeqrciSidbapnp9/Q/Jc3Vea6mtjT739lxqvH7+otp6FV20i2k2ZQq21Tvlr3uM/T78vmFJeI1+xtoufIzvAzXVf5XTi+I06LM9V4Y3mf2HNU/j/banQllKH1ASCT8DTMRI+Jw5afsvPeJ8Yq4hxNVxJM2MACbQI/LFrR8Srlnro1YfBlPctIuvaD8R33Zhm5R+swXEdNQLXVAxvE6lbxVHOe79RknqD8pGmq6KlB7otv58tb2/jVS3AOc0SSLwbb21npy/vFEp8tyZ6uLDjxL1RrMQScx1udeQ6+XJRRdGxkwBfn/k+62Vbhbj53M8z6fXqeg11bCOAk7HbSD62sPaFNNMssnupOhtrt0+saLjUwxgWmBY2jfUxrMoypYGJ0B3tzI30+SynCR5xcR5fUefkl0GzR1m5T8/JW7ANdi6Be276QktGjgCJHW5B8nQtDxCh4WmNtfu3stl2Cx3d4pjT8Lzl03II/Yn2C7Jco2iqTaOzC0Wie7eaTpIi4afFrGwt12023fCu0dWg7LiGlzdA8Tc6ROhsB1/ddvajgfdVMzB4CTIE2d5XiR+ywcLtlcQYEghpnblEWOutrbqhv7j1nEvtHHUsVT/ANN20QRBnkdVVeIYWSYOhiLka3y9bLX0sJBlhdRdraS227m7XImJFls6PE2vhmKAYXfDVb4mOP8AuDZjScw5XA0UHvorUeHRVeLcNcHF7Q6M0u19NBG5Hqp4b2jxGHe3cUxlIImWX8Jk6XtytyVu49gDRovc4D4TlcCdxA5g6/NUs1ZgVDZ48LwA6IHiDieo11HkZV0G2qZYqkrLe3tVSr0mCqIddpO7S1433OUtP/ieayhjmEvpi4c0QbEtdLmG5/4t56dVQqmCJaSBIkEaeKbESNzA9juuWHdUaS8BxkeMA3s4HMOhO/UrjgnuzixJLRc+HOpVSBVOUhoyg6wfEL+WnPxC0Xz2cZacndPhzDIJLiRleGkG9wZB2t0Xm1Sm9mQyXXMEHVvhIB5eKTlOklZvD6NVzgBZzyCATfxOadNb5QFx46WmHBPs+juC47v6FOp+tgJ6Hce8rNWq7NYUUcNSY3RrAOft0W0lerBvirPm5pcnXRKKJUqwgFKhSgCIiAIiIDg9dTiiKDJRMZx+/v7uuDxcf5+7IipZaiJiPquitUgxy+h/lEVcmTiYmJxDWNzPcABqTYW/kD3VB7SdqXVmmnQ8DNC6buAkgAzYFEWXJJ3R6fiYov2ZVKOFsDF4HWIsOk668tN1kswwH5DOsTMxrob6T6+aIqG2bbtmVTbAnQe+4n9jY8vRd1JzpOYEk89x4b+se4KlFw4zJpUZtuYvAjy3tr8lLcO11o9BIggn75WKhEKrNDxTs/IcaYjcjnOo+Z0+a09F8S1wgi3iBG4kn0gfREVsJNqmXwdrZ38QpTTMyYEnr4rR5SeXrZafhLorMO8xaLTafSVCK6HTIs9zxmDGKoS4CHta6PMBw8rqh4nDmjUNNwgD4ZvNwBqQI53Gu6IqZqjNgk7aMrDCfD/t5wbmJJ6jpb5qv0GEYttF78jC6XFxkERJF9zEA7TMqEUcb2zQvqb+gyoS6iW97hg6abi8ZQIkFpDg4xMWkWNlj8Q4bQp03Ma3KXkOzOLnGWg2BiBIJ856IicnZBPZXu0PB/6ZtJ7XZs8yQMoBB2EnpeVj0OKPMd7LhNnADM0zY2if51RFfD2jstjtWZhxQcBNSRF/Hc6ate2f+xWd2YbTfVc9j7sEtbuRqSCdQLSiLko+rZ2SpM9m4B2jFQZakNI8IdYNP9tPK9lYA9EWnx8kpR2eD5WKMJ+pylAURab0ZaOTXLlKIupkAiIpgIiID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7108" name="AutoShape 4" descr="data:image/jpeg;base64,/9j/4AAQSkZJRgABAQAAAQABAAD/2wCEAAkGBxQQEhUUEBQVFBUWFRYXFRgXFRUVGBUYGBcWGBgXFxcYHCggGxslHBUWIzIhJSkrLi4uFx8zOjQsNygtLi0BCgoKDg0OGxAQGywkICYtLCwsLCwsLCwsLSwsLCwsLCwsLCwsLCwsLCwsLCwsLCwsLCwsLCwsLCwsLCwsLCw0LP/AABEIAKgBLAMBIgACEQEDEQH/xAAcAAEAAgIDAQAAAAAAAAAAAAAAAQYEBQIDBwj/xAA7EAABAwIEAwYEBQMEAgMAAAABAAIRAyEEEjFBBVFhBhMicYGRMqHB8AdCUrHhFNHxI2JyooKSJDNT/8QAGgEBAAMBAQEAAAAAAAAAAAAAAAIDBAEFBv/EACkRAAICAgICAQMDBQAAAAAAAAABAhEDIRIxBCITQVFhMnHBQpGhseH/2gAMAwEAAhEDEQA/APcUREAUFSoQBFKhAEREAREQBERcAREXQFpO0XaWjggBUcO8cDkYNTG5/S3qVgdue2dLhtO5Dqzh4GT/ANncmrxPDUa/EarsTi6hDXWc42zD9LBs26zZsyitG7xfD+T2n1/s3XFeJVsfiMxmqZ+EGKVIAmQCDGk31PWy2tXH4PDgNqNFSoIzZAPiFviK0bMcabO7ogNa4aNAEW/eR6x6LjhOG5nAvm41ve+on7svKb3bPbUElXS/BtKvaR5P/wAakxg0k3Pnewuu6nQrViDVeZno2PKB0K78FghGxnb6dbx6hbWhhrEA8rmNrTbc2UNsrcox6MbDYetTALatQWizyL2EGDE/UhbXD8brtIHeuIGsgH3kfcLlTZIAMz7xGuuo3XczDA39OQ1gWhWR5LpsyycZfqSM7C9pn6EMeRrBLefnyW3w/G6boDpaTzuN9x5KnU8ORIFoMW2v/I1XfRcfLz0Ot/4V8PIyLtlM/Gxy60X1jwRIMhclTsHjXMJLbHUjawOoVi4ZxRlceGx3E7TEjpZbceaM9fUw5MEofsbBFxzLkrikIiKRwIiIAhREAREXQFKhSgCIiAIiICEUogIREQBERAEREAWFxjiLMNRfVqGGsaXHmY2HUrNXm340cTLKFOi2ZeS425CB8yVXlnxjZd4+L5MiieS47GP4ljTUrT43SR+lswGjoLBZ+PqONQU6ZIa2LSALix5QR+w9dFwmrlrtuQDaR8tf2VzxnDc7czIgAkkXJmHegvAmy8vNKpKz6SNLSOrAYMOAJjY7eVj5neLDzC22GpZTY5tAIHs7TaCOq1+EwxaRoZJj0Agjl1CuXC8Ozu9Lm5IA3Hl8lnfsyGSXEw8NTMgabm5tvvvf3C29KgfveLiOknXyWrwz8xkWF50P05R93WfRr2tt6b6AjZSjRmnbMkUg2+0aSflPmfZdj2m8wPoPS3NcG156GYMjU3iPkhiTB9BJ9bnzVmiqmG3MuMkcoJuNI9Vh8dqup4Z7qN3MYSOcWkwNSBPssxtMgnL522tcX209Qqr2z4g9lWjSt3ToDjGYEkmc3/iDA3ISicI3JFa4bxgurUC2pVp1u8aGhvwVDUqiM3i+GHQQQdAQvReJvfh3uqUzkcHtFMf/AKyBt5mfoq23sRTxtNtfCA4aoPGA4hxmZa4tBlsxPMQFuavamnUeyhie7o4gsytqz3jWP0sLQ63uPJW0mvsdyPlK4q67Rr8B2jq1nB+Ic5occvxFtx8RsQIFhPQxJ19F7PYwZGtfUlz5LA4w4tibTcjUzyVJxnBqIwlOnSzVG0j4qjtXlzpdfeTNhzWzocUw7nYVtatkdTdmyD9UQAX8ucfJMUnCbtlHkQWSPqi/IoabKV6Z5IREXQERF0BERAERSgCIiAIiIAiIgCIiAKFKICEUogIXlH4zYUF9Jx/TAmRuTaPqvWFQPxbweehTfE5XR7wZn0Wfyf0Wa/BdZ0eBubldsPT73Vj4HxjIMr/FtbUAAfT9gtHiiHEke8bSRoB0XRSMH7+yssoqa2e/R6fw+oHOEQ4mNdI6D6dCrQAGtvfK07a208tfa6887K4v9ZMiCJ9dtdxz+avOHrlzdb/3kCeX8LFXFtGfLE07MURUgTAN9TqYifULb0XkHzkcreXSfmtbW8JkiRGsGdRc9PPSNF14d7ybazcTy9Jnz5bKK0datFgo4a5MkAXifCd5PVaziHaam0lmHaaz5ibZfV06dVk9oM1YNwtIhjjTFSo4xBkf/XrN1XuHUCyAbAj8tx0vpHpurH6lcIqStm4wr8RXB72pkBm1MZYH/I7+iwuIdiqrj3mHqZ3/AKaplup+YurBhC2IA16a7X5/fJbzCvH3t92VmOKe2QlllB+p57wjsRjTZ5dTkkvAqDI+To7KZcbm5Xb2n/C+u54dhTTcwNyhpOUho0GkHzXqWHqSFktqFa44ovdmWXm5VK1RQMFhsbhMKKbMPTLmg/nvYWtJ8tVRMG/EcTxH9PVY1r8zodlDCyDcG0323kDqveKgVb4f2UpnFuxQOU55LQNXANi86TBiPW5BreD2S7J4/LSUpNU/5LTgaHd02M1yMa2eeUAfRd6BF6KR5QREXQEREAREQBSiIAiIgCIiAIiIAiIgCIiAIiIAq929o58DW6Nze38KwrE4phRWo1Kbrh7HNPqCFDJHlFonjlxmn+T5ZxtnOcCOljz1++awfvT6rd8TwhaXMdq0mQY+LSAd9JgLWd1eDy877gn2WCDtH1Ddmx4FjsrxvH3Y+22y9FwWLygffn/jy9fKGmLtPMWtI6Qt7gO0DmgNeMwAI1Ij66fVU5cbbtEZLkj0ShXboTNjG5uP7fey5jBCM+niAc3Wdfe400VS4XxU1XgMaSdxBIjl+/srfhTkaO9JY1pznMLWvr96Hleji72UTjx6Mfj3DnYrFltJxb3bqWYSG52Nhr8rtnAZvn6TT4bUYXd6RBccoaIAEnLGvRV3hvaM061esXgl9QuYNQ0FwB+Q/wCiv3BavfUmvMSWgn56EcwZ9Va1eiEueNL7Gtp1QzXaI5b8/RZmCeQZJsTI5RGnn5LC4uCH+GPY/IfeiyuCVrgbi2sx08/7e8F3RF/pstGCJPQfNbJjuqr3Eu0GHwbM1Z4nZouSeQCq+O/FJsHuKLnECSYLh0uP3mFujkjEw/BkyO0j0twlcMCwtLhtIj2XlvCvxYDnZcRTyaXBJ95iBKvXZjtGzFgOZcOLsp5x/g+ysjli5Ihl8bJji7WiyIiLWYwiIgCIiAIilAEREAREQBERAEREAREQBERAEREAUFSiA8U/FLg3c4g1G2ZU8WkjMdR8vmvOq1HL92HWR0/dfSHbPhIxOHcIlzfEPqB6LwjHYU5yHgmJOaDEdevuvMyr45tfQ+h8HN8mOn2jQZLW5n70+4Xa2pvfruJ59P4WwqUAQBrBPuZgzpt92WDjcPAJFjvz5zdcUr0a+i+fh5h3mg+rSs59QUqZIk2kud1sSbLLxHGqzqtTh/EgalN8hlUDI4X8Jkaiy2P4YAHANLfipmo42/UGxbyHyVcxXGq2JxjKVVwMvhtmywT8TiBrpbzUXp6Ma95yv6f3Krg5o1h3jcwa4S28FwPLlZy9F7LY/vK1Qsc4sIa1oIjJlmGg7mCtbi8FSY4ifEGmDpN4mfzafJZHB8X3ZtYZj6mNST0+4VDyWy7IuUTecdolwvta3n02VZxHHH0JbT+LnpE7wRqvQOGZakZuh3Hlf1WTxHsph64JLPFGskT6KxYXP2RkXkQh6zR5Bw+rR7zvcYTUJ0DpIJiYDbTfdXGtRZiaRNWrTwbCJvkaYjck/IDYLXYvsGW4jMZ7s6QTmaZnXc20tvyW+4l2WonCOo0msD36vIl5MRJJBM3XFF3suy5YOqf/AA8vHZ3PWc2hVbifEIewGCOcxE6SJXr/AOHHBKtEF1UyBZoiBMXgchMdSSt3w3hlOhQo0wzLkYxsGCRlAFyN+q3WGphohthstuPFc7b6MHk+Y5w4pHciItp5oREQBERAFKhSgCIiAIiIAiIgCIiAIiIAUCIgCIiAKCilAQQvLu3fZXJU72kDldqLwDyHKfovUlrO0dEOw1UOizHEEiYIFjCo8jEpw/Y0eNmeLImj5+xT2UnEXcRIIbeCZvrHJa5+OkQxjRzmXHXc+q6nAh1xJBMk787agz+633A+Dd+cgGUkSDeSQ5rSNZ1J9l51KO2fRt12d3YbtOcG51OqSKdTRwt3ZvfoJt/m18xfZHD4xlKsx3d1GPzd5TAmpe7XgdRt9VS+I9ms2FHdw57CQ/aIDXC3qV18O7VYrh7BTcHGbNBEAxY2I6i/l5qSlZlnj5Pljezr47j8mLcXZvDAABjLblAkwefsuD8eM0t+EnWMszGvL4lg1MU/E1g6pq8gWuZJsfu62WJ4f3fg3aQHaH8oNo9N1TJLVmla0y1dnuLxAJHIX9leuHcQBsSvFWPLdDOw18wrVwTjLiAOUbzff0/su48jgzL5Hjqe0eo1Kci0QV04fAgOLyL7LF4Tjc7RrEalcuM8cZRysEF7zAE6Ddx6BbuUGubPK4zT4I442sfK8dOX35rPwFckX2/ZVfi9SofEAHN5t8972W/4R4mDnAUcWRuZPLBKBuUUNNlK3mEIiIAiIgClQpQBERAERQgJRFCAIiICUUIgClQpQBQpUIAiIgC0HbbEBuDrXAJZYSAT0HVT2x7QtwNHNIzvOWmDudSfIAE+y+eOKdoquIxHeVXEjPMSSPuPsBZs2TuKN/h+LLI+b0kwR8TtfFsYtGYefwn26rccOxrqT2VWOiSXN2GdsZ6btLGxufzdFi0GtFIECZc4kxZtgG85jSf9x1iVjODmZ2DMWugmdA7bfXxEQsPZ7jVl2fj6FSqa1N9WjVLQXtYQGkwBJJ2jodAtB2pqipXZc/ABLrycxI8vRZeE4e1pEtAJ2BJaCTe2g20WJxemwVWmoDly6EzJnK3Xa59tNlWpexXGKTMXhtOK7Q2o2mGDOSRmMDmR5xstpxqtFUP/AClgGv5otbyA059FoqfDaneO7nxMgguDZGTQgi5AsOcRK2PEMSarHMbTa12dneVAXXcAYgWy2BJgX6KUlZL+o54h2YmLxJG+wsOkb7/NbPgNMEgkz5b6fSR69VosG8gGd4Ld5nUjpZbTAcTZQbncbtGw+KxIGv3PVVNVoSWtF6xnGRhmBtNsvjQbkwSTyGi8+4i7EVq5qPN3RAzHw7AAi40N138F4m7E12ipBLz4yTYCJI/4mwjkSNzOR/XvrOYxo7llxSNWk9tONi5wbGYz6dApPl0VRisb/kyOzuO4pVxLsNT7oxTNSKpdlyTAyuAm8gXGy3+G43i8JVDMRh3tJgBzW52ON7AjqQs/sLw/Gtr58XRpNysLRVYR42kyGgNJkTebK/wt2PByin0zzvI8lKbVJoxOF1nvYHPblJuBvG0jY9FmIi2pUqPNbt2ERF04ERCgJRQiAlERAQiKEBKJKIAiIgCIiAIiLgJUIi6AocYUql/ih2i/pMNkYf8AUqy0QYLW/mP09VCc+MbLMWN5JqK+p5R+Jvaj+txfhM0qJy0wD8X6nxzMR5Ac1T34RzqmRl5NjtB0MrhidVv+zjm1W5CBnbJ5F7LW5nLcx/ZYpyaXI+kjCMIqK6RveEYdophtswFjOlyd+un/ACWyw+BZALReZBnnoQNv8eaxcI25m3lsOdvb0FueeTJhulg635Tbe2v7rC3s5L8HKnSy62/abwDeRuZ+zo+0GFdUptcIABA3OWxgm2nXn5qyUKfeX5zBkE30m/X5KKmELNTrIE3nXUH+2kotbIqVMqfZrjLqf+gDdxcAI+NzhEvO0Bot15hcOGYx+FbVpVaUh7iDmzSCQ4SCCDof8LC7Q0TTrCpTtNwRpIm4I9VbcNxRmJbVY5oDnv73DkwA8QJZmNg8FsQdZVz6tEpUivcfxDCKOVmSBDBp4G6WH/K19CJvK1OGaaxnaCSOTZsOUkti+shd3GMRnsR42DKIEDw+E8jssns81rhlduHCBH5XMeD7vUuo2S6RwwuLOGcS0S4amNJGk+x9FuuH9tjh2A1Q98gwJgCBA6EdOm+q7ONYfD02BtMZi59RzTr4X5RePI+QAWFhuytSp8bDliWkDUWNv/Y+3UKFxe2RlxktnvfAWOFCnnDWuLZytuGzcNHktgqT2Y45VptZTxIzU4AZVBkxoM4+XzV1BlenhyRlHR87mhKE3yJREVxUEREBKKFKAIiIAoUogC4lSoK4wQkqIXFwUbOnOVMrqBXIuRMUc5UrhmUF67Yo7ColcO8QPSxR2IuIcsHi/GKWFZmrOA5C0uPIBHJJWxGLk6R38QxrKFN1Sq4NY0SSV87dtOOuxtZ9Uk5ZhjdmtvA5TzPNbvtv2yfi3FoOSkNGzvtm5mx2VIxBJJI9dv8AH8lYcmX5Hro93wvE+Jcpdv8AwYrxGo/fyhcMNXdTcHsMEG3ly8v7ruc2DGms29NI5LrqMG2kCd41tPkiZuaL/wAMxdOpTZBgOBgHeJBaJtmbEW1EemfX8M3AFomREmI0jQKgcDrtM0X6Pu0x8FQaHyItHktzR4tWw3grgup3hwALmyZ35cj8wss8W9FbRbuH1IeZken3HrOvkt3XwgqtIMzFiRvBGvqqnRxbXBrmQWkghzTPmPO1wY8lcsHUkCDuPIe/moL7Mz5dbKJ2kwZLajTGZhJiYBE3y+kW6LW8C4gKdHLP+o2pmgxIECY57C36VfO0WBzHO2OevUaqg4zBifC0CDMxGw5aDS3lzUlpcWXQlyRb8Hh6ePowQG1e7vAFnEkQTyJafQHSyouCZNI2+Cq1r4PwtIdmJHLMAP8A16LadmOO9znLiS7vaQgzZrXuJibxE+wWTi+zNWnii/CVQxtScpddhLiZpVLEQbETM23hWJJaZFPg2n19DE4fwt9Sq81AA1rXBgJt4XAtjfLcyevVejdiuIMqUxTMFzNQYzgWiYsbRBFiAPJVDB8Ar5agxRos1GSm4hx0M9LmYWfwI/0xL3GWSGuECW3gHpvO37KHLjLZDKlkg0mW3jfEadIPAjN4S0C4MmxjkSDP8hbvsdxH+pwzag0kgeQ01Xj3G6762JaAQMwLQTIBc05h0BtqvS/w+p/01N9AuEZy9g3AfBLTzg77z0Wjx8nuY/KwKOJfcuSIi9I8oIiIApUKUARQpQBERAcCVEoVxULJJAvXXWdAXXUf9/uuFQeqrciSidbapnp9/Q/Jc3Vea6mtjT739lxqvH7+otp6FV20i2k2ZQq21Tvlr3uM/T78vmFJeI1+xtoufIzvAzXVf5XTi+I06LM9V4Y3mf2HNU/j/banQllKH1ASCT8DTMRI+Jw5afsvPeJ8Yq4hxNVxJM2MACbQI/LFrR8Srlnro1YfBlPctIuvaD8R33Zhm5R+swXEdNQLXVAxvE6lbxVHOe79RknqD8pGmq6KlB7otv58tb2/jVS3AOc0SSLwbb21npy/vFEp8tyZ6uLDjxL1RrMQScx1udeQ6+XJRRdGxkwBfn/k+62Vbhbj53M8z6fXqeg11bCOAk7HbSD62sPaFNNMssnupOhtrt0+saLjUwxgWmBY2jfUxrMoypYGJ0B3tzI30+SynCR5xcR5fUefkl0GzR1m5T8/JW7ANdi6Be276QktGjgCJHW5B8nQtDxCh4WmNtfu3stl2Cx3d4pjT8Lzl03II/Yn2C7Jco2iqTaOzC0Wie7eaTpIi4afFrGwt12023fCu0dWg7LiGlzdA8Tc6ROhsB1/ddvajgfdVMzB4CTIE2d5XiR+ywcLtlcQYEghpnblEWOutrbqhv7j1nEvtHHUsVT/ANN20QRBnkdVVeIYWSYOhiLka3y9bLX0sJBlhdRdraS227m7XImJFls6PE2vhmKAYXfDVb4mOP8AuDZjScw5XA0UHvorUeHRVeLcNcHF7Q6M0u19NBG5Hqp4b2jxGHe3cUxlIImWX8Jk6XtytyVu49gDRovc4D4TlcCdxA5g6/NUs1ZgVDZ48LwA6IHiDieo11HkZV0G2qZYqkrLe3tVSr0mCqIddpO7S1433OUtP/ieayhjmEvpi4c0QbEtdLmG5/4t56dVQqmCJaSBIkEaeKbESNzA9juuWHdUaS8BxkeMA3s4HMOhO/UrjgnuzixJLRc+HOpVSBVOUhoyg6wfEL+WnPxC0Xz2cZacndPhzDIJLiRleGkG9wZB2t0Xm1Sm9mQyXXMEHVvhIB5eKTlOklZvD6NVzgBZzyCATfxOadNb5QFx46WmHBPs+juC47v6FOp+tgJ6Hce8rNWq7NYUUcNSY3RrAOft0W0lerBvirPm5pcnXRKKJUqwgFKhSgCIiAIiIDg9dTiiKDJRMZx+/v7uuDxcf5+7IipZaiJiPquitUgxy+h/lEVcmTiYmJxDWNzPcABqTYW/kD3VB7SdqXVmmnQ8DNC6buAkgAzYFEWXJJ3R6fiYov2ZVKOFsDF4HWIsOk668tN1kswwH5DOsTMxrob6T6+aIqG2bbtmVTbAnQe+4n9jY8vRd1JzpOYEk89x4b+se4KlFw4zJpUZtuYvAjy3tr8lLcO11o9BIggn75WKhEKrNDxTs/IcaYjcjnOo+Z0+a09F8S1wgi3iBG4kn0gfREVsJNqmXwdrZ38QpTTMyYEnr4rR5SeXrZafhLorMO8xaLTafSVCK6HTIs9zxmDGKoS4CHta6PMBw8rqh4nDmjUNNwgD4ZvNwBqQI53Gu6IqZqjNgk7aMrDCfD/t5wbmJJ6jpb5qv0GEYttF78jC6XFxkERJF9zEA7TMqEUcb2zQvqb+gyoS6iW97hg6abi8ZQIkFpDg4xMWkWNlj8Q4bQp03Ma3KXkOzOLnGWg2BiBIJ856IicnZBPZXu0PB/6ZtJ7XZs8yQMoBB2EnpeVj0OKPMd7LhNnADM0zY2if51RFfD2jstjtWZhxQcBNSRF/Hc6ate2f+xWd2YbTfVc9j7sEtbuRqSCdQLSiLko+rZ2SpM9m4B2jFQZakNI8IdYNP9tPK9lYA9EWnx8kpR2eD5WKMJ+pylAURab0ZaOTXLlKIupkAiIpgIiID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7110" name="AutoShape 6" descr="data:image/jpeg;base64,/9j/4AAQSkZJRgABAQAAAQABAAD/2wCEAAkGBxQQEhUUEBQVFBUWFRYXFRgXFRUVGBUYGBcWGBgXFxcYHCggGxslHBUWIzIhJSkrLi4uFx8zOjQsNygtLi0BCgoKDg0OGxAQGywkICYtLCwsLCwsLCwsLSwsLCwsLCwsLCwsLCwsLCwsLCwsLCwsLCwsLCwsLCwsLCwsLCw0LP/AABEIAKgBLAMBIgACEQEDEQH/xAAcAAEAAgIDAQAAAAAAAAAAAAAAAQYEBQIDBwj/xAA7EAABAwIEAwYEBQMEAgMAAAABAAIRAyEEEjFBBVFhBhMicYGRMqHB8AdCUrHhFNHxI2JyooKSJDNT/8QAGgEBAAMBAQEAAAAAAAAAAAAAAAIDBAEFBv/EACkRAAICAgICAQMDBQAAAAAAAAABAhEDIRIxBCITQVFhMnHBQpGhseH/2gAMAwEAAhEDEQA/APcUREAUFSoQBFKhAEREAREQBERcAREXQFpO0XaWjggBUcO8cDkYNTG5/S3qVgdue2dLhtO5Dqzh4GT/ANncmrxPDUa/EarsTi6hDXWc42zD9LBs26zZsyitG7xfD+T2n1/s3XFeJVsfiMxmqZ+EGKVIAmQCDGk31PWy2tXH4PDgNqNFSoIzZAPiFviK0bMcabO7ogNa4aNAEW/eR6x6LjhOG5nAvm41ve+on7svKb3bPbUElXS/BtKvaR5P/wAakxg0k3Pnewuu6nQrViDVeZno2PKB0K78FghGxnb6dbx6hbWhhrEA8rmNrTbc2UNsrcox6MbDYetTALatQWizyL2EGDE/UhbXD8brtIHeuIGsgH3kfcLlTZIAMz7xGuuo3XczDA39OQ1gWhWR5LpsyycZfqSM7C9pn6EMeRrBLefnyW3w/G6boDpaTzuN9x5KnU8ORIFoMW2v/I1XfRcfLz0Ot/4V8PIyLtlM/Gxy60X1jwRIMhclTsHjXMJLbHUjawOoVi4ZxRlceGx3E7TEjpZbceaM9fUw5MEofsbBFxzLkrikIiKRwIiIAhREAREXQFKhSgCIiAIiICEUogIREQBERAEREAWFxjiLMNRfVqGGsaXHmY2HUrNXm340cTLKFOi2ZeS425CB8yVXlnxjZd4+L5MiieS47GP4ljTUrT43SR+lswGjoLBZ+PqONQU6ZIa2LSALix5QR+w9dFwmrlrtuQDaR8tf2VzxnDc7czIgAkkXJmHegvAmy8vNKpKz6SNLSOrAYMOAJjY7eVj5neLDzC22GpZTY5tAIHs7TaCOq1+EwxaRoZJj0Agjl1CuXC8Ozu9Lm5IA3Hl8lnfsyGSXEw8NTMgabm5tvvvf3C29KgfveLiOknXyWrwz8xkWF50P05R93WfRr2tt6b6AjZSjRmnbMkUg2+0aSflPmfZdj2m8wPoPS3NcG156GYMjU3iPkhiTB9BJ9bnzVmiqmG3MuMkcoJuNI9Vh8dqup4Z7qN3MYSOcWkwNSBPssxtMgnL522tcX209Qqr2z4g9lWjSt3ToDjGYEkmc3/iDA3ISicI3JFa4bxgurUC2pVp1u8aGhvwVDUqiM3i+GHQQQdAQvReJvfh3uqUzkcHtFMf/AKyBt5mfoq23sRTxtNtfCA4aoPGA4hxmZa4tBlsxPMQFuavamnUeyhie7o4gsytqz3jWP0sLQ63uPJW0mvsdyPlK4q67Rr8B2jq1nB+Ic5occvxFtx8RsQIFhPQxJ19F7PYwZGtfUlz5LA4w4tibTcjUzyVJxnBqIwlOnSzVG0j4qjtXlzpdfeTNhzWzocUw7nYVtatkdTdmyD9UQAX8ucfJMUnCbtlHkQWSPqi/IoabKV6Z5IREXQERF0BERAERSgCIiAIiIAiIgCIiAKFKICEUogIXlH4zYUF9Jx/TAmRuTaPqvWFQPxbweehTfE5XR7wZn0Wfyf0Wa/BdZ0eBubldsPT73Vj4HxjIMr/FtbUAAfT9gtHiiHEke8bSRoB0XRSMH7+yssoqa2e/R6fw+oHOEQ4mNdI6D6dCrQAGtvfK07a208tfa6887K4v9ZMiCJ9dtdxz+avOHrlzdb/3kCeX8LFXFtGfLE07MURUgTAN9TqYifULb0XkHzkcreXSfmtbW8JkiRGsGdRc9PPSNF14d7ybazcTy9Jnz5bKK0datFgo4a5MkAXifCd5PVaziHaam0lmHaaz5ibZfV06dVk9oM1YNwtIhjjTFSo4xBkf/XrN1XuHUCyAbAj8tx0vpHpurH6lcIqStm4wr8RXB72pkBm1MZYH/I7+iwuIdiqrj3mHqZ3/AKaplup+YurBhC2IA16a7X5/fJbzCvH3t92VmOKe2QlllB+p57wjsRjTZ5dTkkvAqDI+To7KZcbm5Xb2n/C+u54dhTTcwNyhpOUho0GkHzXqWHqSFktqFa44ovdmWXm5VK1RQMFhsbhMKKbMPTLmg/nvYWtJ8tVRMG/EcTxH9PVY1r8zodlDCyDcG0323kDqveKgVb4f2UpnFuxQOU55LQNXANi86TBiPW5BreD2S7J4/LSUpNU/5LTgaHd02M1yMa2eeUAfRd6BF6KR5QREXQEREAREQBSiIAiIgCIiAIiIAiIgCIiAIiIAq929o58DW6Nze38KwrE4phRWo1Kbrh7HNPqCFDJHlFonjlxmn+T5ZxtnOcCOljz1++awfvT6rd8TwhaXMdq0mQY+LSAd9JgLWd1eDy877gn2WCDtH1Ddmx4FjsrxvH3Y+22y9FwWLygffn/jy9fKGmLtPMWtI6Qt7gO0DmgNeMwAI1Ij66fVU5cbbtEZLkj0ShXboTNjG5uP7fey5jBCM+niAc3Wdfe400VS4XxU1XgMaSdxBIjl+/srfhTkaO9JY1pznMLWvr96Hleji72UTjx6Mfj3DnYrFltJxb3bqWYSG52Nhr8rtnAZvn6TT4bUYXd6RBccoaIAEnLGvRV3hvaM061esXgl9QuYNQ0FwB+Q/wCiv3BavfUmvMSWgn56EcwZ9Va1eiEueNL7Gtp1QzXaI5b8/RZmCeQZJsTI5RGnn5LC4uCH+GPY/IfeiyuCVrgbi2sx08/7e8F3RF/pstGCJPQfNbJjuqr3Eu0GHwbM1Z4nZouSeQCq+O/FJsHuKLnECSYLh0uP3mFujkjEw/BkyO0j0twlcMCwtLhtIj2XlvCvxYDnZcRTyaXBJ95iBKvXZjtGzFgOZcOLsp5x/g+ysjli5Ihl8bJji7WiyIiLWYwiIgCIiAIilAEREAREQBERAEREAREQBERAEREAUFSiA8U/FLg3c4g1G2ZU8WkjMdR8vmvOq1HL92HWR0/dfSHbPhIxOHcIlzfEPqB6LwjHYU5yHgmJOaDEdevuvMyr45tfQ+h8HN8mOn2jQZLW5n70+4Xa2pvfruJ59P4WwqUAQBrBPuZgzpt92WDjcPAJFjvz5zdcUr0a+i+fh5h3mg+rSs59QUqZIk2kud1sSbLLxHGqzqtTh/EgalN8hlUDI4X8Jkaiy2P4YAHANLfipmo42/UGxbyHyVcxXGq2JxjKVVwMvhtmywT8TiBrpbzUXp6Ma95yv6f3Krg5o1h3jcwa4S28FwPLlZy9F7LY/vK1Qsc4sIa1oIjJlmGg7mCtbi8FSY4ifEGmDpN4mfzafJZHB8X3ZtYZj6mNST0+4VDyWy7IuUTecdolwvta3n02VZxHHH0JbT+LnpE7wRqvQOGZakZuh3Hlf1WTxHsph64JLPFGskT6KxYXP2RkXkQh6zR5Bw+rR7zvcYTUJ0DpIJiYDbTfdXGtRZiaRNWrTwbCJvkaYjck/IDYLXYvsGW4jMZ7s6QTmaZnXc20tvyW+4l2WonCOo0msD36vIl5MRJJBM3XFF3suy5YOqf/AA8vHZ3PWc2hVbifEIewGCOcxE6SJXr/AOHHBKtEF1UyBZoiBMXgchMdSSt3w3hlOhQo0wzLkYxsGCRlAFyN+q3WGphohthstuPFc7b6MHk+Y5w4pHciItp5oREQBERAFKhSgCIiAIiIAiIgCIiAIiIAUCIgCIiAKCilAQQvLu3fZXJU72kDldqLwDyHKfovUlrO0dEOw1UOizHEEiYIFjCo8jEpw/Y0eNmeLImj5+xT2UnEXcRIIbeCZvrHJa5+OkQxjRzmXHXc+q6nAh1xJBMk787agz+633A+Dd+cgGUkSDeSQ5rSNZ1J9l51KO2fRt12d3YbtOcG51OqSKdTRwt3ZvfoJt/m18xfZHD4xlKsx3d1GPzd5TAmpe7XgdRt9VS+I9ms2FHdw57CQ/aIDXC3qV18O7VYrh7BTcHGbNBEAxY2I6i/l5qSlZlnj5Pljezr47j8mLcXZvDAABjLblAkwefsuD8eM0t+EnWMszGvL4lg1MU/E1g6pq8gWuZJsfu62WJ4f3fg3aQHaH8oNo9N1TJLVmla0y1dnuLxAJHIX9leuHcQBsSvFWPLdDOw18wrVwTjLiAOUbzff0/su48jgzL5Hjqe0eo1Kci0QV04fAgOLyL7LF4Tjc7RrEalcuM8cZRysEF7zAE6Ddx6BbuUGubPK4zT4I442sfK8dOX35rPwFckX2/ZVfi9SofEAHN5t8972W/4R4mDnAUcWRuZPLBKBuUUNNlK3mEIiIAiIgClQpQBERAERQgJRFCAIiICUUIgClQpQBQpUIAiIgC0HbbEBuDrXAJZYSAT0HVT2x7QtwNHNIzvOWmDudSfIAE+y+eOKdoquIxHeVXEjPMSSPuPsBZs2TuKN/h+LLI+b0kwR8TtfFsYtGYefwn26rccOxrqT2VWOiSXN2GdsZ6btLGxufzdFi0GtFIECZc4kxZtgG85jSf9x1iVjODmZ2DMWugmdA7bfXxEQsPZ7jVl2fj6FSqa1N9WjVLQXtYQGkwBJJ2jodAtB2pqipXZc/ABLrycxI8vRZeE4e1pEtAJ2BJaCTe2g20WJxemwVWmoDly6EzJnK3Xa59tNlWpexXGKTMXhtOK7Q2o2mGDOSRmMDmR5xstpxqtFUP/AClgGv5otbyA059FoqfDaneO7nxMgguDZGTQgi5AsOcRK2PEMSarHMbTa12dneVAXXcAYgWy2BJgX6KUlZL+o54h2YmLxJG+wsOkb7/NbPgNMEgkz5b6fSR69VosG8gGd4Ld5nUjpZbTAcTZQbncbtGw+KxIGv3PVVNVoSWtF6xnGRhmBtNsvjQbkwSTyGi8+4i7EVq5qPN3RAzHw7AAi40N138F4m7E12ipBLz4yTYCJI/4mwjkSNzOR/XvrOYxo7llxSNWk9tONi5wbGYz6dApPl0VRisb/kyOzuO4pVxLsNT7oxTNSKpdlyTAyuAm8gXGy3+G43i8JVDMRh3tJgBzW52ON7AjqQs/sLw/Gtr58XRpNysLRVYR42kyGgNJkTebK/wt2PByin0zzvI8lKbVJoxOF1nvYHPblJuBvG0jY9FmIi2pUqPNbt2ERF04ERCgJRQiAlERAQiKEBKJKIAiIgCIiAIiLgJUIi6AocYUql/ih2i/pMNkYf8AUqy0QYLW/mP09VCc+MbLMWN5JqK+p5R+Jvaj+txfhM0qJy0wD8X6nxzMR5Ac1T34RzqmRl5NjtB0MrhidVv+zjm1W5CBnbJ5F7LW5nLcx/ZYpyaXI+kjCMIqK6RveEYdophtswFjOlyd+un/ACWyw+BZALReZBnnoQNv8eaxcI25m3lsOdvb0FueeTJhulg635Tbe2v7rC3s5L8HKnSy62/abwDeRuZ+zo+0GFdUptcIABA3OWxgm2nXn5qyUKfeX5zBkE30m/X5KKmELNTrIE3nXUH+2kotbIqVMqfZrjLqf+gDdxcAI+NzhEvO0Bot15hcOGYx+FbVpVaUh7iDmzSCQ4SCCDof8LC7Q0TTrCpTtNwRpIm4I9VbcNxRmJbVY5oDnv73DkwA8QJZmNg8FsQdZVz6tEpUivcfxDCKOVmSBDBp4G6WH/K19CJvK1OGaaxnaCSOTZsOUkti+shd3GMRnsR42DKIEDw+E8jssns81rhlduHCBH5XMeD7vUuo2S6RwwuLOGcS0S4amNJGk+x9FuuH9tjh2A1Q98gwJgCBA6EdOm+q7ONYfD02BtMZi59RzTr4X5RePI+QAWFhuytSp8bDliWkDUWNv/Y+3UKFxe2RlxktnvfAWOFCnnDWuLZytuGzcNHktgqT2Y45VptZTxIzU4AZVBkxoM4+XzV1BlenhyRlHR87mhKE3yJREVxUEREBKKFKAIiIAoUogC4lSoK4wQkqIXFwUbOnOVMrqBXIuRMUc5UrhmUF67Yo7ColcO8QPSxR2IuIcsHi/GKWFZmrOA5C0uPIBHJJWxGLk6R38QxrKFN1Sq4NY0SSV87dtOOuxtZ9Uk5ZhjdmtvA5TzPNbvtv2yfi3FoOSkNGzvtm5mx2VIxBJJI9dv8AH8lYcmX5Hro93wvE+Jcpdv8AwYrxGo/fyhcMNXdTcHsMEG3ly8v7ruc2DGms29NI5LrqMG2kCd41tPkiZuaL/wAMxdOpTZBgOBgHeJBaJtmbEW1EemfX8M3AFomREmI0jQKgcDrtM0X6Pu0x8FQaHyItHktzR4tWw3grgup3hwALmyZ35cj8wss8W9FbRbuH1IeZken3HrOvkt3XwgqtIMzFiRvBGvqqnRxbXBrmQWkghzTPmPO1wY8lcsHUkCDuPIe/moL7Mz5dbKJ2kwZLajTGZhJiYBE3y+kW6LW8C4gKdHLP+o2pmgxIECY57C36VfO0WBzHO2OevUaqg4zBifC0CDMxGw5aDS3lzUlpcWXQlyRb8Hh6ePowQG1e7vAFnEkQTyJafQHSyouCZNI2+Cq1r4PwtIdmJHLMAP8A16LadmOO9znLiS7vaQgzZrXuJibxE+wWTi+zNWnii/CVQxtScpddhLiZpVLEQbETM23hWJJaZFPg2n19DE4fwt9Sq81AA1rXBgJt4XAtjfLcyevVejdiuIMqUxTMFzNQYzgWiYsbRBFiAPJVDB8Ar5agxRos1GSm4hx0M9LmYWfwI/0xL3GWSGuECW3gHpvO37KHLjLZDKlkg0mW3jfEadIPAjN4S0C4MmxjkSDP8hbvsdxH+pwzag0kgeQ01Xj3G6762JaAQMwLQTIBc05h0BtqvS/w+p/01N9AuEZy9g3AfBLTzg77z0Wjx8nuY/KwKOJfcuSIi9I8oIiIApUKUARQpQBERAcCVEoVxULJJAvXXWdAXXUf9/uuFQeqrciSidbapnp9/Q/Jc3Vea6mtjT739lxqvH7+otp6FV20i2k2ZQq21Tvlr3uM/T78vmFJeI1+xtoufIzvAzXVf5XTi+I06LM9V4Y3mf2HNU/j/banQllKH1ASCT8DTMRI+Jw5afsvPeJ8Yq4hxNVxJM2MACbQI/LFrR8Srlnro1YfBlPctIuvaD8R33Zhm5R+swXEdNQLXVAxvE6lbxVHOe79RknqD8pGmq6KlB7otv58tb2/jVS3AOc0SSLwbb21npy/vFEp8tyZ6uLDjxL1RrMQScx1udeQ6+XJRRdGxkwBfn/k+62Vbhbj53M8z6fXqeg11bCOAk7HbSD62sPaFNNMssnupOhtrt0+saLjUwxgWmBY2jfUxrMoypYGJ0B3tzI30+SynCR5xcR5fUefkl0GzR1m5T8/JW7ANdi6Be276QktGjgCJHW5B8nQtDxCh4WmNtfu3stl2Cx3d4pjT8Lzl03II/Yn2C7Jco2iqTaOzC0Wie7eaTpIi4afFrGwt12023fCu0dWg7LiGlzdA8Tc6ROhsB1/ddvajgfdVMzB4CTIE2d5XiR+ywcLtlcQYEghpnblEWOutrbqhv7j1nEvtHHUsVT/ANN20QRBnkdVVeIYWSYOhiLka3y9bLX0sJBlhdRdraS227m7XImJFls6PE2vhmKAYXfDVb4mOP8AuDZjScw5XA0UHvorUeHRVeLcNcHF7Q6M0u19NBG5Hqp4b2jxGHe3cUxlIImWX8Jk6XtytyVu49gDRovc4D4TlcCdxA5g6/NUs1ZgVDZ48LwA6IHiDieo11HkZV0G2qZYqkrLe3tVSr0mCqIddpO7S1433OUtP/ieayhjmEvpi4c0QbEtdLmG5/4t56dVQqmCJaSBIkEaeKbESNzA9juuWHdUaS8BxkeMA3s4HMOhO/UrjgnuzixJLRc+HOpVSBVOUhoyg6wfEL+WnPxC0Xz2cZacndPhzDIJLiRleGkG9wZB2t0Xm1Sm9mQyXXMEHVvhIB5eKTlOklZvD6NVzgBZzyCATfxOadNb5QFx46WmHBPs+juC47v6FOp+tgJ6Hce8rNWq7NYUUcNSY3RrAOft0W0lerBvirPm5pcnXRKKJUqwgFKhSgCIiAIiIDg9dTiiKDJRMZx+/v7uuDxcf5+7IipZaiJiPquitUgxy+h/lEVcmTiYmJxDWNzPcABqTYW/kD3VB7SdqXVmmnQ8DNC6buAkgAzYFEWXJJ3R6fiYov2ZVKOFsDF4HWIsOk668tN1kswwH5DOsTMxrob6T6+aIqG2bbtmVTbAnQe+4n9jY8vRd1JzpOYEk89x4b+se4KlFw4zJpUZtuYvAjy3tr8lLcO11o9BIggn75WKhEKrNDxTs/IcaYjcjnOo+Z0+a09F8S1wgi3iBG4kn0gfREVsJNqmXwdrZ38QpTTMyYEnr4rR5SeXrZafhLorMO8xaLTafSVCK6HTIs9zxmDGKoS4CHta6PMBw8rqh4nDmjUNNwgD4ZvNwBqQI53Gu6IqZqjNgk7aMrDCfD/t5wbmJJ6jpb5qv0GEYttF78jC6XFxkERJF9zEA7TMqEUcb2zQvqb+gyoS6iW97hg6abi8ZQIkFpDg4xMWkWNlj8Q4bQp03Ma3KXkOzOLnGWg2BiBIJ856IicnZBPZXu0PB/6ZtJ7XZs8yQMoBB2EnpeVj0OKPMd7LhNnADM0zY2if51RFfD2jstjtWZhxQcBNSRF/Hc6ate2f+xWd2YbTfVc9j7sEtbuRqSCdQLSiLko+rZ2SpM9m4B2jFQZakNI8IdYNP9tPK9lYA9EWnx8kpR2eD5WKMJ+pylAURab0ZaOTXLlKIupkAiIpgIiID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Imagen 11" descr="diap22_Cap7.jpg">
            <a:extLst>
              <a:ext uri="{FF2B5EF4-FFF2-40B4-BE49-F238E27FC236}">
                <a16:creationId xmlns:a16="http://schemas.microsoft.com/office/drawing/2014/main" id="{E8EF61F0-AC79-45B2-BDA2-870819D526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17854" r="47159" b="19447"/>
          <a:stretch/>
        </p:blipFill>
        <p:spPr>
          <a:xfrm>
            <a:off x="6096000" y="1628800"/>
            <a:ext cx="5768011" cy="5116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88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4" id="{31A18691-827C-4E22-845E-639B2C12AEEF}" vid="{C637B99E-3D15-4CB8-8A34-AD6447A7881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Tema4</Template>
  <TotalTime>7976</TotalTime>
  <Words>209</Words>
  <Application>Microsoft Office PowerPoint</Application>
  <PresentationFormat>Panorámica</PresentationFormat>
  <Paragraphs>74</Paragraphs>
  <Slides>39</Slides>
  <Notes>39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Caflisch Script Pro Regular</vt:lpstr>
      <vt:lpstr>Calibri</vt:lpstr>
      <vt:lpstr>LiberationSerif-Bold</vt:lpstr>
      <vt:lpstr>Tema4</vt:lpstr>
      <vt:lpstr>Introducción </vt:lpstr>
      <vt:lpstr>Curiosidad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¿Corazón o cerebro?</vt:lpstr>
      <vt:lpstr>Presentación de PowerPoint</vt:lpstr>
      <vt:lpstr>Presentación de PowerPoint</vt:lpstr>
      <vt:lpstr>Descartes (1596-1650)</vt:lpstr>
      <vt:lpstr>Nervios como cables</vt:lpstr>
      <vt:lpstr>Electricidad animal: Luigi Galvani (1737-1798)</vt:lpstr>
      <vt:lpstr>Presentación de PowerPoint</vt:lpstr>
      <vt:lpstr>Localización de funciones específicas en diferentes partes del cerebro </vt:lpstr>
      <vt:lpstr>Siglo XIX: siglo de la corteza cerebral</vt:lpstr>
      <vt:lpstr>Presentación de PowerPoint</vt:lpstr>
      <vt:lpstr>La localización del lenguaje: Broca</vt:lpstr>
      <vt:lpstr>Conectividad </vt:lpstr>
      <vt:lpstr>La evolución del sistema nervioso</vt:lpstr>
      <vt:lpstr>Presentación de PowerPoint</vt:lpstr>
      <vt:lpstr>Presentación de PowerPoint</vt:lpstr>
      <vt:lpstr>¿Qué posibilitó que nuestro encéfalo evolucionara?</vt:lpstr>
      <vt:lpstr>Presentación de PowerPoint</vt:lpstr>
      <vt:lpstr>La neurona: unidad funcional básica del cerebro</vt:lpstr>
      <vt:lpstr>Siglo XX: Neuronas </vt:lpstr>
      <vt:lpstr>Presentación de PowerPoint</vt:lpstr>
      <vt:lpstr>Neurociencias: El cerebro hoy </vt:lpstr>
      <vt:lpstr>Molecular </vt:lpstr>
      <vt:lpstr>Celular </vt:lpstr>
      <vt:lpstr>Sistemas o redes neuronales</vt:lpstr>
      <vt:lpstr>Conductual </vt:lpstr>
      <vt:lpstr>Cognitivo </vt:lpstr>
      <vt:lpstr>Visualización de las sinapsis</vt:lpstr>
      <vt:lpstr>Presentación de PowerPoint</vt:lpstr>
      <vt:lpstr>Brainbow </vt:lpstr>
      <vt:lpstr>Conectomas </vt:lpstr>
      <vt:lpstr>Brain computer interface</vt:lpstr>
      <vt:lpstr>¿Cómo el cerebro da origen a la “mente”?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Complejo adaptativo</dc:title>
  <dc:creator>Z835</dc:creator>
  <cp:lastModifiedBy>Maga Borquez</cp:lastModifiedBy>
  <cp:revision>281</cp:revision>
  <dcterms:created xsi:type="dcterms:W3CDTF">2013-02-05T19:36:35Z</dcterms:created>
  <dcterms:modified xsi:type="dcterms:W3CDTF">2021-03-03T13:50:46Z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6AFCC4B3-768E-4ACC-BDD1-764752C6E734</vt:lpwstr>
  </property>
  <property fmtid="{D5CDD505-2E9C-101B-9397-08002B2CF9AE}" pid="3" name="ArticulatePath">
    <vt:lpwstr>clase I_ introducción 2017</vt:lpwstr>
  </property>
</Properties>
</file>