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1" r:id="rId3"/>
    <p:sldId id="270" r:id="rId4"/>
    <p:sldId id="264" r:id="rId5"/>
    <p:sldId id="275" r:id="rId6"/>
    <p:sldId id="258" r:id="rId7"/>
    <p:sldId id="274" r:id="rId8"/>
    <p:sldId id="262" r:id="rId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6" userDrawn="1">
          <p15:clr>
            <a:srgbClr val="A4A3A4"/>
          </p15:clr>
        </p15:guide>
        <p15:guide id="2" pos="2154" userDrawn="1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419" autoAdjust="0"/>
    <p:restoredTop sz="94505" autoAdjust="0"/>
  </p:normalViewPr>
  <p:slideViewPr>
    <p:cSldViewPr>
      <p:cViewPr varScale="1">
        <p:scale>
          <a:sx n="131" d="100"/>
          <a:sy n="131" d="100"/>
        </p:scale>
        <p:origin x="2032" y="184"/>
      </p:cViewPr>
      <p:guideLst>
        <p:guide orient="horz" pos="2886"/>
        <p:guide pos="2154"/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13E2D-19D5-654B-8A8A-A521C8F565AC}" type="datetimeFigureOut">
              <a:rPr lang="es-ES_tradnl" smtClean="0"/>
              <a:t>10/9/20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08FCF9-CCEB-204B-A813-E3EE6FE7326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02609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8FCF9-CCEB-204B-A813-E3EE6FE7326E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62171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8FCF9-CCEB-204B-A813-E3EE6FE7326E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55314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8FCF9-CCEB-204B-A813-E3EE6FE7326E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82294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3C3D-E00E-4A1D-9100-8EDF7E694115}" type="datetimeFigureOut">
              <a:rPr lang="es-CL" smtClean="0"/>
              <a:t>10-09-20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B329-4A6B-48FA-A464-68E969A5F71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020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3C3D-E00E-4A1D-9100-8EDF7E694115}" type="datetimeFigureOut">
              <a:rPr lang="es-CL" smtClean="0"/>
              <a:t>10-09-20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B329-4A6B-48FA-A464-68E969A5F71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24138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3C3D-E00E-4A1D-9100-8EDF7E694115}" type="datetimeFigureOut">
              <a:rPr lang="es-CL" smtClean="0"/>
              <a:t>10-09-20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B329-4A6B-48FA-A464-68E969A5F71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9773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3C3D-E00E-4A1D-9100-8EDF7E694115}" type="datetimeFigureOut">
              <a:rPr lang="es-CL" smtClean="0"/>
              <a:t>10-09-20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B329-4A6B-48FA-A464-68E969A5F71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55837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3C3D-E00E-4A1D-9100-8EDF7E694115}" type="datetimeFigureOut">
              <a:rPr lang="es-CL" smtClean="0"/>
              <a:t>10-09-20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B329-4A6B-48FA-A464-68E969A5F71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607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3C3D-E00E-4A1D-9100-8EDF7E694115}" type="datetimeFigureOut">
              <a:rPr lang="es-CL" smtClean="0"/>
              <a:t>10-09-20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B329-4A6B-48FA-A464-68E969A5F71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784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3C3D-E00E-4A1D-9100-8EDF7E694115}" type="datetimeFigureOut">
              <a:rPr lang="es-CL" smtClean="0"/>
              <a:t>10-09-20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B329-4A6B-48FA-A464-68E969A5F71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9585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3C3D-E00E-4A1D-9100-8EDF7E694115}" type="datetimeFigureOut">
              <a:rPr lang="es-CL" smtClean="0"/>
              <a:t>10-09-20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B329-4A6B-48FA-A464-68E969A5F71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7338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3C3D-E00E-4A1D-9100-8EDF7E694115}" type="datetimeFigureOut">
              <a:rPr lang="es-CL" smtClean="0"/>
              <a:t>10-09-20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B329-4A6B-48FA-A464-68E969A5F71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11127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5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4" y="273054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5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3C3D-E00E-4A1D-9100-8EDF7E694115}" type="datetimeFigureOut">
              <a:rPr lang="es-CL" smtClean="0"/>
              <a:t>10-09-20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B329-4A6B-48FA-A464-68E969A5F71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8151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3C3D-E00E-4A1D-9100-8EDF7E694115}" type="datetimeFigureOut">
              <a:rPr lang="es-CL" smtClean="0"/>
              <a:t>10-09-20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B329-4A6B-48FA-A464-68E969A5F71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50707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3C3D-E00E-4A1D-9100-8EDF7E694115}" type="datetimeFigureOut">
              <a:rPr lang="es-CL" smtClean="0"/>
              <a:t>10-09-20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1B329-4A6B-48FA-A464-68E969A5F71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24581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41023" y="-934769"/>
            <a:ext cx="2424873" cy="2708393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3756" y="-134088"/>
            <a:ext cx="1635955" cy="1226966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713565" y="311926"/>
            <a:ext cx="4059393" cy="1911083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548980" y="1613994"/>
            <a:ext cx="1185708" cy="88928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327781" y="5494508"/>
            <a:ext cx="2444907" cy="1774587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211282" y="5555951"/>
            <a:ext cx="928467" cy="69635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877311" y="1407983"/>
            <a:ext cx="5389379" cy="4042034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76283" y="882212"/>
            <a:ext cx="6791435" cy="5093576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329724" y="4518923"/>
            <a:ext cx="2484551" cy="1141851"/>
          </a:xfrm>
          <a:noFill/>
        </p:spPr>
        <p:txBody>
          <a:bodyPr>
            <a:normAutofit/>
          </a:bodyPr>
          <a:lstStyle/>
          <a:p>
            <a:r>
              <a:rPr lang="es-CL" sz="1700">
                <a:solidFill>
                  <a:srgbClr val="080808"/>
                </a:solidFill>
              </a:rPr>
              <a:t>Víctor Martínez </a:t>
            </a:r>
          </a:p>
          <a:p>
            <a:r>
              <a:rPr lang="es-CL" sz="1700">
                <a:solidFill>
                  <a:srgbClr val="080808"/>
                </a:solidFill>
              </a:rPr>
              <a:t>Septiembre 2020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03481" y="2353641"/>
            <a:ext cx="4337037" cy="2150719"/>
          </a:xfrm>
          <a:noFill/>
        </p:spPr>
        <p:txBody>
          <a:bodyPr anchor="ctr">
            <a:normAutofit/>
          </a:bodyPr>
          <a:lstStyle/>
          <a:p>
            <a:r>
              <a:rPr lang="es-CL" sz="3100">
                <a:solidFill>
                  <a:srgbClr val="080808"/>
                </a:solidFill>
              </a:rPr>
              <a:t>Modelo Sociocomunitario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943393" y="5778692"/>
            <a:ext cx="2231794" cy="1926608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170046" y="5363543"/>
            <a:ext cx="959985" cy="719989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402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22 Conector recto"/>
          <p:cNvCxnSpPr>
            <a:stCxn id="12" idx="2"/>
            <a:endCxn id="13" idx="0"/>
          </p:cNvCxnSpPr>
          <p:nvPr/>
        </p:nvCxnSpPr>
        <p:spPr>
          <a:xfrm flipV="1">
            <a:off x="692145" y="3623062"/>
            <a:ext cx="8052484" cy="93974"/>
          </a:xfrm>
          <a:prstGeom prst="line">
            <a:avLst/>
          </a:prstGeom>
          <a:noFill/>
          <a:ln w="25400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9" name="23 Conector recto"/>
          <p:cNvCxnSpPr>
            <a:stCxn id="7" idx="2"/>
            <a:endCxn id="26" idx="0"/>
          </p:cNvCxnSpPr>
          <p:nvPr/>
        </p:nvCxnSpPr>
        <p:spPr>
          <a:xfrm flipH="1">
            <a:off x="4701805" y="1333892"/>
            <a:ext cx="2601" cy="4352993"/>
          </a:xfrm>
          <a:prstGeom prst="line">
            <a:avLst/>
          </a:prstGeom>
          <a:noFill/>
          <a:ln w="25400" cap="flat" cmpd="sng" algn="ctr">
            <a:solidFill>
              <a:srgbClr val="C0504D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2" name="26 Cuadro de texto"/>
          <p:cNvSpPr txBox="1"/>
          <p:nvPr/>
        </p:nvSpPr>
        <p:spPr>
          <a:xfrm rot="16200000">
            <a:off x="-436027" y="3506203"/>
            <a:ext cx="1834677" cy="4216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450"/>
              </a:spcAft>
              <a:defRPr/>
            </a:pPr>
            <a:r>
              <a:rPr lang="es-CL" sz="1200" b="1" kern="0">
                <a:solidFill>
                  <a:sysClr val="windowText" lastClr="000000"/>
                </a:solidFill>
                <a:ea typeface="Calibri"/>
                <a:cs typeface="Times New Roman"/>
              </a:rPr>
              <a:t>ESCALA COMUNIDAD</a:t>
            </a:r>
            <a:endParaRPr lang="es-CL" sz="1200" b="1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</p:txBody>
      </p:sp>
      <p:sp>
        <p:nvSpPr>
          <p:cNvPr id="13" name="7 Cuadro de texto"/>
          <p:cNvSpPr txBox="1"/>
          <p:nvPr/>
        </p:nvSpPr>
        <p:spPr>
          <a:xfrm rot="16200000">
            <a:off x="8138745" y="3458515"/>
            <a:ext cx="1540859" cy="329093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450"/>
              </a:spcAft>
              <a:defRPr/>
            </a:pPr>
            <a:r>
              <a:rPr lang="es-CL" sz="1200" b="1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ESCALA INSTITUCIÓN</a:t>
            </a:r>
          </a:p>
        </p:txBody>
      </p:sp>
      <p:sp>
        <p:nvSpPr>
          <p:cNvPr id="58" name="Elipse 57"/>
          <p:cNvSpPr/>
          <p:nvPr/>
        </p:nvSpPr>
        <p:spPr>
          <a:xfrm>
            <a:off x="5294427" y="2382121"/>
            <a:ext cx="1501228" cy="603251"/>
          </a:xfrm>
          <a:prstGeom prst="ellipse">
            <a:avLst/>
          </a:prstGeom>
          <a:ln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1350" dirty="0"/>
              <a:t>CIUDADANO</a:t>
            </a:r>
          </a:p>
        </p:txBody>
      </p:sp>
      <p:sp>
        <p:nvSpPr>
          <p:cNvPr id="15" name="Elipse 14"/>
          <p:cNvSpPr/>
          <p:nvPr/>
        </p:nvSpPr>
        <p:spPr>
          <a:xfrm>
            <a:off x="2650895" y="2424549"/>
            <a:ext cx="1711797" cy="67213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1350" b="1" dirty="0"/>
              <a:t>PERSONA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940446" y="1033810"/>
            <a:ext cx="1527919" cy="3000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_tradnl" sz="1350" dirty="0"/>
              <a:t>ESCALA INDIVIDUO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3818614" y="5686885"/>
            <a:ext cx="1766381" cy="3000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_tradnl" sz="1350" dirty="0"/>
              <a:t>ESCALA ESTRUCTURAS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483822" y="1331075"/>
            <a:ext cx="159755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350" dirty="0"/>
              <a:t>MUNDO DE LA VIDA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6795655" y="1331075"/>
            <a:ext cx="173521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350"/>
              <a:t>MUNDO DEL SISTEMA</a:t>
            </a:r>
          </a:p>
        </p:txBody>
      </p:sp>
      <p:sp>
        <p:nvSpPr>
          <p:cNvPr id="10" name="Flecha arriba y abajo 9"/>
          <p:cNvSpPr/>
          <p:nvPr/>
        </p:nvSpPr>
        <p:spPr>
          <a:xfrm>
            <a:off x="1733204" y="1804901"/>
            <a:ext cx="660862" cy="3379124"/>
          </a:xfrm>
          <a:prstGeom prst="up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 sz="1350"/>
          </a:p>
        </p:txBody>
      </p:sp>
      <p:sp>
        <p:nvSpPr>
          <p:cNvPr id="33" name="Flecha arriba y abajo 32"/>
          <p:cNvSpPr/>
          <p:nvPr/>
        </p:nvSpPr>
        <p:spPr>
          <a:xfrm>
            <a:off x="6948597" y="1804901"/>
            <a:ext cx="660862" cy="3379124"/>
          </a:xfrm>
          <a:prstGeom prst="up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 sz="1350"/>
          </a:p>
        </p:txBody>
      </p:sp>
      <p:cxnSp>
        <p:nvCxnSpPr>
          <p:cNvPr id="16" name="Conector recto de flecha 15"/>
          <p:cNvCxnSpPr>
            <a:stCxn id="7" idx="2"/>
            <a:endCxn id="15" idx="0"/>
          </p:cNvCxnSpPr>
          <p:nvPr/>
        </p:nvCxnSpPr>
        <p:spPr>
          <a:xfrm flipH="1">
            <a:off x="3506794" y="1333892"/>
            <a:ext cx="1197612" cy="1090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>
            <a:stCxn id="7" idx="2"/>
            <a:endCxn id="58" idx="0"/>
          </p:cNvCxnSpPr>
          <p:nvPr/>
        </p:nvCxnSpPr>
        <p:spPr>
          <a:xfrm>
            <a:off x="4704406" y="1333892"/>
            <a:ext cx="1340635" cy="1048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Elipse 41"/>
          <p:cNvSpPr/>
          <p:nvPr/>
        </p:nvSpPr>
        <p:spPr>
          <a:xfrm>
            <a:off x="2547008" y="3989026"/>
            <a:ext cx="1884053" cy="67213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1350" b="1" dirty="0"/>
              <a:t>ESTRUCTURAS COMUNITARIAS</a:t>
            </a:r>
          </a:p>
        </p:txBody>
      </p:sp>
      <p:sp>
        <p:nvSpPr>
          <p:cNvPr id="43" name="Elipse 42"/>
          <p:cNvSpPr/>
          <p:nvPr/>
        </p:nvSpPr>
        <p:spPr>
          <a:xfrm>
            <a:off x="4826336" y="3950640"/>
            <a:ext cx="2181680" cy="672131"/>
          </a:xfrm>
          <a:prstGeom prst="ellipse">
            <a:avLst/>
          </a:prstGeom>
          <a:ln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1350" dirty="0"/>
              <a:t>DISPOSITIVOS INSTITUCIONALES</a:t>
            </a:r>
          </a:p>
        </p:txBody>
      </p:sp>
      <p:cxnSp>
        <p:nvCxnSpPr>
          <p:cNvPr id="30" name="Conector recto de flecha 29"/>
          <p:cNvCxnSpPr>
            <a:cxnSpLocks/>
            <a:stCxn id="26" idx="0"/>
            <a:endCxn id="42" idx="4"/>
          </p:cNvCxnSpPr>
          <p:nvPr/>
        </p:nvCxnSpPr>
        <p:spPr>
          <a:xfrm flipH="1" flipV="1">
            <a:off x="3489035" y="4661157"/>
            <a:ext cx="1212770" cy="10257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/>
          <p:cNvCxnSpPr>
            <a:cxnSpLocks/>
            <a:stCxn id="26" idx="0"/>
            <a:endCxn id="43" idx="4"/>
          </p:cNvCxnSpPr>
          <p:nvPr/>
        </p:nvCxnSpPr>
        <p:spPr>
          <a:xfrm flipV="1">
            <a:off x="4701805" y="4622771"/>
            <a:ext cx="1215371" cy="10641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/>
          <p:cNvCxnSpPr>
            <a:cxnSpLocks/>
            <a:stCxn id="15" idx="4"/>
            <a:endCxn id="42" idx="0"/>
          </p:cNvCxnSpPr>
          <p:nvPr/>
        </p:nvCxnSpPr>
        <p:spPr>
          <a:xfrm flipH="1">
            <a:off x="3489035" y="3096680"/>
            <a:ext cx="17759" cy="892346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cto de flecha 2"/>
          <p:cNvCxnSpPr>
            <a:cxnSpLocks/>
            <a:stCxn id="58" idx="4"/>
            <a:endCxn id="43" idx="0"/>
          </p:cNvCxnSpPr>
          <p:nvPr/>
        </p:nvCxnSpPr>
        <p:spPr>
          <a:xfrm flipH="1">
            <a:off x="5917176" y="2985372"/>
            <a:ext cx="127865" cy="96526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601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500"/>
                            </p:stCondLst>
                            <p:childTnLst>
                              <p:par>
                                <p:cTn id="3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3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500"/>
                            </p:stCondLst>
                            <p:childTnLst>
                              <p:par>
                                <p:cTn id="4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8000"/>
                            </p:stCondLst>
                            <p:childTnLst>
                              <p:par>
                                <p:cTn id="5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9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9000"/>
                            </p:stCondLst>
                            <p:childTnLst>
                              <p:par>
                                <p:cTn id="6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0"/>
                            </p:stCondLst>
                            <p:childTnLst>
                              <p:par>
                                <p:cTn id="7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1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2000"/>
                            </p:stCondLst>
                            <p:childTnLst>
                              <p:par>
                                <p:cTn id="8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3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3000"/>
                            </p:stCondLst>
                            <p:childTnLst>
                              <p:par>
                                <p:cTn id="8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58" grpId="0" animBg="1"/>
      <p:bldP spid="15" grpId="0" animBg="1"/>
      <p:bldP spid="7" grpId="0" animBg="1"/>
      <p:bldP spid="26" grpId="0" animBg="1"/>
      <p:bldP spid="4" grpId="0"/>
      <p:bldP spid="5" grpId="0"/>
      <p:bldP spid="10" grpId="0" animBg="1"/>
      <p:bldP spid="33" grpId="0" animBg="1"/>
      <p:bldP spid="42" grpId="0" animBg="1"/>
      <p:bldP spid="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22 Conector recto"/>
          <p:cNvCxnSpPr>
            <a:cxnSpLocks/>
            <a:stCxn id="12" idx="2"/>
            <a:endCxn id="13" idx="0"/>
          </p:cNvCxnSpPr>
          <p:nvPr/>
        </p:nvCxnSpPr>
        <p:spPr>
          <a:xfrm flipV="1">
            <a:off x="395557" y="3428664"/>
            <a:ext cx="8161282" cy="49444"/>
          </a:xfrm>
          <a:prstGeom prst="line">
            <a:avLst/>
          </a:prstGeom>
          <a:noFill/>
          <a:ln w="25400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9" name="23 Conector recto"/>
          <p:cNvCxnSpPr>
            <a:cxnSpLocks/>
            <a:stCxn id="78" idx="2"/>
            <a:endCxn id="47" idx="0"/>
          </p:cNvCxnSpPr>
          <p:nvPr/>
        </p:nvCxnSpPr>
        <p:spPr>
          <a:xfrm>
            <a:off x="4587829" y="392262"/>
            <a:ext cx="0" cy="5978722"/>
          </a:xfrm>
          <a:prstGeom prst="line">
            <a:avLst/>
          </a:prstGeom>
          <a:noFill/>
          <a:ln w="25400" cap="flat" cmpd="sng" algn="ctr">
            <a:solidFill>
              <a:srgbClr val="C0504D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2" name="26 Cuadro de texto"/>
          <p:cNvSpPr txBox="1"/>
          <p:nvPr/>
        </p:nvSpPr>
        <p:spPr>
          <a:xfrm rot="16200000">
            <a:off x="-622918" y="3376461"/>
            <a:ext cx="1833656" cy="203293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338"/>
              </a:spcAft>
              <a:defRPr/>
            </a:pPr>
            <a:r>
              <a:rPr lang="es-CL" sz="1200" b="1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INCLUSIÓN COMUNITARIA</a:t>
            </a:r>
          </a:p>
        </p:txBody>
      </p:sp>
      <p:sp>
        <p:nvSpPr>
          <p:cNvPr id="13" name="7 Cuadro de texto"/>
          <p:cNvSpPr txBox="1"/>
          <p:nvPr/>
        </p:nvSpPr>
        <p:spPr>
          <a:xfrm rot="16200000">
            <a:off x="7888485" y="3327018"/>
            <a:ext cx="1540001" cy="203293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338"/>
              </a:spcAft>
              <a:defRPr/>
            </a:pPr>
            <a:r>
              <a:rPr lang="es-CL" sz="1200" b="1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INCLUSIÓN SOCIAL</a:t>
            </a:r>
          </a:p>
        </p:txBody>
      </p:sp>
      <p:sp>
        <p:nvSpPr>
          <p:cNvPr id="23" name="9 Cuadro de texto"/>
          <p:cNvSpPr txBox="1"/>
          <p:nvPr/>
        </p:nvSpPr>
        <p:spPr>
          <a:xfrm>
            <a:off x="832559" y="1354457"/>
            <a:ext cx="1585300" cy="459237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es-CL" sz="1200" i="1" kern="0" dirty="0">
                <a:solidFill>
                  <a:sysClr val="windowText" lastClr="000000"/>
                </a:solidFill>
                <a:ea typeface="Calibri"/>
              </a:rPr>
              <a:t>Capacidad para su inclusión comunitaria</a:t>
            </a:r>
            <a:endParaRPr lang="es-CL" sz="1200" i="1" kern="0" dirty="0">
              <a:solidFill>
                <a:sysClr val="windowText" lastClr="000000"/>
              </a:solidFill>
              <a:ea typeface="Times New Roman"/>
            </a:endParaRPr>
          </a:p>
        </p:txBody>
      </p:sp>
      <p:sp>
        <p:nvSpPr>
          <p:cNvPr id="24" name="9 Cuadro de texto"/>
          <p:cNvSpPr txBox="1"/>
          <p:nvPr/>
        </p:nvSpPr>
        <p:spPr>
          <a:xfrm>
            <a:off x="5745804" y="1315248"/>
            <a:ext cx="1738154" cy="479065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s-CL" sz="1200" i="1" kern="0" dirty="0">
                <a:solidFill>
                  <a:sysClr val="windowText" lastClr="000000"/>
                </a:solidFill>
                <a:ea typeface="Calibri"/>
              </a:rPr>
              <a:t>Capacidad para su inclusión institucional  </a:t>
            </a:r>
            <a:endParaRPr lang="es-CL" sz="1200" i="1" kern="0" dirty="0">
              <a:solidFill>
                <a:sysClr val="windowText" lastClr="000000"/>
              </a:solidFill>
              <a:ea typeface="Times New Roman"/>
            </a:endParaRPr>
          </a:p>
        </p:txBody>
      </p:sp>
      <p:sp>
        <p:nvSpPr>
          <p:cNvPr id="25" name="9 Cuadro de texto"/>
          <p:cNvSpPr txBox="1"/>
          <p:nvPr/>
        </p:nvSpPr>
        <p:spPr>
          <a:xfrm>
            <a:off x="3118857" y="5955238"/>
            <a:ext cx="2828925" cy="208988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es-CL" sz="1350" b="1" i="1" kern="0" dirty="0">
                <a:solidFill>
                  <a:srgbClr val="FF0000"/>
                </a:solidFill>
                <a:ea typeface="Calibri"/>
              </a:rPr>
              <a:t>CAPACIDAD INCLUSIVA</a:t>
            </a:r>
            <a:endParaRPr lang="es-CL" sz="1350" b="1" i="1" kern="0" dirty="0">
              <a:solidFill>
                <a:srgbClr val="FF0000"/>
              </a:solidFill>
              <a:ea typeface="Times New Roman"/>
            </a:endParaRPr>
          </a:p>
        </p:txBody>
      </p:sp>
      <p:sp>
        <p:nvSpPr>
          <p:cNvPr id="150" name="CuadroTexto 149"/>
          <p:cNvSpPr txBox="1"/>
          <p:nvPr/>
        </p:nvSpPr>
        <p:spPr>
          <a:xfrm>
            <a:off x="5825996" y="4583551"/>
            <a:ext cx="2730841" cy="175432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200" dirty="0"/>
              <a:t>INSTITUCIONALIDAD</a:t>
            </a:r>
          </a:p>
          <a:p>
            <a:pPr marL="160735" indent="-160735">
              <a:buFont typeface="Arial" charset="0"/>
              <a:buChar char="•"/>
            </a:pPr>
            <a:r>
              <a:rPr lang="es-ES_tradnl" sz="1200" dirty="0"/>
              <a:t>Modelos Operativos</a:t>
            </a:r>
          </a:p>
          <a:p>
            <a:pPr marL="617935" lvl="1" indent="-160735">
              <a:buFont typeface="Arial" charset="0"/>
              <a:buChar char="•"/>
            </a:pPr>
            <a:r>
              <a:rPr lang="es-ES_tradnl" sz="1200" dirty="0"/>
              <a:t>Proximidad comunitaria</a:t>
            </a:r>
          </a:p>
          <a:p>
            <a:pPr marL="617935" lvl="1" indent="-160735">
              <a:buFont typeface="Arial" charset="0"/>
              <a:buChar char="•"/>
            </a:pPr>
            <a:r>
              <a:rPr lang="es-ES_tradnl" sz="1200" dirty="0"/>
              <a:t>Redes Sociales</a:t>
            </a:r>
          </a:p>
          <a:p>
            <a:pPr marL="617935" lvl="1" indent="-160735">
              <a:buFont typeface="Arial" charset="0"/>
              <a:buChar char="•"/>
            </a:pPr>
            <a:r>
              <a:rPr lang="es-ES_tradnl" sz="1200" dirty="0"/>
              <a:t>Planificación Situacional</a:t>
            </a:r>
          </a:p>
          <a:p>
            <a:pPr marL="617935" lvl="1" indent="-160735">
              <a:buFont typeface="Arial" charset="0"/>
              <a:buChar char="•"/>
            </a:pPr>
            <a:r>
              <a:rPr lang="es-ES_tradnl" sz="1200" dirty="0"/>
              <a:t>Gestión del Conocimiento</a:t>
            </a:r>
          </a:p>
          <a:p>
            <a:pPr marL="617935" lvl="1" indent="-160735">
              <a:buFont typeface="Arial" charset="0"/>
              <a:buChar char="•"/>
            </a:pPr>
            <a:r>
              <a:rPr lang="es-ES_tradnl" sz="1200" dirty="0"/>
              <a:t>IAP</a:t>
            </a:r>
          </a:p>
          <a:p>
            <a:pPr marL="617935" lvl="1" indent="-160735">
              <a:buFont typeface="Arial" charset="0"/>
              <a:buChar char="•"/>
            </a:pPr>
            <a:r>
              <a:rPr lang="es-ES_tradnl" sz="1200" dirty="0"/>
              <a:t>Sistematización</a:t>
            </a:r>
          </a:p>
          <a:p>
            <a:pPr marL="617935" lvl="1" indent="-160735">
              <a:buFont typeface="Arial" charset="0"/>
              <a:buChar char="•"/>
            </a:pPr>
            <a:r>
              <a:rPr lang="es-ES_tradnl" sz="1200" dirty="0"/>
              <a:t>Gobernanza Sociocomunitaria</a:t>
            </a:r>
          </a:p>
        </p:txBody>
      </p:sp>
      <p:sp>
        <p:nvSpPr>
          <p:cNvPr id="47" name="CuadroTexto 46"/>
          <p:cNvSpPr txBox="1"/>
          <p:nvPr/>
        </p:nvSpPr>
        <p:spPr>
          <a:xfrm>
            <a:off x="3773678" y="6370984"/>
            <a:ext cx="1628301" cy="27699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200" b="1" dirty="0"/>
              <a:t>ESCALA ESTRUCTURAS </a:t>
            </a:r>
          </a:p>
        </p:txBody>
      </p:sp>
      <p:sp>
        <p:nvSpPr>
          <p:cNvPr id="51" name="CuadroTexto 50"/>
          <p:cNvSpPr txBox="1"/>
          <p:nvPr/>
        </p:nvSpPr>
        <p:spPr>
          <a:xfrm>
            <a:off x="776716" y="1742791"/>
            <a:ext cx="2696215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200" b="1" dirty="0"/>
              <a:t>PERSONA:</a:t>
            </a:r>
            <a:r>
              <a:rPr lang="es-ES_tradnl" sz="1200" dirty="0"/>
              <a:t> Capacidades y competencias individuales</a:t>
            </a:r>
          </a:p>
        </p:txBody>
      </p:sp>
      <p:sp>
        <p:nvSpPr>
          <p:cNvPr id="53" name="CuadroTexto 52"/>
          <p:cNvSpPr txBox="1"/>
          <p:nvPr/>
        </p:nvSpPr>
        <p:spPr>
          <a:xfrm>
            <a:off x="5745804" y="1740189"/>
            <a:ext cx="2552407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200" b="1" dirty="0"/>
              <a:t>CIUDADANO</a:t>
            </a:r>
            <a:r>
              <a:rPr lang="es-ES_tradnl" sz="1200" dirty="0"/>
              <a:t>: Conocimiento y ejercicio de sus derechos</a:t>
            </a:r>
          </a:p>
        </p:txBody>
      </p:sp>
      <p:sp>
        <p:nvSpPr>
          <p:cNvPr id="73" name="CuadroTexto 72"/>
          <p:cNvSpPr txBox="1"/>
          <p:nvPr/>
        </p:nvSpPr>
        <p:spPr>
          <a:xfrm>
            <a:off x="857849" y="4670338"/>
            <a:ext cx="2209919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200" dirty="0"/>
              <a:t>COMUNIDAD</a:t>
            </a:r>
          </a:p>
          <a:p>
            <a:pPr marL="160735" indent="-160735">
              <a:buFont typeface="Arial" charset="0"/>
              <a:buChar char="•"/>
            </a:pPr>
            <a:r>
              <a:rPr lang="es-ES_tradnl" sz="1200" dirty="0"/>
              <a:t>Vecindario</a:t>
            </a:r>
          </a:p>
          <a:p>
            <a:pPr marL="160735" indent="-160735">
              <a:buFont typeface="Arial" charset="0"/>
              <a:buChar char="•"/>
            </a:pPr>
            <a:r>
              <a:rPr lang="es-ES_tradnl" sz="1200" dirty="0"/>
              <a:t>Barrio</a:t>
            </a:r>
          </a:p>
          <a:p>
            <a:pPr marL="160735" indent="-160735">
              <a:buFont typeface="Arial" charset="0"/>
              <a:buChar char="•"/>
            </a:pPr>
            <a:r>
              <a:rPr lang="es-ES_tradnl" sz="1200" dirty="0"/>
              <a:t>Comuna</a:t>
            </a:r>
          </a:p>
          <a:p>
            <a:pPr marL="160735" indent="-160735">
              <a:buFont typeface="Arial" charset="0"/>
              <a:buChar char="•"/>
            </a:pPr>
            <a:r>
              <a:rPr lang="es-ES_tradnl" sz="1200" dirty="0"/>
              <a:t>Organizaciones comunitarias</a:t>
            </a:r>
          </a:p>
          <a:p>
            <a:pPr marL="160735" indent="-160735">
              <a:buFont typeface="Arial" charset="0"/>
              <a:buChar char="•"/>
            </a:pPr>
            <a:r>
              <a:rPr lang="es-ES_tradnl" sz="1200" dirty="0"/>
              <a:t>Comunidades digitales</a:t>
            </a:r>
          </a:p>
        </p:txBody>
      </p:sp>
      <p:sp>
        <p:nvSpPr>
          <p:cNvPr id="78" name="CuadroTexto 77"/>
          <p:cNvSpPr txBox="1"/>
          <p:nvPr/>
        </p:nvSpPr>
        <p:spPr>
          <a:xfrm>
            <a:off x="3931912" y="115263"/>
            <a:ext cx="13118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200" b="1" dirty="0"/>
              <a:t>ESCALA PERSONA</a:t>
            </a:r>
          </a:p>
        </p:txBody>
      </p:sp>
      <p:sp>
        <p:nvSpPr>
          <p:cNvPr id="95" name="CuadroTexto 94"/>
          <p:cNvSpPr txBox="1"/>
          <p:nvPr/>
        </p:nvSpPr>
        <p:spPr>
          <a:xfrm>
            <a:off x="3419475" y="487016"/>
            <a:ext cx="2314425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350" b="1" dirty="0">
                <a:solidFill>
                  <a:srgbClr val="FF0000"/>
                </a:solidFill>
              </a:rPr>
              <a:t>AGENCIA</a:t>
            </a:r>
          </a:p>
          <a:p>
            <a:pPr algn="ctr"/>
            <a:r>
              <a:rPr lang="es-ES_tradnl" sz="1350" b="1" dirty="0">
                <a:solidFill>
                  <a:srgbClr val="FF0000"/>
                </a:solidFill>
              </a:rPr>
              <a:t>CAPACIDADES PARA LA INCLUSIÓN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982089" y="3450513"/>
            <a:ext cx="23144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050" b="1" dirty="0">
                <a:solidFill>
                  <a:srgbClr val="FF0000"/>
                </a:solidFill>
              </a:rPr>
              <a:t>APROPIACIÓN DE OPORTUNIDADES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5724191" y="3462249"/>
            <a:ext cx="23144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050" b="1" dirty="0">
                <a:solidFill>
                  <a:srgbClr val="FF0000"/>
                </a:solidFill>
              </a:rPr>
              <a:t>APROPIACIÓN DE OPORTUNIDADES</a:t>
            </a:r>
          </a:p>
        </p:txBody>
      </p:sp>
      <p:sp>
        <p:nvSpPr>
          <p:cNvPr id="26" name="Cuadro de texto 24">
            <a:extLst>
              <a:ext uri="{FF2B5EF4-FFF2-40B4-BE49-F238E27FC236}">
                <a16:creationId xmlns:a16="http://schemas.microsoft.com/office/drawing/2014/main" id="{BEFBFF7A-3A4B-314B-A222-6D8FEAA6E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29" y="38855"/>
            <a:ext cx="2696215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Campo de observación/acción A</a:t>
            </a: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3" name="Grupo 42">
            <a:extLst>
              <a:ext uri="{FF2B5EF4-FFF2-40B4-BE49-F238E27FC236}">
                <a16:creationId xmlns:a16="http://schemas.microsoft.com/office/drawing/2014/main" id="{34F90B3B-C89E-6547-8A8F-5218CEA1F0E0}"/>
              </a:ext>
            </a:extLst>
          </p:cNvPr>
          <p:cNvGrpSpPr/>
          <p:nvPr/>
        </p:nvGrpSpPr>
        <p:grpSpPr>
          <a:xfrm>
            <a:off x="3078405" y="2097452"/>
            <a:ext cx="3105166" cy="2952328"/>
            <a:chOff x="3081431" y="1844824"/>
            <a:chExt cx="3105166" cy="2952328"/>
          </a:xfrm>
        </p:grpSpPr>
        <p:grpSp>
          <p:nvGrpSpPr>
            <p:cNvPr id="44" name="Grupo 43">
              <a:extLst>
                <a:ext uri="{FF2B5EF4-FFF2-40B4-BE49-F238E27FC236}">
                  <a16:creationId xmlns:a16="http://schemas.microsoft.com/office/drawing/2014/main" id="{2AFB5067-4908-A44A-BF7D-97F86736D0D7}"/>
                </a:ext>
              </a:extLst>
            </p:cNvPr>
            <p:cNvGrpSpPr/>
            <p:nvPr/>
          </p:nvGrpSpPr>
          <p:grpSpPr>
            <a:xfrm>
              <a:off x="3081431" y="1844824"/>
              <a:ext cx="3105166" cy="2952328"/>
              <a:chOff x="3081431" y="1844824"/>
              <a:chExt cx="3105166" cy="2952328"/>
            </a:xfrm>
          </p:grpSpPr>
          <p:sp>
            <p:nvSpPr>
              <p:cNvPr id="46" name="Flecha izquierda y derecha 45">
                <a:extLst>
                  <a:ext uri="{FF2B5EF4-FFF2-40B4-BE49-F238E27FC236}">
                    <a16:creationId xmlns:a16="http://schemas.microsoft.com/office/drawing/2014/main" id="{ECD8094B-7B67-4846-918E-2B70222586CD}"/>
                  </a:ext>
                </a:extLst>
              </p:cNvPr>
              <p:cNvSpPr/>
              <p:nvPr/>
            </p:nvSpPr>
            <p:spPr>
              <a:xfrm rot="19454630">
                <a:off x="3081431" y="3047291"/>
                <a:ext cx="3105166" cy="504056"/>
              </a:xfrm>
              <a:prstGeom prst="leftRightArrow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48" name="Flecha izquierda y derecha 47">
                <a:extLst>
                  <a:ext uri="{FF2B5EF4-FFF2-40B4-BE49-F238E27FC236}">
                    <a16:creationId xmlns:a16="http://schemas.microsoft.com/office/drawing/2014/main" id="{F92F4E35-04CA-A84C-A0C1-CDB1CF8D66DF}"/>
                  </a:ext>
                </a:extLst>
              </p:cNvPr>
              <p:cNvSpPr/>
              <p:nvPr/>
            </p:nvSpPr>
            <p:spPr>
              <a:xfrm rot="2708237">
                <a:off x="3073658" y="3068960"/>
                <a:ext cx="2952328" cy="504056"/>
              </a:xfrm>
              <a:prstGeom prst="leftRightArrow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</p:grpSp>
        <p:sp>
          <p:nvSpPr>
            <p:cNvPr id="45" name="Elipse 44">
              <a:extLst>
                <a:ext uri="{FF2B5EF4-FFF2-40B4-BE49-F238E27FC236}">
                  <a16:creationId xmlns:a16="http://schemas.microsoft.com/office/drawing/2014/main" id="{7391D5F8-A5BA-6643-8B2E-C12C6BE3FA72}"/>
                </a:ext>
              </a:extLst>
            </p:cNvPr>
            <p:cNvSpPr/>
            <p:nvPr/>
          </p:nvSpPr>
          <p:spPr>
            <a:xfrm>
              <a:off x="3275856" y="2492896"/>
              <a:ext cx="2520280" cy="1584176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_tradnl" sz="1400" b="1" dirty="0"/>
                <a:t>INCLUSIÓN SOCIOCOMUNITARIA</a:t>
              </a:r>
            </a:p>
          </p:txBody>
        </p:sp>
      </p:grpSp>
      <p:sp>
        <p:nvSpPr>
          <p:cNvPr id="20" name="Llamada de flecha hacia abajo 19">
            <a:extLst>
              <a:ext uri="{FF2B5EF4-FFF2-40B4-BE49-F238E27FC236}">
                <a16:creationId xmlns:a16="http://schemas.microsoft.com/office/drawing/2014/main" id="{595CF5A8-A8DE-524F-A0D2-69A26614F578}"/>
              </a:ext>
            </a:extLst>
          </p:cNvPr>
          <p:cNvSpPr/>
          <p:nvPr/>
        </p:nvSpPr>
        <p:spPr>
          <a:xfrm>
            <a:off x="5848802" y="428717"/>
            <a:ext cx="1631233" cy="914400"/>
          </a:xfrm>
          <a:prstGeom prst="down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1200" dirty="0"/>
              <a:t>MUNDO DEL SISTEMA</a:t>
            </a:r>
          </a:p>
          <a:p>
            <a:pPr algn="ctr"/>
            <a:r>
              <a:rPr lang="es-ES_tradnl" sz="1200" dirty="0"/>
              <a:t>INSTITUCIONALIDAD </a:t>
            </a:r>
          </a:p>
        </p:txBody>
      </p:sp>
      <p:sp>
        <p:nvSpPr>
          <p:cNvPr id="49" name="Llamada de flecha hacia abajo 48">
            <a:extLst>
              <a:ext uri="{FF2B5EF4-FFF2-40B4-BE49-F238E27FC236}">
                <a16:creationId xmlns:a16="http://schemas.microsoft.com/office/drawing/2014/main" id="{FF92FD27-2B07-5E4E-B4AD-7F64685D7386}"/>
              </a:ext>
            </a:extLst>
          </p:cNvPr>
          <p:cNvSpPr/>
          <p:nvPr/>
        </p:nvSpPr>
        <p:spPr>
          <a:xfrm>
            <a:off x="1204065" y="400848"/>
            <a:ext cx="1631233" cy="914400"/>
          </a:xfrm>
          <a:prstGeom prst="down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1200" dirty="0"/>
              <a:t>MUNDO DE LA VIDA</a:t>
            </a:r>
          </a:p>
          <a:p>
            <a:pPr algn="ctr"/>
            <a:r>
              <a:rPr lang="es-ES_tradnl" sz="1200" dirty="0"/>
              <a:t>COMUNIDAD </a:t>
            </a:r>
          </a:p>
        </p:txBody>
      </p:sp>
      <p:sp>
        <p:nvSpPr>
          <p:cNvPr id="21" name="Flecha izquierda y derecha 20">
            <a:extLst>
              <a:ext uri="{FF2B5EF4-FFF2-40B4-BE49-F238E27FC236}">
                <a16:creationId xmlns:a16="http://schemas.microsoft.com/office/drawing/2014/main" id="{8691A1BB-2461-784C-8FCC-8DD50CF5A9B0}"/>
              </a:ext>
            </a:extLst>
          </p:cNvPr>
          <p:cNvSpPr/>
          <p:nvPr/>
        </p:nvSpPr>
        <p:spPr>
          <a:xfrm>
            <a:off x="3019878" y="4888365"/>
            <a:ext cx="2828924" cy="608395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/>
              <a:t>ARTICULACIÓN</a:t>
            </a:r>
          </a:p>
        </p:txBody>
      </p:sp>
      <p:sp>
        <p:nvSpPr>
          <p:cNvPr id="30" name="Flecha izquierda y derecha 29">
            <a:extLst>
              <a:ext uri="{FF2B5EF4-FFF2-40B4-BE49-F238E27FC236}">
                <a16:creationId xmlns:a16="http://schemas.microsoft.com/office/drawing/2014/main" id="{9EDBEB81-32D9-934B-B89F-AD5E000D9652}"/>
              </a:ext>
            </a:extLst>
          </p:cNvPr>
          <p:cNvSpPr/>
          <p:nvPr/>
        </p:nvSpPr>
        <p:spPr>
          <a:xfrm>
            <a:off x="3431379" y="1693296"/>
            <a:ext cx="2314425" cy="608395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/>
              <a:t>ARTICULACIÓN</a:t>
            </a:r>
          </a:p>
        </p:txBody>
      </p:sp>
      <p:sp>
        <p:nvSpPr>
          <p:cNvPr id="34" name="Cuadro de texto 24">
            <a:extLst>
              <a:ext uri="{FF2B5EF4-FFF2-40B4-BE49-F238E27FC236}">
                <a16:creationId xmlns:a16="http://schemas.microsoft.com/office/drawing/2014/main" id="{F13B74F7-7E32-184D-8820-FFF703387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4853" y="43948"/>
            <a:ext cx="2696215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Campo de observación/acción </a:t>
            </a:r>
            <a:r>
              <a:rPr lang="es-CL" altLang="es-CL" sz="12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</a:t>
            </a: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Cuadro de texto 24">
            <a:extLst>
              <a:ext uri="{FF2B5EF4-FFF2-40B4-BE49-F238E27FC236}">
                <a16:creationId xmlns:a16="http://schemas.microsoft.com/office/drawing/2014/main" id="{7AEFDB8C-609F-FC45-8EB8-3C6C04C1B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4853" y="6429283"/>
            <a:ext cx="2696215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Campo de observación/acción </a:t>
            </a:r>
            <a:r>
              <a:rPr lang="es-CL" altLang="es-CL" sz="12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</a:t>
            </a: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Cuadro de texto 24">
            <a:extLst>
              <a:ext uri="{FF2B5EF4-FFF2-40B4-BE49-F238E27FC236}">
                <a16:creationId xmlns:a16="http://schemas.microsoft.com/office/drawing/2014/main" id="{8535D8D9-6AA5-B64E-97D2-4D24D9C98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40" y="6430872"/>
            <a:ext cx="2696215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Campo de observación/acción </a:t>
            </a:r>
            <a:r>
              <a:rPr lang="es-CL" altLang="es-CL" sz="12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</a:t>
            </a: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56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1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3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7000"/>
                            </p:stCondLst>
                            <p:childTnLst>
                              <p:par>
                                <p:cTn id="4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2000"/>
                            </p:stCondLst>
                            <p:childTnLst>
                              <p:par>
                                <p:cTn id="5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7000"/>
                            </p:stCondLst>
                            <p:childTnLst>
                              <p:par>
                                <p:cTn id="6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2000"/>
                            </p:stCondLst>
                            <p:childTnLst>
                              <p:par>
                                <p:cTn id="6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23" grpId="0" animBg="1"/>
      <p:bldP spid="24" grpId="0" animBg="1"/>
      <p:bldP spid="25" grpId="0" animBg="1"/>
      <p:bldP spid="150" grpId="0" animBg="1"/>
      <p:bldP spid="47" grpId="0" animBg="1"/>
      <p:bldP spid="51" grpId="0" animBg="1"/>
      <p:bldP spid="53" grpId="0" animBg="1"/>
      <p:bldP spid="73" grpId="0" animBg="1"/>
      <p:bldP spid="78" grpId="0"/>
      <p:bldP spid="95" grpId="0"/>
      <p:bldP spid="28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275164" y="3010958"/>
            <a:ext cx="2296585" cy="169862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AGENCIA </a:t>
            </a:r>
          </a:p>
          <a:p>
            <a:pPr marL="285750" indent="-285750">
              <a:buFontTx/>
              <a:buChar char="-"/>
            </a:pPr>
            <a:r>
              <a:rPr lang="es-ES" i="1" dirty="0"/>
              <a:t>Elegir metas</a:t>
            </a:r>
          </a:p>
          <a:p>
            <a:pPr marL="285750" indent="-285750">
              <a:buFontTx/>
              <a:buChar char="-"/>
            </a:pPr>
            <a:r>
              <a:rPr lang="es-ES" i="1" dirty="0"/>
              <a:t>Disponer recursos para lograrlas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3189818" y="3294062"/>
            <a:ext cx="1968500" cy="113241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CAPACIDADES</a:t>
            </a:r>
          </a:p>
        </p:txBody>
      </p:sp>
      <p:sp>
        <p:nvSpPr>
          <p:cNvPr id="4" name="Rectángulo redondeado 3"/>
          <p:cNvSpPr/>
          <p:nvPr/>
        </p:nvSpPr>
        <p:spPr>
          <a:xfrm>
            <a:off x="5692773" y="1333501"/>
            <a:ext cx="2657475" cy="11112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400" dirty="0"/>
              <a:t>Flujo de producción de acciones de uso de estructura institucional y comunitaria de oportunidades.</a:t>
            </a:r>
          </a:p>
        </p:txBody>
      </p:sp>
      <p:sp>
        <p:nvSpPr>
          <p:cNvPr id="5" name="Rectángulo redondeado 4"/>
          <p:cNvSpPr/>
          <p:nvPr/>
        </p:nvSpPr>
        <p:spPr>
          <a:xfrm>
            <a:off x="5626626" y="2985419"/>
            <a:ext cx="2789767" cy="11112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400" dirty="0"/>
              <a:t>Apropiación de oportunidades tanto institucionales como comunitarias.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5758917" y="4528329"/>
            <a:ext cx="2525184" cy="132926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400" dirty="0"/>
              <a:t>Proceso acumulativo de:</a:t>
            </a:r>
          </a:p>
          <a:p>
            <a:pPr marL="285750" indent="-285750">
              <a:buFontTx/>
              <a:buChar char="-"/>
            </a:pPr>
            <a:r>
              <a:rPr lang="es-ES" sz="1400" dirty="0"/>
              <a:t>Información</a:t>
            </a:r>
          </a:p>
          <a:p>
            <a:pPr marL="285750" indent="-285750">
              <a:buFontTx/>
              <a:buChar char="-"/>
            </a:pPr>
            <a:r>
              <a:rPr lang="es-ES" sz="1400" dirty="0"/>
              <a:t>Conocimientos</a:t>
            </a:r>
          </a:p>
          <a:p>
            <a:pPr marL="285750" indent="-285750">
              <a:buFontTx/>
              <a:buChar char="-"/>
            </a:pPr>
            <a:r>
              <a:rPr lang="es-ES" sz="1400" dirty="0"/>
              <a:t>Aprendizajes</a:t>
            </a:r>
          </a:p>
          <a:p>
            <a:pPr marL="285750" indent="-285750">
              <a:buFontTx/>
              <a:buChar char="-"/>
            </a:pPr>
            <a:r>
              <a:rPr lang="es-ES" sz="1400" dirty="0"/>
              <a:t>Experiencias </a:t>
            </a:r>
          </a:p>
          <a:p>
            <a:pPr marL="285750" indent="-285750">
              <a:buFontTx/>
              <a:buChar char="-"/>
            </a:pPr>
            <a:r>
              <a:rPr lang="es-ES" sz="1400" dirty="0"/>
              <a:t>Habilidades</a:t>
            </a:r>
          </a:p>
        </p:txBody>
      </p:sp>
      <p:cxnSp>
        <p:nvCxnSpPr>
          <p:cNvPr id="8" name="Conector angular 7"/>
          <p:cNvCxnSpPr>
            <a:stCxn id="3" idx="0"/>
            <a:endCxn id="4" idx="1"/>
          </p:cNvCxnSpPr>
          <p:nvPr/>
        </p:nvCxnSpPr>
        <p:spPr>
          <a:xfrm rot="5400000" flipH="1" flipV="1">
            <a:off x="4230952" y="1832242"/>
            <a:ext cx="1404936" cy="1518705"/>
          </a:xfrm>
          <a:prstGeom prst="bentConnector2">
            <a:avLst/>
          </a:prstGeom>
          <a:ln>
            <a:solidFill>
              <a:srgbClr val="FF66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>
            <a:stCxn id="4" idx="2"/>
            <a:endCxn id="5" idx="0"/>
          </p:cNvCxnSpPr>
          <p:nvPr/>
        </p:nvCxnSpPr>
        <p:spPr>
          <a:xfrm flipH="1">
            <a:off x="7021510" y="2444751"/>
            <a:ext cx="1" cy="540668"/>
          </a:xfrm>
          <a:prstGeom prst="straightConnector1">
            <a:avLst/>
          </a:prstGeom>
          <a:ln>
            <a:solidFill>
              <a:srgbClr val="FF66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>
            <a:stCxn id="5" idx="2"/>
            <a:endCxn id="6" idx="0"/>
          </p:cNvCxnSpPr>
          <p:nvPr/>
        </p:nvCxnSpPr>
        <p:spPr>
          <a:xfrm flipH="1">
            <a:off x="7021509" y="4096669"/>
            <a:ext cx="1" cy="431660"/>
          </a:xfrm>
          <a:prstGeom prst="straightConnector1">
            <a:avLst/>
          </a:prstGeom>
          <a:ln>
            <a:solidFill>
              <a:srgbClr val="FF66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angular 13"/>
          <p:cNvCxnSpPr>
            <a:stCxn id="6" idx="2"/>
            <a:endCxn id="3" idx="2"/>
          </p:cNvCxnSpPr>
          <p:nvPr/>
        </p:nvCxnSpPr>
        <p:spPr>
          <a:xfrm rot="5400000" flipH="1">
            <a:off x="4882231" y="3718317"/>
            <a:ext cx="1431115" cy="2847441"/>
          </a:xfrm>
          <a:prstGeom prst="bentConnector3">
            <a:avLst>
              <a:gd name="adj1" fmla="val -15974"/>
            </a:avLst>
          </a:prstGeom>
          <a:ln>
            <a:solidFill>
              <a:srgbClr val="FF66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3317433" y="4894249"/>
            <a:ext cx="1713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/>
              <a:t>Fortalecimiento </a:t>
            </a:r>
          </a:p>
        </p:txBody>
      </p:sp>
      <p:cxnSp>
        <p:nvCxnSpPr>
          <p:cNvPr id="17" name="Conector recto de flecha 16"/>
          <p:cNvCxnSpPr>
            <a:stCxn id="2" idx="3"/>
            <a:endCxn id="3" idx="1"/>
          </p:cNvCxnSpPr>
          <p:nvPr/>
        </p:nvCxnSpPr>
        <p:spPr>
          <a:xfrm>
            <a:off x="2571749" y="3860271"/>
            <a:ext cx="618069" cy="0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ector angular 18"/>
          <p:cNvCxnSpPr>
            <a:stCxn id="3" idx="0"/>
            <a:endCxn id="2" idx="0"/>
          </p:cNvCxnSpPr>
          <p:nvPr/>
        </p:nvCxnSpPr>
        <p:spPr>
          <a:xfrm rot="16200000" flipV="1">
            <a:off x="2657211" y="1777204"/>
            <a:ext cx="283104" cy="2750611"/>
          </a:xfrm>
          <a:prstGeom prst="bentConnector3">
            <a:avLst>
              <a:gd name="adj1" fmla="val 180748"/>
            </a:avLst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CuadroTexto 59"/>
          <p:cNvSpPr txBox="1"/>
          <p:nvPr/>
        </p:nvSpPr>
        <p:spPr>
          <a:xfrm>
            <a:off x="4174069" y="1895503"/>
            <a:ext cx="11527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i="1" dirty="0"/>
              <a:t>Condiciona </a:t>
            </a:r>
          </a:p>
        </p:txBody>
      </p:sp>
    </p:spTree>
    <p:extLst>
      <p:ext uri="{BB962C8B-B14F-4D97-AF65-F5344CB8AC3E}">
        <p14:creationId xmlns:p14="http://schemas.microsoft.com/office/powerpoint/2010/main" val="2102199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  <p:bldP spid="4" grpId="0" build="p" animBg="1"/>
      <p:bldP spid="5" grpId="0" build="p" animBg="1"/>
      <p:bldP spid="6" grpId="0" build="p" animBg="1"/>
      <p:bldP spid="15" grpId="0"/>
      <p:bldP spid="6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>
            <a:extLst>
              <a:ext uri="{FF2B5EF4-FFF2-40B4-BE49-F238E27FC236}">
                <a16:creationId xmlns:a16="http://schemas.microsoft.com/office/drawing/2014/main" id="{677BB9B7-B541-634C-9F6A-DCECD5FEF4BD}"/>
              </a:ext>
            </a:extLst>
          </p:cNvPr>
          <p:cNvGrpSpPr/>
          <p:nvPr/>
        </p:nvGrpSpPr>
        <p:grpSpPr>
          <a:xfrm>
            <a:off x="1441998" y="2744601"/>
            <a:ext cx="6154338" cy="2927314"/>
            <a:chOff x="2699792" y="2489250"/>
            <a:chExt cx="3744416" cy="2092275"/>
          </a:xfrm>
        </p:grpSpPr>
        <p:sp>
          <p:nvSpPr>
            <p:cNvPr id="2" name="Elipse 1">
              <a:extLst>
                <a:ext uri="{FF2B5EF4-FFF2-40B4-BE49-F238E27FC236}">
                  <a16:creationId xmlns:a16="http://schemas.microsoft.com/office/drawing/2014/main" id="{705301B5-BD44-DC45-944A-36BCCFE8146E}"/>
                </a:ext>
              </a:extLst>
            </p:cNvPr>
            <p:cNvSpPr/>
            <p:nvPr/>
          </p:nvSpPr>
          <p:spPr>
            <a:xfrm>
              <a:off x="4067944" y="2489250"/>
              <a:ext cx="2376264" cy="2092275"/>
            </a:xfrm>
            <a:prstGeom prst="ellipse">
              <a:avLst/>
            </a:prstGeom>
            <a:noFill/>
            <a:ln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_tradnl" dirty="0"/>
                <a:t>GRUPO DIRIGENTES COMUNITARIOS</a:t>
              </a:r>
            </a:p>
            <a:p>
              <a:pPr algn="ctr"/>
              <a:r>
                <a:rPr lang="es-ES_tradnl" dirty="0"/>
                <a:t>(6)</a:t>
              </a:r>
            </a:p>
          </p:txBody>
        </p:sp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87AC0B7E-36E5-0546-8908-5B760DDBCEE8}"/>
                </a:ext>
              </a:extLst>
            </p:cNvPr>
            <p:cNvSpPr/>
            <p:nvPr/>
          </p:nvSpPr>
          <p:spPr>
            <a:xfrm>
              <a:off x="2699792" y="2780928"/>
              <a:ext cx="2016224" cy="1656581"/>
            </a:xfrm>
            <a:prstGeom prst="ellipse">
              <a:avLst/>
            </a:prstGeom>
            <a:noFill/>
            <a:ln>
              <a:prstDash val="dash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_tradnl" sz="1600" dirty="0"/>
                <a:t>MEDIADORES</a:t>
              </a:r>
            </a:p>
            <a:p>
              <a:pPr algn="ctr"/>
              <a:r>
                <a:rPr lang="es-ES_tradnl" sz="1600" dirty="0"/>
                <a:t>(2)</a:t>
              </a:r>
            </a:p>
          </p:txBody>
        </p:sp>
      </p:grpSp>
      <p:sp>
        <p:nvSpPr>
          <p:cNvPr id="4" name="Elipse 3">
            <a:extLst>
              <a:ext uri="{FF2B5EF4-FFF2-40B4-BE49-F238E27FC236}">
                <a16:creationId xmlns:a16="http://schemas.microsoft.com/office/drawing/2014/main" id="{505BB98F-9CE8-504E-B645-379D11316B7E}"/>
              </a:ext>
            </a:extLst>
          </p:cNvPr>
          <p:cNvSpPr/>
          <p:nvPr/>
        </p:nvSpPr>
        <p:spPr>
          <a:xfrm>
            <a:off x="5076042" y="1096313"/>
            <a:ext cx="1482327" cy="938433"/>
          </a:xfrm>
          <a:prstGeom prst="ellipse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1100" dirty="0"/>
              <a:t>OBSERVADOR C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E6E30B7B-1690-634E-8CA6-697EEE7BD6E8}"/>
              </a:ext>
            </a:extLst>
          </p:cNvPr>
          <p:cNvSpPr/>
          <p:nvPr/>
        </p:nvSpPr>
        <p:spPr>
          <a:xfrm>
            <a:off x="3200518" y="1052625"/>
            <a:ext cx="1482327" cy="938433"/>
          </a:xfrm>
          <a:prstGeom prst="ellipse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1100" dirty="0"/>
              <a:t>OBSERVADOR B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E5EE2584-82AB-1D47-A842-E89F6F18402E}"/>
              </a:ext>
            </a:extLst>
          </p:cNvPr>
          <p:cNvSpPr/>
          <p:nvPr/>
        </p:nvSpPr>
        <p:spPr>
          <a:xfrm>
            <a:off x="1126599" y="1546680"/>
            <a:ext cx="1482327" cy="938433"/>
          </a:xfrm>
          <a:prstGeom prst="ellipse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1100" dirty="0"/>
              <a:t>OBSERVADOR A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A771649C-6AA9-E34A-A10C-C6700EF03F32}"/>
              </a:ext>
            </a:extLst>
          </p:cNvPr>
          <p:cNvSpPr/>
          <p:nvPr/>
        </p:nvSpPr>
        <p:spPr>
          <a:xfrm>
            <a:off x="6807212" y="1576714"/>
            <a:ext cx="1482327" cy="938433"/>
          </a:xfrm>
          <a:prstGeom prst="ellipse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1100" dirty="0"/>
              <a:t>OBSERVADOR D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E55EED37-9780-FD4E-8443-E79BC2D07BBD}"/>
              </a:ext>
            </a:extLst>
          </p:cNvPr>
          <p:cNvSpPr/>
          <p:nvPr/>
        </p:nvSpPr>
        <p:spPr>
          <a:xfrm>
            <a:off x="899592" y="2045931"/>
            <a:ext cx="7488832" cy="4131971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F8E9A0E6-8569-714A-A032-4EC3B0717654}"/>
              </a:ext>
            </a:extLst>
          </p:cNvPr>
          <p:cNvSpPr/>
          <p:nvPr/>
        </p:nvSpPr>
        <p:spPr>
          <a:xfrm>
            <a:off x="323528" y="260648"/>
            <a:ext cx="8640960" cy="6264696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71B00949-44F2-314B-9B3F-63E7B51BC3AF}"/>
              </a:ext>
            </a:extLst>
          </p:cNvPr>
          <p:cNvSpPr txBox="1"/>
          <p:nvPr/>
        </p:nvSpPr>
        <p:spPr>
          <a:xfrm>
            <a:off x="4211828" y="351854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>
                <a:highlight>
                  <a:srgbClr val="FFFF00"/>
                </a:highlight>
              </a:rPr>
              <a:t>CLASE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B1A6263-F7AA-C040-97DB-499DEAE54492}"/>
              </a:ext>
            </a:extLst>
          </p:cNvPr>
          <p:cNvSpPr txBox="1"/>
          <p:nvPr/>
        </p:nvSpPr>
        <p:spPr>
          <a:xfrm>
            <a:off x="2580020" y="2491663"/>
            <a:ext cx="4351704" cy="369332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r>
              <a:rPr lang="es-ES_tradnl" dirty="0">
                <a:highlight>
                  <a:srgbClr val="FFFF00"/>
                </a:highlight>
              </a:rPr>
              <a:t>SIMULACIÓN / CONSULTORÍA COMUNITARIA</a:t>
            </a:r>
          </a:p>
        </p:txBody>
      </p:sp>
    </p:spTree>
    <p:extLst>
      <p:ext uri="{BB962C8B-B14F-4D97-AF65-F5344CB8AC3E}">
        <p14:creationId xmlns:p14="http://schemas.microsoft.com/office/powerpoint/2010/main" val="3210972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8 Rectángulo"/>
          <p:cNvSpPr/>
          <p:nvPr/>
        </p:nvSpPr>
        <p:spPr>
          <a:xfrm>
            <a:off x="4587499" y="3743546"/>
            <a:ext cx="4509812" cy="2597238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19 Rectángulo"/>
          <p:cNvSpPr/>
          <p:nvPr/>
        </p:nvSpPr>
        <p:spPr>
          <a:xfrm>
            <a:off x="211785" y="3740872"/>
            <a:ext cx="4314235" cy="2597240"/>
          </a:xfrm>
          <a:prstGeom prst="rect">
            <a:avLst/>
          </a:prstGeom>
          <a:solidFill>
            <a:srgbClr val="8064A2">
              <a:lumMod val="20000"/>
              <a:lumOff val="80000"/>
            </a:srgbClr>
          </a:solidFill>
          <a:ln w="25400" cap="flat" cmpd="sng" algn="ctr">
            <a:solidFill>
              <a:srgbClr val="8064A2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20 Rectángulo"/>
          <p:cNvSpPr/>
          <p:nvPr/>
        </p:nvSpPr>
        <p:spPr>
          <a:xfrm>
            <a:off x="4587502" y="843101"/>
            <a:ext cx="4525599" cy="2896320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21 Rectángulo"/>
          <p:cNvSpPr/>
          <p:nvPr/>
        </p:nvSpPr>
        <p:spPr>
          <a:xfrm>
            <a:off x="255138" y="843102"/>
            <a:ext cx="4291991" cy="2896318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8" name="22 Conector recto"/>
          <p:cNvCxnSpPr/>
          <p:nvPr/>
        </p:nvCxnSpPr>
        <p:spPr>
          <a:xfrm flipV="1">
            <a:off x="211789" y="3739420"/>
            <a:ext cx="8858889" cy="6842"/>
          </a:xfrm>
          <a:prstGeom prst="line">
            <a:avLst/>
          </a:prstGeom>
          <a:noFill/>
          <a:ln w="25400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9" name="23 Conector recto"/>
          <p:cNvCxnSpPr/>
          <p:nvPr/>
        </p:nvCxnSpPr>
        <p:spPr>
          <a:xfrm flipH="1">
            <a:off x="4547129" y="51191"/>
            <a:ext cx="967" cy="6681546"/>
          </a:xfrm>
          <a:prstGeom prst="line">
            <a:avLst/>
          </a:prstGeom>
          <a:noFill/>
          <a:ln w="25400" cap="flat" cmpd="sng" algn="ctr">
            <a:solidFill>
              <a:srgbClr val="C0504D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0" name="24 Cuadro de texto"/>
          <p:cNvSpPr txBox="1"/>
          <p:nvPr/>
        </p:nvSpPr>
        <p:spPr>
          <a:xfrm>
            <a:off x="3983497" y="1006195"/>
            <a:ext cx="1216623" cy="391394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  <a:cs typeface="Times New Roman"/>
              </a:rPr>
              <a:t>PERSONA</a:t>
            </a:r>
          </a:p>
        </p:txBody>
      </p:sp>
      <p:sp>
        <p:nvSpPr>
          <p:cNvPr id="11" name="25 Cuadro de texto"/>
          <p:cNvSpPr txBox="1"/>
          <p:nvPr/>
        </p:nvSpPr>
        <p:spPr>
          <a:xfrm>
            <a:off x="3147381" y="6200445"/>
            <a:ext cx="2891771" cy="469673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  <a:cs typeface="Times New Roman"/>
              </a:rPr>
              <a:t>SISTEMA DE ACTUACIÓN</a:t>
            </a:r>
          </a:p>
        </p:txBody>
      </p:sp>
      <p:sp>
        <p:nvSpPr>
          <p:cNvPr id="12" name="26 Cuadro de texto"/>
          <p:cNvSpPr txBox="1"/>
          <p:nvPr/>
        </p:nvSpPr>
        <p:spPr>
          <a:xfrm>
            <a:off x="808598" y="3521480"/>
            <a:ext cx="1456561" cy="438791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  <a:cs typeface="Times New Roman"/>
              </a:rPr>
              <a:t>INCLUSIÓN COMUNITARIA</a:t>
            </a:r>
          </a:p>
        </p:txBody>
      </p:sp>
      <p:sp>
        <p:nvSpPr>
          <p:cNvPr id="13" name="7 Cuadro de texto"/>
          <p:cNvSpPr txBox="1"/>
          <p:nvPr/>
        </p:nvSpPr>
        <p:spPr>
          <a:xfrm>
            <a:off x="7860869" y="3526869"/>
            <a:ext cx="1175360" cy="438790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  <a:cs typeface="Times New Roman"/>
              </a:rPr>
              <a:t>INCLUSIÓN SOCIAL</a:t>
            </a:r>
          </a:p>
        </p:txBody>
      </p:sp>
      <p:sp>
        <p:nvSpPr>
          <p:cNvPr id="20" name="38 Cuadro de texto"/>
          <p:cNvSpPr txBox="1"/>
          <p:nvPr/>
        </p:nvSpPr>
        <p:spPr>
          <a:xfrm>
            <a:off x="3924128" y="411278"/>
            <a:ext cx="1216485" cy="594919"/>
          </a:xfrm>
          <a:prstGeom prst="downArrowCallou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sng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EJE 2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/>
            </a:endParaRPr>
          </a:p>
        </p:txBody>
      </p:sp>
      <p:sp>
        <p:nvSpPr>
          <p:cNvPr id="21" name="12 Cuadro de texto"/>
          <p:cNvSpPr txBox="1"/>
          <p:nvPr/>
        </p:nvSpPr>
        <p:spPr>
          <a:xfrm rot="16200000">
            <a:off x="-262016" y="3452255"/>
            <a:ext cx="1250375" cy="578355"/>
          </a:xfrm>
          <a:prstGeom prst="downArrowCallout">
            <a:avLst/>
          </a:prstGeom>
          <a:solidFill>
            <a:srgbClr val="9BBB59">
              <a:lumMod val="60000"/>
              <a:lumOff val="40000"/>
            </a:srgbClr>
          </a:solidFill>
          <a:ln w="6350">
            <a:solidFill>
              <a:srgbClr val="4F81BD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sng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EJE 1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22" name="40 Elipse"/>
          <p:cNvSpPr/>
          <p:nvPr/>
        </p:nvSpPr>
        <p:spPr>
          <a:xfrm>
            <a:off x="2942208" y="2859758"/>
            <a:ext cx="2855647" cy="1780580"/>
          </a:xfrm>
          <a:prstGeom prst="ellipse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FORTALECIMIENTO DE AGENCIA PARA LA INCLUSIÓN SOCIOCOMUNITARIA DE LAS PERSONAS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/>
            </a:endParaRPr>
          </a:p>
        </p:txBody>
      </p:sp>
      <p:sp>
        <p:nvSpPr>
          <p:cNvPr id="23" name="9 Cuadro de texto"/>
          <p:cNvSpPr txBox="1"/>
          <p:nvPr/>
        </p:nvSpPr>
        <p:spPr>
          <a:xfrm>
            <a:off x="445281" y="2032777"/>
            <a:ext cx="2791857" cy="781096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kumimoji="0" lang="es-CL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Fortalecer capacidades </a:t>
            </a:r>
            <a:r>
              <a:rPr lang="es-CL" sz="1600" kern="0" dirty="0">
                <a:solidFill>
                  <a:sysClr val="windowText" lastClr="000000"/>
                </a:solidFill>
                <a:ea typeface="Calibri"/>
              </a:rPr>
              <a:t>de las Personas para su</a:t>
            </a:r>
            <a:r>
              <a:rPr kumimoji="0" lang="es-CL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 inclusión comunitaria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24" name="9 Cuadro de texto"/>
          <p:cNvSpPr txBox="1"/>
          <p:nvPr/>
        </p:nvSpPr>
        <p:spPr>
          <a:xfrm>
            <a:off x="5975976" y="1899363"/>
            <a:ext cx="3089352" cy="1070527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kumimoji="0" lang="es-CL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Fortalecer capacidades para la inclusión social de </a:t>
            </a:r>
            <a:r>
              <a:rPr lang="es-CL" sz="1600" kern="0" dirty="0">
                <a:solidFill>
                  <a:sysClr val="windowText" lastClr="000000"/>
                </a:solidFill>
                <a:ea typeface="Calibri"/>
              </a:rPr>
              <a:t>las Personas .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/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s-CL" sz="1600" kern="0" dirty="0">
                <a:solidFill>
                  <a:sysClr val="windowText" lastClr="000000"/>
                </a:solidFill>
                <a:ea typeface="Calibri"/>
              </a:rPr>
              <a:t>Enfoque de derechos</a:t>
            </a:r>
          </a:p>
          <a:p>
            <a:pPr marL="285750" lvl="0" indent="-285750">
              <a:buFont typeface="Arial" charset="0"/>
              <a:buChar char="•"/>
            </a:pPr>
            <a:r>
              <a:rPr kumimoji="0" lang="es-CL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Construcción de Ciudadanía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25" name="9 Cuadro de texto"/>
          <p:cNvSpPr txBox="1"/>
          <p:nvPr/>
        </p:nvSpPr>
        <p:spPr>
          <a:xfrm>
            <a:off x="526316" y="4598590"/>
            <a:ext cx="2323395" cy="927533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kumimoji="0" lang="es-CL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Fortalecer capacidades </a:t>
            </a:r>
            <a:r>
              <a:rPr lang="es-CL" sz="1600" kern="0" dirty="0">
                <a:solidFill>
                  <a:sysClr val="windowText" lastClr="000000"/>
                </a:solidFill>
                <a:ea typeface="Calibri"/>
              </a:rPr>
              <a:t>inclusivas de la comunidad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26" name="9 Cuadro de texto"/>
          <p:cNvSpPr txBox="1"/>
          <p:nvPr/>
        </p:nvSpPr>
        <p:spPr>
          <a:xfrm>
            <a:off x="6039151" y="4362596"/>
            <a:ext cx="2997077" cy="1442668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kumimoji="0" lang="es-CL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Fortalecer capacidades inclusivas de la Institucionalidad</a:t>
            </a:r>
          </a:p>
          <a:p>
            <a:pPr marL="285750" lvl="0" indent="-285750">
              <a:buFont typeface="Arial" charset="0"/>
              <a:buChar char="•"/>
            </a:pPr>
            <a:r>
              <a:rPr lang="es-CL" sz="1600" kern="0" dirty="0">
                <a:solidFill>
                  <a:sysClr val="windowText" lastClr="000000"/>
                </a:solidFill>
                <a:ea typeface="Calibri"/>
              </a:rPr>
              <a:t>Modelos del Enfoque Comunitario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27" name="9 Cuadro de texto"/>
          <p:cNvSpPr txBox="1"/>
          <p:nvPr/>
        </p:nvSpPr>
        <p:spPr>
          <a:xfrm>
            <a:off x="3409269" y="5583227"/>
            <a:ext cx="2365067" cy="595963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Estrategias centradas en sistemas de actuación</a:t>
            </a:r>
            <a:endParaRPr kumimoji="0" lang="es-CL" sz="16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28" name="9 Cuadro de texto"/>
          <p:cNvSpPr txBox="1"/>
          <p:nvPr/>
        </p:nvSpPr>
        <p:spPr>
          <a:xfrm>
            <a:off x="3624876" y="1454529"/>
            <a:ext cx="1986979" cy="595963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Estrategias centradas en las personas</a:t>
            </a:r>
            <a:endParaRPr kumimoji="0" lang="es-CL" sz="16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29" name="98 Cuadro de texto"/>
          <p:cNvSpPr txBox="1"/>
          <p:nvPr/>
        </p:nvSpPr>
        <p:spPr>
          <a:xfrm>
            <a:off x="687210" y="51191"/>
            <a:ext cx="2818319" cy="955002"/>
          </a:xfrm>
          <a:prstGeom prst="downArrowCallou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  <a:cs typeface="+mn-cs"/>
              </a:rPr>
              <a:t>COMUNIDAD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/>
              <a:cs typeface="+mn-cs"/>
            </a:endParaRPr>
          </a:p>
        </p:txBody>
      </p:sp>
      <p:sp>
        <p:nvSpPr>
          <p:cNvPr id="30" name="98 Cuadro de texto"/>
          <p:cNvSpPr txBox="1"/>
          <p:nvPr/>
        </p:nvSpPr>
        <p:spPr>
          <a:xfrm>
            <a:off x="5436887" y="51191"/>
            <a:ext cx="2817700" cy="955002"/>
          </a:xfrm>
          <a:prstGeom prst="downArrowCallou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  <a:cs typeface="+mn-cs"/>
              </a:rPr>
              <a:t>INSTITUCIÓN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  <a:cs typeface="+mn-cs"/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3771653" y="2246146"/>
            <a:ext cx="1669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i="1"/>
              <a:t>Personalización</a:t>
            </a:r>
            <a:endParaRPr lang="es-CL" b="1" i="1" dirty="0"/>
          </a:p>
        </p:txBody>
      </p:sp>
      <p:cxnSp>
        <p:nvCxnSpPr>
          <p:cNvPr id="33" name="32 Conector recto de flecha"/>
          <p:cNvCxnSpPr>
            <a:stCxn id="31" idx="3"/>
            <a:endCxn id="24" idx="1"/>
          </p:cNvCxnSpPr>
          <p:nvPr/>
        </p:nvCxnSpPr>
        <p:spPr>
          <a:xfrm>
            <a:off x="5441461" y="2430812"/>
            <a:ext cx="534515" cy="38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 de flecha"/>
          <p:cNvCxnSpPr>
            <a:stCxn id="31" idx="1"/>
            <a:endCxn id="23" idx="3"/>
          </p:cNvCxnSpPr>
          <p:nvPr/>
        </p:nvCxnSpPr>
        <p:spPr>
          <a:xfrm flipH="1" flipV="1">
            <a:off x="3237138" y="2423325"/>
            <a:ext cx="534515" cy="74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3743323" y="4888810"/>
            <a:ext cx="1795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i="1" dirty="0"/>
              <a:t>ARTICULACIÓN</a:t>
            </a:r>
          </a:p>
        </p:txBody>
      </p:sp>
      <p:sp>
        <p:nvSpPr>
          <p:cNvPr id="47" name="46 CuadroTexto"/>
          <p:cNvSpPr txBox="1"/>
          <p:nvPr/>
        </p:nvSpPr>
        <p:spPr>
          <a:xfrm rot="5400000">
            <a:off x="6291122" y="3561596"/>
            <a:ext cx="1348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i="1" dirty="0"/>
              <a:t>articulación</a:t>
            </a:r>
          </a:p>
        </p:txBody>
      </p:sp>
      <p:sp>
        <p:nvSpPr>
          <p:cNvPr id="52" name="51 CuadroTexto"/>
          <p:cNvSpPr txBox="1"/>
          <p:nvPr/>
        </p:nvSpPr>
        <p:spPr>
          <a:xfrm rot="5400000">
            <a:off x="2116979" y="3554752"/>
            <a:ext cx="1348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i="1" dirty="0"/>
              <a:t>articulación</a:t>
            </a:r>
          </a:p>
        </p:txBody>
      </p:sp>
      <p:cxnSp>
        <p:nvCxnSpPr>
          <p:cNvPr id="41" name="Conector recto de flecha 40"/>
          <p:cNvCxnSpPr>
            <a:cxnSpLocks/>
            <a:stCxn id="38" idx="3"/>
            <a:endCxn id="26" idx="1"/>
          </p:cNvCxnSpPr>
          <p:nvPr/>
        </p:nvCxnSpPr>
        <p:spPr>
          <a:xfrm>
            <a:off x="5539142" y="5073476"/>
            <a:ext cx="500009" cy="1045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/>
          <p:cNvCxnSpPr>
            <a:stCxn id="38" idx="1"/>
            <a:endCxn id="25" idx="3"/>
          </p:cNvCxnSpPr>
          <p:nvPr/>
        </p:nvCxnSpPr>
        <p:spPr>
          <a:xfrm flipH="1" flipV="1">
            <a:off x="2849711" y="5062357"/>
            <a:ext cx="893612" cy="1111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Flecha derecha 67"/>
          <p:cNvSpPr/>
          <p:nvPr/>
        </p:nvSpPr>
        <p:spPr>
          <a:xfrm rot="2271963">
            <a:off x="3190234" y="2902933"/>
            <a:ext cx="362384" cy="3093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9" name="Flecha derecha 68"/>
          <p:cNvSpPr/>
          <p:nvPr/>
        </p:nvSpPr>
        <p:spPr>
          <a:xfrm rot="8801982">
            <a:off x="5324500" y="2907501"/>
            <a:ext cx="362384" cy="3093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0" name="Flecha derecha 69"/>
          <p:cNvSpPr/>
          <p:nvPr/>
        </p:nvSpPr>
        <p:spPr>
          <a:xfrm rot="19888615">
            <a:off x="3184011" y="4261542"/>
            <a:ext cx="362384" cy="3093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1" name="Flecha derecha 70"/>
          <p:cNvSpPr/>
          <p:nvPr/>
        </p:nvSpPr>
        <p:spPr>
          <a:xfrm rot="12862155">
            <a:off x="5383327" y="4204136"/>
            <a:ext cx="362384" cy="3093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9" name="Cuadro de texto 24">
            <a:extLst>
              <a:ext uri="{FF2B5EF4-FFF2-40B4-BE49-F238E27FC236}">
                <a16:creationId xmlns:a16="http://schemas.microsoft.com/office/drawing/2014/main" id="{B3CC7110-5153-D54B-9A41-936BDB9EA7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30" y="918434"/>
            <a:ext cx="1515212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Campo de acción A</a:t>
            </a: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Cuadro de texto 24">
            <a:extLst>
              <a:ext uri="{FF2B5EF4-FFF2-40B4-BE49-F238E27FC236}">
                <a16:creationId xmlns:a16="http://schemas.microsoft.com/office/drawing/2014/main" id="{604B62D6-0988-8B4A-A5F1-9C8A4F323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3962" y="916262"/>
            <a:ext cx="1515212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Campo de acción </a:t>
            </a:r>
            <a:r>
              <a:rPr lang="es-CL" altLang="es-CL" sz="12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</a:t>
            </a: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" name="Cuadro de texto 24">
            <a:extLst>
              <a:ext uri="{FF2B5EF4-FFF2-40B4-BE49-F238E27FC236}">
                <a16:creationId xmlns:a16="http://schemas.microsoft.com/office/drawing/2014/main" id="{D584D899-0F65-5746-BB1C-64096A88C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8716" y="6007271"/>
            <a:ext cx="1744886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Campo de acción </a:t>
            </a:r>
            <a:r>
              <a:rPr lang="es-CL" altLang="es-CL" sz="12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</a:t>
            </a: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" name="Cuadro de texto 24">
            <a:extLst>
              <a:ext uri="{FF2B5EF4-FFF2-40B4-BE49-F238E27FC236}">
                <a16:creationId xmlns:a16="http://schemas.microsoft.com/office/drawing/2014/main" id="{3853F41F-4D19-A643-B8F3-15F739624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138" y="6003515"/>
            <a:ext cx="1645071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Campo de acción </a:t>
            </a:r>
            <a:r>
              <a:rPr lang="es-CL" altLang="es-CL" sz="12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</a:t>
            </a: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15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2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425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875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325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425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6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7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975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2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425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65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875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975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2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3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525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75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0" grpId="0" animBg="1"/>
      <p:bldP spid="11" grpId="0" animBg="1"/>
      <p:bldP spid="12" grpId="0" animBg="1"/>
      <p:bldP spid="13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8" grpId="0"/>
      <p:bldP spid="47" grpId="0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22 Conector recto"/>
          <p:cNvCxnSpPr>
            <a:stCxn id="12" idx="2"/>
            <a:endCxn id="13" idx="0"/>
          </p:cNvCxnSpPr>
          <p:nvPr/>
        </p:nvCxnSpPr>
        <p:spPr>
          <a:xfrm>
            <a:off x="677481" y="3428999"/>
            <a:ext cx="8067147" cy="0"/>
          </a:xfrm>
          <a:prstGeom prst="line">
            <a:avLst/>
          </a:prstGeom>
          <a:noFill/>
          <a:ln w="25400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9" name="23 Conector recto"/>
          <p:cNvCxnSpPr>
            <a:cxnSpLocks/>
            <a:stCxn id="20" idx="2"/>
            <a:endCxn id="26" idx="0"/>
          </p:cNvCxnSpPr>
          <p:nvPr/>
        </p:nvCxnSpPr>
        <p:spPr>
          <a:xfrm flipH="1">
            <a:off x="4547827" y="562821"/>
            <a:ext cx="24173" cy="5890514"/>
          </a:xfrm>
          <a:prstGeom prst="line">
            <a:avLst/>
          </a:prstGeom>
          <a:noFill/>
          <a:ln w="25400" cap="flat" cmpd="sng" algn="ctr">
            <a:solidFill>
              <a:srgbClr val="C0504D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2" name="26 Cuadro de texto"/>
          <p:cNvSpPr txBox="1"/>
          <p:nvPr/>
        </p:nvSpPr>
        <p:spPr>
          <a:xfrm rot="16200000">
            <a:off x="-524846" y="3144011"/>
            <a:ext cx="1834677" cy="569977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450"/>
              </a:spcAft>
              <a:defRPr/>
            </a:pPr>
            <a:r>
              <a:rPr lang="es-CL" sz="1200" b="1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ESCALA COMUNIDAD</a:t>
            </a:r>
          </a:p>
          <a:p>
            <a:pPr algn="ctr">
              <a:spcAft>
                <a:spcPts val="450"/>
              </a:spcAft>
              <a:defRPr/>
            </a:pPr>
            <a:r>
              <a:rPr lang="es-CL" sz="1200" b="1" kern="0" dirty="0">
                <a:ea typeface="Calibri"/>
                <a:cs typeface="Times New Roman"/>
              </a:rPr>
              <a:t>Inclusión Comunitaria</a:t>
            </a:r>
          </a:p>
        </p:txBody>
      </p:sp>
      <p:sp>
        <p:nvSpPr>
          <p:cNvPr id="13" name="7 Cuadro de texto"/>
          <p:cNvSpPr txBox="1"/>
          <p:nvPr/>
        </p:nvSpPr>
        <p:spPr>
          <a:xfrm rot="16200000">
            <a:off x="8138745" y="3264453"/>
            <a:ext cx="1540859" cy="329093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450"/>
              </a:spcAft>
              <a:defRPr/>
            </a:pPr>
            <a:r>
              <a:rPr lang="es-CL" sz="1200" b="1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Inclusión Social ESCALA INSTITUCIÓN </a:t>
            </a:r>
          </a:p>
        </p:txBody>
      </p:sp>
      <p:sp>
        <p:nvSpPr>
          <p:cNvPr id="20" name="38 Cuadro de texto"/>
          <p:cNvSpPr txBox="1"/>
          <p:nvPr/>
        </p:nvSpPr>
        <p:spPr>
          <a:xfrm>
            <a:off x="3714441" y="116632"/>
            <a:ext cx="1715117" cy="446189"/>
          </a:xfrm>
          <a:prstGeom prst="downArrowCallou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es-CL" sz="1200" b="1" u="sng" kern="0" dirty="0">
                <a:solidFill>
                  <a:sysClr val="windowText" lastClr="000000"/>
                </a:solidFill>
                <a:ea typeface="Calibri"/>
              </a:rPr>
              <a:t>PERSONA</a:t>
            </a:r>
            <a:endParaRPr lang="es-CL" sz="1200" kern="0" dirty="0">
              <a:solidFill>
                <a:sysClr val="windowText" lastClr="000000"/>
              </a:solidFill>
              <a:ea typeface="Calibri"/>
            </a:endParaRPr>
          </a:p>
        </p:txBody>
      </p:sp>
      <p:sp>
        <p:nvSpPr>
          <p:cNvPr id="29" name="98 Cuadro de texto"/>
          <p:cNvSpPr txBox="1"/>
          <p:nvPr/>
        </p:nvSpPr>
        <p:spPr>
          <a:xfrm>
            <a:off x="1252968" y="5949567"/>
            <a:ext cx="2113739" cy="444049"/>
          </a:xfrm>
          <a:prstGeom prst="upArrowCallou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es-CL" sz="1200" b="1" kern="0" dirty="0">
                <a:solidFill>
                  <a:sysClr val="windowText" lastClr="000000"/>
                </a:solidFill>
                <a:ea typeface="Calibri"/>
              </a:rPr>
              <a:t>COMUNIDAD</a:t>
            </a:r>
            <a:endParaRPr lang="es-CL" sz="1200" kern="0" dirty="0">
              <a:solidFill>
                <a:sysClr val="windowText" lastClr="000000"/>
              </a:solidFill>
              <a:ea typeface="Calibri"/>
            </a:endParaRPr>
          </a:p>
        </p:txBody>
      </p:sp>
      <p:sp>
        <p:nvSpPr>
          <p:cNvPr id="30" name="98 Cuadro de texto"/>
          <p:cNvSpPr txBox="1"/>
          <p:nvPr/>
        </p:nvSpPr>
        <p:spPr>
          <a:xfrm>
            <a:off x="6071646" y="5862466"/>
            <a:ext cx="2113275" cy="478590"/>
          </a:xfrm>
          <a:prstGeom prst="upArrowCallou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es-CL" sz="1200" b="1" kern="0" dirty="0">
                <a:solidFill>
                  <a:sysClr val="windowText" lastClr="000000"/>
                </a:solidFill>
                <a:ea typeface="Calibri"/>
              </a:rPr>
              <a:t>INSTITUCIONALIDAD</a:t>
            </a:r>
            <a:endParaRPr lang="es-CL" sz="1200" kern="0" dirty="0">
              <a:solidFill>
                <a:sysClr val="windowText" lastClr="000000"/>
              </a:solidFill>
              <a:ea typeface="Times New Roman"/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3649664" y="6453335"/>
            <a:ext cx="1796326" cy="3000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_tradnl" sz="1350" b="1" dirty="0"/>
              <a:t>ESCALA ESTRUCTURAS</a:t>
            </a:r>
          </a:p>
        </p:txBody>
      </p:sp>
      <p:sp>
        <p:nvSpPr>
          <p:cNvPr id="3" name="Cuadro de texto 24">
            <a:extLst>
              <a:ext uri="{FF2B5EF4-FFF2-40B4-BE49-F238E27FC236}">
                <a16:creationId xmlns:a16="http://schemas.microsoft.com/office/drawing/2014/main" id="{78233B5E-7F20-1048-BC35-784141FEF5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710" y="182144"/>
            <a:ext cx="1515212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Campo de acción A</a:t>
            </a: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Cuadro de texto 21">
            <a:extLst>
              <a:ext uri="{FF2B5EF4-FFF2-40B4-BE49-F238E27FC236}">
                <a16:creationId xmlns:a16="http://schemas.microsoft.com/office/drawing/2014/main" id="{85B3591E-649E-9849-A7AA-9B988B645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48680"/>
            <a:ext cx="2438400" cy="34290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INTERVENCIÓN EN RED</a:t>
            </a: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 Box 6">
            <a:extLst>
              <a:ext uri="{FF2B5EF4-FFF2-40B4-BE49-F238E27FC236}">
                <a16:creationId xmlns:a16="http://schemas.microsoft.com/office/drawing/2014/main" id="{62225057-AAC7-DA48-9426-2AE12D27E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814417"/>
            <a:ext cx="2438400" cy="216024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GESTIÓN DE RED</a:t>
            </a: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ángulo redondeado 23">
            <a:extLst>
              <a:ext uri="{FF2B5EF4-FFF2-40B4-BE49-F238E27FC236}">
                <a16:creationId xmlns:a16="http://schemas.microsoft.com/office/drawing/2014/main" id="{460A57A6-0473-9F49-B0B1-C30AEE4AE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112" y="3933056"/>
            <a:ext cx="3168352" cy="1080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Red Intersectorial municipal y comunal de reinserción. Sociocéntrica, operante, lógica de casos</a:t>
            </a:r>
            <a:endParaRPr kumimoji="0" lang="es-CL" altLang="es-CL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ángulo redondeado 41">
            <a:extLst>
              <a:ext uri="{FF2B5EF4-FFF2-40B4-BE49-F238E27FC236}">
                <a16:creationId xmlns:a16="http://schemas.microsoft.com/office/drawing/2014/main" id="{F2558D4F-F20E-EE4C-B636-99429B6DE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1268760"/>
            <a:ext cx="2880320" cy="100811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Redes sociales personales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Familia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Grupo de referencia</a:t>
            </a:r>
          </a:p>
        </p:txBody>
      </p:sp>
      <p:sp>
        <p:nvSpPr>
          <p:cNvPr id="25" name="Rectángulo redondeado 42">
            <a:extLst>
              <a:ext uri="{FF2B5EF4-FFF2-40B4-BE49-F238E27FC236}">
                <a16:creationId xmlns:a16="http://schemas.microsoft.com/office/drawing/2014/main" id="{270F988C-1465-B743-B992-08966C0D6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8167" y="1268760"/>
            <a:ext cx="3611007" cy="111612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600" dirty="0">
                <a:solidFill>
                  <a:schemeClr val="tx1"/>
                </a:solidFill>
                <a:latin typeface="Arial" panose="020B0604020202020204" pitchFamily="34" charset="0"/>
              </a:rPr>
              <a:t>Redes institucionales en: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600" dirty="0">
                <a:solidFill>
                  <a:schemeClr val="tx1"/>
                </a:solidFill>
                <a:latin typeface="Arial" panose="020B0604020202020204" pitchFamily="34" charset="0"/>
              </a:rPr>
              <a:t>Salud, Educación, Trabajo, Vivienda, Cultura,</a:t>
            </a:r>
          </a:p>
        </p:txBody>
      </p:sp>
      <p:sp>
        <p:nvSpPr>
          <p:cNvPr id="28" name="Rectángulo redondeado 43">
            <a:extLst>
              <a:ext uri="{FF2B5EF4-FFF2-40B4-BE49-F238E27FC236}">
                <a16:creationId xmlns:a16="http://schemas.microsoft.com/office/drawing/2014/main" id="{B59DFA08-287B-024C-BC9F-8DACDE317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3861048"/>
            <a:ext cx="3024336" cy="115212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Redes comunitarias</a:t>
            </a:r>
            <a:endParaRPr kumimoji="0" lang="es-CL" altLang="es-CL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Vecindario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Barrio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Organizaciones comunitarias</a:t>
            </a:r>
          </a:p>
        </p:txBody>
      </p:sp>
      <p:cxnSp>
        <p:nvCxnSpPr>
          <p:cNvPr id="49" name="Conector angular 48">
            <a:extLst>
              <a:ext uri="{FF2B5EF4-FFF2-40B4-BE49-F238E27FC236}">
                <a16:creationId xmlns:a16="http://schemas.microsoft.com/office/drawing/2014/main" id="{26C952A1-DA13-8345-9BBC-B5D6C08E0D87}"/>
              </a:ext>
            </a:extLst>
          </p:cNvPr>
          <p:cNvCxnSpPr>
            <a:stCxn id="16" idx="2"/>
            <a:endCxn id="22" idx="0"/>
          </p:cNvCxnSpPr>
          <p:nvPr/>
        </p:nvCxnSpPr>
        <p:spPr>
          <a:xfrm rot="5400000">
            <a:off x="3231282" y="-71958"/>
            <a:ext cx="377180" cy="2304256"/>
          </a:xfrm>
          <a:prstGeom prst="bentConnector3">
            <a:avLst/>
          </a:prstGeom>
          <a:ln w="28575"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angular 51">
            <a:extLst>
              <a:ext uri="{FF2B5EF4-FFF2-40B4-BE49-F238E27FC236}">
                <a16:creationId xmlns:a16="http://schemas.microsoft.com/office/drawing/2014/main" id="{3C745A6E-D286-B644-8798-0B07776EB04A}"/>
              </a:ext>
            </a:extLst>
          </p:cNvPr>
          <p:cNvCxnSpPr>
            <a:cxnSpLocks/>
            <a:stCxn id="16" idx="2"/>
            <a:endCxn id="25" idx="0"/>
          </p:cNvCxnSpPr>
          <p:nvPr/>
        </p:nvCxnSpPr>
        <p:spPr>
          <a:xfrm rot="16200000" flipH="1">
            <a:off x="5649245" y="-185666"/>
            <a:ext cx="377180" cy="2531671"/>
          </a:xfrm>
          <a:prstGeom prst="bentConnector3">
            <a:avLst/>
          </a:prstGeom>
          <a:ln w="28575"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angular 54">
            <a:extLst>
              <a:ext uri="{FF2B5EF4-FFF2-40B4-BE49-F238E27FC236}">
                <a16:creationId xmlns:a16="http://schemas.microsoft.com/office/drawing/2014/main" id="{C9BAD475-FE81-9A48-AB24-3AD66515F56E}"/>
              </a:ext>
            </a:extLst>
          </p:cNvPr>
          <p:cNvCxnSpPr>
            <a:cxnSpLocks/>
            <a:stCxn id="17" idx="3"/>
            <a:endCxn id="18" idx="2"/>
          </p:cNvCxnSpPr>
          <p:nvPr/>
        </p:nvCxnSpPr>
        <p:spPr>
          <a:xfrm flipV="1">
            <a:off x="5791200" y="5013176"/>
            <a:ext cx="1373088" cy="909253"/>
          </a:xfrm>
          <a:prstGeom prst="bentConnector2">
            <a:avLst/>
          </a:prstGeom>
          <a:ln w="28575"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angular 56">
            <a:extLst>
              <a:ext uri="{FF2B5EF4-FFF2-40B4-BE49-F238E27FC236}">
                <a16:creationId xmlns:a16="http://schemas.microsoft.com/office/drawing/2014/main" id="{9DB85068-6EDE-3349-90D9-D59C60BB2F34}"/>
              </a:ext>
            </a:extLst>
          </p:cNvPr>
          <p:cNvCxnSpPr>
            <a:cxnSpLocks/>
            <a:stCxn id="17" idx="1"/>
            <a:endCxn id="28" idx="2"/>
          </p:cNvCxnSpPr>
          <p:nvPr/>
        </p:nvCxnSpPr>
        <p:spPr>
          <a:xfrm rot="10800000">
            <a:off x="2267744" y="5013177"/>
            <a:ext cx="1085056" cy="909253"/>
          </a:xfrm>
          <a:prstGeom prst="bentConnector2">
            <a:avLst/>
          </a:prstGeom>
          <a:ln w="28575"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05853446-6B2B-B840-BAC1-D7E203B487B0}"/>
              </a:ext>
            </a:extLst>
          </p:cNvPr>
          <p:cNvCxnSpPr>
            <a:cxnSpLocks/>
            <a:stCxn id="22" idx="2"/>
            <a:endCxn id="28" idx="0"/>
          </p:cNvCxnSpPr>
          <p:nvPr/>
        </p:nvCxnSpPr>
        <p:spPr>
          <a:xfrm>
            <a:off x="2267744" y="2276872"/>
            <a:ext cx="0" cy="1584176"/>
          </a:xfrm>
          <a:prstGeom prst="straightConnector1">
            <a:avLst/>
          </a:prstGeom>
          <a:ln w="28575"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547C64EB-F463-B84E-85D5-1FB45123D9C1}"/>
              </a:ext>
            </a:extLst>
          </p:cNvPr>
          <p:cNvCxnSpPr>
            <a:cxnSpLocks/>
            <a:stCxn id="25" idx="2"/>
            <a:endCxn id="18" idx="0"/>
          </p:cNvCxnSpPr>
          <p:nvPr/>
        </p:nvCxnSpPr>
        <p:spPr>
          <a:xfrm>
            <a:off x="7103671" y="2384882"/>
            <a:ext cx="60617" cy="1548174"/>
          </a:xfrm>
          <a:prstGeom prst="straightConnector1">
            <a:avLst/>
          </a:prstGeom>
          <a:ln w="28575"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upo 38">
            <a:extLst>
              <a:ext uri="{FF2B5EF4-FFF2-40B4-BE49-F238E27FC236}">
                <a16:creationId xmlns:a16="http://schemas.microsoft.com/office/drawing/2014/main" id="{F12608CA-5670-324C-BAFB-C46EB5E0A334}"/>
              </a:ext>
            </a:extLst>
          </p:cNvPr>
          <p:cNvGrpSpPr/>
          <p:nvPr/>
        </p:nvGrpSpPr>
        <p:grpSpPr>
          <a:xfrm>
            <a:off x="3095836" y="1844824"/>
            <a:ext cx="2952328" cy="2952328"/>
            <a:chOff x="3095836" y="1844824"/>
            <a:chExt cx="2952328" cy="2952328"/>
          </a:xfrm>
        </p:grpSpPr>
        <p:grpSp>
          <p:nvGrpSpPr>
            <p:cNvPr id="109" name="Grupo 108">
              <a:extLst>
                <a:ext uri="{FF2B5EF4-FFF2-40B4-BE49-F238E27FC236}">
                  <a16:creationId xmlns:a16="http://schemas.microsoft.com/office/drawing/2014/main" id="{8DFB0663-95C2-6948-95A8-2786D982A19A}"/>
                </a:ext>
              </a:extLst>
            </p:cNvPr>
            <p:cNvGrpSpPr/>
            <p:nvPr/>
          </p:nvGrpSpPr>
          <p:grpSpPr>
            <a:xfrm>
              <a:off x="3095836" y="1844824"/>
              <a:ext cx="2952328" cy="2952328"/>
              <a:chOff x="3095836" y="1844824"/>
              <a:chExt cx="2952328" cy="2952328"/>
            </a:xfrm>
          </p:grpSpPr>
          <p:sp>
            <p:nvSpPr>
              <p:cNvPr id="107" name="Flecha izquierda y derecha 106">
                <a:extLst>
                  <a:ext uri="{FF2B5EF4-FFF2-40B4-BE49-F238E27FC236}">
                    <a16:creationId xmlns:a16="http://schemas.microsoft.com/office/drawing/2014/main" id="{C25A0C97-0A2D-9C48-9634-9B55B261A65C}"/>
                  </a:ext>
                </a:extLst>
              </p:cNvPr>
              <p:cNvSpPr/>
              <p:nvPr/>
            </p:nvSpPr>
            <p:spPr>
              <a:xfrm rot="19454630">
                <a:off x="3095836" y="3091945"/>
                <a:ext cx="2952328" cy="504056"/>
              </a:xfrm>
              <a:prstGeom prst="leftRightArrow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112" name="Flecha izquierda y derecha 111">
                <a:extLst>
                  <a:ext uri="{FF2B5EF4-FFF2-40B4-BE49-F238E27FC236}">
                    <a16:creationId xmlns:a16="http://schemas.microsoft.com/office/drawing/2014/main" id="{5507443F-2821-EE4A-BBAC-4FCA57564DF7}"/>
                  </a:ext>
                </a:extLst>
              </p:cNvPr>
              <p:cNvSpPr/>
              <p:nvPr/>
            </p:nvSpPr>
            <p:spPr>
              <a:xfrm rot="2708237">
                <a:off x="3073658" y="3068960"/>
                <a:ext cx="2952328" cy="504056"/>
              </a:xfrm>
              <a:prstGeom prst="leftRightArrow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</p:grpSp>
        <p:sp>
          <p:nvSpPr>
            <p:cNvPr id="14" name="Elipse 13"/>
            <p:cNvSpPr/>
            <p:nvPr/>
          </p:nvSpPr>
          <p:spPr>
            <a:xfrm>
              <a:off x="3275856" y="2492896"/>
              <a:ext cx="2520280" cy="1584176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_tradnl" b="1" dirty="0"/>
                <a:t>MODELO DE GESTIÓN DE CASOS</a:t>
              </a:r>
            </a:p>
          </p:txBody>
        </p:sp>
      </p:grpSp>
      <p:sp>
        <p:nvSpPr>
          <p:cNvPr id="31" name="Cuadro de texto 24">
            <a:extLst>
              <a:ext uri="{FF2B5EF4-FFF2-40B4-BE49-F238E27FC236}">
                <a16:creationId xmlns:a16="http://schemas.microsoft.com/office/drawing/2014/main" id="{77B98286-8BD9-B844-B690-A1033BAE7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6542" y="179972"/>
            <a:ext cx="1515212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Campo de acción </a:t>
            </a:r>
            <a:r>
              <a:rPr lang="es-CL" altLang="es-CL" sz="12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</a:t>
            </a: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Cuadro de texto 24">
            <a:extLst>
              <a:ext uri="{FF2B5EF4-FFF2-40B4-BE49-F238E27FC236}">
                <a16:creationId xmlns:a16="http://schemas.microsoft.com/office/drawing/2014/main" id="{4742AAC4-ABC8-F049-BB0B-24EA72373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288" y="6414273"/>
            <a:ext cx="1744886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Campo de acción </a:t>
            </a:r>
            <a:r>
              <a:rPr lang="es-CL" altLang="es-CL" sz="12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</a:t>
            </a: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Cuadro de texto 24">
            <a:extLst>
              <a:ext uri="{FF2B5EF4-FFF2-40B4-BE49-F238E27FC236}">
                <a16:creationId xmlns:a16="http://schemas.microsoft.com/office/drawing/2014/main" id="{0AD988E3-BB21-C740-8DEA-8E743EC87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710" y="6410517"/>
            <a:ext cx="1645071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Campo de acción </a:t>
            </a:r>
            <a:r>
              <a:rPr lang="es-CL" altLang="es-CL" sz="12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</a:t>
            </a: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978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20" grpId="0" animBg="1"/>
      <p:bldP spid="29" grpId="0" animBg="1"/>
      <p:bldP spid="30" grpId="0" animBg="1"/>
      <p:bldP spid="26" grpId="0" animBg="1"/>
      <p:bldP spid="16" grpId="0" animBg="1"/>
      <p:bldP spid="17" grpId="0" animBg="1"/>
      <p:bldP spid="18" grpId="0" animBg="1"/>
      <p:bldP spid="22" grpId="0" animBg="1"/>
      <p:bldP spid="25" grpId="0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/>
          <p:nvPr/>
        </p:nvPicPr>
        <p:blipFill>
          <a:blip r:embed="rId2"/>
          <a:stretch>
            <a:fillRect/>
          </a:stretch>
        </p:blipFill>
        <p:spPr>
          <a:xfrm>
            <a:off x="143692" y="1438547"/>
            <a:ext cx="8941526" cy="4421777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286000" y="1216478"/>
            <a:ext cx="490510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100"/>
              <a:t>INTEGRACIÓN / INCLUSIÓN</a:t>
            </a:r>
          </a:p>
        </p:txBody>
      </p:sp>
    </p:spTree>
    <p:extLst>
      <p:ext uri="{BB962C8B-B14F-4D97-AF65-F5344CB8AC3E}">
        <p14:creationId xmlns:p14="http://schemas.microsoft.com/office/powerpoint/2010/main" val="17442650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382</Words>
  <Application>Microsoft Macintosh PowerPoint</Application>
  <PresentationFormat>Presentación en pantalla (4:3)</PresentationFormat>
  <Paragraphs>130</Paragraphs>
  <Slides>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de Office</vt:lpstr>
      <vt:lpstr>Modelo Sociocomunitario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Sociocomunitario</dc:title>
  <dc:creator>Víctor Manuel Martínez Ravanal</dc:creator>
  <cp:lastModifiedBy>Víctor Manuel Martínez Ravanal</cp:lastModifiedBy>
  <cp:revision>1</cp:revision>
  <dcterms:created xsi:type="dcterms:W3CDTF">2020-09-10T19:43:35Z</dcterms:created>
  <dcterms:modified xsi:type="dcterms:W3CDTF">2020-09-10T19:44:12Z</dcterms:modified>
</cp:coreProperties>
</file>