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6" r:id="rId3"/>
    <p:sldId id="277" r:id="rId4"/>
    <p:sldId id="287" r:id="rId5"/>
    <p:sldId id="279" r:id="rId6"/>
    <p:sldId id="280" r:id="rId7"/>
    <p:sldId id="281" r:id="rId8"/>
    <p:sldId id="282" r:id="rId9"/>
    <p:sldId id="284" r:id="rId10"/>
    <p:sldId id="275" r:id="rId11"/>
    <p:sldId id="286" r:id="rId12"/>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0FA3291D-268E-DA46-95D8-9F1F5171B30C}">
          <p14:sldIdLst>
            <p14:sldId id="256"/>
            <p14:sldId id="276"/>
            <p14:sldId id="277"/>
            <p14:sldId id="287"/>
            <p14:sldId id="279"/>
            <p14:sldId id="280"/>
            <p14:sldId id="281"/>
            <p14:sldId id="282"/>
            <p14:sldId id="284"/>
            <p14:sldId id="275"/>
            <p14:sldId id="28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15"/>
    <p:restoredTop sz="94988"/>
  </p:normalViewPr>
  <p:slideViewPr>
    <p:cSldViewPr snapToGrid="0" snapToObjects="1" showGuides="1">
      <p:cViewPr varScale="1">
        <p:scale>
          <a:sx n="132" d="100"/>
          <a:sy n="132" d="100"/>
        </p:scale>
        <p:origin x="736" y="1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18/5/colors/Iconchunking_neutralicon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dgm:fillClrLst>
    <dgm:linClrLst meth="repeat">
      <a:schemeClr val="lt1">
        <a:alpha val="0"/>
      </a:schemeClr>
    </dgm:linClrLst>
    <dgm:effectClrLst/>
    <dgm:txLinClrLst/>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9C88BB-ABF7-4CB7-B4CE-A266EA455D3E}" type="doc">
      <dgm:prSet loTypeId="urn:microsoft.com/office/officeart/2018/5/layout/IconLeafLabelList" loCatId="icon" qsTypeId="urn:microsoft.com/office/officeart/2005/8/quickstyle/simple1" qsCatId="simple" csTypeId="urn:microsoft.com/office/officeart/2018/5/colors/Iconchunking_neutralicon_accent1_2" csCatId="accent1" phldr="1"/>
      <dgm:spPr/>
      <dgm:t>
        <a:bodyPr/>
        <a:lstStyle/>
        <a:p>
          <a:endParaRPr lang="en-US"/>
        </a:p>
      </dgm:t>
    </dgm:pt>
    <dgm:pt modelId="{BD8B43F1-7CFF-421F-A920-442A198F2051}">
      <dgm:prSet/>
      <dgm:spPr/>
      <dgm:t>
        <a:bodyPr/>
        <a:lstStyle/>
        <a:p>
          <a:pPr>
            <a:defRPr cap="all"/>
          </a:pPr>
          <a:r>
            <a:rPr lang="es-ES_tradnl" u="sng"/>
            <a:t>Acontecimiento Comunitario: </a:t>
          </a:r>
          <a:r>
            <a:rPr lang="es-ES_tradnl"/>
            <a:t>un suceso que ocurre en un aquí y ahora concretos y que, aunque tenga una forma común, nunca se reproduce de la misma manera en el devenir cotidiano de la vida.</a:t>
          </a:r>
          <a:endParaRPr lang="en-US"/>
        </a:p>
      </dgm:t>
    </dgm:pt>
    <dgm:pt modelId="{DAF930DC-F1E6-47D9-B177-0E510EE73FBC}" type="parTrans" cxnId="{D3456FAB-F7E6-4ABB-9123-567115ECE595}">
      <dgm:prSet/>
      <dgm:spPr/>
      <dgm:t>
        <a:bodyPr/>
        <a:lstStyle/>
        <a:p>
          <a:endParaRPr lang="en-US"/>
        </a:p>
      </dgm:t>
    </dgm:pt>
    <dgm:pt modelId="{8D019C26-B29A-457E-820C-B7DE82F1BD57}" type="sibTrans" cxnId="{D3456FAB-F7E6-4ABB-9123-567115ECE595}">
      <dgm:prSet/>
      <dgm:spPr/>
      <dgm:t>
        <a:bodyPr/>
        <a:lstStyle/>
        <a:p>
          <a:endParaRPr lang="en-US"/>
        </a:p>
      </dgm:t>
    </dgm:pt>
    <dgm:pt modelId="{E0F3A7C0-C587-4515-ADEC-90539A6A962E}">
      <dgm:prSet/>
      <dgm:spPr/>
      <dgm:t>
        <a:bodyPr/>
        <a:lstStyle/>
        <a:p>
          <a:pPr>
            <a:defRPr cap="all"/>
          </a:pPr>
          <a:r>
            <a:rPr lang="es-ES_tradnl"/>
            <a:t>Es único e irrepetible pues -al ser praxis viva instituyente- su producción siempre implica creación, innovación, nuevas maneras de producir lo mismo.</a:t>
          </a:r>
          <a:endParaRPr lang="en-US"/>
        </a:p>
      </dgm:t>
    </dgm:pt>
    <dgm:pt modelId="{8C544EC9-5496-4440-B414-BF263488DF33}" type="parTrans" cxnId="{28318914-2796-44F4-AC5B-FF47B6F8CC61}">
      <dgm:prSet/>
      <dgm:spPr/>
      <dgm:t>
        <a:bodyPr/>
        <a:lstStyle/>
        <a:p>
          <a:endParaRPr lang="en-US"/>
        </a:p>
      </dgm:t>
    </dgm:pt>
    <dgm:pt modelId="{AC84999E-55B2-483C-BC27-5D02254F9798}" type="sibTrans" cxnId="{28318914-2796-44F4-AC5B-FF47B6F8CC61}">
      <dgm:prSet/>
      <dgm:spPr/>
      <dgm:t>
        <a:bodyPr/>
        <a:lstStyle/>
        <a:p>
          <a:endParaRPr lang="en-US"/>
        </a:p>
      </dgm:t>
    </dgm:pt>
    <dgm:pt modelId="{8D3EE2C9-2239-4E12-9DC4-E28007781FB3}">
      <dgm:prSet/>
      <dgm:spPr/>
      <dgm:t>
        <a:bodyPr/>
        <a:lstStyle/>
        <a:p>
          <a:pPr>
            <a:defRPr cap="all"/>
          </a:pPr>
          <a:r>
            <a:rPr lang="es-ES_tradnl"/>
            <a:t>La comunidad se actualiza continuamente en lo real como un entramado de acontecimientos situados</a:t>
          </a:r>
          <a:endParaRPr lang="en-US"/>
        </a:p>
      </dgm:t>
    </dgm:pt>
    <dgm:pt modelId="{69761ACA-2EE9-41B4-8173-749BDD5ACB60}" type="parTrans" cxnId="{4FCBB300-F79E-4D89-A887-127FD1D31E20}">
      <dgm:prSet/>
      <dgm:spPr/>
      <dgm:t>
        <a:bodyPr/>
        <a:lstStyle/>
        <a:p>
          <a:endParaRPr lang="en-US"/>
        </a:p>
      </dgm:t>
    </dgm:pt>
    <dgm:pt modelId="{C2402400-60E4-4B3B-AA94-CB3566134E6F}" type="sibTrans" cxnId="{4FCBB300-F79E-4D89-A887-127FD1D31E20}">
      <dgm:prSet/>
      <dgm:spPr/>
      <dgm:t>
        <a:bodyPr/>
        <a:lstStyle/>
        <a:p>
          <a:endParaRPr lang="en-US"/>
        </a:p>
      </dgm:t>
    </dgm:pt>
    <dgm:pt modelId="{FCFE8FD6-8484-4DFA-A91B-C34D2E1AFCFE}" type="pres">
      <dgm:prSet presAssocID="{C99C88BB-ABF7-4CB7-B4CE-A266EA455D3E}" presName="root" presStyleCnt="0">
        <dgm:presLayoutVars>
          <dgm:dir/>
          <dgm:resizeHandles val="exact"/>
        </dgm:presLayoutVars>
      </dgm:prSet>
      <dgm:spPr/>
    </dgm:pt>
    <dgm:pt modelId="{628A98E6-F181-4DA5-9779-412A50D424DE}" type="pres">
      <dgm:prSet presAssocID="{BD8B43F1-7CFF-421F-A920-442A198F2051}" presName="compNode" presStyleCnt="0"/>
      <dgm:spPr/>
    </dgm:pt>
    <dgm:pt modelId="{3C5A64CE-E7E5-494F-9F3F-76FE86A5B818}" type="pres">
      <dgm:prSet presAssocID="{BD8B43F1-7CFF-421F-A920-442A198F2051}" presName="iconBgRect" presStyleLbl="bgShp" presStyleIdx="0" presStyleCnt="3"/>
      <dgm:spPr>
        <a:prstGeom prst="round2DiagRect">
          <a:avLst>
            <a:gd name="adj1" fmla="val 29727"/>
            <a:gd name="adj2" fmla="val 0"/>
          </a:avLst>
        </a:prstGeom>
      </dgm:spPr>
    </dgm:pt>
    <dgm:pt modelId="{93CB7D49-B81E-4FE3-8605-466086416005}" type="pres">
      <dgm:prSet presAssocID="{BD8B43F1-7CFF-421F-A920-442A198F205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millas"/>
        </a:ext>
      </dgm:extLst>
    </dgm:pt>
    <dgm:pt modelId="{1899B2A2-E2C5-4E27-88C0-847F8306DE89}" type="pres">
      <dgm:prSet presAssocID="{BD8B43F1-7CFF-421F-A920-442A198F2051}" presName="spaceRect" presStyleCnt="0"/>
      <dgm:spPr/>
    </dgm:pt>
    <dgm:pt modelId="{99DA7A15-566D-4AC5-99C3-C8A68C1358EB}" type="pres">
      <dgm:prSet presAssocID="{BD8B43F1-7CFF-421F-A920-442A198F2051}" presName="textRect" presStyleLbl="revTx" presStyleIdx="0" presStyleCnt="3">
        <dgm:presLayoutVars>
          <dgm:chMax val="1"/>
          <dgm:chPref val="1"/>
        </dgm:presLayoutVars>
      </dgm:prSet>
      <dgm:spPr/>
    </dgm:pt>
    <dgm:pt modelId="{947C029D-7091-4F32-B669-A38910AE1CE5}" type="pres">
      <dgm:prSet presAssocID="{8D019C26-B29A-457E-820C-B7DE82F1BD57}" presName="sibTrans" presStyleCnt="0"/>
      <dgm:spPr/>
    </dgm:pt>
    <dgm:pt modelId="{4D2F2677-8F16-491A-BC8E-3C52CD70573C}" type="pres">
      <dgm:prSet presAssocID="{E0F3A7C0-C587-4515-ADEC-90539A6A962E}" presName="compNode" presStyleCnt="0"/>
      <dgm:spPr/>
    </dgm:pt>
    <dgm:pt modelId="{5E9AE33B-660D-4C32-8350-9DBF3813DAB3}" type="pres">
      <dgm:prSet presAssocID="{E0F3A7C0-C587-4515-ADEC-90539A6A962E}" presName="iconBgRect" presStyleLbl="bgShp" presStyleIdx="1" presStyleCnt="3"/>
      <dgm:spPr>
        <a:prstGeom prst="round2DiagRect">
          <a:avLst>
            <a:gd name="adj1" fmla="val 29727"/>
            <a:gd name="adj2" fmla="val 0"/>
          </a:avLst>
        </a:prstGeom>
      </dgm:spPr>
    </dgm:pt>
    <dgm:pt modelId="{1C0FBC27-8664-44CC-BAD0-F4C0AC29F61C}" type="pres">
      <dgm:prSet presAssocID="{E0F3A7C0-C587-4515-ADEC-90539A6A962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ama"/>
        </a:ext>
      </dgm:extLst>
    </dgm:pt>
    <dgm:pt modelId="{3F9A43CA-F518-4B70-81DA-4020304EA130}" type="pres">
      <dgm:prSet presAssocID="{E0F3A7C0-C587-4515-ADEC-90539A6A962E}" presName="spaceRect" presStyleCnt="0"/>
      <dgm:spPr/>
    </dgm:pt>
    <dgm:pt modelId="{7F060BCC-1BE2-4FA8-B57B-686F412E3CA5}" type="pres">
      <dgm:prSet presAssocID="{E0F3A7C0-C587-4515-ADEC-90539A6A962E}" presName="textRect" presStyleLbl="revTx" presStyleIdx="1" presStyleCnt="3">
        <dgm:presLayoutVars>
          <dgm:chMax val="1"/>
          <dgm:chPref val="1"/>
        </dgm:presLayoutVars>
      </dgm:prSet>
      <dgm:spPr/>
    </dgm:pt>
    <dgm:pt modelId="{D29251CF-0C4E-4FB2-BF2C-071F3FF385D3}" type="pres">
      <dgm:prSet presAssocID="{AC84999E-55B2-483C-BC27-5D02254F9798}" presName="sibTrans" presStyleCnt="0"/>
      <dgm:spPr/>
    </dgm:pt>
    <dgm:pt modelId="{7E5B4C15-BAB6-459A-AB50-689157250490}" type="pres">
      <dgm:prSet presAssocID="{8D3EE2C9-2239-4E12-9DC4-E28007781FB3}" presName="compNode" presStyleCnt="0"/>
      <dgm:spPr/>
    </dgm:pt>
    <dgm:pt modelId="{BA458B4A-0BB7-4D0F-9776-B3F90EE36CF0}" type="pres">
      <dgm:prSet presAssocID="{8D3EE2C9-2239-4E12-9DC4-E28007781FB3}" presName="iconBgRect" presStyleLbl="bgShp" presStyleIdx="2" presStyleCnt="3"/>
      <dgm:spPr>
        <a:prstGeom prst="round2DiagRect">
          <a:avLst>
            <a:gd name="adj1" fmla="val 29727"/>
            <a:gd name="adj2" fmla="val 0"/>
          </a:avLst>
        </a:prstGeom>
      </dgm:spPr>
    </dgm:pt>
    <dgm:pt modelId="{1E0FA0B3-117C-4896-BEF4-5A9FAC9309E1}" type="pres">
      <dgm:prSet presAssocID="{8D3EE2C9-2239-4E12-9DC4-E28007781FB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upo"/>
        </a:ext>
      </dgm:extLst>
    </dgm:pt>
    <dgm:pt modelId="{18912F48-69C1-4021-BFBF-E43F860B1D54}" type="pres">
      <dgm:prSet presAssocID="{8D3EE2C9-2239-4E12-9DC4-E28007781FB3}" presName="spaceRect" presStyleCnt="0"/>
      <dgm:spPr/>
    </dgm:pt>
    <dgm:pt modelId="{C87BE8E6-E9ED-479D-A70C-779048A60ABC}" type="pres">
      <dgm:prSet presAssocID="{8D3EE2C9-2239-4E12-9DC4-E28007781FB3}" presName="textRect" presStyleLbl="revTx" presStyleIdx="2" presStyleCnt="3">
        <dgm:presLayoutVars>
          <dgm:chMax val="1"/>
          <dgm:chPref val="1"/>
        </dgm:presLayoutVars>
      </dgm:prSet>
      <dgm:spPr/>
    </dgm:pt>
  </dgm:ptLst>
  <dgm:cxnLst>
    <dgm:cxn modelId="{4FCBB300-F79E-4D89-A887-127FD1D31E20}" srcId="{C99C88BB-ABF7-4CB7-B4CE-A266EA455D3E}" destId="{8D3EE2C9-2239-4E12-9DC4-E28007781FB3}" srcOrd="2" destOrd="0" parTransId="{69761ACA-2EE9-41B4-8173-749BDD5ACB60}" sibTransId="{C2402400-60E4-4B3B-AA94-CB3566134E6F}"/>
    <dgm:cxn modelId="{025D830D-8035-4631-84DB-83BF7B8AE90A}" type="presOf" srcId="{8D3EE2C9-2239-4E12-9DC4-E28007781FB3}" destId="{C87BE8E6-E9ED-479D-A70C-779048A60ABC}" srcOrd="0" destOrd="0" presId="urn:microsoft.com/office/officeart/2018/5/layout/IconLeafLabelList"/>
    <dgm:cxn modelId="{28318914-2796-44F4-AC5B-FF47B6F8CC61}" srcId="{C99C88BB-ABF7-4CB7-B4CE-A266EA455D3E}" destId="{E0F3A7C0-C587-4515-ADEC-90539A6A962E}" srcOrd="1" destOrd="0" parTransId="{8C544EC9-5496-4440-B414-BF263488DF33}" sibTransId="{AC84999E-55B2-483C-BC27-5D02254F9798}"/>
    <dgm:cxn modelId="{6794C91B-E1C2-4487-96FC-A08B1E4D6492}" type="presOf" srcId="{C99C88BB-ABF7-4CB7-B4CE-A266EA455D3E}" destId="{FCFE8FD6-8484-4DFA-A91B-C34D2E1AFCFE}" srcOrd="0" destOrd="0" presId="urn:microsoft.com/office/officeart/2018/5/layout/IconLeafLabelList"/>
    <dgm:cxn modelId="{C5AF0E54-60A7-4BF6-AB3E-B8781AEA336A}" type="presOf" srcId="{BD8B43F1-7CFF-421F-A920-442A198F2051}" destId="{99DA7A15-566D-4AC5-99C3-C8A68C1358EB}" srcOrd="0" destOrd="0" presId="urn:microsoft.com/office/officeart/2018/5/layout/IconLeafLabelList"/>
    <dgm:cxn modelId="{57384F7B-0D75-41EE-988A-7CE9599C0B5E}" type="presOf" srcId="{E0F3A7C0-C587-4515-ADEC-90539A6A962E}" destId="{7F060BCC-1BE2-4FA8-B57B-686F412E3CA5}" srcOrd="0" destOrd="0" presId="urn:microsoft.com/office/officeart/2018/5/layout/IconLeafLabelList"/>
    <dgm:cxn modelId="{D3456FAB-F7E6-4ABB-9123-567115ECE595}" srcId="{C99C88BB-ABF7-4CB7-B4CE-A266EA455D3E}" destId="{BD8B43F1-7CFF-421F-A920-442A198F2051}" srcOrd="0" destOrd="0" parTransId="{DAF930DC-F1E6-47D9-B177-0E510EE73FBC}" sibTransId="{8D019C26-B29A-457E-820C-B7DE82F1BD57}"/>
    <dgm:cxn modelId="{10C75BFF-EB32-493E-BBA3-E71957D4C040}" type="presParOf" srcId="{FCFE8FD6-8484-4DFA-A91B-C34D2E1AFCFE}" destId="{628A98E6-F181-4DA5-9779-412A50D424DE}" srcOrd="0" destOrd="0" presId="urn:microsoft.com/office/officeart/2018/5/layout/IconLeafLabelList"/>
    <dgm:cxn modelId="{FE465A4F-1F22-472C-AD18-984B11A52C69}" type="presParOf" srcId="{628A98E6-F181-4DA5-9779-412A50D424DE}" destId="{3C5A64CE-E7E5-494F-9F3F-76FE86A5B818}" srcOrd="0" destOrd="0" presId="urn:microsoft.com/office/officeart/2018/5/layout/IconLeafLabelList"/>
    <dgm:cxn modelId="{2272441C-FA01-40CE-A11E-E545E6104218}" type="presParOf" srcId="{628A98E6-F181-4DA5-9779-412A50D424DE}" destId="{93CB7D49-B81E-4FE3-8605-466086416005}" srcOrd="1" destOrd="0" presId="urn:microsoft.com/office/officeart/2018/5/layout/IconLeafLabelList"/>
    <dgm:cxn modelId="{263AD7ED-705A-44C5-B8CD-B7799C115E3E}" type="presParOf" srcId="{628A98E6-F181-4DA5-9779-412A50D424DE}" destId="{1899B2A2-E2C5-4E27-88C0-847F8306DE89}" srcOrd="2" destOrd="0" presId="urn:microsoft.com/office/officeart/2018/5/layout/IconLeafLabelList"/>
    <dgm:cxn modelId="{588504B4-F9E4-401E-9998-F15BD5973B67}" type="presParOf" srcId="{628A98E6-F181-4DA5-9779-412A50D424DE}" destId="{99DA7A15-566D-4AC5-99C3-C8A68C1358EB}" srcOrd="3" destOrd="0" presId="urn:microsoft.com/office/officeart/2018/5/layout/IconLeafLabelList"/>
    <dgm:cxn modelId="{8A4979E1-7F76-458D-B848-047D237C4616}" type="presParOf" srcId="{FCFE8FD6-8484-4DFA-A91B-C34D2E1AFCFE}" destId="{947C029D-7091-4F32-B669-A38910AE1CE5}" srcOrd="1" destOrd="0" presId="urn:microsoft.com/office/officeart/2018/5/layout/IconLeafLabelList"/>
    <dgm:cxn modelId="{C3BB92BB-5549-4E7C-8060-E3F9F53D5B72}" type="presParOf" srcId="{FCFE8FD6-8484-4DFA-A91B-C34D2E1AFCFE}" destId="{4D2F2677-8F16-491A-BC8E-3C52CD70573C}" srcOrd="2" destOrd="0" presId="urn:microsoft.com/office/officeart/2018/5/layout/IconLeafLabelList"/>
    <dgm:cxn modelId="{CC3DFF07-88A7-4814-A713-E1CBACEA1063}" type="presParOf" srcId="{4D2F2677-8F16-491A-BC8E-3C52CD70573C}" destId="{5E9AE33B-660D-4C32-8350-9DBF3813DAB3}" srcOrd="0" destOrd="0" presId="urn:microsoft.com/office/officeart/2018/5/layout/IconLeafLabelList"/>
    <dgm:cxn modelId="{75888170-7287-446E-918B-948AA0946BE8}" type="presParOf" srcId="{4D2F2677-8F16-491A-BC8E-3C52CD70573C}" destId="{1C0FBC27-8664-44CC-BAD0-F4C0AC29F61C}" srcOrd="1" destOrd="0" presId="urn:microsoft.com/office/officeart/2018/5/layout/IconLeafLabelList"/>
    <dgm:cxn modelId="{B9C92ABE-2581-486E-BFA7-9D2C7C99BD4B}" type="presParOf" srcId="{4D2F2677-8F16-491A-BC8E-3C52CD70573C}" destId="{3F9A43CA-F518-4B70-81DA-4020304EA130}" srcOrd="2" destOrd="0" presId="urn:microsoft.com/office/officeart/2018/5/layout/IconLeafLabelList"/>
    <dgm:cxn modelId="{4F334054-E78D-41C1-BAD8-BAA003C81B57}" type="presParOf" srcId="{4D2F2677-8F16-491A-BC8E-3C52CD70573C}" destId="{7F060BCC-1BE2-4FA8-B57B-686F412E3CA5}" srcOrd="3" destOrd="0" presId="urn:microsoft.com/office/officeart/2018/5/layout/IconLeafLabelList"/>
    <dgm:cxn modelId="{A31E489F-8527-4B68-9DE0-4BC959550198}" type="presParOf" srcId="{FCFE8FD6-8484-4DFA-A91B-C34D2E1AFCFE}" destId="{D29251CF-0C4E-4FB2-BF2C-071F3FF385D3}" srcOrd="3" destOrd="0" presId="urn:microsoft.com/office/officeart/2018/5/layout/IconLeafLabelList"/>
    <dgm:cxn modelId="{F1FD7AF5-E72E-42EC-9FED-1CAA49222955}" type="presParOf" srcId="{FCFE8FD6-8484-4DFA-A91B-C34D2E1AFCFE}" destId="{7E5B4C15-BAB6-459A-AB50-689157250490}" srcOrd="4" destOrd="0" presId="urn:microsoft.com/office/officeart/2018/5/layout/IconLeafLabelList"/>
    <dgm:cxn modelId="{012D2515-947F-4F31-9ACC-C30524F5FAF4}" type="presParOf" srcId="{7E5B4C15-BAB6-459A-AB50-689157250490}" destId="{BA458B4A-0BB7-4D0F-9776-B3F90EE36CF0}" srcOrd="0" destOrd="0" presId="urn:microsoft.com/office/officeart/2018/5/layout/IconLeafLabelList"/>
    <dgm:cxn modelId="{7D04D68D-A41C-47D7-A774-CF56890B4CF0}" type="presParOf" srcId="{7E5B4C15-BAB6-459A-AB50-689157250490}" destId="{1E0FA0B3-117C-4896-BEF4-5A9FAC9309E1}" srcOrd="1" destOrd="0" presId="urn:microsoft.com/office/officeart/2018/5/layout/IconLeafLabelList"/>
    <dgm:cxn modelId="{F94CA21F-21A3-4139-ABA6-F3FA6F6B5B13}" type="presParOf" srcId="{7E5B4C15-BAB6-459A-AB50-689157250490}" destId="{18912F48-69C1-4021-BFBF-E43F860B1D54}" srcOrd="2" destOrd="0" presId="urn:microsoft.com/office/officeart/2018/5/layout/IconLeafLabelList"/>
    <dgm:cxn modelId="{27D03FB8-321D-4FBD-986D-BD1904616E46}" type="presParOf" srcId="{7E5B4C15-BAB6-459A-AB50-689157250490}" destId="{C87BE8E6-E9ED-479D-A70C-779048A60ABC}"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8E3653-A915-4577-83F7-2F7AAC965E39}" type="doc">
      <dgm:prSet loTypeId="urn:microsoft.com/office/officeart/2018/2/layout/IconCircleList" loCatId="icon" qsTypeId="urn:microsoft.com/office/officeart/2005/8/quickstyle/simple1" qsCatId="simple" csTypeId="urn:microsoft.com/office/officeart/2018/5/colors/Iconchunking_coloredtext_accent0_3" csCatId="mainScheme" phldr="1"/>
      <dgm:spPr/>
      <dgm:t>
        <a:bodyPr/>
        <a:lstStyle/>
        <a:p>
          <a:endParaRPr lang="en-US"/>
        </a:p>
      </dgm:t>
    </dgm:pt>
    <dgm:pt modelId="{C67C3296-B0EC-4C1A-AC21-350E399EAEF2}">
      <dgm:prSet/>
      <dgm:spPr/>
      <dgm:t>
        <a:bodyPr/>
        <a:lstStyle/>
        <a:p>
          <a:r>
            <a:rPr lang="es-ES_tradnl"/>
            <a:t>Porque su continua puesta en situación conlleva siempre creación, producción innovadora de nuevas formas. </a:t>
          </a:r>
          <a:endParaRPr lang="en-US"/>
        </a:p>
      </dgm:t>
    </dgm:pt>
    <dgm:pt modelId="{8DECB281-477C-4239-B3CF-74BEDDF94874}" type="parTrans" cxnId="{3BAF271C-6EEA-4EE7-9687-51A78492B0EC}">
      <dgm:prSet/>
      <dgm:spPr/>
      <dgm:t>
        <a:bodyPr/>
        <a:lstStyle/>
        <a:p>
          <a:endParaRPr lang="en-US"/>
        </a:p>
      </dgm:t>
    </dgm:pt>
    <dgm:pt modelId="{DA645188-76ED-44CE-82FE-620B144BDA95}" type="sibTrans" cxnId="{3BAF271C-6EEA-4EE7-9687-51A78492B0EC}">
      <dgm:prSet/>
      <dgm:spPr/>
      <dgm:t>
        <a:bodyPr/>
        <a:lstStyle/>
        <a:p>
          <a:endParaRPr lang="en-US"/>
        </a:p>
      </dgm:t>
    </dgm:pt>
    <dgm:pt modelId="{CFFD31F6-105A-40F7-9D89-6FD117F95C9D}">
      <dgm:prSet/>
      <dgm:spPr/>
      <dgm:t>
        <a:bodyPr/>
        <a:lstStyle/>
        <a:p>
          <a:r>
            <a:rPr lang="es-ES_tradnl"/>
            <a:t>Siempre es ‘novedoso’, pues las personas tienen que coproducirlo en las circunstancias propias de cada aquí y ahora donde se actualiza. </a:t>
          </a:r>
          <a:endParaRPr lang="en-US"/>
        </a:p>
      </dgm:t>
    </dgm:pt>
    <dgm:pt modelId="{61F5D26E-6D6C-4AE1-AB03-1904025A7712}" type="parTrans" cxnId="{4E7F9F2C-94C0-4B91-9930-AF82F049C078}">
      <dgm:prSet/>
      <dgm:spPr/>
      <dgm:t>
        <a:bodyPr/>
        <a:lstStyle/>
        <a:p>
          <a:endParaRPr lang="en-US"/>
        </a:p>
      </dgm:t>
    </dgm:pt>
    <dgm:pt modelId="{902CED9A-1410-47F7-B944-5CCC83180CFA}" type="sibTrans" cxnId="{4E7F9F2C-94C0-4B91-9930-AF82F049C078}">
      <dgm:prSet/>
      <dgm:spPr/>
      <dgm:t>
        <a:bodyPr/>
        <a:lstStyle/>
        <a:p>
          <a:endParaRPr lang="en-US"/>
        </a:p>
      </dgm:t>
    </dgm:pt>
    <dgm:pt modelId="{CB21668B-E8BE-4405-8478-5091F10AF4B0}">
      <dgm:prSet/>
      <dgm:spPr/>
      <dgm:t>
        <a:bodyPr/>
        <a:lstStyle/>
        <a:p>
          <a:r>
            <a:rPr lang="es-ES_tradnl"/>
            <a:t>Es una ‘solución’ única e irrepetible; autocreación continua. </a:t>
          </a:r>
          <a:endParaRPr lang="en-US"/>
        </a:p>
      </dgm:t>
    </dgm:pt>
    <dgm:pt modelId="{32D33111-1757-4714-9332-CB18A4809685}" type="parTrans" cxnId="{5B35B412-A6A0-4286-8D2A-4587D8C560CE}">
      <dgm:prSet/>
      <dgm:spPr/>
      <dgm:t>
        <a:bodyPr/>
        <a:lstStyle/>
        <a:p>
          <a:endParaRPr lang="en-US"/>
        </a:p>
      </dgm:t>
    </dgm:pt>
    <dgm:pt modelId="{7AD51DAA-CDC8-4811-8E99-D60BB01E0153}" type="sibTrans" cxnId="{5B35B412-A6A0-4286-8D2A-4587D8C560CE}">
      <dgm:prSet/>
      <dgm:spPr/>
      <dgm:t>
        <a:bodyPr/>
        <a:lstStyle/>
        <a:p>
          <a:endParaRPr lang="en-US"/>
        </a:p>
      </dgm:t>
    </dgm:pt>
    <dgm:pt modelId="{588C3F0B-404B-4C38-AED5-B07BF037FBA3}">
      <dgm:prSet/>
      <dgm:spPr/>
      <dgm:t>
        <a:bodyPr/>
        <a:lstStyle/>
        <a:p>
          <a:r>
            <a:rPr lang="es-ES_tradnl"/>
            <a:t>Asimismo, es un sistema con capacidad de aprendizaje cuya naturaleza reside “(…) </a:t>
          </a:r>
          <a:r>
            <a:rPr lang="es-ES_tradnl" i="1"/>
            <a:t>en implicar en su propia organización la historia de sus relaciones con el entorno</a:t>
          </a:r>
          <a:r>
            <a:rPr lang="es-ES_tradnl"/>
            <a:t>” (Levy)</a:t>
          </a:r>
          <a:endParaRPr lang="en-US"/>
        </a:p>
      </dgm:t>
    </dgm:pt>
    <dgm:pt modelId="{18985DCA-F98E-44BA-8B09-CEB81FE53E3B}" type="parTrans" cxnId="{348A1D9A-C8D9-4769-B04B-5A523D02E24D}">
      <dgm:prSet/>
      <dgm:spPr/>
      <dgm:t>
        <a:bodyPr/>
        <a:lstStyle/>
        <a:p>
          <a:endParaRPr lang="en-US"/>
        </a:p>
      </dgm:t>
    </dgm:pt>
    <dgm:pt modelId="{098CF109-C965-4344-BD0D-4F6C1C64A2C0}" type="sibTrans" cxnId="{348A1D9A-C8D9-4769-B04B-5A523D02E24D}">
      <dgm:prSet/>
      <dgm:spPr/>
      <dgm:t>
        <a:bodyPr/>
        <a:lstStyle/>
        <a:p>
          <a:endParaRPr lang="en-US"/>
        </a:p>
      </dgm:t>
    </dgm:pt>
    <dgm:pt modelId="{B175E8BA-F5D6-4D68-88F4-DAFED326AFB9}" type="pres">
      <dgm:prSet presAssocID="{B38E3653-A915-4577-83F7-2F7AAC965E39}" presName="root" presStyleCnt="0">
        <dgm:presLayoutVars>
          <dgm:dir/>
          <dgm:resizeHandles val="exact"/>
        </dgm:presLayoutVars>
      </dgm:prSet>
      <dgm:spPr/>
    </dgm:pt>
    <dgm:pt modelId="{29525DC7-16B1-4CB2-9078-7DCE0FFCE8BF}" type="pres">
      <dgm:prSet presAssocID="{B38E3653-A915-4577-83F7-2F7AAC965E39}" presName="container" presStyleCnt="0">
        <dgm:presLayoutVars>
          <dgm:dir/>
          <dgm:resizeHandles val="exact"/>
        </dgm:presLayoutVars>
      </dgm:prSet>
      <dgm:spPr/>
    </dgm:pt>
    <dgm:pt modelId="{CA8E0A04-EED0-4897-AF10-5DC5A354BA8E}" type="pres">
      <dgm:prSet presAssocID="{C67C3296-B0EC-4C1A-AC21-350E399EAEF2}" presName="compNode" presStyleCnt="0"/>
      <dgm:spPr/>
    </dgm:pt>
    <dgm:pt modelId="{E1DF06D1-54A0-4306-926F-DB9E73EAC7E4}" type="pres">
      <dgm:prSet presAssocID="{C67C3296-B0EC-4C1A-AC21-350E399EAEF2}" presName="iconBgRect" presStyleLbl="bgShp" presStyleIdx="0" presStyleCnt="4"/>
      <dgm:spPr/>
    </dgm:pt>
    <dgm:pt modelId="{69325EDD-BE9F-4027-B98A-AD9F6CD31511}" type="pres">
      <dgm:prSet presAssocID="{C67C3296-B0EC-4C1A-AC21-350E399EAEF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nching Diagram"/>
        </a:ext>
      </dgm:extLst>
    </dgm:pt>
    <dgm:pt modelId="{9A4AE18B-4DA9-4CE4-A158-13CA66B0A4CD}" type="pres">
      <dgm:prSet presAssocID="{C67C3296-B0EC-4C1A-AC21-350E399EAEF2}" presName="spaceRect" presStyleCnt="0"/>
      <dgm:spPr/>
    </dgm:pt>
    <dgm:pt modelId="{3A7587FC-6852-4488-85A6-D3630ABDA572}" type="pres">
      <dgm:prSet presAssocID="{C67C3296-B0EC-4C1A-AC21-350E399EAEF2}" presName="textRect" presStyleLbl="revTx" presStyleIdx="0" presStyleCnt="4">
        <dgm:presLayoutVars>
          <dgm:chMax val="1"/>
          <dgm:chPref val="1"/>
        </dgm:presLayoutVars>
      </dgm:prSet>
      <dgm:spPr/>
    </dgm:pt>
    <dgm:pt modelId="{9AAE870D-E495-4EC4-82A0-4A594E2A3321}" type="pres">
      <dgm:prSet presAssocID="{DA645188-76ED-44CE-82FE-620B144BDA95}" presName="sibTrans" presStyleLbl="sibTrans2D1" presStyleIdx="0" presStyleCnt="0"/>
      <dgm:spPr/>
    </dgm:pt>
    <dgm:pt modelId="{64035D16-CB03-4A3B-85F8-2DC225A235D0}" type="pres">
      <dgm:prSet presAssocID="{CFFD31F6-105A-40F7-9D89-6FD117F95C9D}" presName="compNode" presStyleCnt="0"/>
      <dgm:spPr/>
    </dgm:pt>
    <dgm:pt modelId="{4FDCE092-585D-41C6-A71D-C471D87B1614}" type="pres">
      <dgm:prSet presAssocID="{CFFD31F6-105A-40F7-9D89-6FD117F95C9D}" presName="iconBgRect" presStyleLbl="bgShp" presStyleIdx="1" presStyleCnt="4"/>
      <dgm:spPr/>
    </dgm:pt>
    <dgm:pt modelId="{5571F034-EF20-4855-9C3B-4132CE88018A}" type="pres">
      <dgm:prSet presAssocID="{CFFD31F6-105A-40F7-9D89-6FD117F95C9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exiones"/>
        </a:ext>
      </dgm:extLst>
    </dgm:pt>
    <dgm:pt modelId="{17AFCE6D-AA6D-4CF3-9A60-2FBE307F38EC}" type="pres">
      <dgm:prSet presAssocID="{CFFD31F6-105A-40F7-9D89-6FD117F95C9D}" presName="spaceRect" presStyleCnt="0"/>
      <dgm:spPr/>
    </dgm:pt>
    <dgm:pt modelId="{FB4C0D63-905C-4882-ACB5-43542B1D40DB}" type="pres">
      <dgm:prSet presAssocID="{CFFD31F6-105A-40F7-9D89-6FD117F95C9D}" presName="textRect" presStyleLbl="revTx" presStyleIdx="1" presStyleCnt="4">
        <dgm:presLayoutVars>
          <dgm:chMax val="1"/>
          <dgm:chPref val="1"/>
        </dgm:presLayoutVars>
      </dgm:prSet>
      <dgm:spPr/>
    </dgm:pt>
    <dgm:pt modelId="{171BE341-B8DF-4491-9354-9B180E69BA04}" type="pres">
      <dgm:prSet presAssocID="{902CED9A-1410-47F7-B944-5CCC83180CFA}" presName="sibTrans" presStyleLbl="sibTrans2D1" presStyleIdx="0" presStyleCnt="0"/>
      <dgm:spPr/>
    </dgm:pt>
    <dgm:pt modelId="{DDDCC5EA-C64E-4514-A153-17172C08AF87}" type="pres">
      <dgm:prSet presAssocID="{CB21668B-E8BE-4405-8478-5091F10AF4B0}" presName="compNode" presStyleCnt="0"/>
      <dgm:spPr/>
    </dgm:pt>
    <dgm:pt modelId="{DEC939A5-7B2F-4423-B52D-B7E4B7285023}" type="pres">
      <dgm:prSet presAssocID="{CB21668B-E8BE-4405-8478-5091F10AF4B0}" presName="iconBgRect" presStyleLbl="bgShp" presStyleIdx="2" presStyleCnt="4"/>
      <dgm:spPr/>
    </dgm:pt>
    <dgm:pt modelId="{443E4D61-A966-429B-AD61-67B66388D506}" type="pres">
      <dgm:prSet presAssocID="{CB21668B-E8BE-4405-8478-5091F10AF4B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ecision chart"/>
        </a:ext>
      </dgm:extLst>
    </dgm:pt>
    <dgm:pt modelId="{4BF955B5-7E05-4868-BD5A-88550CA977D9}" type="pres">
      <dgm:prSet presAssocID="{CB21668B-E8BE-4405-8478-5091F10AF4B0}" presName="spaceRect" presStyleCnt="0"/>
      <dgm:spPr/>
    </dgm:pt>
    <dgm:pt modelId="{5ACC8A68-D869-4EA4-AE7C-955897558CD0}" type="pres">
      <dgm:prSet presAssocID="{CB21668B-E8BE-4405-8478-5091F10AF4B0}" presName="textRect" presStyleLbl="revTx" presStyleIdx="2" presStyleCnt="4">
        <dgm:presLayoutVars>
          <dgm:chMax val="1"/>
          <dgm:chPref val="1"/>
        </dgm:presLayoutVars>
      </dgm:prSet>
      <dgm:spPr/>
    </dgm:pt>
    <dgm:pt modelId="{B2225AE6-1237-461F-84B5-DFB78B6DF0E6}" type="pres">
      <dgm:prSet presAssocID="{7AD51DAA-CDC8-4811-8E99-D60BB01E0153}" presName="sibTrans" presStyleLbl="sibTrans2D1" presStyleIdx="0" presStyleCnt="0"/>
      <dgm:spPr/>
    </dgm:pt>
    <dgm:pt modelId="{E479C6A2-591F-47E9-83B2-5C0DF855E27B}" type="pres">
      <dgm:prSet presAssocID="{588C3F0B-404B-4C38-AED5-B07BF037FBA3}" presName="compNode" presStyleCnt="0"/>
      <dgm:spPr/>
    </dgm:pt>
    <dgm:pt modelId="{5BE4ABDA-7ADD-4DCD-84E4-53BBCA2B4AFE}" type="pres">
      <dgm:prSet presAssocID="{588C3F0B-404B-4C38-AED5-B07BF037FBA3}" presName="iconBgRect" presStyleLbl="bgShp" presStyleIdx="3" presStyleCnt="4"/>
      <dgm:spPr/>
    </dgm:pt>
    <dgm:pt modelId="{A16C9FB4-D96F-4C8A-AFEF-8D75730898C2}" type="pres">
      <dgm:prSet presAssocID="{588C3F0B-404B-4C38-AED5-B07BF037FBA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ploma Roll"/>
        </a:ext>
      </dgm:extLst>
    </dgm:pt>
    <dgm:pt modelId="{8445F3BE-7CA1-4743-932B-65EC69A81346}" type="pres">
      <dgm:prSet presAssocID="{588C3F0B-404B-4C38-AED5-B07BF037FBA3}" presName="spaceRect" presStyleCnt="0"/>
      <dgm:spPr/>
    </dgm:pt>
    <dgm:pt modelId="{5295FCEB-1DA6-4937-8FA6-1D0B31EE47AD}" type="pres">
      <dgm:prSet presAssocID="{588C3F0B-404B-4C38-AED5-B07BF037FBA3}" presName="textRect" presStyleLbl="revTx" presStyleIdx="3" presStyleCnt="4">
        <dgm:presLayoutVars>
          <dgm:chMax val="1"/>
          <dgm:chPref val="1"/>
        </dgm:presLayoutVars>
      </dgm:prSet>
      <dgm:spPr/>
    </dgm:pt>
  </dgm:ptLst>
  <dgm:cxnLst>
    <dgm:cxn modelId="{CF53DC04-6595-401C-9D53-223B5075DF8B}" type="presOf" srcId="{588C3F0B-404B-4C38-AED5-B07BF037FBA3}" destId="{5295FCEB-1DA6-4937-8FA6-1D0B31EE47AD}" srcOrd="0" destOrd="0" presId="urn:microsoft.com/office/officeart/2018/2/layout/IconCircleList"/>
    <dgm:cxn modelId="{5B35B412-A6A0-4286-8D2A-4587D8C560CE}" srcId="{B38E3653-A915-4577-83F7-2F7AAC965E39}" destId="{CB21668B-E8BE-4405-8478-5091F10AF4B0}" srcOrd="2" destOrd="0" parTransId="{32D33111-1757-4714-9332-CB18A4809685}" sibTransId="{7AD51DAA-CDC8-4811-8E99-D60BB01E0153}"/>
    <dgm:cxn modelId="{3BAF271C-6EEA-4EE7-9687-51A78492B0EC}" srcId="{B38E3653-A915-4577-83F7-2F7AAC965E39}" destId="{C67C3296-B0EC-4C1A-AC21-350E399EAEF2}" srcOrd="0" destOrd="0" parTransId="{8DECB281-477C-4239-B3CF-74BEDDF94874}" sibTransId="{DA645188-76ED-44CE-82FE-620B144BDA95}"/>
    <dgm:cxn modelId="{C3E9A826-655C-47C2-8C00-A1028EB495EF}" type="presOf" srcId="{CFFD31F6-105A-40F7-9D89-6FD117F95C9D}" destId="{FB4C0D63-905C-4882-ACB5-43542B1D40DB}" srcOrd="0" destOrd="0" presId="urn:microsoft.com/office/officeart/2018/2/layout/IconCircleList"/>
    <dgm:cxn modelId="{A738232C-E02D-4DAB-8A04-2FF2D977A5AA}" type="presOf" srcId="{902CED9A-1410-47F7-B944-5CCC83180CFA}" destId="{171BE341-B8DF-4491-9354-9B180E69BA04}" srcOrd="0" destOrd="0" presId="urn:microsoft.com/office/officeart/2018/2/layout/IconCircleList"/>
    <dgm:cxn modelId="{4E7F9F2C-94C0-4B91-9930-AF82F049C078}" srcId="{B38E3653-A915-4577-83F7-2F7AAC965E39}" destId="{CFFD31F6-105A-40F7-9D89-6FD117F95C9D}" srcOrd="1" destOrd="0" parTransId="{61F5D26E-6D6C-4AE1-AB03-1904025A7712}" sibTransId="{902CED9A-1410-47F7-B944-5CCC83180CFA}"/>
    <dgm:cxn modelId="{74A24D3E-FF51-4873-B62C-1F204FEF6DE8}" type="presOf" srcId="{DA645188-76ED-44CE-82FE-620B144BDA95}" destId="{9AAE870D-E495-4EC4-82A0-4A594E2A3321}" srcOrd="0" destOrd="0" presId="urn:microsoft.com/office/officeart/2018/2/layout/IconCircleList"/>
    <dgm:cxn modelId="{2A402287-EFE0-4387-8ADF-445DCC2B5173}" type="presOf" srcId="{7AD51DAA-CDC8-4811-8E99-D60BB01E0153}" destId="{B2225AE6-1237-461F-84B5-DFB78B6DF0E6}" srcOrd="0" destOrd="0" presId="urn:microsoft.com/office/officeart/2018/2/layout/IconCircleList"/>
    <dgm:cxn modelId="{348A1D9A-C8D9-4769-B04B-5A523D02E24D}" srcId="{B38E3653-A915-4577-83F7-2F7AAC965E39}" destId="{588C3F0B-404B-4C38-AED5-B07BF037FBA3}" srcOrd="3" destOrd="0" parTransId="{18985DCA-F98E-44BA-8B09-CEB81FE53E3B}" sibTransId="{098CF109-C965-4344-BD0D-4F6C1C64A2C0}"/>
    <dgm:cxn modelId="{4173C1AD-6243-4749-91AB-86EB5F30D6A6}" type="presOf" srcId="{B38E3653-A915-4577-83F7-2F7AAC965E39}" destId="{B175E8BA-F5D6-4D68-88F4-DAFED326AFB9}" srcOrd="0" destOrd="0" presId="urn:microsoft.com/office/officeart/2018/2/layout/IconCircleList"/>
    <dgm:cxn modelId="{F078B0C0-BAC3-477C-B9D5-43CC0E42F654}" type="presOf" srcId="{C67C3296-B0EC-4C1A-AC21-350E399EAEF2}" destId="{3A7587FC-6852-4488-85A6-D3630ABDA572}" srcOrd="0" destOrd="0" presId="urn:microsoft.com/office/officeart/2018/2/layout/IconCircleList"/>
    <dgm:cxn modelId="{CBAB0CFF-5938-4A53-915F-ADB8FA616455}" type="presOf" srcId="{CB21668B-E8BE-4405-8478-5091F10AF4B0}" destId="{5ACC8A68-D869-4EA4-AE7C-955897558CD0}" srcOrd="0" destOrd="0" presId="urn:microsoft.com/office/officeart/2018/2/layout/IconCircleList"/>
    <dgm:cxn modelId="{07012600-0D4C-4096-9D51-DE6AD1164BF0}" type="presParOf" srcId="{B175E8BA-F5D6-4D68-88F4-DAFED326AFB9}" destId="{29525DC7-16B1-4CB2-9078-7DCE0FFCE8BF}" srcOrd="0" destOrd="0" presId="urn:microsoft.com/office/officeart/2018/2/layout/IconCircleList"/>
    <dgm:cxn modelId="{179539E4-D45E-4D32-99BB-95C7CCC25AB8}" type="presParOf" srcId="{29525DC7-16B1-4CB2-9078-7DCE0FFCE8BF}" destId="{CA8E0A04-EED0-4897-AF10-5DC5A354BA8E}" srcOrd="0" destOrd="0" presId="urn:microsoft.com/office/officeart/2018/2/layout/IconCircleList"/>
    <dgm:cxn modelId="{26CE8D42-2DA9-4199-A440-504115C766A0}" type="presParOf" srcId="{CA8E0A04-EED0-4897-AF10-5DC5A354BA8E}" destId="{E1DF06D1-54A0-4306-926F-DB9E73EAC7E4}" srcOrd="0" destOrd="0" presId="urn:microsoft.com/office/officeart/2018/2/layout/IconCircleList"/>
    <dgm:cxn modelId="{F39BA2A6-3E67-4DEA-B37F-661965EE2F8A}" type="presParOf" srcId="{CA8E0A04-EED0-4897-AF10-5DC5A354BA8E}" destId="{69325EDD-BE9F-4027-B98A-AD9F6CD31511}" srcOrd="1" destOrd="0" presId="urn:microsoft.com/office/officeart/2018/2/layout/IconCircleList"/>
    <dgm:cxn modelId="{A9B9E1A8-405A-4C0F-A817-4F3E4A1FF52E}" type="presParOf" srcId="{CA8E0A04-EED0-4897-AF10-5DC5A354BA8E}" destId="{9A4AE18B-4DA9-4CE4-A158-13CA66B0A4CD}" srcOrd="2" destOrd="0" presId="urn:microsoft.com/office/officeart/2018/2/layout/IconCircleList"/>
    <dgm:cxn modelId="{58C5FED3-4966-4840-8A49-33AC9BB77D6F}" type="presParOf" srcId="{CA8E0A04-EED0-4897-AF10-5DC5A354BA8E}" destId="{3A7587FC-6852-4488-85A6-D3630ABDA572}" srcOrd="3" destOrd="0" presId="urn:microsoft.com/office/officeart/2018/2/layout/IconCircleList"/>
    <dgm:cxn modelId="{A2E3723D-5621-4AED-B61A-76ED578F17AD}" type="presParOf" srcId="{29525DC7-16B1-4CB2-9078-7DCE0FFCE8BF}" destId="{9AAE870D-E495-4EC4-82A0-4A594E2A3321}" srcOrd="1" destOrd="0" presId="urn:microsoft.com/office/officeart/2018/2/layout/IconCircleList"/>
    <dgm:cxn modelId="{D383DE03-6308-4751-AB24-8D6A9D1F4896}" type="presParOf" srcId="{29525DC7-16B1-4CB2-9078-7DCE0FFCE8BF}" destId="{64035D16-CB03-4A3B-85F8-2DC225A235D0}" srcOrd="2" destOrd="0" presId="urn:microsoft.com/office/officeart/2018/2/layout/IconCircleList"/>
    <dgm:cxn modelId="{522070BF-0F80-478A-80CC-1CB270FE5A3A}" type="presParOf" srcId="{64035D16-CB03-4A3B-85F8-2DC225A235D0}" destId="{4FDCE092-585D-41C6-A71D-C471D87B1614}" srcOrd="0" destOrd="0" presId="urn:microsoft.com/office/officeart/2018/2/layout/IconCircleList"/>
    <dgm:cxn modelId="{BD83F802-CEBF-443F-A852-4529688735E8}" type="presParOf" srcId="{64035D16-CB03-4A3B-85F8-2DC225A235D0}" destId="{5571F034-EF20-4855-9C3B-4132CE88018A}" srcOrd="1" destOrd="0" presId="urn:microsoft.com/office/officeart/2018/2/layout/IconCircleList"/>
    <dgm:cxn modelId="{5A584D29-3F9E-4A48-A801-293417C2DC18}" type="presParOf" srcId="{64035D16-CB03-4A3B-85F8-2DC225A235D0}" destId="{17AFCE6D-AA6D-4CF3-9A60-2FBE307F38EC}" srcOrd="2" destOrd="0" presId="urn:microsoft.com/office/officeart/2018/2/layout/IconCircleList"/>
    <dgm:cxn modelId="{F43BF933-4ED9-4906-A8DC-95A5C74F1058}" type="presParOf" srcId="{64035D16-CB03-4A3B-85F8-2DC225A235D0}" destId="{FB4C0D63-905C-4882-ACB5-43542B1D40DB}" srcOrd="3" destOrd="0" presId="urn:microsoft.com/office/officeart/2018/2/layout/IconCircleList"/>
    <dgm:cxn modelId="{0F2D51C8-326D-4231-BB3D-458F75F6964C}" type="presParOf" srcId="{29525DC7-16B1-4CB2-9078-7DCE0FFCE8BF}" destId="{171BE341-B8DF-4491-9354-9B180E69BA04}" srcOrd="3" destOrd="0" presId="urn:microsoft.com/office/officeart/2018/2/layout/IconCircleList"/>
    <dgm:cxn modelId="{33F381C0-A851-4EBA-9D21-8FE74D175A0B}" type="presParOf" srcId="{29525DC7-16B1-4CB2-9078-7DCE0FFCE8BF}" destId="{DDDCC5EA-C64E-4514-A153-17172C08AF87}" srcOrd="4" destOrd="0" presId="urn:microsoft.com/office/officeart/2018/2/layout/IconCircleList"/>
    <dgm:cxn modelId="{C8E65743-34B7-4B87-BAE1-970F797C560E}" type="presParOf" srcId="{DDDCC5EA-C64E-4514-A153-17172C08AF87}" destId="{DEC939A5-7B2F-4423-B52D-B7E4B7285023}" srcOrd="0" destOrd="0" presId="urn:microsoft.com/office/officeart/2018/2/layout/IconCircleList"/>
    <dgm:cxn modelId="{59A369C6-E9C2-4D07-AEE2-494C5CC00DAD}" type="presParOf" srcId="{DDDCC5EA-C64E-4514-A153-17172C08AF87}" destId="{443E4D61-A966-429B-AD61-67B66388D506}" srcOrd="1" destOrd="0" presId="urn:microsoft.com/office/officeart/2018/2/layout/IconCircleList"/>
    <dgm:cxn modelId="{D8050FD3-2901-4716-B8D5-5BB39D73E4FF}" type="presParOf" srcId="{DDDCC5EA-C64E-4514-A153-17172C08AF87}" destId="{4BF955B5-7E05-4868-BD5A-88550CA977D9}" srcOrd="2" destOrd="0" presId="urn:microsoft.com/office/officeart/2018/2/layout/IconCircleList"/>
    <dgm:cxn modelId="{A678A690-F758-43F9-94A5-130B3C7CCAFC}" type="presParOf" srcId="{DDDCC5EA-C64E-4514-A153-17172C08AF87}" destId="{5ACC8A68-D869-4EA4-AE7C-955897558CD0}" srcOrd="3" destOrd="0" presId="urn:microsoft.com/office/officeart/2018/2/layout/IconCircleList"/>
    <dgm:cxn modelId="{2B3E977D-66F6-4C56-AC08-8240BE0D6D15}" type="presParOf" srcId="{29525DC7-16B1-4CB2-9078-7DCE0FFCE8BF}" destId="{B2225AE6-1237-461F-84B5-DFB78B6DF0E6}" srcOrd="5" destOrd="0" presId="urn:microsoft.com/office/officeart/2018/2/layout/IconCircleList"/>
    <dgm:cxn modelId="{73956DC7-87B1-400F-B7FE-D01B1DF906DD}" type="presParOf" srcId="{29525DC7-16B1-4CB2-9078-7DCE0FFCE8BF}" destId="{E479C6A2-591F-47E9-83B2-5C0DF855E27B}" srcOrd="6" destOrd="0" presId="urn:microsoft.com/office/officeart/2018/2/layout/IconCircleList"/>
    <dgm:cxn modelId="{B6A946D9-2D39-49F2-835D-AFAB644DCAFD}" type="presParOf" srcId="{E479C6A2-591F-47E9-83B2-5C0DF855E27B}" destId="{5BE4ABDA-7ADD-4DCD-84E4-53BBCA2B4AFE}" srcOrd="0" destOrd="0" presId="urn:microsoft.com/office/officeart/2018/2/layout/IconCircleList"/>
    <dgm:cxn modelId="{86719058-36EB-41C7-9B61-AFB4C7D54511}" type="presParOf" srcId="{E479C6A2-591F-47E9-83B2-5C0DF855E27B}" destId="{A16C9FB4-D96F-4C8A-AFEF-8D75730898C2}" srcOrd="1" destOrd="0" presId="urn:microsoft.com/office/officeart/2018/2/layout/IconCircleList"/>
    <dgm:cxn modelId="{8DB3A207-368C-47FE-ADCE-3D49EB72B573}" type="presParOf" srcId="{E479C6A2-591F-47E9-83B2-5C0DF855E27B}" destId="{8445F3BE-7CA1-4743-932B-65EC69A81346}" srcOrd="2" destOrd="0" presId="urn:microsoft.com/office/officeart/2018/2/layout/IconCircleList"/>
    <dgm:cxn modelId="{B18CF9F5-FCDF-4108-A217-6FD91A8A34FF}" type="presParOf" srcId="{E479C6A2-591F-47E9-83B2-5C0DF855E27B}" destId="{5295FCEB-1DA6-4937-8FA6-1D0B31EE47A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B7E69B-3EB3-42C4-9A15-42DFA4FB3CEE}" type="doc">
      <dgm:prSet loTypeId="urn:microsoft.com/office/officeart/2018/2/layout/IconCircleList" loCatId="icon" qsTypeId="urn:microsoft.com/office/officeart/2005/8/quickstyle/simple1" qsCatId="simple" csTypeId="urn:microsoft.com/office/officeart/2018/5/colors/Iconchunking_neutralbg_accent1_2" csCatId="accent1" phldr="1"/>
      <dgm:spPr/>
      <dgm:t>
        <a:bodyPr/>
        <a:lstStyle/>
        <a:p>
          <a:endParaRPr lang="en-US"/>
        </a:p>
      </dgm:t>
    </dgm:pt>
    <dgm:pt modelId="{ABD6E676-A388-4D85-A56C-7B8CF4261C03}">
      <dgm:prSet/>
      <dgm:spPr/>
      <dgm:t>
        <a:bodyPr/>
        <a:lstStyle/>
        <a:p>
          <a:r>
            <a:rPr lang="es-ES_tradnl"/>
            <a:t>Un acontecimiento comunitario vincula subjetividades, lo que le agrega al evento una dimensión psíquica de interioridad, de autoposesión sentiente, de experiencia vivida, en definitiva, le agrega </a:t>
          </a:r>
          <a:r>
            <a:rPr lang="es-ES_tradnl" i="1"/>
            <a:t>afectividad. </a:t>
          </a:r>
          <a:endParaRPr lang="en-US"/>
        </a:p>
      </dgm:t>
    </dgm:pt>
    <dgm:pt modelId="{5A0516EC-79FA-4F98-A701-C6CF0E2C53A9}" type="parTrans" cxnId="{A0C8A12E-9EFA-47BD-A355-053D17994666}">
      <dgm:prSet/>
      <dgm:spPr/>
      <dgm:t>
        <a:bodyPr/>
        <a:lstStyle/>
        <a:p>
          <a:endParaRPr lang="en-US"/>
        </a:p>
      </dgm:t>
    </dgm:pt>
    <dgm:pt modelId="{FFA118CF-4BCB-426F-AA5A-53D63E2A47CA}" type="sibTrans" cxnId="{A0C8A12E-9EFA-47BD-A355-053D17994666}">
      <dgm:prSet/>
      <dgm:spPr/>
      <dgm:t>
        <a:bodyPr/>
        <a:lstStyle/>
        <a:p>
          <a:endParaRPr lang="en-US"/>
        </a:p>
      </dgm:t>
    </dgm:pt>
    <dgm:pt modelId="{0C69663D-40CB-4257-97B7-75E598F418B8}">
      <dgm:prSet/>
      <dgm:spPr/>
      <dgm:t>
        <a:bodyPr/>
        <a:lstStyle/>
        <a:p>
          <a:r>
            <a:rPr lang="es-ES_tradnl"/>
            <a:t>Esta</a:t>
          </a:r>
          <a:r>
            <a:rPr lang="es-ES_tradnl" i="1"/>
            <a:t> afectividad </a:t>
          </a:r>
          <a:r>
            <a:rPr lang="es-ES_tradnl"/>
            <a:t>las personas la hacen circular en forma continua en las redes internas del sistema: el acontecimiento es también y fundamentalmente flujo de afectos. </a:t>
          </a:r>
          <a:endParaRPr lang="en-US"/>
        </a:p>
      </dgm:t>
    </dgm:pt>
    <dgm:pt modelId="{B72A9B91-17E1-4EA2-A18F-99262CDDE27D}" type="parTrans" cxnId="{CB9B319C-F108-409F-99EE-8B4915CDC0A6}">
      <dgm:prSet/>
      <dgm:spPr/>
      <dgm:t>
        <a:bodyPr/>
        <a:lstStyle/>
        <a:p>
          <a:endParaRPr lang="en-US"/>
        </a:p>
      </dgm:t>
    </dgm:pt>
    <dgm:pt modelId="{E2FCF6C7-0F30-47CC-9FE9-685533F97BFC}" type="sibTrans" cxnId="{CB9B319C-F108-409F-99EE-8B4915CDC0A6}">
      <dgm:prSet/>
      <dgm:spPr/>
      <dgm:t>
        <a:bodyPr/>
        <a:lstStyle/>
        <a:p>
          <a:endParaRPr lang="en-US"/>
        </a:p>
      </dgm:t>
    </dgm:pt>
    <dgm:pt modelId="{34602254-D0CE-42D1-B566-2F2923186811}">
      <dgm:prSet/>
      <dgm:spPr/>
      <dgm:t>
        <a:bodyPr/>
        <a:lstStyle/>
        <a:p>
          <a:r>
            <a:rPr lang="es-ES_tradnl"/>
            <a:t>Sin afectividad ni emocionalidad el acontecimiento volvería a la exterioridad quedando en la mera “</a:t>
          </a:r>
          <a:r>
            <a:rPr lang="es-ES_tradnl" i="1"/>
            <a:t>dispersión ontológica del simple mecanismo</a:t>
          </a:r>
          <a:r>
            <a:rPr lang="es-ES_tradnl"/>
            <a:t>”(</a:t>
          </a:r>
          <a:r>
            <a:rPr lang="es-CL"/>
            <a:t>Lévy (1999).</a:t>
          </a:r>
          <a:endParaRPr lang="en-US"/>
        </a:p>
      </dgm:t>
    </dgm:pt>
    <dgm:pt modelId="{8D7215A7-D5C1-4952-B50E-7A954E18621F}" type="parTrans" cxnId="{C61D53F2-C7D3-4C03-92D3-58FA2F0665C2}">
      <dgm:prSet/>
      <dgm:spPr/>
      <dgm:t>
        <a:bodyPr/>
        <a:lstStyle/>
        <a:p>
          <a:endParaRPr lang="en-US"/>
        </a:p>
      </dgm:t>
    </dgm:pt>
    <dgm:pt modelId="{4F44E601-F7FB-426A-B7CE-DB930F4A1D1B}" type="sibTrans" cxnId="{C61D53F2-C7D3-4C03-92D3-58FA2F0665C2}">
      <dgm:prSet/>
      <dgm:spPr/>
      <dgm:t>
        <a:bodyPr/>
        <a:lstStyle/>
        <a:p>
          <a:endParaRPr lang="en-US"/>
        </a:p>
      </dgm:t>
    </dgm:pt>
    <dgm:pt modelId="{284BE80F-420C-4BFB-8C3B-C9F4F7BF60FF}" type="pres">
      <dgm:prSet presAssocID="{BEB7E69B-3EB3-42C4-9A15-42DFA4FB3CEE}" presName="root" presStyleCnt="0">
        <dgm:presLayoutVars>
          <dgm:dir/>
          <dgm:resizeHandles val="exact"/>
        </dgm:presLayoutVars>
      </dgm:prSet>
      <dgm:spPr/>
    </dgm:pt>
    <dgm:pt modelId="{48785685-1EC1-416F-970F-9C4E7E6925A2}" type="pres">
      <dgm:prSet presAssocID="{BEB7E69B-3EB3-42C4-9A15-42DFA4FB3CEE}" presName="container" presStyleCnt="0">
        <dgm:presLayoutVars>
          <dgm:dir/>
          <dgm:resizeHandles val="exact"/>
        </dgm:presLayoutVars>
      </dgm:prSet>
      <dgm:spPr/>
    </dgm:pt>
    <dgm:pt modelId="{2F935486-E9AB-4754-BF3D-C966422C4C2B}" type="pres">
      <dgm:prSet presAssocID="{ABD6E676-A388-4D85-A56C-7B8CF4261C03}" presName="compNode" presStyleCnt="0"/>
      <dgm:spPr/>
    </dgm:pt>
    <dgm:pt modelId="{D8ADBF1C-7E3B-4F3E-B355-1252F08C3ED9}" type="pres">
      <dgm:prSet presAssocID="{ABD6E676-A388-4D85-A56C-7B8CF4261C03}" presName="iconBgRect" presStyleLbl="bgShp" presStyleIdx="0" presStyleCnt="3"/>
      <dgm:spPr/>
    </dgm:pt>
    <dgm:pt modelId="{53042EE6-88C7-4E12-897D-E9DE7FAA69C6}" type="pres">
      <dgm:prSet presAssocID="{ABD6E676-A388-4D85-A56C-7B8CF4261C0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ectado"/>
        </a:ext>
      </dgm:extLst>
    </dgm:pt>
    <dgm:pt modelId="{AB61C6B7-A498-4768-AEA3-F9F292408E12}" type="pres">
      <dgm:prSet presAssocID="{ABD6E676-A388-4D85-A56C-7B8CF4261C03}" presName="spaceRect" presStyleCnt="0"/>
      <dgm:spPr/>
    </dgm:pt>
    <dgm:pt modelId="{12DE5CE0-1E55-4C65-842E-965B1F318321}" type="pres">
      <dgm:prSet presAssocID="{ABD6E676-A388-4D85-A56C-7B8CF4261C03}" presName="textRect" presStyleLbl="revTx" presStyleIdx="0" presStyleCnt="3">
        <dgm:presLayoutVars>
          <dgm:chMax val="1"/>
          <dgm:chPref val="1"/>
        </dgm:presLayoutVars>
      </dgm:prSet>
      <dgm:spPr/>
    </dgm:pt>
    <dgm:pt modelId="{A62BA9C2-1997-4A37-8AC5-7650AD1F1B0E}" type="pres">
      <dgm:prSet presAssocID="{FFA118CF-4BCB-426F-AA5A-53D63E2A47CA}" presName="sibTrans" presStyleLbl="sibTrans2D1" presStyleIdx="0" presStyleCnt="0"/>
      <dgm:spPr/>
    </dgm:pt>
    <dgm:pt modelId="{2EE255E9-8FF0-444A-8C64-B2665FE95CBE}" type="pres">
      <dgm:prSet presAssocID="{0C69663D-40CB-4257-97B7-75E598F418B8}" presName="compNode" presStyleCnt="0"/>
      <dgm:spPr/>
    </dgm:pt>
    <dgm:pt modelId="{CF9518B3-3826-40C8-A995-FEEACAC10A97}" type="pres">
      <dgm:prSet presAssocID="{0C69663D-40CB-4257-97B7-75E598F418B8}" presName="iconBgRect" presStyleLbl="bgShp" presStyleIdx="1" presStyleCnt="3"/>
      <dgm:spPr/>
    </dgm:pt>
    <dgm:pt modelId="{34797DA4-8DEC-429E-B789-F86D9D06C6B4}" type="pres">
      <dgm:prSet presAssocID="{0C69663D-40CB-4257-97B7-75E598F418B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 Network"/>
        </a:ext>
      </dgm:extLst>
    </dgm:pt>
    <dgm:pt modelId="{BBF974E7-925E-47DF-B891-A606785D36D1}" type="pres">
      <dgm:prSet presAssocID="{0C69663D-40CB-4257-97B7-75E598F418B8}" presName="spaceRect" presStyleCnt="0"/>
      <dgm:spPr/>
    </dgm:pt>
    <dgm:pt modelId="{7BC9DDA4-2C0D-4B15-9918-B1CB8B3F77D1}" type="pres">
      <dgm:prSet presAssocID="{0C69663D-40CB-4257-97B7-75E598F418B8}" presName="textRect" presStyleLbl="revTx" presStyleIdx="1" presStyleCnt="3">
        <dgm:presLayoutVars>
          <dgm:chMax val="1"/>
          <dgm:chPref val="1"/>
        </dgm:presLayoutVars>
      </dgm:prSet>
      <dgm:spPr/>
    </dgm:pt>
    <dgm:pt modelId="{B7EBA711-AC6F-4AC4-A9DE-6B430F1BAE23}" type="pres">
      <dgm:prSet presAssocID="{E2FCF6C7-0F30-47CC-9FE9-685533F97BFC}" presName="sibTrans" presStyleLbl="sibTrans2D1" presStyleIdx="0" presStyleCnt="0"/>
      <dgm:spPr/>
    </dgm:pt>
    <dgm:pt modelId="{C56A616D-F11B-4F2D-90B8-22240454B15D}" type="pres">
      <dgm:prSet presAssocID="{34602254-D0CE-42D1-B566-2F2923186811}" presName="compNode" presStyleCnt="0"/>
      <dgm:spPr/>
    </dgm:pt>
    <dgm:pt modelId="{2C4FD7CD-5F1F-470D-B09B-7885BF08AA08}" type="pres">
      <dgm:prSet presAssocID="{34602254-D0CE-42D1-B566-2F2923186811}" presName="iconBgRect" presStyleLbl="bgShp" presStyleIdx="2" presStyleCnt="3"/>
      <dgm:spPr/>
    </dgm:pt>
    <dgm:pt modelId="{FC3288AB-A7C0-4FE3-A8D2-FBB033381857}" type="pres">
      <dgm:prSet presAssocID="{34602254-D0CE-42D1-B566-2F292318681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ca de verificación"/>
        </a:ext>
      </dgm:extLst>
    </dgm:pt>
    <dgm:pt modelId="{C1121D2C-234F-4B5E-930F-7616CCDC2D95}" type="pres">
      <dgm:prSet presAssocID="{34602254-D0CE-42D1-B566-2F2923186811}" presName="spaceRect" presStyleCnt="0"/>
      <dgm:spPr/>
    </dgm:pt>
    <dgm:pt modelId="{7D1D52AB-E2F1-4E56-B6C9-7606B0732755}" type="pres">
      <dgm:prSet presAssocID="{34602254-D0CE-42D1-B566-2F2923186811}" presName="textRect" presStyleLbl="revTx" presStyleIdx="2" presStyleCnt="3">
        <dgm:presLayoutVars>
          <dgm:chMax val="1"/>
          <dgm:chPref val="1"/>
        </dgm:presLayoutVars>
      </dgm:prSet>
      <dgm:spPr/>
    </dgm:pt>
  </dgm:ptLst>
  <dgm:cxnLst>
    <dgm:cxn modelId="{F432E50E-19C2-4118-900E-362961366800}" type="presOf" srcId="{E2FCF6C7-0F30-47CC-9FE9-685533F97BFC}" destId="{B7EBA711-AC6F-4AC4-A9DE-6B430F1BAE23}" srcOrd="0" destOrd="0" presId="urn:microsoft.com/office/officeart/2018/2/layout/IconCircleList"/>
    <dgm:cxn modelId="{A0C8A12E-9EFA-47BD-A355-053D17994666}" srcId="{BEB7E69B-3EB3-42C4-9A15-42DFA4FB3CEE}" destId="{ABD6E676-A388-4D85-A56C-7B8CF4261C03}" srcOrd="0" destOrd="0" parTransId="{5A0516EC-79FA-4F98-A701-C6CF0E2C53A9}" sibTransId="{FFA118CF-4BCB-426F-AA5A-53D63E2A47CA}"/>
    <dgm:cxn modelId="{37251B59-3E9A-4F25-83C1-60B92CE5D65A}" type="presOf" srcId="{FFA118CF-4BCB-426F-AA5A-53D63E2A47CA}" destId="{A62BA9C2-1997-4A37-8AC5-7650AD1F1B0E}" srcOrd="0" destOrd="0" presId="urn:microsoft.com/office/officeart/2018/2/layout/IconCircleList"/>
    <dgm:cxn modelId="{CF5C695C-F50F-41CC-AEF9-C5C1E1ED7C40}" type="presOf" srcId="{34602254-D0CE-42D1-B566-2F2923186811}" destId="{7D1D52AB-E2F1-4E56-B6C9-7606B0732755}" srcOrd="0" destOrd="0" presId="urn:microsoft.com/office/officeart/2018/2/layout/IconCircleList"/>
    <dgm:cxn modelId="{CB9B319C-F108-409F-99EE-8B4915CDC0A6}" srcId="{BEB7E69B-3EB3-42C4-9A15-42DFA4FB3CEE}" destId="{0C69663D-40CB-4257-97B7-75E598F418B8}" srcOrd="1" destOrd="0" parTransId="{B72A9B91-17E1-4EA2-A18F-99262CDDE27D}" sibTransId="{E2FCF6C7-0F30-47CC-9FE9-685533F97BFC}"/>
    <dgm:cxn modelId="{1014A5B4-1A2C-460E-A108-559795CECA9E}" type="presOf" srcId="{ABD6E676-A388-4D85-A56C-7B8CF4261C03}" destId="{12DE5CE0-1E55-4C65-842E-965B1F318321}" srcOrd="0" destOrd="0" presId="urn:microsoft.com/office/officeart/2018/2/layout/IconCircleList"/>
    <dgm:cxn modelId="{863C82BD-FA3A-442A-BE99-527960FA808D}" type="presOf" srcId="{0C69663D-40CB-4257-97B7-75E598F418B8}" destId="{7BC9DDA4-2C0D-4B15-9918-B1CB8B3F77D1}" srcOrd="0" destOrd="0" presId="urn:microsoft.com/office/officeart/2018/2/layout/IconCircleList"/>
    <dgm:cxn modelId="{C61D53F2-C7D3-4C03-92D3-58FA2F0665C2}" srcId="{BEB7E69B-3EB3-42C4-9A15-42DFA4FB3CEE}" destId="{34602254-D0CE-42D1-B566-2F2923186811}" srcOrd="2" destOrd="0" parTransId="{8D7215A7-D5C1-4952-B50E-7A954E18621F}" sibTransId="{4F44E601-F7FB-426A-B7CE-DB930F4A1D1B}"/>
    <dgm:cxn modelId="{76537DF3-98F2-4485-9011-DD5C5C9459F9}" type="presOf" srcId="{BEB7E69B-3EB3-42C4-9A15-42DFA4FB3CEE}" destId="{284BE80F-420C-4BFB-8C3B-C9F4F7BF60FF}" srcOrd="0" destOrd="0" presId="urn:microsoft.com/office/officeart/2018/2/layout/IconCircleList"/>
    <dgm:cxn modelId="{8886CBFD-029F-4F68-87C5-9D2B7D38930D}" type="presParOf" srcId="{284BE80F-420C-4BFB-8C3B-C9F4F7BF60FF}" destId="{48785685-1EC1-416F-970F-9C4E7E6925A2}" srcOrd="0" destOrd="0" presId="urn:microsoft.com/office/officeart/2018/2/layout/IconCircleList"/>
    <dgm:cxn modelId="{55445F2A-A6BF-4BD0-9151-A14C8794FDE1}" type="presParOf" srcId="{48785685-1EC1-416F-970F-9C4E7E6925A2}" destId="{2F935486-E9AB-4754-BF3D-C966422C4C2B}" srcOrd="0" destOrd="0" presId="urn:microsoft.com/office/officeart/2018/2/layout/IconCircleList"/>
    <dgm:cxn modelId="{C07BB04A-3304-45FC-AE07-147959A9FCE2}" type="presParOf" srcId="{2F935486-E9AB-4754-BF3D-C966422C4C2B}" destId="{D8ADBF1C-7E3B-4F3E-B355-1252F08C3ED9}" srcOrd="0" destOrd="0" presId="urn:microsoft.com/office/officeart/2018/2/layout/IconCircleList"/>
    <dgm:cxn modelId="{DA72040E-C930-437A-9A17-5A4713443F6B}" type="presParOf" srcId="{2F935486-E9AB-4754-BF3D-C966422C4C2B}" destId="{53042EE6-88C7-4E12-897D-E9DE7FAA69C6}" srcOrd="1" destOrd="0" presId="urn:microsoft.com/office/officeart/2018/2/layout/IconCircleList"/>
    <dgm:cxn modelId="{95CAE573-1255-4AF0-887E-E34B3B4F852B}" type="presParOf" srcId="{2F935486-E9AB-4754-BF3D-C966422C4C2B}" destId="{AB61C6B7-A498-4768-AEA3-F9F292408E12}" srcOrd="2" destOrd="0" presId="urn:microsoft.com/office/officeart/2018/2/layout/IconCircleList"/>
    <dgm:cxn modelId="{49EED7F2-B49E-4DE5-8912-3CFCB109A45D}" type="presParOf" srcId="{2F935486-E9AB-4754-BF3D-C966422C4C2B}" destId="{12DE5CE0-1E55-4C65-842E-965B1F318321}" srcOrd="3" destOrd="0" presId="urn:microsoft.com/office/officeart/2018/2/layout/IconCircleList"/>
    <dgm:cxn modelId="{5477C370-BE17-4A6D-A608-1888132D089A}" type="presParOf" srcId="{48785685-1EC1-416F-970F-9C4E7E6925A2}" destId="{A62BA9C2-1997-4A37-8AC5-7650AD1F1B0E}" srcOrd="1" destOrd="0" presId="urn:microsoft.com/office/officeart/2018/2/layout/IconCircleList"/>
    <dgm:cxn modelId="{195BBF5B-1914-4709-A4BB-BDCDC9325543}" type="presParOf" srcId="{48785685-1EC1-416F-970F-9C4E7E6925A2}" destId="{2EE255E9-8FF0-444A-8C64-B2665FE95CBE}" srcOrd="2" destOrd="0" presId="urn:microsoft.com/office/officeart/2018/2/layout/IconCircleList"/>
    <dgm:cxn modelId="{62648E20-A6B1-46E2-981E-9CC4110776F4}" type="presParOf" srcId="{2EE255E9-8FF0-444A-8C64-B2665FE95CBE}" destId="{CF9518B3-3826-40C8-A995-FEEACAC10A97}" srcOrd="0" destOrd="0" presId="urn:microsoft.com/office/officeart/2018/2/layout/IconCircleList"/>
    <dgm:cxn modelId="{D5EF3442-8442-4996-B7EE-2FE9E6ED765C}" type="presParOf" srcId="{2EE255E9-8FF0-444A-8C64-B2665FE95CBE}" destId="{34797DA4-8DEC-429E-B789-F86D9D06C6B4}" srcOrd="1" destOrd="0" presId="urn:microsoft.com/office/officeart/2018/2/layout/IconCircleList"/>
    <dgm:cxn modelId="{DB15DAF0-41F1-4D35-B5A4-2AB357E240B6}" type="presParOf" srcId="{2EE255E9-8FF0-444A-8C64-B2665FE95CBE}" destId="{BBF974E7-925E-47DF-B891-A606785D36D1}" srcOrd="2" destOrd="0" presId="urn:microsoft.com/office/officeart/2018/2/layout/IconCircleList"/>
    <dgm:cxn modelId="{CBFBD793-8701-467C-A143-F51139495120}" type="presParOf" srcId="{2EE255E9-8FF0-444A-8C64-B2665FE95CBE}" destId="{7BC9DDA4-2C0D-4B15-9918-B1CB8B3F77D1}" srcOrd="3" destOrd="0" presId="urn:microsoft.com/office/officeart/2018/2/layout/IconCircleList"/>
    <dgm:cxn modelId="{E1FBFA24-0ED5-4D84-8EB9-6D76A2B3B87D}" type="presParOf" srcId="{48785685-1EC1-416F-970F-9C4E7E6925A2}" destId="{B7EBA711-AC6F-4AC4-A9DE-6B430F1BAE23}" srcOrd="3" destOrd="0" presId="urn:microsoft.com/office/officeart/2018/2/layout/IconCircleList"/>
    <dgm:cxn modelId="{2E8E490E-F827-4445-93C7-4618A276E9B4}" type="presParOf" srcId="{48785685-1EC1-416F-970F-9C4E7E6925A2}" destId="{C56A616D-F11B-4F2D-90B8-22240454B15D}" srcOrd="4" destOrd="0" presId="urn:microsoft.com/office/officeart/2018/2/layout/IconCircleList"/>
    <dgm:cxn modelId="{997DAB89-5E53-4C48-83FF-B8EF26D2D212}" type="presParOf" srcId="{C56A616D-F11B-4F2D-90B8-22240454B15D}" destId="{2C4FD7CD-5F1F-470D-B09B-7885BF08AA08}" srcOrd="0" destOrd="0" presId="urn:microsoft.com/office/officeart/2018/2/layout/IconCircleList"/>
    <dgm:cxn modelId="{C62B880B-5B83-475A-8C3C-994F9A6F3AF5}" type="presParOf" srcId="{C56A616D-F11B-4F2D-90B8-22240454B15D}" destId="{FC3288AB-A7C0-4FE3-A8D2-FBB033381857}" srcOrd="1" destOrd="0" presId="urn:microsoft.com/office/officeart/2018/2/layout/IconCircleList"/>
    <dgm:cxn modelId="{22B030EC-218D-44E1-9F37-3C20C98C0098}" type="presParOf" srcId="{C56A616D-F11B-4F2D-90B8-22240454B15D}" destId="{C1121D2C-234F-4B5E-930F-7616CCDC2D95}" srcOrd="2" destOrd="0" presId="urn:microsoft.com/office/officeart/2018/2/layout/IconCircleList"/>
    <dgm:cxn modelId="{9C71523B-9CD7-4FDB-BDDB-0D4ACC01BDCD}" type="presParOf" srcId="{C56A616D-F11B-4F2D-90B8-22240454B15D}" destId="{7D1D52AB-E2F1-4E56-B6C9-7606B073275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5A64CE-E7E5-494F-9F3F-76FE86A5B818}">
      <dsp:nvSpPr>
        <dsp:cNvPr id="0" name=""/>
        <dsp:cNvSpPr/>
      </dsp:nvSpPr>
      <dsp:spPr>
        <a:xfrm>
          <a:off x="708743" y="431918"/>
          <a:ext cx="2058750" cy="2058750"/>
        </a:xfrm>
        <a:prstGeom prst="round2DiagRect">
          <a:avLst>
            <a:gd name="adj1" fmla="val 29727"/>
            <a:gd name="adj2" fmla="val 0"/>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CB7D49-B81E-4FE3-8605-466086416005}">
      <dsp:nvSpPr>
        <dsp:cNvPr id="0" name=""/>
        <dsp:cNvSpPr/>
      </dsp:nvSpPr>
      <dsp:spPr>
        <a:xfrm>
          <a:off x="1147493" y="870669"/>
          <a:ext cx="1181250" cy="11812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9DA7A15-566D-4AC5-99C3-C8A68C1358EB}">
      <dsp:nvSpPr>
        <dsp:cNvPr id="0" name=""/>
        <dsp:cNvSpPr/>
      </dsp:nvSpPr>
      <dsp:spPr>
        <a:xfrm>
          <a:off x="50618" y="3131919"/>
          <a:ext cx="337500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s-ES_tradnl" sz="1100" u="sng" kern="1200"/>
            <a:t>Acontecimiento Comunitario: </a:t>
          </a:r>
          <a:r>
            <a:rPr lang="es-ES_tradnl" sz="1100" kern="1200"/>
            <a:t>un suceso que ocurre en un aquí y ahora concretos y que, aunque tenga una forma común, nunca se reproduce de la misma manera en el devenir cotidiano de la vida.</a:t>
          </a:r>
          <a:endParaRPr lang="en-US" sz="1100" kern="1200"/>
        </a:p>
      </dsp:txBody>
      <dsp:txXfrm>
        <a:off x="50618" y="3131919"/>
        <a:ext cx="3375000" cy="787500"/>
      </dsp:txXfrm>
    </dsp:sp>
    <dsp:sp modelId="{5E9AE33B-660D-4C32-8350-9DBF3813DAB3}">
      <dsp:nvSpPr>
        <dsp:cNvPr id="0" name=""/>
        <dsp:cNvSpPr/>
      </dsp:nvSpPr>
      <dsp:spPr>
        <a:xfrm>
          <a:off x="4674368" y="431918"/>
          <a:ext cx="2058750" cy="2058750"/>
        </a:xfrm>
        <a:prstGeom prst="round2DiagRect">
          <a:avLst>
            <a:gd name="adj1" fmla="val 29727"/>
            <a:gd name="adj2" fmla="val 0"/>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0FBC27-8664-44CC-BAD0-F4C0AC29F61C}">
      <dsp:nvSpPr>
        <dsp:cNvPr id="0" name=""/>
        <dsp:cNvSpPr/>
      </dsp:nvSpPr>
      <dsp:spPr>
        <a:xfrm>
          <a:off x="5113118" y="870669"/>
          <a:ext cx="1181250" cy="11812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060BCC-1BE2-4FA8-B57B-686F412E3CA5}">
      <dsp:nvSpPr>
        <dsp:cNvPr id="0" name=""/>
        <dsp:cNvSpPr/>
      </dsp:nvSpPr>
      <dsp:spPr>
        <a:xfrm>
          <a:off x="4016243" y="3131919"/>
          <a:ext cx="337500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s-ES_tradnl" sz="1100" kern="1200"/>
            <a:t>Es único e irrepetible pues -al ser praxis viva instituyente- su producción siempre implica creación, innovación, nuevas maneras de producir lo mismo.</a:t>
          </a:r>
          <a:endParaRPr lang="en-US" sz="1100" kern="1200"/>
        </a:p>
      </dsp:txBody>
      <dsp:txXfrm>
        <a:off x="4016243" y="3131919"/>
        <a:ext cx="3375000" cy="787500"/>
      </dsp:txXfrm>
    </dsp:sp>
    <dsp:sp modelId="{BA458B4A-0BB7-4D0F-9776-B3F90EE36CF0}">
      <dsp:nvSpPr>
        <dsp:cNvPr id="0" name=""/>
        <dsp:cNvSpPr/>
      </dsp:nvSpPr>
      <dsp:spPr>
        <a:xfrm>
          <a:off x="8639993" y="431918"/>
          <a:ext cx="2058750" cy="2058750"/>
        </a:xfrm>
        <a:prstGeom prst="round2DiagRect">
          <a:avLst>
            <a:gd name="adj1" fmla="val 29727"/>
            <a:gd name="adj2" fmla="val 0"/>
          </a:avLst>
        </a:prstGeom>
        <a:solidFill>
          <a:schemeClr val="accent1">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0FA0B3-117C-4896-BEF4-5A9FAC9309E1}">
      <dsp:nvSpPr>
        <dsp:cNvPr id="0" name=""/>
        <dsp:cNvSpPr/>
      </dsp:nvSpPr>
      <dsp:spPr>
        <a:xfrm>
          <a:off x="9078743" y="870669"/>
          <a:ext cx="1181250" cy="11812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7BE8E6-E9ED-479D-A70C-779048A60ABC}">
      <dsp:nvSpPr>
        <dsp:cNvPr id="0" name=""/>
        <dsp:cNvSpPr/>
      </dsp:nvSpPr>
      <dsp:spPr>
        <a:xfrm>
          <a:off x="7981868" y="3131919"/>
          <a:ext cx="3375000"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s-ES_tradnl" sz="1100" kern="1200"/>
            <a:t>La comunidad se actualiza continuamente en lo real como un entramado de acontecimientos situados</a:t>
          </a:r>
          <a:endParaRPr lang="en-US" sz="1100" kern="1200"/>
        </a:p>
      </dsp:txBody>
      <dsp:txXfrm>
        <a:off x="7981868" y="3131919"/>
        <a:ext cx="3375000" cy="787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F06D1-54A0-4306-926F-DB9E73EAC7E4}">
      <dsp:nvSpPr>
        <dsp:cNvPr id="0" name=""/>
        <dsp:cNvSpPr/>
      </dsp:nvSpPr>
      <dsp:spPr>
        <a:xfrm>
          <a:off x="57937" y="310934"/>
          <a:ext cx="1494870" cy="1494870"/>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325EDD-BE9F-4027-B98A-AD9F6CD31511}">
      <dsp:nvSpPr>
        <dsp:cNvPr id="0" name=""/>
        <dsp:cNvSpPr/>
      </dsp:nvSpPr>
      <dsp:spPr>
        <a:xfrm>
          <a:off x="371860" y="624857"/>
          <a:ext cx="867024" cy="8670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A7587FC-6852-4488-85A6-D3630ABDA572}">
      <dsp:nvSpPr>
        <dsp:cNvPr id="0" name=""/>
        <dsp:cNvSpPr/>
      </dsp:nvSpPr>
      <dsp:spPr>
        <a:xfrm>
          <a:off x="1873137" y="310934"/>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s-ES_tradnl" sz="1800" kern="1200"/>
            <a:t>Porque su continua puesta en situación conlleva siempre creación, producción innovadora de nuevas formas. </a:t>
          </a:r>
          <a:endParaRPr lang="en-US" sz="1800" kern="1200"/>
        </a:p>
      </dsp:txBody>
      <dsp:txXfrm>
        <a:off x="1873137" y="310934"/>
        <a:ext cx="3523623" cy="1494870"/>
      </dsp:txXfrm>
    </dsp:sp>
    <dsp:sp modelId="{4FDCE092-585D-41C6-A71D-C471D87B1614}">
      <dsp:nvSpPr>
        <dsp:cNvPr id="0" name=""/>
        <dsp:cNvSpPr/>
      </dsp:nvSpPr>
      <dsp:spPr>
        <a:xfrm>
          <a:off x="6010725" y="310934"/>
          <a:ext cx="1494870" cy="1494870"/>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71F034-EF20-4855-9C3B-4132CE88018A}">
      <dsp:nvSpPr>
        <dsp:cNvPr id="0" name=""/>
        <dsp:cNvSpPr/>
      </dsp:nvSpPr>
      <dsp:spPr>
        <a:xfrm>
          <a:off x="6324648" y="624857"/>
          <a:ext cx="867024" cy="8670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4C0D63-905C-4882-ACB5-43542B1D40DB}">
      <dsp:nvSpPr>
        <dsp:cNvPr id="0" name=""/>
        <dsp:cNvSpPr/>
      </dsp:nvSpPr>
      <dsp:spPr>
        <a:xfrm>
          <a:off x="7825925" y="310934"/>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s-ES_tradnl" sz="1800" kern="1200"/>
            <a:t>Siempre es ‘novedoso’, pues las personas tienen que coproducirlo en las circunstancias propias de cada aquí y ahora donde se actualiza. </a:t>
          </a:r>
          <a:endParaRPr lang="en-US" sz="1800" kern="1200"/>
        </a:p>
      </dsp:txBody>
      <dsp:txXfrm>
        <a:off x="7825925" y="310934"/>
        <a:ext cx="3523623" cy="1494870"/>
      </dsp:txXfrm>
    </dsp:sp>
    <dsp:sp modelId="{DEC939A5-7B2F-4423-B52D-B7E4B7285023}">
      <dsp:nvSpPr>
        <dsp:cNvPr id="0" name=""/>
        <dsp:cNvSpPr/>
      </dsp:nvSpPr>
      <dsp:spPr>
        <a:xfrm>
          <a:off x="57937" y="2545532"/>
          <a:ext cx="1494870" cy="1494870"/>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3E4D61-A966-429B-AD61-67B66388D506}">
      <dsp:nvSpPr>
        <dsp:cNvPr id="0" name=""/>
        <dsp:cNvSpPr/>
      </dsp:nvSpPr>
      <dsp:spPr>
        <a:xfrm>
          <a:off x="371860" y="2859455"/>
          <a:ext cx="867024" cy="8670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CC8A68-D869-4EA4-AE7C-955897558CD0}">
      <dsp:nvSpPr>
        <dsp:cNvPr id="0" name=""/>
        <dsp:cNvSpPr/>
      </dsp:nvSpPr>
      <dsp:spPr>
        <a:xfrm>
          <a:off x="1873137" y="2545532"/>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s-ES_tradnl" sz="1800" kern="1200"/>
            <a:t>Es una ‘solución’ única e irrepetible; autocreación continua. </a:t>
          </a:r>
          <a:endParaRPr lang="en-US" sz="1800" kern="1200"/>
        </a:p>
      </dsp:txBody>
      <dsp:txXfrm>
        <a:off x="1873137" y="2545532"/>
        <a:ext cx="3523623" cy="1494870"/>
      </dsp:txXfrm>
    </dsp:sp>
    <dsp:sp modelId="{5BE4ABDA-7ADD-4DCD-84E4-53BBCA2B4AFE}">
      <dsp:nvSpPr>
        <dsp:cNvPr id="0" name=""/>
        <dsp:cNvSpPr/>
      </dsp:nvSpPr>
      <dsp:spPr>
        <a:xfrm>
          <a:off x="6010725" y="2545532"/>
          <a:ext cx="1494870" cy="1494870"/>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6C9FB4-D96F-4C8A-AFEF-8D75730898C2}">
      <dsp:nvSpPr>
        <dsp:cNvPr id="0" name=""/>
        <dsp:cNvSpPr/>
      </dsp:nvSpPr>
      <dsp:spPr>
        <a:xfrm>
          <a:off x="6324648" y="2859455"/>
          <a:ext cx="867024" cy="8670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95FCEB-1DA6-4937-8FA6-1D0B31EE47AD}">
      <dsp:nvSpPr>
        <dsp:cNvPr id="0" name=""/>
        <dsp:cNvSpPr/>
      </dsp:nvSpPr>
      <dsp:spPr>
        <a:xfrm>
          <a:off x="7825925" y="2545532"/>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s-ES_tradnl" sz="1800" kern="1200"/>
            <a:t>Asimismo, es un sistema con capacidad de aprendizaje cuya naturaleza reside “(…) </a:t>
          </a:r>
          <a:r>
            <a:rPr lang="es-ES_tradnl" sz="1800" i="1" kern="1200"/>
            <a:t>en implicar en su propia organización la historia de sus relaciones con el entorno</a:t>
          </a:r>
          <a:r>
            <a:rPr lang="es-ES_tradnl" sz="1800" kern="1200"/>
            <a:t>” (Levy)</a:t>
          </a:r>
          <a:endParaRPr lang="en-US" sz="1800" kern="1200"/>
        </a:p>
      </dsp:txBody>
      <dsp:txXfrm>
        <a:off x="7825925" y="2545532"/>
        <a:ext cx="3523623" cy="14948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ADBF1C-7E3B-4F3E-B355-1252F08C3ED9}">
      <dsp:nvSpPr>
        <dsp:cNvPr id="0" name=""/>
        <dsp:cNvSpPr/>
      </dsp:nvSpPr>
      <dsp:spPr>
        <a:xfrm>
          <a:off x="348507" y="1711437"/>
          <a:ext cx="928462" cy="92846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042EE6-88C7-4E12-897D-E9DE7FAA69C6}">
      <dsp:nvSpPr>
        <dsp:cNvPr id="0" name=""/>
        <dsp:cNvSpPr/>
      </dsp:nvSpPr>
      <dsp:spPr>
        <a:xfrm>
          <a:off x="543484" y="1906415"/>
          <a:ext cx="538507" cy="5385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DE5CE0-1E55-4C65-842E-965B1F318321}">
      <dsp:nvSpPr>
        <dsp:cNvPr id="0" name=""/>
        <dsp:cNvSpPr/>
      </dsp:nvSpPr>
      <dsp:spPr>
        <a:xfrm>
          <a:off x="1475925" y="1711437"/>
          <a:ext cx="2188517" cy="928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ES_tradnl" sz="1100" kern="1200"/>
            <a:t>Un acontecimiento comunitario vincula subjetividades, lo que le agrega al evento una dimensión psíquica de interioridad, de autoposesión sentiente, de experiencia vivida, en definitiva, le agrega </a:t>
          </a:r>
          <a:r>
            <a:rPr lang="es-ES_tradnl" sz="1100" i="1" kern="1200"/>
            <a:t>afectividad. </a:t>
          </a:r>
          <a:endParaRPr lang="en-US" sz="1100" kern="1200"/>
        </a:p>
      </dsp:txBody>
      <dsp:txXfrm>
        <a:off x="1475925" y="1711437"/>
        <a:ext cx="2188517" cy="928462"/>
      </dsp:txXfrm>
    </dsp:sp>
    <dsp:sp modelId="{CF9518B3-3826-40C8-A995-FEEACAC10A97}">
      <dsp:nvSpPr>
        <dsp:cNvPr id="0" name=""/>
        <dsp:cNvSpPr/>
      </dsp:nvSpPr>
      <dsp:spPr>
        <a:xfrm>
          <a:off x="4045775" y="1711437"/>
          <a:ext cx="928462" cy="92846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797DA4-8DEC-429E-B789-F86D9D06C6B4}">
      <dsp:nvSpPr>
        <dsp:cNvPr id="0" name=""/>
        <dsp:cNvSpPr/>
      </dsp:nvSpPr>
      <dsp:spPr>
        <a:xfrm>
          <a:off x="4240752" y="1906415"/>
          <a:ext cx="538507" cy="5385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BC9DDA4-2C0D-4B15-9918-B1CB8B3F77D1}">
      <dsp:nvSpPr>
        <dsp:cNvPr id="0" name=""/>
        <dsp:cNvSpPr/>
      </dsp:nvSpPr>
      <dsp:spPr>
        <a:xfrm>
          <a:off x="5173193" y="1711437"/>
          <a:ext cx="2188517" cy="928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ES_tradnl" sz="1100" kern="1200"/>
            <a:t>Esta</a:t>
          </a:r>
          <a:r>
            <a:rPr lang="es-ES_tradnl" sz="1100" i="1" kern="1200"/>
            <a:t> afectividad </a:t>
          </a:r>
          <a:r>
            <a:rPr lang="es-ES_tradnl" sz="1100" kern="1200"/>
            <a:t>las personas la hacen circular en forma continua en las redes internas del sistema: el acontecimiento es también y fundamentalmente flujo de afectos. </a:t>
          </a:r>
          <a:endParaRPr lang="en-US" sz="1100" kern="1200"/>
        </a:p>
      </dsp:txBody>
      <dsp:txXfrm>
        <a:off x="5173193" y="1711437"/>
        <a:ext cx="2188517" cy="928462"/>
      </dsp:txXfrm>
    </dsp:sp>
    <dsp:sp modelId="{2C4FD7CD-5F1F-470D-B09B-7885BF08AA08}">
      <dsp:nvSpPr>
        <dsp:cNvPr id="0" name=""/>
        <dsp:cNvSpPr/>
      </dsp:nvSpPr>
      <dsp:spPr>
        <a:xfrm>
          <a:off x="7743044" y="1711437"/>
          <a:ext cx="928462" cy="92846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3288AB-A7C0-4FE3-A8D2-FBB033381857}">
      <dsp:nvSpPr>
        <dsp:cNvPr id="0" name=""/>
        <dsp:cNvSpPr/>
      </dsp:nvSpPr>
      <dsp:spPr>
        <a:xfrm>
          <a:off x="7938021" y="1906415"/>
          <a:ext cx="538507" cy="5385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1D52AB-E2F1-4E56-B6C9-7606B0732755}">
      <dsp:nvSpPr>
        <dsp:cNvPr id="0" name=""/>
        <dsp:cNvSpPr/>
      </dsp:nvSpPr>
      <dsp:spPr>
        <a:xfrm>
          <a:off x="8870462" y="1711437"/>
          <a:ext cx="2188517" cy="9284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s-ES_tradnl" sz="1100" kern="1200"/>
            <a:t>Sin afectividad ni emocionalidad el acontecimiento volvería a la exterioridad quedando en la mera “</a:t>
          </a:r>
          <a:r>
            <a:rPr lang="es-ES_tradnl" sz="1100" i="1" kern="1200"/>
            <a:t>dispersión ontológica del simple mecanismo</a:t>
          </a:r>
          <a:r>
            <a:rPr lang="es-ES_tradnl" sz="1100" kern="1200"/>
            <a:t>”(</a:t>
          </a:r>
          <a:r>
            <a:rPr lang="es-CL" sz="1100" kern="1200"/>
            <a:t>Lévy (1999).</a:t>
          </a:r>
          <a:endParaRPr lang="en-US" sz="1100" kern="1200"/>
        </a:p>
      </dsp:txBody>
      <dsp:txXfrm>
        <a:off x="8870462" y="1711437"/>
        <a:ext cx="2188517" cy="928462"/>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89A5A3-05EA-0A4F-8834-17EF9102757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01416FD4-FB3C-BE49-A279-58919AF3B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14582E60-D7F2-F949-A160-1D05C4BB00F3}"/>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70D227BF-6BA3-D045-A90C-0B5B97BC22E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93E7127-F05E-BE46-886F-881A291C1604}"/>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1483140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771F22-B8AA-F948-8916-62FD252913E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4AAE3FA6-A83F-9149-9A39-FBEA6D8D4B8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75B97CB-81A7-7144-BC76-924D0949B9B9}"/>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F80E35A3-4730-E644-96DE-2F46EAC26CA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31064BD-E973-D54D-AC01-4B49F117593E}"/>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1536848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746EBF7-4326-2142-8B06-D47C9763B57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1470C09E-9ED1-254D-921E-C07510D58D5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009C1A6-4CBE-3848-A429-7F08A9D85D7B}"/>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04767265-C678-EB42-B2EB-7D35AEF8CEA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9F8EE7D-C404-FE4D-B3FC-FD518FF37FC2}"/>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2274304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181B0A-113D-DA49-9398-56986EE8AC5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E806FB6-C2CD-DD44-B571-23595A4C19D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D0C7972-41B7-3446-8ED6-2FDC5B1464CA}"/>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D4BC58F9-73D9-E640-A116-814064FD048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EE1C49A9-2707-0246-8132-BCDB947C3245}"/>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1185330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FDCD98-7400-6A44-A463-FD002A432E7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0448FBA7-B995-4149-875E-AD3B458D36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0EC6B3D-5A47-9B4A-B90C-CEDED16B7F18}"/>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0F0093C0-49E7-6C48-923D-FA7C12C2D0D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453421E-2EFD-564E-A417-4D2FE192C4EE}"/>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1975018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9F7D34-898E-D54D-AE6B-834B0A1DBF33}"/>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9402C194-448F-DE4C-ABFB-707D328CA39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BFA51BE2-B288-574B-B344-952CC51EFB5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2F7C82B7-51FF-A749-950D-01CFB104AEE8}"/>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6" name="Marcador de pie de página 5">
            <a:extLst>
              <a:ext uri="{FF2B5EF4-FFF2-40B4-BE49-F238E27FC236}">
                <a16:creationId xmlns:a16="http://schemas.microsoft.com/office/drawing/2014/main" id="{8D40944F-B182-2C43-83B2-568946BD5B26}"/>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5A45EA46-F98C-C742-B166-5E1F887A0E11}"/>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1429902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C22113-5EA4-E040-BEE3-8A73671F228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F9D763C-7C4C-864D-8F94-F2632AB611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EF55D80-DD54-6849-86A5-6AAE278A8C8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EB33C8ED-4738-1F4E-A5D1-1C0814F4E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F9D289B-8DD9-D140-B352-3A010595F40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67981224-2822-8C4C-988C-8E714C5888BA}"/>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8" name="Marcador de pie de página 7">
            <a:extLst>
              <a:ext uri="{FF2B5EF4-FFF2-40B4-BE49-F238E27FC236}">
                <a16:creationId xmlns:a16="http://schemas.microsoft.com/office/drawing/2014/main" id="{CF2DEAB0-7BD1-914E-BE1B-2647CCC40A11}"/>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73A80D68-2838-F946-B80D-E9B948FDF849}"/>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4163199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15C4D2-8FD5-EC4E-A10E-EAF26E692F8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23A76779-A38A-F04A-891C-02A77284AC4E}"/>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4" name="Marcador de pie de página 3">
            <a:extLst>
              <a:ext uri="{FF2B5EF4-FFF2-40B4-BE49-F238E27FC236}">
                <a16:creationId xmlns:a16="http://schemas.microsoft.com/office/drawing/2014/main" id="{683BCED4-3281-1B40-A481-0C56B41D81BB}"/>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89C4B4F0-FF71-8745-ADB8-208ADF71A3E6}"/>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2629501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F393360-4F97-CA4D-9AAD-89B8A6A175E7}"/>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3" name="Marcador de pie de página 2">
            <a:extLst>
              <a:ext uri="{FF2B5EF4-FFF2-40B4-BE49-F238E27FC236}">
                <a16:creationId xmlns:a16="http://schemas.microsoft.com/office/drawing/2014/main" id="{2A20A532-C98B-4346-A0BD-F73FCC02A001}"/>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F4FF8CD1-D3BF-3A4D-A41F-B6E8866F5817}"/>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586222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46A46A-141C-6847-8542-1FF5548AA27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947039E-1CE7-2B4B-8A97-27E6A7BECB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EF6693BD-16C1-5640-A73C-CCC4366CF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225B697-C973-B64D-967D-FD7B19B1D3B8}"/>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6" name="Marcador de pie de página 5">
            <a:extLst>
              <a:ext uri="{FF2B5EF4-FFF2-40B4-BE49-F238E27FC236}">
                <a16:creationId xmlns:a16="http://schemas.microsoft.com/office/drawing/2014/main" id="{31BB52D9-4619-5544-A70D-09F773F9380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9E9D65B-0509-DA4D-A0F4-7838E3E0CF10}"/>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407493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89080C-0983-C644-B762-647FCBDE867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965F72D7-03AA-CD47-8647-9146E09D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A80F4E07-B76F-3447-8C47-D891CAE4BC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9777832-1651-1444-8DF6-8D0DBFAA3AFF}"/>
              </a:ext>
            </a:extLst>
          </p:cNvPr>
          <p:cNvSpPr>
            <a:spLocks noGrp="1"/>
          </p:cNvSpPr>
          <p:nvPr>
            <p:ph type="dt" sz="half" idx="10"/>
          </p:nvPr>
        </p:nvSpPr>
        <p:spPr/>
        <p:txBody>
          <a:bodyPr/>
          <a:lstStyle/>
          <a:p>
            <a:fld id="{477D15D9-A644-314F-9C48-F33F911164D2}" type="datetimeFigureOut">
              <a:rPr lang="es-CL" smtClean="0"/>
              <a:t>23-08-20</a:t>
            </a:fld>
            <a:endParaRPr lang="es-CL"/>
          </a:p>
        </p:txBody>
      </p:sp>
      <p:sp>
        <p:nvSpPr>
          <p:cNvPr id="6" name="Marcador de pie de página 5">
            <a:extLst>
              <a:ext uri="{FF2B5EF4-FFF2-40B4-BE49-F238E27FC236}">
                <a16:creationId xmlns:a16="http://schemas.microsoft.com/office/drawing/2014/main" id="{A5B1F1E8-FEE3-4B47-BEE3-E1F2ADF404F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6BBB844C-49BC-D944-B7BA-ABCCCE255376}"/>
              </a:ext>
            </a:extLst>
          </p:cNvPr>
          <p:cNvSpPr>
            <a:spLocks noGrp="1"/>
          </p:cNvSpPr>
          <p:nvPr>
            <p:ph type="sldNum" sz="quarter" idx="12"/>
          </p:nvPr>
        </p:nvSpPr>
        <p:spPr/>
        <p:txBody>
          <a:bodyPr/>
          <a:lstStyle/>
          <a:p>
            <a:fld id="{E4D0773E-5BEB-0D4D-9DD1-02B86515AFED}" type="slidenum">
              <a:rPr lang="es-CL" smtClean="0"/>
              <a:t>‹Nº›</a:t>
            </a:fld>
            <a:endParaRPr lang="es-CL"/>
          </a:p>
        </p:txBody>
      </p:sp>
    </p:spTree>
    <p:extLst>
      <p:ext uri="{BB962C8B-B14F-4D97-AF65-F5344CB8AC3E}">
        <p14:creationId xmlns:p14="http://schemas.microsoft.com/office/powerpoint/2010/main" val="4225062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3F83B30-1C4B-1D49-8EC9-D9B213E157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9AA6A29-2963-5042-B930-CD0F819EC8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EF58814-586E-6744-9D28-AEB95B4D13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D15D9-A644-314F-9C48-F33F911164D2}" type="datetimeFigureOut">
              <a:rPr lang="es-CL" smtClean="0"/>
              <a:t>23-08-20</a:t>
            </a:fld>
            <a:endParaRPr lang="es-CL"/>
          </a:p>
        </p:txBody>
      </p:sp>
      <p:sp>
        <p:nvSpPr>
          <p:cNvPr id="5" name="Marcador de pie de página 4">
            <a:extLst>
              <a:ext uri="{FF2B5EF4-FFF2-40B4-BE49-F238E27FC236}">
                <a16:creationId xmlns:a16="http://schemas.microsoft.com/office/drawing/2014/main" id="{44808BAA-B281-AF4E-9FE3-E3642A77C8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D2FDE24A-0981-E949-9216-C19D9FDCD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0773E-5BEB-0D4D-9DD1-02B86515AFED}" type="slidenum">
              <a:rPr lang="es-CL" smtClean="0"/>
              <a:t>‹Nº›</a:t>
            </a:fld>
            <a:endParaRPr lang="es-CL"/>
          </a:p>
        </p:txBody>
      </p:sp>
    </p:spTree>
    <p:extLst>
      <p:ext uri="{BB962C8B-B14F-4D97-AF65-F5344CB8AC3E}">
        <p14:creationId xmlns:p14="http://schemas.microsoft.com/office/powerpoint/2010/main" val="3011798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svg"/><Relationship Id="rId18" Type="http://schemas.openxmlformats.org/officeDocument/2006/relationships/image" Target="../media/image41.png"/><Relationship Id="rId26" Type="http://schemas.openxmlformats.org/officeDocument/2006/relationships/image" Target="../media/image49.png"/><Relationship Id="rId3" Type="http://schemas.openxmlformats.org/officeDocument/2006/relationships/image" Target="../media/image26.svg"/><Relationship Id="rId21" Type="http://schemas.openxmlformats.org/officeDocument/2006/relationships/image" Target="../media/image44.svg"/><Relationship Id="rId7" Type="http://schemas.openxmlformats.org/officeDocument/2006/relationships/image" Target="../media/image30.svg"/><Relationship Id="rId12" Type="http://schemas.openxmlformats.org/officeDocument/2006/relationships/image" Target="../media/image35.png"/><Relationship Id="rId17" Type="http://schemas.openxmlformats.org/officeDocument/2006/relationships/image" Target="../media/image40.svg"/><Relationship Id="rId25" Type="http://schemas.openxmlformats.org/officeDocument/2006/relationships/image" Target="../media/image48.svg"/><Relationship Id="rId2" Type="http://schemas.openxmlformats.org/officeDocument/2006/relationships/image" Target="../media/image25.png"/><Relationship Id="rId16" Type="http://schemas.openxmlformats.org/officeDocument/2006/relationships/image" Target="../media/image39.png"/><Relationship Id="rId20" Type="http://schemas.openxmlformats.org/officeDocument/2006/relationships/image" Target="../media/image43.png"/><Relationship Id="rId29" Type="http://schemas.openxmlformats.org/officeDocument/2006/relationships/image" Target="../media/image52.svg"/><Relationship Id="rId1" Type="http://schemas.openxmlformats.org/officeDocument/2006/relationships/slideLayout" Target="../slideLayouts/slideLayout7.xml"/><Relationship Id="rId6" Type="http://schemas.openxmlformats.org/officeDocument/2006/relationships/image" Target="../media/image29.png"/><Relationship Id="rId11" Type="http://schemas.openxmlformats.org/officeDocument/2006/relationships/image" Target="../media/image34.svg"/><Relationship Id="rId24" Type="http://schemas.openxmlformats.org/officeDocument/2006/relationships/image" Target="../media/image47.png"/><Relationship Id="rId5" Type="http://schemas.openxmlformats.org/officeDocument/2006/relationships/image" Target="../media/image28.svg"/><Relationship Id="rId15" Type="http://schemas.openxmlformats.org/officeDocument/2006/relationships/image" Target="../media/image38.svg"/><Relationship Id="rId23" Type="http://schemas.openxmlformats.org/officeDocument/2006/relationships/image" Target="../media/image46.svg"/><Relationship Id="rId28" Type="http://schemas.openxmlformats.org/officeDocument/2006/relationships/image" Target="../media/image51.png"/><Relationship Id="rId10" Type="http://schemas.openxmlformats.org/officeDocument/2006/relationships/image" Target="../media/image33.png"/><Relationship Id="rId19" Type="http://schemas.openxmlformats.org/officeDocument/2006/relationships/image" Target="../media/image42.svg"/><Relationship Id="rId31" Type="http://schemas.openxmlformats.org/officeDocument/2006/relationships/image" Target="../media/image54.svg"/><Relationship Id="rId4" Type="http://schemas.openxmlformats.org/officeDocument/2006/relationships/image" Target="../media/image27.png"/><Relationship Id="rId9" Type="http://schemas.openxmlformats.org/officeDocument/2006/relationships/image" Target="../media/image32.svg"/><Relationship Id="rId14" Type="http://schemas.openxmlformats.org/officeDocument/2006/relationships/image" Target="../media/image37.png"/><Relationship Id="rId22" Type="http://schemas.openxmlformats.org/officeDocument/2006/relationships/image" Target="../media/image45.png"/><Relationship Id="rId27" Type="http://schemas.openxmlformats.org/officeDocument/2006/relationships/image" Target="../media/image50.svg"/><Relationship Id="rId30" Type="http://schemas.openxmlformats.org/officeDocument/2006/relationships/image" Target="../media/image53.png"/></Relationships>
</file>

<file path=ppt/slides/_rels/slide11.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grpSp>
        <p:nvGrpSpPr>
          <p:cNvPr id="10"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1"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sp>
        <p:nvSpPr>
          <p:cNvPr id="33"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6"/>
          </a:solidFill>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panose="02060603020205020403"/>
              <a:ea typeface="+mn-ea"/>
              <a:cs typeface="+mn-cs"/>
            </a:endParaRPr>
          </a:p>
        </p:txBody>
      </p:sp>
      <p:sp>
        <p:nvSpPr>
          <p:cNvPr id="2" name="Título 1">
            <a:extLst>
              <a:ext uri="{FF2B5EF4-FFF2-40B4-BE49-F238E27FC236}">
                <a16:creationId xmlns:a16="http://schemas.microsoft.com/office/drawing/2014/main" id="{E7A6F266-12DF-9940-B75D-60048BECCD54}"/>
              </a:ext>
            </a:extLst>
          </p:cNvPr>
          <p:cNvSpPr>
            <a:spLocks noGrp="1"/>
          </p:cNvSpPr>
          <p:nvPr>
            <p:ph type="ctrTitle"/>
          </p:nvPr>
        </p:nvSpPr>
        <p:spPr>
          <a:xfrm>
            <a:off x="2616277" y="2061838"/>
            <a:ext cx="6959446" cy="1662475"/>
          </a:xfrm>
        </p:spPr>
        <p:txBody>
          <a:bodyPr>
            <a:normAutofit/>
          </a:bodyPr>
          <a:lstStyle/>
          <a:p>
            <a:r>
              <a:rPr lang="es-CL" sz="4800">
                <a:solidFill>
                  <a:srgbClr val="FFFFFF"/>
                </a:solidFill>
              </a:rPr>
              <a:t>EL ACONTECIMIENTO COMUNITARIO</a:t>
            </a:r>
          </a:p>
        </p:txBody>
      </p:sp>
      <p:sp>
        <p:nvSpPr>
          <p:cNvPr id="3" name="Subtítulo 2">
            <a:extLst>
              <a:ext uri="{FF2B5EF4-FFF2-40B4-BE49-F238E27FC236}">
                <a16:creationId xmlns:a16="http://schemas.microsoft.com/office/drawing/2014/main" id="{7E9CF107-32A0-C847-B218-4F1015280C8B}"/>
              </a:ext>
            </a:extLst>
          </p:cNvPr>
          <p:cNvSpPr>
            <a:spLocks noGrp="1"/>
          </p:cNvSpPr>
          <p:nvPr>
            <p:ph type="subTitle" idx="1"/>
          </p:nvPr>
        </p:nvSpPr>
        <p:spPr>
          <a:xfrm>
            <a:off x="3388938" y="3783690"/>
            <a:ext cx="5414125" cy="1196717"/>
          </a:xfrm>
        </p:spPr>
        <p:txBody>
          <a:bodyPr>
            <a:normAutofit/>
          </a:bodyPr>
          <a:lstStyle/>
          <a:p>
            <a:r>
              <a:rPr lang="es-CL" sz="2000">
                <a:solidFill>
                  <a:srgbClr val="FFFFFF"/>
                </a:solidFill>
              </a:rPr>
              <a:t>Víctor Martínez Ravanal</a:t>
            </a:r>
          </a:p>
          <a:p>
            <a:r>
              <a:rPr lang="es-CL" sz="2000">
                <a:solidFill>
                  <a:srgbClr val="FFFFFF"/>
                </a:solidFill>
              </a:rPr>
              <a:t>2020</a:t>
            </a:r>
          </a:p>
        </p:txBody>
      </p:sp>
    </p:spTree>
    <p:extLst>
      <p:ext uri="{BB962C8B-B14F-4D97-AF65-F5344CB8AC3E}">
        <p14:creationId xmlns:p14="http://schemas.microsoft.com/office/powerpoint/2010/main" val="2765433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lipse 13">
            <a:extLst>
              <a:ext uri="{FF2B5EF4-FFF2-40B4-BE49-F238E27FC236}">
                <a16:creationId xmlns:a16="http://schemas.microsoft.com/office/drawing/2014/main" id="{F6EDD908-B44B-6149-8A2D-4FBC48DFC783}"/>
              </a:ext>
            </a:extLst>
          </p:cNvPr>
          <p:cNvSpPr/>
          <p:nvPr/>
        </p:nvSpPr>
        <p:spPr>
          <a:xfrm>
            <a:off x="441960" y="275560"/>
            <a:ext cx="10911839" cy="6582440"/>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es-ES_tradnl"/>
          </a:p>
        </p:txBody>
      </p:sp>
      <p:sp>
        <p:nvSpPr>
          <p:cNvPr id="49" name="Elipse 48">
            <a:extLst>
              <a:ext uri="{FF2B5EF4-FFF2-40B4-BE49-F238E27FC236}">
                <a16:creationId xmlns:a16="http://schemas.microsoft.com/office/drawing/2014/main" id="{A093E38A-9327-0E49-BF4C-FFA94B83819B}"/>
              </a:ext>
            </a:extLst>
          </p:cNvPr>
          <p:cNvSpPr/>
          <p:nvPr/>
        </p:nvSpPr>
        <p:spPr>
          <a:xfrm>
            <a:off x="990600" y="590383"/>
            <a:ext cx="9784080" cy="5755907"/>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s-ES_tradnl"/>
          </a:p>
        </p:txBody>
      </p:sp>
      <p:sp>
        <p:nvSpPr>
          <p:cNvPr id="15" name="CuadroTexto 14">
            <a:extLst>
              <a:ext uri="{FF2B5EF4-FFF2-40B4-BE49-F238E27FC236}">
                <a16:creationId xmlns:a16="http://schemas.microsoft.com/office/drawing/2014/main" id="{EE255E58-0BD8-B74B-A14B-561260262AF2}"/>
              </a:ext>
            </a:extLst>
          </p:cNvPr>
          <p:cNvSpPr txBox="1"/>
          <p:nvPr/>
        </p:nvSpPr>
        <p:spPr>
          <a:xfrm rot="19052799">
            <a:off x="-140549" y="1414217"/>
            <a:ext cx="3461525" cy="618154"/>
          </a:xfrm>
          <a:prstGeom prst="rect">
            <a:avLst/>
          </a:prstGeom>
          <a:noFill/>
        </p:spPr>
        <p:txBody>
          <a:bodyPr wrap="none" rtlCol="0">
            <a:prstTxWarp prst="textArchUp">
              <a:avLst/>
            </a:prstTxWarp>
            <a:spAutoFit/>
          </a:bodyPr>
          <a:lstStyle/>
          <a:p>
            <a:r>
              <a:rPr lang="es-ES_tradnl" dirty="0"/>
              <a:t>REALIDAD COTIDIANA Aquí y ahora</a:t>
            </a:r>
          </a:p>
        </p:txBody>
      </p:sp>
      <p:pic>
        <p:nvPicPr>
          <p:cNvPr id="52" name="Gráfico 51" descr="Perro">
            <a:extLst>
              <a:ext uri="{FF2B5EF4-FFF2-40B4-BE49-F238E27FC236}">
                <a16:creationId xmlns:a16="http://schemas.microsoft.com/office/drawing/2014/main" id="{823AC406-8954-B946-8A5C-497BDC34EE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17036" y="3740595"/>
            <a:ext cx="626832" cy="626832"/>
          </a:xfrm>
          <a:prstGeom prst="rect">
            <a:avLst/>
          </a:prstGeom>
        </p:spPr>
      </p:pic>
      <p:pic>
        <p:nvPicPr>
          <p:cNvPr id="54" name="Gráfico 53" descr="Gorrión">
            <a:extLst>
              <a:ext uri="{FF2B5EF4-FFF2-40B4-BE49-F238E27FC236}">
                <a16:creationId xmlns:a16="http://schemas.microsoft.com/office/drawing/2014/main" id="{154098EC-ED45-B941-B762-BF8A14A391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81490" y="1394912"/>
            <a:ext cx="626832" cy="626832"/>
          </a:xfrm>
          <a:prstGeom prst="rect">
            <a:avLst/>
          </a:prstGeom>
        </p:spPr>
      </p:pic>
      <p:pic>
        <p:nvPicPr>
          <p:cNvPr id="56" name="Gráfico 55" descr="Búho">
            <a:extLst>
              <a:ext uri="{FF2B5EF4-FFF2-40B4-BE49-F238E27FC236}">
                <a16:creationId xmlns:a16="http://schemas.microsoft.com/office/drawing/2014/main" id="{EAD2E7C2-6AB6-D74B-8397-9B9341D48CB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614211" y="4741595"/>
            <a:ext cx="512645" cy="512645"/>
          </a:xfrm>
          <a:prstGeom prst="rect">
            <a:avLst/>
          </a:prstGeom>
        </p:spPr>
      </p:pic>
      <p:pic>
        <p:nvPicPr>
          <p:cNvPr id="58" name="Gráfico 57" descr="Sol">
            <a:extLst>
              <a:ext uri="{FF2B5EF4-FFF2-40B4-BE49-F238E27FC236}">
                <a16:creationId xmlns:a16="http://schemas.microsoft.com/office/drawing/2014/main" id="{D5A62D00-172E-B34B-9B38-BCE5BEBA3D3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58093" y="4442089"/>
            <a:ext cx="506726" cy="506726"/>
          </a:xfrm>
          <a:prstGeom prst="rect">
            <a:avLst/>
          </a:prstGeom>
        </p:spPr>
      </p:pic>
      <p:pic>
        <p:nvPicPr>
          <p:cNvPr id="60" name="Gráfico 59" descr="Luna y estrellas">
            <a:extLst>
              <a:ext uri="{FF2B5EF4-FFF2-40B4-BE49-F238E27FC236}">
                <a16:creationId xmlns:a16="http://schemas.microsoft.com/office/drawing/2014/main" id="{30632B81-3266-1A44-89BF-CB4D6684461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282196" y="4829355"/>
            <a:ext cx="512645" cy="512645"/>
          </a:xfrm>
          <a:prstGeom prst="rect">
            <a:avLst/>
          </a:prstGeom>
        </p:spPr>
      </p:pic>
      <p:pic>
        <p:nvPicPr>
          <p:cNvPr id="62" name="Gráfico 61" descr="Árbol de hoja caduca">
            <a:extLst>
              <a:ext uri="{FF2B5EF4-FFF2-40B4-BE49-F238E27FC236}">
                <a16:creationId xmlns:a16="http://schemas.microsoft.com/office/drawing/2014/main" id="{150680FB-5E0A-2743-A82B-67CFF3C9F8A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388440" y="2873335"/>
            <a:ext cx="914400" cy="914400"/>
          </a:xfrm>
          <a:prstGeom prst="rect">
            <a:avLst/>
          </a:prstGeom>
        </p:spPr>
      </p:pic>
      <p:pic>
        <p:nvPicPr>
          <p:cNvPr id="64" name="Gráfico 63" descr="Cactus">
            <a:extLst>
              <a:ext uri="{FF2B5EF4-FFF2-40B4-BE49-F238E27FC236}">
                <a16:creationId xmlns:a16="http://schemas.microsoft.com/office/drawing/2014/main" id="{DD26878C-A475-A74D-87AA-4ABA92F80B9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932437" y="5054212"/>
            <a:ext cx="506727" cy="506727"/>
          </a:xfrm>
          <a:prstGeom prst="rect">
            <a:avLst/>
          </a:prstGeom>
        </p:spPr>
      </p:pic>
      <p:pic>
        <p:nvPicPr>
          <p:cNvPr id="66" name="Gráfico 65" descr="Onda">
            <a:extLst>
              <a:ext uri="{FF2B5EF4-FFF2-40B4-BE49-F238E27FC236}">
                <a16:creationId xmlns:a16="http://schemas.microsoft.com/office/drawing/2014/main" id="{5BD6C80A-A775-5F40-B21A-8EA03244993B}"/>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665854" y="4919169"/>
            <a:ext cx="652785" cy="652785"/>
          </a:xfrm>
          <a:prstGeom prst="rect">
            <a:avLst/>
          </a:prstGeom>
        </p:spPr>
      </p:pic>
      <p:pic>
        <p:nvPicPr>
          <p:cNvPr id="68" name="Gráfico 67" descr="Escena con lluvia">
            <a:extLst>
              <a:ext uri="{FF2B5EF4-FFF2-40B4-BE49-F238E27FC236}">
                <a16:creationId xmlns:a16="http://schemas.microsoft.com/office/drawing/2014/main" id="{F5CB8F80-2280-214F-AF84-A83EA9651497}"/>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3637931" y="914804"/>
            <a:ext cx="608631" cy="608631"/>
          </a:xfrm>
          <a:prstGeom prst="rect">
            <a:avLst/>
          </a:prstGeom>
        </p:spPr>
      </p:pic>
      <p:pic>
        <p:nvPicPr>
          <p:cNvPr id="70" name="Gráfico 69" descr="Escena de cañón">
            <a:extLst>
              <a:ext uri="{FF2B5EF4-FFF2-40B4-BE49-F238E27FC236}">
                <a16:creationId xmlns:a16="http://schemas.microsoft.com/office/drawing/2014/main" id="{DC6128F0-B7C9-C54F-865B-6492D05BEE9D}"/>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7449167" y="3946997"/>
            <a:ext cx="509031" cy="509031"/>
          </a:xfrm>
          <a:prstGeom prst="rect">
            <a:avLst/>
          </a:prstGeom>
        </p:spPr>
      </p:pic>
      <p:pic>
        <p:nvPicPr>
          <p:cNvPr id="72" name="Gráfico 71" descr="Agregar">
            <a:extLst>
              <a:ext uri="{FF2B5EF4-FFF2-40B4-BE49-F238E27FC236}">
                <a16:creationId xmlns:a16="http://schemas.microsoft.com/office/drawing/2014/main" id="{4F635E75-4497-914A-AB08-FE675F4BB72C}"/>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3126875" y="2859762"/>
            <a:ext cx="511056" cy="511056"/>
          </a:xfrm>
          <a:prstGeom prst="rect">
            <a:avLst/>
          </a:prstGeom>
        </p:spPr>
      </p:pic>
      <p:pic>
        <p:nvPicPr>
          <p:cNvPr id="74" name="Gráfico 73" descr="Herradura">
            <a:extLst>
              <a:ext uri="{FF2B5EF4-FFF2-40B4-BE49-F238E27FC236}">
                <a16:creationId xmlns:a16="http://schemas.microsoft.com/office/drawing/2014/main" id="{42290433-BC52-7645-A133-8ACE913C6909}"/>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8022695" y="4626941"/>
            <a:ext cx="512646" cy="512646"/>
          </a:xfrm>
          <a:prstGeom prst="rect">
            <a:avLst/>
          </a:prstGeom>
        </p:spPr>
      </p:pic>
      <p:pic>
        <p:nvPicPr>
          <p:cNvPr id="76" name="Gráfico 75" descr="Guitarra">
            <a:extLst>
              <a:ext uri="{FF2B5EF4-FFF2-40B4-BE49-F238E27FC236}">
                <a16:creationId xmlns:a16="http://schemas.microsoft.com/office/drawing/2014/main" id="{183208AB-6620-984F-AFCA-8B207C7CBFF3}"/>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3784013" y="1770107"/>
            <a:ext cx="538785" cy="538785"/>
          </a:xfrm>
          <a:prstGeom prst="rect">
            <a:avLst/>
          </a:prstGeom>
        </p:spPr>
      </p:pic>
      <p:pic>
        <p:nvPicPr>
          <p:cNvPr id="78" name="Gráfico 77" descr="Drama">
            <a:extLst>
              <a:ext uri="{FF2B5EF4-FFF2-40B4-BE49-F238E27FC236}">
                <a16:creationId xmlns:a16="http://schemas.microsoft.com/office/drawing/2014/main" id="{91D31536-A6D4-4F46-A492-E6495D97E942}"/>
              </a:ext>
            </a:extLst>
          </p:cNvPr>
          <p:cNvPicPr>
            <a:picLocks noChangeAspect="1"/>
          </p:cNvPicPr>
          <p:nvPr/>
        </p:nvPicPr>
        <p:blipFill>
          <a:blip r:embed="rId28">
            <a:extLst>
              <a:ext uri="{96DAC541-7B7A-43D3-8B79-37D633B846F1}">
                <asvg:svgBlip xmlns:asvg="http://schemas.microsoft.com/office/drawing/2016/SVG/main" r:embed="rId29"/>
              </a:ext>
            </a:extLst>
          </a:blip>
          <a:stretch>
            <a:fillRect/>
          </a:stretch>
        </p:blipFill>
        <p:spPr>
          <a:xfrm>
            <a:off x="6921739" y="1017576"/>
            <a:ext cx="582128" cy="582128"/>
          </a:xfrm>
          <a:prstGeom prst="rect">
            <a:avLst/>
          </a:prstGeom>
        </p:spPr>
      </p:pic>
      <p:pic>
        <p:nvPicPr>
          <p:cNvPr id="80" name="Gráfico 79" descr="Mariquita">
            <a:extLst>
              <a:ext uri="{FF2B5EF4-FFF2-40B4-BE49-F238E27FC236}">
                <a16:creationId xmlns:a16="http://schemas.microsoft.com/office/drawing/2014/main" id="{23BBDAD6-032B-2D49-82AF-278021F2C3E6}"/>
              </a:ext>
            </a:extLst>
          </p:cNvPr>
          <p:cNvPicPr>
            <a:picLocks noChangeAspect="1"/>
          </p:cNvPicPr>
          <p:nvPr/>
        </p:nvPicPr>
        <p:blipFill>
          <a:blip r:embed="rId30">
            <a:extLst>
              <a:ext uri="{96DAC541-7B7A-43D3-8B79-37D633B846F1}">
                <asvg:svgBlip xmlns:asvg="http://schemas.microsoft.com/office/drawing/2016/SVG/main" r:embed="rId31"/>
              </a:ext>
            </a:extLst>
          </a:blip>
          <a:stretch>
            <a:fillRect/>
          </a:stretch>
        </p:blipFill>
        <p:spPr>
          <a:xfrm>
            <a:off x="5757872" y="5787838"/>
            <a:ext cx="433525" cy="433525"/>
          </a:xfrm>
          <a:prstGeom prst="rect">
            <a:avLst/>
          </a:prstGeom>
        </p:spPr>
      </p:pic>
      <p:grpSp>
        <p:nvGrpSpPr>
          <p:cNvPr id="23" name="Grupo 22">
            <a:extLst>
              <a:ext uri="{FF2B5EF4-FFF2-40B4-BE49-F238E27FC236}">
                <a16:creationId xmlns:a16="http://schemas.microsoft.com/office/drawing/2014/main" id="{13CB7B6E-86D5-F946-81A0-B405287B31E6}"/>
              </a:ext>
            </a:extLst>
          </p:cNvPr>
          <p:cNvGrpSpPr/>
          <p:nvPr/>
        </p:nvGrpSpPr>
        <p:grpSpPr>
          <a:xfrm>
            <a:off x="3416862" y="128795"/>
            <a:ext cx="5280025" cy="646331"/>
            <a:chOff x="3416862" y="128795"/>
            <a:chExt cx="5280025" cy="646331"/>
          </a:xfrm>
        </p:grpSpPr>
        <p:sp>
          <p:nvSpPr>
            <p:cNvPr id="50" name="CuadroTexto 49">
              <a:extLst>
                <a:ext uri="{FF2B5EF4-FFF2-40B4-BE49-F238E27FC236}">
                  <a16:creationId xmlns:a16="http://schemas.microsoft.com/office/drawing/2014/main" id="{16B733BE-44DD-3849-9B58-1E38D6142EF0}"/>
                </a:ext>
              </a:extLst>
            </p:cNvPr>
            <p:cNvSpPr txBox="1"/>
            <p:nvPr/>
          </p:nvSpPr>
          <p:spPr>
            <a:xfrm>
              <a:off x="3416862" y="128795"/>
              <a:ext cx="5280025" cy="646331"/>
            </a:xfrm>
            <a:prstGeom prst="rect">
              <a:avLst/>
            </a:prstGeom>
            <a:solidFill>
              <a:schemeClr val="accent6">
                <a:lumMod val="20000"/>
                <a:lumOff val="80000"/>
              </a:schemeClr>
            </a:solidFill>
          </p:spPr>
          <p:txBody>
            <a:bodyPr wrap="square" rtlCol="0">
              <a:spAutoFit/>
            </a:bodyPr>
            <a:lstStyle/>
            <a:p>
              <a:pPr algn="ctr"/>
              <a:r>
                <a:rPr lang="es-ES_tradnl" dirty="0"/>
                <a:t>ACONTECIMIENTO COMUNITARIO</a:t>
              </a:r>
            </a:p>
            <a:p>
              <a:pPr algn="ctr"/>
              <a:r>
                <a:rPr lang="es-ES_tradnl" dirty="0"/>
                <a:t>ACTUALIZACIÓN 	       VIRTUALIZACIÓN</a:t>
              </a:r>
            </a:p>
          </p:txBody>
        </p:sp>
        <p:sp>
          <p:nvSpPr>
            <p:cNvPr id="21" name="Flecha izquierda y derecha 20">
              <a:extLst>
                <a:ext uri="{FF2B5EF4-FFF2-40B4-BE49-F238E27FC236}">
                  <a16:creationId xmlns:a16="http://schemas.microsoft.com/office/drawing/2014/main" id="{D79258B3-1B54-AD46-BB79-326DF6D3DCC7}"/>
                </a:ext>
              </a:extLst>
            </p:cNvPr>
            <p:cNvSpPr/>
            <p:nvPr/>
          </p:nvSpPr>
          <p:spPr>
            <a:xfrm>
              <a:off x="5812322" y="451960"/>
              <a:ext cx="489104" cy="19097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5" name="Elipse 4">
            <a:extLst>
              <a:ext uri="{FF2B5EF4-FFF2-40B4-BE49-F238E27FC236}">
                <a16:creationId xmlns:a16="http://schemas.microsoft.com/office/drawing/2014/main" id="{B77E2D91-2BCE-E543-A303-5DB268431A1A}"/>
              </a:ext>
            </a:extLst>
          </p:cNvPr>
          <p:cNvSpPr/>
          <p:nvPr/>
        </p:nvSpPr>
        <p:spPr>
          <a:xfrm>
            <a:off x="2462349" y="1486968"/>
            <a:ext cx="1472593"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a:p>
            <a:pPr algn="ctr"/>
            <a:r>
              <a:rPr lang="es-ES_tradnl" sz="1200" dirty="0"/>
              <a:t>Cuerpo</a:t>
            </a:r>
          </a:p>
          <a:p>
            <a:pPr algn="ctr"/>
            <a:r>
              <a:rPr lang="es-ES_tradnl" sz="1200" dirty="0"/>
              <a:t>Autoposesión</a:t>
            </a:r>
          </a:p>
          <a:p>
            <a:pPr algn="ctr"/>
            <a:r>
              <a:rPr lang="es-ES_tradnl" sz="1200" dirty="0"/>
              <a:t>Alteridad Radical</a:t>
            </a:r>
          </a:p>
        </p:txBody>
      </p:sp>
      <p:sp>
        <p:nvSpPr>
          <p:cNvPr id="10" name="Elipse 9">
            <a:extLst>
              <a:ext uri="{FF2B5EF4-FFF2-40B4-BE49-F238E27FC236}">
                <a16:creationId xmlns:a16="http://schemas.microsoft.com/office/drawing/2014/main" id="{A43A7F37-A1D3-5A41-8157-6B21392C25CB}"/>
              </a:ext>
            </a:extLst>
          </p:cNvPr>
          <p:cNvSpPr/>
          <p:nvPr/>
        </p:nvSpPr>
        <p:spPr>
          <a:xfrm>
            <a:off x="8114958" y="1599704"/>
            <a:ext cx="1337912"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p:txBody>
      </p:sp>
      <p:sp>
        <p:nvSpPr>
          <p:cNvPr id="6" name="Elipse 5">
            <a:extLst>
              <a:ext uri="{FF2B5EF4-FFF2-40B4-BE49-F238E27FC236}">
                <a16:creationId xmlns:a16="http://schemas.microsoft.com/office/drawing/2014/main" id="{A3FF4A64-4894-2745-A4F8-4D9389F4C58E}"/>
              </a:ext>
            </a:extLst>
          </p:cNvPr>
          <p:cNvSpPr/>
          <p:nvPr/>
        </p:nvSpPr>
        <p:spPr>
          <a:xfrm>
            <a:off x="5228131" y="969623"/>
            <a:ext cx="1502521"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a:p>
            <a:pPr algn="ctr"/>
            <a:r>
              <a:rPr lang="es-ES_tradnl" sz="1200" dirty="0"/>
              <a:t>Cuerpo </a:t>
            </a:r>
          </a:p>
          <a:p>
            <a:pPr algn="ctr"/>
            <a:r>
              <a:rPr lang="es-ES_tradnl" sz="1200" dirty="0"/>
              <a:t>Autoposesión</a:t>
            </a:r>
          </a:p>
          <a:p>
            <a:pPr algn="ctr"/>
            <a:r>
              <a:rPr lang="es-ES_tradnl" sz="1200" dirty="0"/>
              <a:t>Alteridad Radical</a:t>
            </a:r>
          </a:p>
          <a:p>
            <a:pPr algn="ctr"/>
            <a:endParaRPr lang="es-ES_tradnl" sz="1400" dirty="0"/>
          </a:p>
        </p:txBody>
      </p:sp>
      <p:sp>
        <p:nvSpPr>
          <p:cNvPr id="9" name="Elipse 8">
            <a:extLst>
              <a:ext uri="{FF2B5EF4-FFF2-40B4-BE49-F238E27FC236}">
                <a16:creationId xmlns:a16="http://schemas.microsoft.com/office/drawing/2014/main" id="{A460FA49-0F8B-0E40-95A9-6126E50AB5F1}"/>
              </a:ext>
            </a:extLst>
          </p:cNvPr>
          <p:cNvSpPr/>
          <p:nvPr/>
        </p:nvSpPr>
        <p:spPr>
          <a:xfrm>
            <a:off x="8836488" y="3901230"/>
            <a:ext cx="1337912"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p:txBody>
      </p:sp>
      <p:sp>
        <p:nvSpPr>
          <p:cNvPr id="7" name="Elipse 6">
            <a:extLst>
              <a:ext uri="{FF2B5EF4-FFF2-40B4-BE49-F238E27FC236}">
                <a16:creationId xmlns:a16="http://schemas.microsoft.com/office/drawing/2014/main" id="{F57254C4-0C29-4C48-A3C4-F3035684C1CB}"/>
              </a:ext>
            </a:extLst>
          </p:cNvPr>
          <p:cNvSpPr/>
          <p:nvPr/>
        </p:nvSpPr>
        <p:spPr>
          <a:xfrm>
            <a:off x="2526346" y="4380154"/>
            <a:ext cx="1337912"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p:txBody>
      </p:sp>
      <p:sp>
        <p:nvSpPr>
          <p:cNvPr id="8" name="Elipse 7">
            <a:extLst>
              <a:ext uri="{FF2B5EF4-FFF2-40B4-BE49-F238E27FC236}">
                <a16:creationId xmlns:a16="http://schemas.microsoft.com/office/drawing/2014/main" id="{A444D67D-06AE-7F4B-A17F-0388EA99556E}"/>
              </a:ext>
            </a:extLst>
          </p:cNvPr>
          <p:cNvSpPr/>
          <p:nvPr/>
        </p:nvSpPr>
        <p:spPr>
          <a:xfrm>
            <a:off x="5439164" y="5032684"/>
            <a:ext cx="1337912" cy="1299411"/>
          </a:xfrm>
          <a:prstGeom prst="ellipse">
            <a:avLst/>
          </a:prstGeom>
          <a:ln>
            <a:prstDash val="lg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sz="1400" dirty="0"/>
              <a:t>PERSONA</a:t>
            </a:r>
          </a:p>
        </p:txBody>
      </p:sp>
      <p:sp>
        <p:nvSpPr>
          <p:cNvPr id="22" name="CuadroTexto 21">
            <a:extLst>
              <a:ext uri="{FF2B5EF4-FFF2-40B4-BE49-F238E27FC236}">
                <a16:creationId xmlns:a16="http://schemas.microsoft.com/office/drawing/2014/main" id="{864A3214-DD52-4E4C-BE11-E9FD97FB8368}"/>
              </a:ext>
            </a:extLst>
          </p:cNvPr>
          <p:cNvSpPr txBox="1"/>
          <p:nvPr/>
        </p:nvSpPr>
        <p:spPr>
          <a:xfrm rot="2012997">
            <a:off x="2500658" y="1890573"/>
            <a:ext cx="5686409" cy="4213229"/>
          </a:xfrm>
          <a:prstGeom prst="rect">
            <a:avLst/>
          </a:prstGeom>
          <a:noFill/>
        </p:spPr>
        <p:txBody>
          <a:bodyPr wrap="none" rtlCol="0">
            <a:prstTxWarp prst="textArchUpPour">
              <a:avLst/>
            </a:prstTxWarp>
            <a:spAutoFit/>
            <a:scene3d>
              <a:camera prst="isometricRightUp"/>
              <a:lightRig rig="threePt" dir="t"/>
            </a:scene3d>
          </a:bodyPr>
          <a:lstStyle/>
          <a:p>
            <a:r>
              <a:rPr lang="es-ES_tradnl" sz="6000" b="1" dirty="0">
                <a:solidFill>
                  <a:srgbClr val="FF0000"/>
                </a:solidFill>
              </a:rPr>
              <a:t>AFECTIVIDAD</a:t>
            </a:r>
          </a:p>
        </p:txBody>
      </p:sp>
      <p:grpSp>
        <p:nvGrpSpPr>
          <p:cNvPr id="13" name="Grupo 12">
            <a:extLst>
              <a:ext uri="{FF2B5EF4-FFF2-40B4-BE49-F238E27FC236}">
                <a16:creationId xmlns:a16="http://schemas.microsoft.com/office/drawing/2014/main" id="{B56DF144-7BA2-3748-AE0F-147EBB903CBA}"/>
              </a:ext>
            </a:extLst>
          </p:cNvPr>
          <p:cNvGrpSpPr/>
          <p:nvPr/>
        </p:nvGrpSpPr>
        <p:grpSpPr>
          <a:xfrm>
            <a:off x="2300890" y="1240254"/>
            <a:ext cx="6563143" cy="4125150"/>
            <a:chOff x="4292104" y="2637322"/>
            <a:chExt cx="1803896" cy="1797334"/>
          </a:xfrm>
        </p:grpSpPr>
        <p:grpSp>
          <p:nvGrpSpPr>
            <p:cNvPr id="4" name="Grupo 3">
              <a:extLst>
                <a:ext uri="{FF2B5EF4-FFF2-40B4-BE49-F238E27FC236}">
                  <a16:creationId xmlns:a16="http://schemas.microsoft.com/office/drawing/2014/main" id="{E1CFCBEB-BEBC-1740-A1A5-332DCCF50B29}"/>
                </a:ext>
              </a:extLst>
            </p:cNvPr>
            <p:cNvGrpSpPr/>
            <p:nvPr/>
          </p:nvGrpSpPr>
          <p:grpSpPr>
            <a:xfrm>
              <a:off x="4292104" y="2637322"/>
              <a:ext cx="1803896" cy="1797334"/>
              <a:chOff x="4249553" y="1434168"/>
              <a:chExt cx="2719138" cy="2858699"/>
            </a:xfrm>
          </p:grpSpPr>
          <p:sp>
            <p:nvSpPr>
              <p:cNvPr id="2" name="Flecha curvada hacia arriba 1">
                <a:extLst>
                  <a:ext uri="{FF2B5EF4-FFF2-40B4-BE49-F238E27FC236}">
                    <a16:creationId xmlns:a16="http://schemas.microsoft.com/office/drawing/2014/main" id="{4DC3D73D-F553-AF49-B6C6-1F966F664C40}"/>
                  </a:ext>
                </a:extLst>
              </p:cNvPr>
              <p:cNvSpPr/>
              <p:nvPr/>
            </p:nvSpPr>
            <p:spPr>
              <a:xfrm>
                <a:off x="4417996" y="3051208"/>
                <a:ext cx="2550695" cy="124165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
            <p:nvSpPr>
              <p:cNvPr id="3" name="Flecha curvada hacia la derecha 2">
                <a:extLst>
                  <a:ext uri="{FF2B5EF4-FFF2-40B4-BE49-F238E27FC236}">
                    <a16:creationId xmlns:a16="http://schemas.microsoft.com/office/drawing/2014/main" id="{46B3D899-EF47-1F49-9596-7B1BDF11C170}"/>
                  </a:ext>
                </a:extLst>
              </p:cNvPr>
              <p:cNvSpPr/>
              <p:nvPr/>
            </p:nvSpPr>
            <p:spPr>
              <a:xfrm rot="5400000">
                <a:off x="4766911" y="916810"/>
                <a:ext cx="1515977" cy="25506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grpSp>
        <p:sp>
          <p:nvSpPr>
            <p:cNvPr id="12" name="CuadroTexto 11">
              <a:extLst>
                <a:ext uri="{FF2B5EF4-FFF2-40B4-BE49-F238E27FC236}">
                  <a16:creationId xmlns:a16="http://schemas.microsoft.com/office/drawing/2014/main" id="{37B0F4D6-171C-AB47-891B-9D99567318CD}"/>
                </a:ext>
              </a:extLst>
            </p:cNvPr>
            <p:cNvSpPr txBox="1"/>
            <p:nvPr/>
          </p:nvSpPr>
          <p:spPr>
            <a:xfrm>
              <a:off x="4803794" y="3295453"/>
              <a:ext cx="781008" cy="791182"/>
            </a:xfrm>
            <a:prstGeom prst="rect">
              <a:avLst/>
            </a:prstGeom>
            <a:noFill/>
          </p:spPr>
          <p:txBody>
            <a:bodyPr wrap="square" rtlCol="0">
              <a:spAutoFit/>
            </a:bodyPr>
            <a:lstStyle/>
            <a:p>
              <a:pPr algn="ctr"/>
              <a:r>
                <a:rPr lang="es-ES_tradnl" sz="1600" b="1" dirty="0"/>
                <a:t>NÚCLEO COMÚN VINCULANTE</a:t>
              </a:r>
            </a:p>
            <a:p>
              <a:pPr marL="285750" indent="-285750" algn="ctr">
                <a:buFont typeface="Arial" panose="020B0604020202020204" pitchFamily="34" charset="0"/>
                <a:buChar char="•"/>
              </a:pPr>
              <a:r>
                <a:rPr lang="es-ES_tradnl" sz="1600" b="1" dirty="0"/>
                <a:t>VINCULACIÓN</a:t>
              </a:r>
            </a:p>
            <a:p>
              <a:pPr marL="285750" indent="-285750" algn="ctr">
                <a:buFont typeface="Arial" panose="020B0604020202020204" pitchFamily="34" charset="0"/>
                <a:buChar char="•"/>
              </a:pPr>
              <a:r>
                <a:rPr lang="es-ES_tradnl" sz="1600" b="1" dirty="0"/>
                <a:t>TOPOLOGÍA</a:t>
              </a:r>
            </a:p>
            <a:p>
              <a:pPr marL="285750" indent="-285750" algn="ctr">
                <a:buFont typeface="Arial" panose="020B0604020202020204" pitchFamily="34" charset="0"/>
                <a:buChar char="•"/>
              </a:pPr>
              <a:r>
                <a:rPr lang="es-ES_tradnl" sz="1600" b="1" dirty="0"/>
                <a:t>SEMIÓTICA</a:t>
              </a:r>
            </a:p>
            <a:p>
              <a:pPr marL="285750" indent="-285750" algn="ctr">
                <a:buFont typeface="Arial" panose="020B0604020202020204" pitchFamily="34" charset="0"/>
                <a:buChar char="•"/>
              </a:pPr>
              <a:r>
                <a:rPr lang="es-ES_tradnl" sz="1600" b="1" dirty="0"/>
                <a:t>AXIOLOGÍA</a:t>
              </a:r>
            </a:p>
            <a:p>
              <a:pPr marL="285750" indent="-285750" algn="ctr">
                <a:buFont typeface="Arial" panose="020B0604020202020204" pitchFamily="34" charset="0"/>
                <a:buChar char="•"/>
              </a:pPr>
              <a:r>
                <a:rPr lang="es-ES_tradnl" sz="1600" b="1" dirty="0"/>
                <a:t>ENERGÉTICA</a:t>
              </a:r>
            </a:p>
            <a:p>
              <a:pPr marL="285750" indent="-285750" algn="ctr">
                <a:buFont typeface="Arial" panose="020B0604020202020204" pitchFamily="34" charset="0"/>
                <a:buChar char="•"/>
              </a:pPr>
              <a:endParaRPr lang="es-ES_tradnl" sz="1600" b="1" dirty="0"/>
            </a:p>
          </p:txBody>
        </p:sp>
      </p:grpSp>
    </p:spTree>
    <p:extLst>
      <p:ext uri="{BB962C8B-B14F-4D97-AF65-F5344CB8AC3E}">
        <p14:creationId xmlns:p14="http://schemas.microsoft.com/office/powerpoint/2010/main" val="186560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2000"/>
                                  </p:stCondLst>
                                  <p:childTnLst>
                                    <p:set>
                                      <p:cBhvr>
                                        <p:cTn id="6" dur="1" fill="hold">
                                          <p:stCondLst>
                                            <p:cond delay="0"/>
                                          </p:stCondLst>
                                        </p:cTn>
                                        <p:tgtEl>
                                          <p:spTgt spid="49"/>
                                        </p:tgtEl>
                                        <p:attrNameLst>
                                          <p:attrName>style.visibility</p:attrName>
                                        </p:attrNameLst>
                                      </p:cBhvr>
                                      <p:to>
                                        <p:strVal val="visible"/>
                                      </p:to>
                                    </p:set>
                                  </p:childTnLst>
                                </p:cTn>
                              </p:par>
                            </p:childTnLst>
                          </p:cTn>
                        </p:par>
                        <p:par>
                          <p:cTn id="7" fill="hold">
                            <p:stCondLst>
                              <p:cond delay="2000"/>
                            </p:stCondLst>
                            <p:childTnLst>
                              <p:par>
                                <p:cTn id="8" presetID="1" presetClass="entr" presetSubtype="0" fill="hold" grpId="0" nodeType="afterEffect">
                                  <p:stCondLst>
                                    <p:cond delay="3000"/>
                                  </p:stCondLst>
                                  <p:childTnLst>
                                    <p:set>
                                      <p:cBhvr>
                                        <p:cTn id="9" dur="1" fill="hold">
                                          <p:stCondLst>
                                            <p:cond delay="0"/>
                                          </p:stCondLst>
                                        </p:cTn>
                                        <p:tgtEl>
                                          <p:spTgt spid="15"/>
                                        </p:tgtEl>
                                        <p:attrNameLst>
                                          <p:attrName>style.visibility</p:attrName>
                                        </p:attrNameLst>
                                      </p:cBhvr>
                                      <p:to>
                                        <p:strVal val="visible"/>
                                      </p:to>
                                    </p:set>
                                  </p:childTnLst>
                                </p:cTn>
                              </p:par>
                            </p:childTnLst>
                          </p:cTn>
                        </p:par>
                        <p:par>
                          <p:cTn id="10" fill="hold">
                            <p:stCondLst>
                              <p:cond delay="5000"/>
                            </p:stCondLst>
                            <p:childTnLst>
                              <p:par>
                                <p:cTn id="11" presetID="1" presetClass="entr" presetSubtype="0" fill="hold" grpId="0" nodeType="afterEffect">
                                  <p:stCondLst>
                                    <p:cond delay="100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1000"/>
                                  </p:stCondLst>
                                  <p:childTnLst>
                                    <p:set>
                                      <p:cBhvr>
                                        <p:cTn id="19" dur="1" fill="hold">
                                          <p:stCondLst>
                                            <p:cond delay="0"/>
                                          </p:stCondLst>
                                        </p:cTn>
                                        <p:tgtEl>
                                          <p:spTgt spid="6"/>
                                        </p:tgtEl>
                                        <p:attrNameLst>
                                          <p:attrName>style.visibility</p:attrName>
                                        </p:attrNameLst>
                                      </p:cBhvr>
                                      <p:to>
                                        <p:strVal val="visible"/>
                                      </p:to>
                                    </p:set>
                                  </p:childTnLst>
                                </p:cTn>
                              </p:par>
                            </p:childTnLst>
                          </p:cTn>
                        </p:par>
                        <p:par>
                          <p:cTn id="20" fill="hold">
                            <p:stCondLst>
                              <p:cond delay="1000"/>
                            </p:stCondLst>
                            <p:childTnLst>
                              <p:par>
                                <p:cTn id="21" presetID="1" presetClass="entr" presetSubtype="0" fill="hold" grpId="0" nodeType="afterEffect">
                                  <p:stCondLst>
                                    <p:cond delay="1000"/>
                                  </p:stCondLst>
                                  <p:childTnLst>
                                    <p:set>
                                      <p:cBhvr>
                                        <p:cTn id="22" dur="1" fill="hold">
                                          <p:stCondLst>
                                            <p:cond delay="0"/>
                                          </p:stCondLst>
                                        </p:cTn>
                                        <p:tgtEl>
                                          <p:spTgt spid="10"/>
                                        </p:tgtEl>
                                        <p:attrNameLst>
                                          <p:attrName>style.visibility</p:attrName>
                                        </p:attrNameLst>
                                      </p:cBhvr>
                                      <p:to>
                                        <p:strVal val="visible"/>
                                      </p:to>
                                    </p:set>
                                  </p:childTnLst>
                                </p:cTn>
                              </p:par>
                            </p:childTnLst>
                          </p:cTn>
                        </p:par>
                        <p:par>
                          <p:cTn id="23" fill="hold">
                            <p:stCondLst>
                              <p:cond delay="2000"/>
                            </p:stCondLst>
                            <p:childTnLst>
                              <p:par>
                                <p:cTn id="24" presetID="1" presetClass="entr" presetSubtype="0" fill="hold" grpId="0" nodeType="afterEffect">
                                  <p:stCondLst>
                                    <p:cond delay="1000"/>
                                  </p:stCondLst>
                                  <p:childTnLst>
                                    <p:set>
                                      <p:cBhvr>
                                        <p:cTn id="25" dur="1" fill="hold">
                                          <p:stCondLst>
                                            <p:cond delay="0"/>
                                          </p:stCondLst>
                                        </p:cTn>
                                        <p:tgtEl>
                                          <p:spTgt spid="9"/>
                                        </p:tgtEl>
                                        <p:attrNameLst>
                                          <p:attrName>style.visibility</p:attrName>
                                        </p:attrNameLst>
                                      </p:cBhvr>
                                      <p:to>
                                        <p:strVal val="visible"/>
                                      </p:to>
                                    </p:set>
                                  </p:childTnLst>
                                </p:cTn>
                              </p:par>
                            </p:childTnLst>
                          </p:cTn>
                        </p:par>
                        <p:par>
                          <p:cTn id="26" fill="hold">
                            <p:stCondLst>
                              <p:cond delay="3000"/>
                            </p:stCondLst>
                            <p:childTnLst>
                              <p:par>
                                <p:cTn id="27" presetID="1" presetClass="entr" presetSubtype="0" fill="hold" grpId="0" nodeType="afterEffect">
                                  <p:stCondLst>
                                    <p:cond delay="1000"/>
                                  </p:stCondLst>
                                  <p:childTnLst>
                                    <p:set>
                                      <p:cBhvr>
                                        <p:cTn id="28" dur="1" fill="hold">
                                          <p:stCondLst>
                                            <p:cond delay="0"/>
                                          </p:stCondLst>
                                        </p:cTn>
                                        <p:tgtEl>
                                          <p:spTgt spid="8"/>
                                        </p:tgtEl>
                                        <p:attrNameLst>
                                          <p:attrName>style.visibility</p:attrName>
                                        </p:attrNameLst>
                                      </p:cBhvr>
                                      <p:to>
                                        <p:strVal val="visible"/>
                                      </p:to>
                                    </p:set>
                                  </p:childTnLst>
                                </p:cTn>
                              </p:par>
                            </p:childTnLst>
                          </p:cTn>
                        </p:par>
                        <p:par>
                          <p:cTn id="29" fill="hold">
                            <p:stCondLst>
                              <p:cond delay="4000"/>
                            </p:stCondLst>
                            <p:childTnLst>
                              <p:par>
                                <p:cTn id="30" presetID="1" presetClass="entr" presetSubtype="0" fill="hold" grpId="0" nodeType="afterEffect">
                                  <p:stCondLst>
                                    <p:cond delay="1000"/>
                                  </p:stCondLst>
                                  <p:childTnLst>
                                    <p:set>
                                      <p:cBhvr>
                                        <p:cTn id="31" dur="1" fill="hold">
                                          <p:stCondLst>
                                            <p:cond delay="0"/>
                                          </p:stCondLst>
                                        </p:cTn>
                                        <p:tgtEl>
                                          <p:spTgt spid="7"/>
                                        </p:tgtEl>
                                        <p:attrNameLst>
                                          <p:attrName>style.visibility</p:attrName>
                                        </p:attrNameLst>
                                      </p:cBhvr>
                                      <p:to>
                                        <p:strVal val="visible"/>
                                      </p:to>
                                    </p:set>
                                  </p:childTnLst>
                                </p:cTn>
                              </p:par>
                              <p:par>
                                <p:cTn id="32" presetID="55"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 calcmode="lin" valueType="num">
                                      <p:cBhvr>
                                        <p:cTn id="34" dur="5000" fill="hold"/>
                                        <p:tgtEl>
                                          <p:spTgt spid="22"/>
                                        </p:tgtEl>
                                        <p:attrNameLst>
                                          <p:attrName>ppt_w</p:attrName>
                                        </p:attrNameLst>
                                      </p:cBhvr>
                                      <p:tavLst>
                                        <p:tav tm="0">
                                          <p:val>
                                            <p:strVal val="#ppt_w*0.70"/>
                                          </p:val>
                                        </p:tav>
                                        <p:tav tm="100000">
                                          <p:val>
                                            <p:strVal val="#ppt_w"/>
                                          </p:val>
                                        </p:tav>
                                      </p:tavLst>
                                    </p:anim>
                                    <p:anim calcmode="lin" valueType="num">
                                      <p:cBhvr>
                                        <p:cTn id="35" dur="5000" fill="hold"/>
                                        <p:tgtEl>
                                          <p:spTgt spid="22"/>
                                        </p:tgtEl>
                                        <p:attrNameLst>
                                          <p:attrName>ppt_h</p:attrName>
                                        </p:attrNameLst>
                                      </p:cBhvr>
                                      <p:tavLst>
                                        <p:tav tm="0">
                                          <p:val>
                                            <p:strVal val="#ppt_h"/>
                                          </p:val>
                                        </p:tav>
                                        <p:tav tm="100000">
                                          <p:val>
                                            <p:strVal val="#ppt_h"/>
                                          </p:val>
                                        </p:tav>
                                      </p:tavLst>
                                    </p:anim>
                                    <p:animEffect transition="in" filter="fade">
                                      <p:cBhvr>
                                        <p:cTn id="36" dur="5000"/>
                                        <p:tgtEl>
                                          <p:spTgt spid="22"/>
                                        </p:tgtEl>
                                      </p:cBhvr>
                                    </p:animEffect>
                                  </p:childTnLst>
                                  <p:subTnLst>
                                    <p:animClr clrSpc="rgb" dir="cw">
                                      <p:cBhvr override="childStyle">
                                        <p:cTn dur="1" fill="hold" display="0" masterRel="nextClick" afterEffect="1"/>
                                        <p:tgtEl>
                                          <p:spTgt spid="22"/>
                                        </p:tgtEl>
                                        <p:attrNameLst>
                                          <p:attrName>ppt_c</p:attrName>
                                        </p:attrNameLst>
                                      </p:cBhvr>
                                      <p:to>
                                        <a:schemeClr val="bg2"/>
                                      </p:to>
                                    </p:animClr>
                                  </p:subTnLst>
                                </p:cTn>
                              </p:par>
                            </p:childTnLst>
                          </p:cTn>
                        </p:par>
                      </p:childTnLst>
                    </p:cTn>
                  </p:par>
                  <p:par>
                    <p:cTn id="37" fill="hold">
                      <p:stCondLst>
                        <p:cond delay="indefinite"/>
                      </p:stCondLst>
                      <p:childTnLst>
                        <p:par>
                          <p:cTn id="38" fill="hold">
                            <p:stCondLst>
                              <p:cond delay="0"/>
                            </p:stCondLst>
                            <p:childTnLst>
                              <p:par>
                                <p:cTn id="39" presetID="55" presetClass="entr" presetSubtype="0"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5000" fill="hold"/>
                                        <p:tgtEl>
                                          <p:spTgt spid="13"/>
                                        </p:tgtEl>
                                        <p:attrNameLst>
                                          <p:attrName>ppt_w</p:attrName>
                                        </p:attrNameLst>
                                      </p:cBhvr>
                                      <p:tavLst>
                                        <p:tav tm="0">
                                          <p:val>
                                            <p:strVal val="#ppt_w*0.70"/>
                                          </p:val>
                                        </p:tav>
                                        <p:tav tm="100000">
                                          <p:val>
                                            <p:strVal val="#ppt_w"/>
                                          </p:val>
                                        </p:tav>
                                      </p:tavLst>
                                    </p:anim>
                                    <p:anim calcmode="lin" valueType="num">
                                      <p:cBhvr>
                                        <p:cTn id="42" dur="5000" fill="hold"/>
                                        <p:tgtEl>
                                          <p:spTgt spid="13"/>
                                        </p:tgtEl>
                                        <p:attrNameLst>
                                          <p:attrName>ppt_h</p:attrName>
                                        </p:attrNameLst>
                                      </p:cBhvr>
                                      <p:tavLst>
                                        <p:tav tm="0">
                                          <p:val>
                                            <p:strVal val="#ppt_h"/>
                                          </p:val>
                                        </p:tav>
                                        <p:tav tm="100000">
                                          <p:val>
                                            <p:strVal val="#ppt_h"/>
                                          </p:val>
                                        </p:tav>
                                      </p:tavLst>
                                    </p:anim>
                                    <p:animEffect transition="in" filter="fade">
                                      <p:cBhvr>
                                        <p:cTn id="43" dur="50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path" presetSubtype="0" accel="50000" decel="50000" fill="hold" nodeType="clickEffect">
                                  <p:stCondLst>
                                    <p:cond delay="0"/>
                                  </p:stCondLst>
                                  <p:childTnLst>
                                    <p:animMotion origin="layout" path="M -2.5E-6 -1.48148E-6 L 0.0013 -0.2493 " pathEditMode="relative" rAng="0" ptsTypes="AA">
                                      <p:cBhvr>
                                        <p:cTn id="47" dur="5000" fill="hold"/>
                                        <p:tgtEl>
                                          <p:spTgt spid="13"/>
                                        </p:tgtEl>
                                        <p:attrNameLst>
                                          <p:attrName>ppt_x</p:attrName>
                                          <p:attrName>ppt_y</p:attrName>
                                        </p:attrNameLst>
                                      </p:cBhvr>
                                      <p:rCtr x="65" y="-12477"/>
                                    </p:animMotion>
                                  </p:childTnLst>
                                </p:cTn>
                              </p:par>
                            </p:childTnLst>
                          </p:cTn>
                        </p:par>
                        <p:par>
                          <p:cTn id="48" fill="hold">
                            <p:stCondLst>
                              <p:cond delay="5000"/>
                            </p:stCondLst>
                            <p:childTnLst>
                              <p:par>
                                <p:cTn id="49" presetID="1" presetClass="path" presetSubtype="0" accel="50000" decel="50000" fill="hold" nodeType="afterEffect">
                                  <p:stCondLst>
                                    <p:cond delay="0"/>
                                  </p:stCondLst>
                                  <p:childTnLst>
                                    <p:animMotion origin="layout" path="M 0.0013 -0.2493 C 0.10352 -0.2493 0.18646 -0.125 0.18646 0.02871 C 0.18646 0.18218 0.10352 0.30787 0.0013 0.30787 C -0.10117 0.30787 -0.18385 0.18218 -0.18385 0.02871 C -0.18385 -0.125 -0.10117 -0.2493 0.0013 -0.2493 Z " pathEditMode="relative" rAng="0" ptsTypes="AAAAA">
                                      <p:cBhvr>
                                        <p:cTn id="50" dur="5000" fill="hold"/>
                                        <p:tgtEl>
                                          <p:spTgt spid="13"/>
                                        </p:tgtEl>
                                        <p:attrNameLst>
                                          <p:attrName>ppt_x</p:attrName>
                                          <p:attrName>ppt_y</p:attrName>
                                        </p:attrNameLst>
                                      </p:cBhvr>
                                      <p:rCtr x="0" y="27847"/>
                                    </p:animMotion>
                                  </p:childTnLst>
                                </p:cTn>
                              </p:par>
                            </p:childTnLst>
                          </p:cTn>
                        </p:par>
                        <p:par>
                          <p:cTn id="51" fill="hold">
                            <p:stCondLst>
                              <p:cond delay="10000"/>
                            </p:stCondLst>
                            <p:childTnLst>
                              <p:par>
                                <p:cTn id="52" presetID="42" presetClass="path" presetSubtype="0" accel="50000" decel="50000" fill="hold" nodeType="afterEffect">
                                  <p:stCondLst>
                                    <p:cond delay="0"/>
                                  </p:stCondLst>
                                  <p:childTnLst>
                                    <p:animMotion origin="layout" path="M 0.0013 -0.2493 L 0.0013 0.0007 " pathEditMode="relative" rAng="0" ptsTypes="AA">
                                      <p:cBhvr>
                                        <p:cTn id="53" dur="5000" fill="hold"/>
                                        <p:tgtEl>
                                          <p:spTgt spid="13"/>
                                        </p:tgtEl>
                                        <p:attrNameLst>
                                          <p:attrName>ppt_x</p:attrName>
                                          <p:attrName>ppt_y</p:attrName>
                                        </p:attrNameLst>
                                      </p:cBhvr>
                                      <p:rCtr x="0" y="12500"/>
                                    </p:animMotion>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500"/>
                                  </p:stCondLst>
                                  <p:childTnLst>
                                    <p:set>
                                      <p:cBhvr>
                                        <p:cTn id="57" dur="1" fill="hold">
                                          <p:stCondLst>
                                            <p:cond delay="0"/>
                                          </p:stCondLst>
                                        </p:cTn>
                                        <p:tgtEl>
                                          <p:spTgt spid="58"/>
                                        </p:tgtEl>
                                        <p:attrNameLst>
                                          <p:attrName>style.visibility</p:attrName>
                                        </p:attrNameLst>
                                      </p:cBhvr>
                                      <p:to>
                                        <p:strVal val="visible"/>
                                      </p:to>
                                    </p:set>
                                  </p:childTnLst>
                                </p:cTn>
                              </p:par>
                            </p:childTnLst>
                          </p:cTn>
                        </p:par>
                        <p:par>
                          <p:cTn id="58" fill="hold">
                            <p:stCondLst>
                              <p:cond delay="500"/>
                            </p:stCondLst>
                            <p:childTnLst>
                              <p:par>
                                <p:cTn id="59" presetID="1" presetClass="entr" presetSubtype="0" fill="hold" nodeType="afterEffect">
                                  <p:stCondLst>
                                    <p:cond delay="500"/>
                                  </p:stCondLst>
                                  <p:childTnLst>
                                    <p:set>
                                      <p:cBhvr>
                                        <p:cTn id="60" dur="1" fill="hold">
                                          <p:stCondLst>
                                            <p:cond delay="0"/>
                                          </p:stCondLst>
                                        </p:cTn>
                                        <p:tgtEl>
                                          <p:spTgt spid="52"/>
                                        </p:tgtEl>
                                        <p:attrNameLst>
                                          <p:attrName>style.visibility</p:attrName>
                                        </p:attrNameLst>
                                      </p:cBhvr>
                                      <p:to>
                                        <p:strVal val="visible"/>
                                      </p:to>
                                    </p:set>
                                  </p:childTnLst>
                                </p:cTn>
                              </p:par>
                            </p:childTnLst>
                          </p:cTn>
                        </p:par>
                        <p:par>
                          <p:cTn id="61" fill="hold">
                            <p:stCondLst>
                              <p:cond delay="1000"/>
                            </p:stCondLst>
                            <p:childTnLst>
                              <p:par>
                                <p:cTn id="62" presetID="1" presetClass="entr" presetSubtype="0" fill="hold" nodeType="afterEffect">
                                  <p:stCondLst>
                                    <p:cond delay="2000"/>
                                  </p:stCondLst>
                                  <p:childTnLst>
                                    <p:set>
                                      <p:cBhvr>
                                        <p:cTn id="63" dur="1" fill="hold">
                                          <p:stCondLst>
                                            <p:cond delay="0"/>
                                          </p:stCondLst>
                                        </p:cTn>
                                        <p:tgtEl>
                                          <p:spTgt spid="64"/>
                                        </p:tgtEl>
                                        <p:attrNameLst>
                                          <p:attrName>style.visibility</p:attrName>
                                        </p:attrNameLst>
                                      </p:cBhvr>
                                      <p:to>
                                        <p:strVal val="visible"/>
                                      </p:to>
                                    </p:set>
                                  </p:childTnLst>
                                </p:cTn>
                              </p:par>
                            </p:childTnLst>
                          </p:cTn>
                        </p:par>
                        <p:par>
                          <p:cTn id="64" fill="hold">
                            <p:stCondLst>
                              <p:cond delay="3000"/>
                            </p:stCondLst>
                            <p:childTnLst>
                              <p:par>
                                <p:cTn id="65" presetID="1" presetClass="entr" presetSubtype="0" fill="hold" nodeType="afterEffect">
                                  <p:stCondLst>
                                    <p:cond delay="2000"/>
                                  </p:stCondLst>
                                  <p:childTnLst>
                                    <p:set>
                                      <p:cBhvr>
                                        <p:cTn id="66" dur="1" fill="hold">
                                          <p:stCondLst>
                                            <p:cond delay="0"/>
                                          </p:stCondLst>
                                        </p:cTn>
                                        <p:tgtEl>
                                          <p:spTgt spid="62"/>
                                        </p:tgtEl>
                                        <p:attrNameLst>
                                          <p:attrName>style.visibility</p:attrName>
                                        </p:attrNameLst>
                                      </p:cBhvr>
                                      <p:to>
                                        <p:strVal val="visible"/>
                                      </p:to>
                                    </p:set>
                                  </p:childTnLst>
                                </p:cTn>
                              </p:par>
                            </p:childTnLst>
                          </p:cTn>
                        </p:par>
                        <p:par>
                          <p:cTn id="67" fill="hold">
                            <p:stCondLst>
                              <p:cond delay="5000"/>
                            </p:stCondLst>
                            <p:childTnLst>
                              <p:par>
                                <p:cTn id="68" presetID="1" presetClass="entr" presetSubtype="0" fill="hold" nodeType="afterEffect">
                                  <p:stCondLst>
                                    <p:cond delay="2000"/>
                                  </p:stCondLst>
                                  <p:childTnLst>
                                    <p:set>
                                      <p:cBhvr>
                                        <p:cTn id="69" dur="1" fill="hold">
                                          <p:stCondLst>
                                            <p:cond delay="0"/>
                                          </p:stCondLst>
                                        </p:cTn>
                                        <p:tgtEl>
                                          <p:spTgt spid="76"/>
                                        </p:tgtEl>
                                        <p:attrNameLst>
                                          <p:attrName>style.visibility</p:attrName>
                                        </p:attrNameLst>
                                      </p:cBhvr>
                                      <p:to>
                                        <p:strVal val="visible"/>
                                      </p:to>
                                    </p:set>
                                  </p:childTnLst>
                                </p:cTn>
                              </p:par>
                            </p:childTnLst>
                          </p:cTn>
                        </p:par>
                        <p:par>
                          <p:cTn id="70" fill="hold">
                            <p:stCondLst>
                              <p:cond delay="7000"/>
                            </p:stCondLst>
                            <p:childTnLst>
                              <p:par>
                                <p:cTn id="71" presetID="1" presetClass="entr" presetSubtype="0" fill="hold" nodeType="afterEffect">
                                  <p:stCondLst>
                                    <p:cond delay="2000"/>
                                  </p:stCondLst>
                                  <p:childTnLst>
                                    <p:set>
                                      <p:cBhvr>
                                        <p:cTn id="72" dur="1" fill="hold">
                                          <p:stCondLst>
                                            <p:cond delay="0"/>
                                          </p:stCondLst>
                                        </p:cTn>
                                        <p:tgtEl>
                                          <p:spTgt spid="54"/>
                                        </p:tgtEl>
                                        <p:attrNameLst>
                                          <p:attrName>style.visibility</p:attrName>
                                        </p:attrNameLst>
                                      </p:cBhvr>
                                      <p:to>
                                        <p:strVal val="visible"/>
                                      </p:to>
                                    </p:set>
                                  </p:childTnLst>
                                </p:cTn>
                              </p:par>
                            </p:childTnLst>
                          </p:cTn>
                        </p:par>
                        <p:par>
                          <p:cTn id="73" fill="hold">
                            <p:stCondLst>
                              <p:cond delay="9000"/>
                            </p:stCondLst>
                            <p:childTnLst>
                              <p:par>
                                <p:cTn id="74" presetID="1" presetClass="entr" presetSubtype="0" fill="hold" nodeType="afterEffect">
                                  <p:stCondLst>
                                    <p:cond delay="2000"/>
                                  </p:stCondLst>
                                  <p:childTnLst>
                                    <p:set>
                                      <p:cBhvr>
                                        <p:cTn id="75" dur="1" fill="hold">
                                          <p:stCondLst>
                                            <p:cond delay="0"/>
                                          </p:stCondLst>
                                        </p:cTn>
                                        <p:tgtEl>
                                          <p:spTgt spid="78"/>
                                        </p:tgtEl>
                                        <p:attrNameLst>
                                          <p:attrName>style.visibility</p:attrName>
                                        </p:attrNameLst>
                                      </p:cBhvr>
                                      <p:to>
                                        <p:strVal val="visible"/>
                                      </p:to>
                                    </p:set>
                                  </p:childTnLst>
                                </p:cTn>
                              </p:par>
                            </p:childTnLst>
                          </p:cTn>
                        </p:par>
                        <p:par>
                          <p:cTn id="76" fill="hold">
                            <p:stCondLst>
                              <p:cond delay="11000"/>
                            </p:stCondLst>
                            <p:childTnLst>
                              <p:par>
                                <p:cTn id="77" presetID="1" presetClass="entr" presetSubtype="0" fill="hold" nodeType="afterEffect">
                                  <p:stCondLst>
                                    <p:cond delay="2000"/>
                                  </p:stCondLst>
                                  <p:childTnLst>
                                    <p:set>
                                      <p:cBhvr>
                                        <p:cTn id="78" dur="1" fill="hold">
                                          <p:stCondLst>
                                            <p:cond delay="0"/>
                                          </p:stCondLst>
                                        </p:cTn>
                                        <p:tgtEl>
                                          <p:spTgt spid="72"/>
                                        </p:tgtEl>
                                        <p:attrNameLst>
                                          <p:attrName>style.visibility</p:attrName>
                                        </p:attrNameLst>
                                      </p:cBhvr>
                                      <p:to>
                                        <p:strVal val="visible"/>
                                      </p:to>
                                    </p:set>
                                  </p:childTnLst>
                                </p:cTn>
                              </p:par>
                            </p:childTnLst>
                          </p:cTn>
                        </p:par>
                        <p:par>
                          <p:cTn id="79" fill="hold">
                            <p:stCondLst>
                              <p:cond delay="13000"/>
                            </p:stCondLst>
                            <p:childTnLst>
                              <p:par>
                                <p:cTn id="80" presetID="1" presetClass="entr" presetSubtype="0" fill="hold" nodeType="afterEffect">
                                  <p:stCondLst>
                                    <p:cond delay="2000"/>
                                  </p:stCondLst>
                                  <p:childTnLst>
                                    <p:set>
                                      <p:cBhvr>
                                        <p:cTn id="81" dur="1" fill="hold">
                                          <p:stCondLst>
                                            <p:cond delay="0"/>
                                          </p:stCondLst>
                                        </p:cTn>
                                        <p:tgtEl>
                                          <p:spTgt spid="70"/>
                                        </p:tgtEl>
                                        <p:attrNameLst>
                                          <p:attrName>style.visibility</p:attrName>
                                        </p:attrNameLst>
                                      </p:cBhvr>
                                      <p:to>
                                        <p:strVal val="visible"/>
                                      </p:to>
                                    </p:set>
                                  </p:childTnLst>
                                </p:cTn>
                              </p:par>
                            </p:childTnLst>
                          </p:cTn>
                        </p:par>
                        <p:par>
                          <p:cTn id="82" fill="hold">
                            <p:stCondLst>
                              <p:cond delay="15000"/>
                            </p:stCondLst>
                            <p:childTnLst>
                              <p:par>
                                <p:cTn id="83" presetID="1" presetClass="entr" presetSubtype="0" fill="hold" nodeType="afterEffect">
                                  <p:stCondLst>
                                    <p:cond delay="2000"/>
                                  </p:stCondLst>
                                  <p:childTnLst>
                                    <p:set>
                                      <p:cBhvr>
                                        <p:cTn id="84" dur="1" fill="hold">
                                          <p:stCondLst>
                                            <p:cond delay="0"/>
                                          </p:stCondLst>
                                        </p:cTn>
                                        <p:tgtEl>
                                          <p:spTgt spid="66"/>
                                        </p:tgtEl>
                                        <p:attrNameLst>
                                          <p:attrName>style.visibility</p:attrName>
                                        </p:attrNameLst>
                                      </p:cBhvr>
                                      <p:to>
                                        <p:strVal val="visible"/>
                                      </p:to>
                                    </p:set>
                                  </p:childTnLst>
                                </p:cTn>
                              </p:par>
                            </p:childTnLst>
                          </p:cTn>
                        </p:par>
                        <p:par>
                          <p:cTn id="85" fill="hold">
                            <p:stCondLst>
                              <p:cond delay="17000"/>
                            </p:stCondLst>
                            <p:childTnLst>
                              <p:par>
                                <p:cTn id="86" presetID="1" presetClass="entr" presetSubtype="0" fill="hold" nodeType="afterEffect">
                                  <p:stCondLst>
                                    <p:cond delay="2000"/>
                                  </p:stCondLst>
                                  <p:childTnLst>
                                    <p:set>
                                      <p:cBhvr>
                                        <p:cTn id="87" dur="1" fill="hold">
                                          <p:stCondLst>
                                            <p:cond delay="0"/>
                                          </p:stCondLst>
                                        </p:cTn>
                                        <p:tgtEl>
                                          <p:spTgt spid="56"/>
                                        </p:tgtEl>
                                        <p:attrNameLst>
                                          <p:attrName>style.visibility</p:attrName>
                                        </p:attrNameLst>
                                      </p:cBhvr>
                                      <p:to>
                                        <p:strVal val="visible"/>
                                      </p:to>
                                    </p:set>
                                  </p:childTnLst>
                                </p:cTn>
                              </p:par>
                            </p:childTnLst>
                          </p:cTn>
                        </p:par>
                        <p:par>
                          <p:cTn id="88" fill="hold">
                            <p:stCondLst>
                              <p:cond delay="19000"/>
                            </p:stCondLst>
                            <p:childTnLst>
                              <p:par>
                                <p:cTn id="89" presetID="1" presetClass="entr" presetSubtype="0" fill="hold" nodeType="afterEffect">
                                  <p:stCondLst>
                                    <p:cond delay="2000"/>
                                  </p:stCondLst>
                                  <p:childTnLst>
                                    <p:set>
                                      <p:cBhvr>
                                        <p:cTn id="90" dur="1" fill="hold">
                                          <p:stCondLst>
                                            <p:cond delay="0"/>
                                          </p:stCondLst>
                                        </p:cTn>
                                        <p:tgtEl>
                                          <p:spTgt spid="80"/>
                                        </p:tgtEl>
                                        <p:attrNameLst>
                                          <p:attrName>style.visibility</p:attrName>
                                        </p:attrNameLst>
                                      </p:cBhvr>
                                      <p:to>
                                        <p:strVal val="visible"/>
                                      </p:to>
                                    </p:set>
                                  </p:childTnLst>
                                </p:cTn>
                              </p:par>
                            </p:childTnLst>
                          </p:cTn>
                        </p:par>
                        <p:par>
                          <p:cTn id="91" fill="hold">
                            <p:stCondLst>
                              <p:cond delay="21000"/>
                            </p:stCondLst>
                            <p:childTnLst>
                              <p:par>
                                <p:cTn id="92" presetID="1" presetClass="entr" presetSubtype="0" fill="hold" nodeType="afterEffect">
                                  <p:stCondLst>
                                    <p:cond delay="2000"/>
                                  </p:stCondLst>
                                  <p:childTnLst>
                                    <p:set>
                                      <p:cBhvr>
                                        <p:cTn id="93" dur="1" fill="hold">
                                          <p:stCondLst>
                                            <p:cond delay="0"/>
                                          </p:stCondLst>
                                        </p:cTn>
                                        <p:tgtEl>
                                          <p:spTgt spid="60"/>
                                        </p:tgtEl>
                                        <p:attrNameLst>
                                          <p:attrName>style.visibility</p:attrName>
                                        </p:attrNameLst>
                                      </p:cBhvr>
                                      <p:to>
                                        <p:strVal val="visible"/>
                                      </p:to>
                                    </p:set>
                                  </p:childTnLst>
                                </p:cTn>
                              </p:par>
                            </p:childTnLst>
                          </p:cTn>
                        </p:par>
                        <p:par>
                          <p:cTn id="94" fill="hold">
                            <p:stCondLst>
                              <p:cond delay="23000"/>
                            </p:stCondLst>
                            <p:childTnLst>
                              <p:par>
                                <p:cTn id="95" presetID="1" presetClass="entr" presetSubtype="0" fill="hold" nodeType="afterEffect">
                                  <p:stCondLst>
                                    <p:cond delay="2000"/>
                                  </p:stCondLst>
                                  <p:childTnLst>
                                    <p:set>
                                      <p:cBhvr>
                                        <p:cTn id="96" dur="1" fill="hold">
                                          <p:stCondLst>
                                            <p:cond delay="0"/>
                                          </p:stCondLst>
                                        </p:cTn>
                                        <p:tgtEl>
                                          <p:spTgt spid="74"/>
                                        </p:tgtEl>
                                        <p:attrNameLst>
                                          <p:attrName>style.visibility</p:attrName>
                                        </p:attrNameLst>
                                      </p:cBhvr>
                                      <p:to>
                                        <p:strVal val="visible"/>
                                      </p:to>
                                    </p:set>
                                  </p:childTnLst>
                                </p:cTn>
                              </p:par>
                            </p:childTnLst>
                          </p:cTn>
                        </p:par>
                        <p:par>
                          <p:cTn id="97" fill="hold">
                            <p:stCondLst>
                              <p:cond delay="25000"/>
                            </p:stCondLst>
                            <p:childTnLst>
                              <p:par>
                                <p:cTn id="98" presetID="1" presetClass="entr" presetSubtype="0" fill="hold" nodeType="afterEffect">
                                  <p:stCondLst>
                                    <p:cond delay="2000"/>
                                  </p:stCondLst>
                                  <p:childTnLst>
                                    <p:set>
                                      <p:cBhvr>
                                        <p:cTn id="99"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9" grpId="0" animBg="1"/>
      <p:bldP spid="15" grpId="0"/>
      <p:bldP spid="5" grpId="0" animBg="1"/>
      <p:bldP spid="10" grpId="0" animBg="1"/>
      <p:bldP spid="6" grpId="0" animBg="1"/>
      <p:bldP spid="9" grpId="0" animBg="1"/>
      <p:bldP spid="7" grpId="0" animBg="1"/>
      <p:bldP spid="8" grpId="0" animBg="1"/>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10292"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0" name="Picture 49">
            <a:extLst>
              <a:ext uri="{FF2B5EF4-FFF2-40B4-BE49-F238E27FC236}">
                <a16:creationId xmlns:a16="http://schemas.microsoft.com/office/drawing/2014/main" id="{1EBADBCA-DA20-4279-93C6-011DEF18AA7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42953" t="3964" b="3964"/>
          <a:stretch>
            <a:fillRect/>
          </a:stretch>
        </p:blipFill>
        <p:spPr>
          <a:xfrm>
            <a:off x="0" y="1"/>
            <a:ext cx="7554138" cy="6857999"/>
          </a:xfrm>
          <a:custGeom>
            <a:avLst/>
            <a:gdLst>
              <a:gd name="connsiteX0" fmla="*/ 0 w 7554138"/>
              <a:gd name="connsiteY0" fmla="*/ 0 h 6857999"/>
              <a:gd name="connsiteX1" fmla="*/ 7554138 w 7554138"/>
              <a:gd name="connsiteY1" fmla="*/ 0 h 6857999"/>
              <a:gd name="connsiteX2" fmla="*/ 7554138 w 7554138"/>
              <a:gd name="connsiteY2" fmla="*/ 6857999 h 6857999"/>
              <a:gd name="connsiteX3" fmla="*/ 0 w 7554138"/>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7554138" h="6857999">
                <a:moveTo>
                  <a:pt x="0" y="0"/>
                </a:moveTo>
                <a:lnTo>
                  <a:pt x="7554138" y="0"/>
                </a:lnTo>
                <a:lnTo>
                  <a:pt x="7554138" y="6857999"/>
                </a:lnTo>
                <a:lnTo>
                  <a:pt x="0" y="6857999"/>
                </a:lnTo>
                <a:close/>
              </a:path>
            </a:pathLst>
          </a:custGeom>
        </p:spPr>
      </p:pic>
      <p:sp>
        <p:nvSpPr>
          <p:cNvPr id="2" name="Título 1">
            <a:extLst>
              <a:ext uri="{FF2B5EF4-FFF2-40B4-BE49-F238E27FC236}">
                <a16:creationId xmlns:a16="http://schemas.microsoft.com/office/drawing/2014/main" id="{7F9CB3A4-4C9A-4047-8D58-CFBE6F464BD6}"/>
              </a:ext>
            </a:extLst>
          </p:cNvPr>
          <p:cNvSpPr>
            <a:spLocks noGrp="1"/>
          </p:cNvSpPr>
          <p:nvPr>
            <p:ph type="title"/>
          </p:nvPr>
        </p:nvSpPr>
        <p:spPr>
          <a:xfrm>
            <a:off x="640080" y="1243013"/>
            <a:ext cx="3855720" cy="4371974"/>
          </a:xfrm>
        </p:spPr>
        <p:txBody>
          <a:bodyPr>
            <a:normAutofit/>
          </a:bodyPr>
          <a:lstStyle/>
          <a:p>
            <a:r>
              <a:rPr lang="es-ES_tradnl" b="1" dirty="0">
                <a:solidFill>
                  <a:srgbClr val="FFFFFF"/>
                </a:solidFill>
              </a:rPr>
              <a:t>El Estallido Social como Núcleo Común Vinculante</a:t>
            </a:r>
            <a:endParaRPr lang="es-ES_tradnl" dirty="0">
              <a:solidFill>
                <a:srgbClr val="FFFFFF"/>
              </a:solidFill>
            </a:endParaRPr>
          </a:p>
        </p:txBody>
      </p:sp>
      <p:sp>
        <p:nvSpPr>
          <p:cNvPr id="52" name="Rectangle 51">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850" y="0"/>
            <a:ext cx="539115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50B75A98-EDC4-BF4A-BC3E-DFBC9EDBD5E0}"/>
              </a:ext>
            </a:extLst>
          </p:cNvPr>
          <p:cNvSpPr>
            <a:spLocks noGrp="1"/>
          </p:cNvSpPr>
          <p:nvPr>
            <p:ph idx="1"/>
          </p:nvPr>
        </p:nvSpPr>
        <p:spPr>
          <a:xfrm>
            <a:off x="6172200" y="804672"/>
            <a:ext cx="5221224" cy="5230368"/>
          </a:xfrm>
        </p:spPr>
        <p:txBody>
          <a:bodyPr anchor="ctr">
            <a:normAutofit/>
          </a:bodyPr>
          <a:lstStyle/>
          <a:p>
            <a:pPr lvl="0"/>
            <a:r>
              <a:rPr lang="es-ES_tradnl" sz="1500" b="1">
                <a:solidFill>
                  <a:srgbClr val="000000"/>
                </a:solidFill>
              </a:rPr>
              <a:t>Praxis Operativa</a:t>
            </a:r>
            <a:r>
              <a:rPr lang="es-ES_tradnl" sz="1500">
                <a:solidFill>
                  <a:srgbClr val="000000"/>
                </a:solidFill>
              </a:rPr>
              <a:t>: desde este NCV se actualiza la comunidad (o Red) del Estallido en el escenario real (plaza de la Dignidad, calles, Alameda). Tiene un importante soporte electrónico que desde sus producciones virtuales digitalizadas enriquece las formas de comprender y actuar en este escenario.</a:t>
            </a:r>
            <a:endParaRPr lang="es-CL" sz="1500">
              <a:solidFill>
                <a:srgbClr val="000000"/>
              </a:solidFill>
            </a:endParaRPr>
          </a:p>
          <a:p>
            <a:pPr lvl="0"/>
            <a:r>
              <a:rPr lang="es-ES_tradnl" sz="1500" b="1">
                <a:solidFill>
                  <a:srgbClr val="000000"/>
                </a:solidFill>
              </a:rPr>
              <a:t>Praxis Reflexiva</a:t>
            </a:r>
            <a:r>
              <a:rPr lang="es-ES_tradnl" sz="1500">
                <a:solidFill>
                  <a:srgbClr val="000000"/>
                </a:solidFill>
              </a:rPr>
              <a:t>: este NCV configura una nueva perspectiva de análisis de los fenómenos comunitarios, redes de conocimiento. Ha dado lugar a muchos estudios, artículos, ensayos, mitos, cuentos, poesías, cantos, pinturas, videos (sistematización, análisis de contenido, discurso, narrativo).</a:t>
            </a:r>
            <a:endParaRPr lang="es-CL" sz="1500">
              <a:solidFill>
                <a:srgbClr val="000000"/>
              </a:solidFill>
            </a:endParaRPr>
          </a:p>
          <a:p>
            <a:pPr lvl="0"/>
            <a:r>
              <a:rPr lang="es-ES_tradnl" sz="1500" b="1">
                <a:solidFill>
                  <a:srgbClr val="000000"/>
                </a:solidFill>
              </a:rPr>
              <a:t>Praxis Estratégica</a:t>
            </a:r>
            <a:r>
              <a:rPr lang="es-ES_tradnl" sz="1500">
                <a:solidFill>
                  <a:srgbClr val="000000"/>
                </a:solidFill>
              </a:rPr>
              <a:t>: construye nuevos escenarios de poder (gobernanza sociocomunitaria) de los asuntos públicos (salud, educación, vivienda, pensiones, seguridad) (IAP, gobernanza)</a:t>
            </a:r>
            <a:endParaRPr lang="es-CL" sz="1500">
              <a:solidFill>
                <a:srgbClr val="000000"/>
              </a:solidFill>
            </a:endParaRPr>
          </a:p>
          <a:p>
            <a:pPr lvl="0"/>
            <a:r>
              <a:rPr lang="es-ES_tradnl" sz="1500" b="1">
                <a:solidFill>
                  <a:srgbClr val="000000"/>
                </a:solidFill>
              </a:rPr>
              <a:t>Praxis Normativa</a:t>
            </a:r>
            <a:r>
              <a:rPr lang="es-ES_tradnl" sz="1500">
                <a:solidFill>
                  <a:srgbClr val="000000"/>
                </a:solidFill>
              </a:rPr>
              <a:t>: busca el establecimiento de nuevas reglas y normas entre el mundo del sistema y la comunidad, una nueva constitución.</a:t>
            </a:r>
            <a:endParaRPr lang="es-CL" sz="1500">
              <a:solidFill>
                <a:srgbClr val="000000"/>
              </a:solidFill>
            </a:endParaRPr>
          </a:p>
          <a:p>
            <a:pPr lvl="0"/>
            <a:r>
              <a:rPr lang="es-ES_tradnl" sz="1500" b="1">
                <a:solidFill>
                  <a:srgbClr val="000000"/>
                </a:solidFill>
              </a:rPr>
              <a:t>Praxis Afectiva</a:t>
            </a:r>
            <a:r>
              <a:rPr lang="es-ES_tradnl" sz="1500">
                <a:solidFill>
                  <a:srgbClr val="000000"/>
                </a:solidFill>
              </a:rPr>
              <a:t>: genera un campo dinámico de intensos flujos emocionales (solidaridad, compromiso, sentido de comunidad, denuncia, climas de movilización, conflictos, violencia, agresividad, espíritu ‘combativo’)</a:t>
            </a:r>
            <a:endParaRPr lang="es-CL" sz="1500">
              <a:solidFill>
                <a:srgbClr val="000000"/>
              </a:solidFill>
            </a:endParaRPr>
          </a:p>
        </p:txBody>
      </p:sp>
    </p:spTree>
    <p:extLst>
      <p:ext uri="{BB962C8B-B14F-4D97-AF65-F5344CB8AC3E}">
        <p14:creationId xmlns:p14="http://schemas.microsoft.com/office/powerpoint/2010/main" val="320978058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B3C91F1F-266F-4465-8F89-487664D87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32">
            <a:extLst>
              <a:ext uri="{FF2B5EF4-FFF2-40B4-BE49-F238E27FC236}">
                <a16:creationId xmlns:a16="http://schemas.microsoft.com/office/drawing/2014/main" id="{117F01D7-4ACD-4ABC-8244-95EC0B6203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96272" y="1026251"/>
            <a:ext cx="7298578"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Freeform: Shape 31">
            <a:extLst>
              <a:ext uri="{FF2B5EF4-FFF2-40B4-BE49-F238E27FC236}">
                <a16:creationId xmlns:a16="http://schemas.microsoft.com/office/drawing/2014/main" id="{1E2C23CB-D77B-4033-877F-D35608A3C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3554541" y="-619573"/>
            <a:ext cx="9016699"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B7EAFFA9-61D4-B949-BBEE-FF71F6ADDF19}"/>
              </a:ext>
            </a:extLst>
          </p:cNvPr>
          <p:cNvSpPr>
            <a:spLocks noGrp="1"/>
          </p:cNvSpPr>
          <p:nvPr>
            <p:ph type="title"/>
          </p:nvPr>
        </p:nvSpPr>
        <p:spPr>
          <a:xfrm>
            <a:off x="804672" y="2350008"/>
            <a:ext cx="2441448" cy="2459736"/>
          </a:xfrm>
        </p:spPr>
        <p:txBody>
          <a:bodyPr>
            <a:normAutofit/>
          </a:bodyPr>
          <a:lstStyle/>
          <a:p>
            <a:r>
              <a:rPr lang="es-ES_tradnl" sz="3200"/>
              <a:t>TESIS</a:t>
            </a:r>
          </a:p>
        </p:txBody>
      </p:sp>
      <p:sp>
        <p:nvSpPr>
          <p:cNvPr id="3" name="Marcador de contenido 2">
            <a:extLst>
              <a:ext uri="{FF2B5EF4-FFF2-40B4-BE49-F238E27FC236}">
                <a16:creationId xmlns:a16="http://schemas.microsoft.com/office/drawing/2014/main" id="{872CEB16-8141-4042-9A56-732A96C09E99}"/>
              </a:ext>
            </a:extLst>
          </p:cNvPr>
          <p:cNvSpPr>
            <a:spLocks noGrp="1"/>
          </p:cNvSpPr>
          <p:nvPr>
            <p:ph idx="1"/>
          </p:nvPr>
        </p:nvSpPr>
        <p:spPr>
          <a:xfrm>
            <a:off x="4846320" y="1115568"/>
            <a:ext cx="6556248" cy="4636008"/>
          </a:xfrm>
        </p:spPr>
        <p:txBody>
          <a:bodyPr anchor="ctr">
            <a:normAutofit/>
          </a:bodyPr>
          <a:lstStyle/>
          <a:p>
            <a:r>
              <a:rPr lang="es-ES_tradnl" sz="2200"/>
              <a:t>Postulo el </a:t>
            </a:r>
            <a:r>
              <a:rPr lang="es-ES_tradnl" sz="2200" u="sng"/>
              <a:t>acontecimiento</a:t>
            </a:r>
            <a:r>
              <a:rPr lang="es-ES_tradnl" sz="2200"/>
              <a:t> como la forma concreta que adquiere lo comunitario en la vida de las personas. </a:t>
            </a:r>
          </a:p>
          <a:p>
            <a:r>
              <a:rPr lang="es-ES_tradnl" sz="2200"/>
              <a:t>La comunidad -como macro acontecimiento- puede ser concebida como un entramado de micro acontecimientos fractalmente enlazados entre sí por una lógica recursiva.</a:t>
            </a:r>
            <a:endParaRPr lang="es-CL" sz="2200"/>
          </a:p>
          <a:p>
            <a:r>
              <a:rPr lang="es-ES_tradnl" sz="2200"/>
              <a:t>En un sentido más aplicado, esta aproximación conceptual nos permite a su vez comprender, analizar y gestionar de manera más situada las intervenciones sociales y comunitarias: los programas adquieren en la práctica las formas multifacéticas del acontecimiento comunitario.</a:t>
            </a:r>
            <a:endParaRPr lang="es-CL" sz="2200"/>
          </a:p>
          <a:p>
            <a:endParaRPr lang="es-ES_tradnl" sz="2200"/>
          </a:p>
        </p:txBody>
      </p:sp>
    </p:spTree>
    <p:extLst>
      <p:ext uri="{BB962C8B-B14F-4D97-AF65-F5344CB8AC3E}">
        <p14:creationId xmlns:p14="http://schemas.microsoft.com/office/powerpoint/2010/main" val="403437194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F927D-3CA9-AC48-A749-1C4FC4B57873}"/>
              </a:ext>
            </a:extLst>
          </p:cNvPr>
          <p:cNvSpPr>
            <a:spLocks noGrp="1"/>
          </p:cNvSpPr>
          <p:nvPr>
            <p:ph type="title"/>
          </p:nvPr>
        </p:nvSpPr>
        <p:spPr>
          <a:xfrm>
            <a:off x="6653600" y="1396289"/>
            <a:ext cx="5006336" cy="1325563"/>
          </a:xfrm>
        </p:spPr>
        <p:txBody>
          <a:bodyPr>
            <a:normAutofit/>
          </a:bodyPr>
          <a:lstStyle/>
          <a:p>
            <a:r>
              <a:rPr lang="es-ES_tradnl"/>
              <a:t>PROBLEMATIZACIÓN</a:t>
            </a:r>
          </a:p>
        </p:txBody>
      </p:sp>
      <p:sp>
        <p:nvSpPr>
          <p:cNvPr id="39" name="Freeform: Shape 3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Libros">
            <a:extLst>
              <a:ext uri="{FF2B5EF4-FFF2-40B4-BE49-F238E27FC236}">
                <a16:creationId xmlns:a16="http://schemas.microsoft.com/office/drawing/2014/main" id="{CC2ED2FE-EC6B-47C4-9D04-0F9D1D8A26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64241" y="643466"/>
            <a:ext cx="4105275" cy="4105275"/>
          </a:xfrm>
          <a:prstGeom prst="rect">
            <a:avLst/>
          </a:prstGeom>
        </p:spPr>
      </p:pic>
      <p:sp>
        <p:nvSpPr>
          <p:cNvPr id="3" name="Marcador de contenido 2">
            <a:extLst>
              <a:ext uri="{FF2B5EF4-FFF2-40B4-BE49-F238E27FC236}">
                <a16:creationId xmlns:a16="http://schemas.microsoft.com/office/drawing/2014/main" id="{BFA97C32-86ED-2B47-AC0B-3D7FFC3173E0}"/>
              </a:ext>
            </a:extLst>
          </p:cNvPr>
          <p:cNvSpPr>
            <a:spLocks noGrp="1"/>
          </p:cNvSpPr>
          <p:nvPr>
            <p:ph idx="1"/>
          </p:nvPr>
        </p:nvSpPr>
        <p:spPr>
          <a:xfrm>
            <a:off x="6658044" y="2871982"/>
            <a:ext cx="5006336" cy="3181684"/>
          </a:xfrm>
        </p:spPr>
        <p:txBody>
          <a:bodyPr anchor="t">
            <a:normAutofit/>
          </a:bodyPr>
          <a:lstStyle/>
          <a:p>
            <a:pPr lvl="0"/>
            <a:r>
              <a:rPr lang="es-ES_tradnl" sz="1400" dirty="0"/>
              <a:t>La psicología comunitaria latinoamericana -mediante modelos como la IAP, la Sistematización, la Educación Popular y el Enfoque Decolonial- ha puesto el énfasis en:</a:t>
            </a:r>
            <a:endParaRPr lang="es-CL" sz="1400" dirty="0"/>
          </a:p>
          <a:p>
            <a:pPr lvl="1"/>
            <a:r>
              <a:rPr lang="es-ES_tradnl" sz="1400" dirty="0"/>
              <a:t>la praxis situada en contextos concretos.</a:t>
            </a:r>
            <a:endParaRPr lang="es-CL" sz="1400" dirty="0"/>
          </a:p>
          <a:p>
            <a:pPr lvl="1"/>
            <a:r>
              <a:rPr lang="es-ES_tradnl" sz="1400" dirty="0"/>
              <a:t>el saber comunitario y su articulación con el saber experto.</a:t>
            </a:r>
            <a:endParaRPr lang="es-CL" sz="1400" dirty="0"/>
          </a:p>
          <a:p>
            <a:pPr lvl="1"/>
            <a:r>
              <a:rPr lang="es-ES_tradnl" sz="1400" dirty="0"/>
              <a:t>la gestión del conocimiento.</a:t>
            </a:r>
            <a:endParaRPr lang="es-CL" sz="1400" dirty="0"/>
          </a:p>
          <a:p>
            <a:pPr lvl="1"/>
            <a:r>
              <a:rPr lang="es-ES_tradnl" sz="1400" dirty="0"/>
              <a:t>la participación de la comunidad en los asuntos que le conciernen</a:t>
            </a:r>
            <a:endParaRPr lang="es-CL" sz="1400" dirty="0"/>
          </a:p>
          <a:p>
            <a:pPr lvl="1"/>
            <a:r>
              <a:rPr lang="es-ES_tradnl" sz="1400" dirty="0"/>
              <a:t>lo afectivo-emocional como dimensión transversal a lo comunitario. </a:t>
            </a:r>
            <a:endParaRPr lang="es-CL" sz="1400" dirty="0"/>
          </a:p>
          <a:p>
            <a:pPr lvl="1"/>
            <a:r>
              <a:rPr lang="es-ES_tradnl" sz="1400" dirty="0"/>
              <a:t> concebir la comunidad como un proceso continuo de alto dinamismo y de transformaciones multiformes</a:t>
            </a:r>
          </a:p>
        </p:txBody>
      </p:sp>
    </p:spTree>
    <p:extLst>
      <p:ext uri="{BB962C8B-B14F-4D97-AF65-F5344CB8AC3E}">
        <p14:creationId xmlns:p14="http://schemas.microsoft.com/office/powerpoint/2010/main" val="24179167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50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13001"/>
                            </p:stCondLst>
                            <p:childTnLst>
                              <p:par>
                                <p:cTn id="8" presetID="1" presetClass="entr" presetSubtype="0" fill="hold" grpId="0" nodeType="afterEffect">
                                  <p:stCondLst>
                                    <p:cond delay="0"/>
                                  </p:stCondLst>
                                  <p:iterate type="wd">
                                    <p:tmAbs val="500"/>
                                  </p:iterate>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16002"/>
                            </p:stCondLst>
                            <p:childTnLst>
                              <p:par>
                                <p:cTn id="11" presetID="1" presetClass="entr" presetSubtype="0" fill="hold" grpId="0" nodeType="afterEffect">
                                  <p:stCondLst>
                                    <p:cond delay="0"/>
                                  </p:stCondLst>
                                  <p:iterate type="wd">
                                    <p:tmAbs val="500"/>
                                  </p:iterate>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par>
                          <p:cTn id="13" fill="hold">
                            <p:stCondLst>
                              <p:cond delay="21003"/>
                            </p:stCondLst>
                            <p:childTnLst>
                              <p:par>
                                <p:cTn id="14" presetID="1" presetClass="entr" presetSubtype="0" fill="hold" grpId="0" nodeType="afterEffect">
                                  <p:stCondLst>
                                    <p:cond delay="0"/>
                                  </p:stCondLst>
                                  <p:iterate type="wd">
                                    <p:tmAbs val="500"/>
                                  </p:iterate>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par>
                          <p:cTn id="16" fill="hold">
                            <p:stCondLst>
                              <p:cond delay="23004"/>
                            </p:stCondLst>
                            <p:childTnLst>
                              <p:par>
                                <p:cTn id="17" presetID="1" presetClass="entr" presetSubtype="0" fill="hold" grpId="0" nodeType="afterEffect">
                                  <p:stCondLst>
                                    <p:cond delay="0"/>
                                  </p:stCondLst>
                                  <p:iterate type="wd">
                                    <p:tmAbs val="500"/>
                                  </p:iterate>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par>
                          <p:cTn id="19" fill="hold">
                            <p:stCondLst>
                              <p:cond delay="28005"/>
                            </p:stCondLst>
                            <p:childTnLst>
                              <p:par>
                                <p:cTn id="20" presetID="1" presetClass="entr" presetSubtype="0" fill="hold" grpId="0" nodeType="afterEffect">
                                  <p:stCondLst>
                                    <p:cond delay="0"/>
                                  </p:stCondLst>
                                  <p:iterate type="wd">
                                    <p:tmAbs val="500"/>
                                  </p:iterate>
                                  <p:childTnLst>
                                    <p:set>
                                      <p:cBhvr>
                                        <p:cTn id="21" dur="1" fill="hold">
                                          <p:stCondLst>
                                            <p:cond delay="0"/>
                                          </p:stCondLst>
                                        </p:cTn>
                                        <p:tgtEl>
                                          <p:spTgt spid="3">
                                            <p:txEl>
                                              <p:pRg st="5" end="5"/>
                                            </p:txEl>
                                          </p:spTgt>
                                        </p:tgtEl>
                                        <p:attrNameLst>
                                          <p:attrName>style.visibility</p:attrName>
                                        </p:attrNameLst>
                                      </p:cBhvr>
                                      <p:to>
                                        <p:strVal val="visible"/>
                                      </p:to>
                                    </p:set>
                                  </p:childTnLst>
                                </p:cTn>
                              </p:par>
                            </p:childTnLst>
                          </p:cTn>
                        </p:par>
                        <p:par>
                          <p:cTn id="22" fill="hold">
                            <p:stCondLst>
                              <p:cond delay="32006"/>
                            </p:stCondLst>
                            <p:childTnLst>
                              <p:par>
                                <p:cTn id="23" presetID="1" presetClass="entr" presetSubtype="0" fill="hold" grpId="0" nodeType="afterEffect">
                                  <p:stCondLst>
                                    <p:cond delay="0"/>
                                  </p:stCondLst>
                                  <p:iterate type="wd">
                                    <p:tmAbs val="500"/>
                                  </p:iterate>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61C28E-6579-A44F-A563-580477D9F89B}"/>
              </a:ext>
            </a:extLst>
          </p:cNvPr>
          <p:cNvSpPr>
            <a:spLocks noGrp="1"/>
          </p:cNvSpPr>
          <p:nvPr>
            <p:ph type="title"/>
          </p:nvPr>
        </p:nvSpPr>
        <p:spPr>
          <a:xfrm>
            <a:off x="391378" y="320675"/>
            <a:ext cx="11407487" cy="1325563"/>
          </a:xfrm>
        </p:spPr>
        <p:txBody>
          <a:bodyPr>
            <a:normAutofit/>
          </a:bodyPr>
          <a:lstStyle/>
          <a:p>
            <a:r>
              <a:rPr lang="es-ES_tradnl" sz="5400" dirty="0"/>
              <a:t>ACONTECIMIENTO COMUNITARIO</a:t>
            </a:r>
          </a:p>
        </p:txBody>
      </p:sp>
      <p:graphicFrame>
        <p:nvGraphicFramePr>
          <p:cNvPr id="5" name="Marcador de contenido 2">
            <a:extLst>
              <a:ext uri="{FF2B5EF4-FFF2-40B4-BE49-F238E27FC236}">
                <a16:creationId xmlns:a16="http://schemas.microsoft.com/office/drawing/2014/main" id="{A4CAA8F3-FCEB-49C2-8896-9AE8CEC56A7F}"/>
              </a:ext>
            </a:extLst>
          </p:cNvPr>
          <p:cNvGraphicFramePr>
            <a:graphicFrameLocks noGrp="1"/>
          </p:cNvGraphicFramePr>
          <p:nvPr>
            <p:ph idx="1"/>
            <p:extLst>
              <p:ext uri="{D42A27DB-BD31-4B8C-83A1-F6EECF244321}">
                <p14:modId xmlns:p14="http://schemas.microsoft.com/office/powerpoint/2010/main" val="2515223722"/>
              </p:ext>
            </p:extLst>
          </p:nvPr>
        </p:nvGraphicFramePr>
        <p:xfrm>
          <a:off x="391379" y="1825625"/>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8346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3C5A64CE-E7E5-494F-9F3F-76FE86A5B818}"/>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93CB7D49-B81E-4FE3-8605-466086416005}"/>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graphicEl>
                                              <a:dgm id="{99DA7A15-566D-4AC5-99C3-C8A68C1358EB}"/>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1C0FBC27-8664-44CC-BAD0-F4C0AC29F61C}"/>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graphicEl>
                                              <a:dgm id="{5E9AE33B-660D-4C32-8350-9DBF3813DAB3}"/>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7F060BCC-1BE2-4FA8-B57B-686F412E3CA5}"/>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BA458B4A-0BB7-4D0F-9776-B3F90EE36CF0}"/>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1E0FA0B3-117C-4896-BEF4-5A9FAC9309E1}"/>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C87BE8E6-E9ED-479D-A70C-779048A60ABC}"/>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672C3581-2555-BD45-A315-B714DCACFD16}"/>
              </a:ext>
            </a:extLst>
          </p:cNvPr>
          <p:cNvSpPr>
            <a:spLocks noGrp="1"/>
          </p:cNvSpPr>
          <p:nvPr>
            <p:ph type="title"/>
          </p:nvPr>
        </p:nvSpPr>
        <p:spPr>
          <a:xfrm>
            <a:off x="391378" y="320675"/>
            <a:ext cx="11407487" cy="1325563"/>
          </a:xfrm>
        </p:spPr>
        <p:txBody>
          <a:bodyPr>
            <a:normAutofit/>
          </a:bodyPr>
          <a:lstStyle/>
          <a:p>
            <a:r>
              <a:rPr lang="es-ES_tradnl" sz="4600">
                <a:solidFill>
                  <a:schemeClr val="bg1"/>
                </a:solidFill>
              </a:rPr>
              <a:t>¿Por qué un acontecimiento es </a:t>
            </a:r>
            <a:r>
              <a:rPr lang="es-ES_tradnl" sz="4600" u="sng">
                <a:solidFill>
                  <a:schemeClr val="bg1"/>
                </a:solidFill>
              </a:rPr>
              <a:t>actualización</a:t>
            </a:r>
            <a:r>
              <a:rPr lang="es-ES_tradnl" sz="4600">
                <a:solidFill>
                  <a:schemeClr val="bg1"/>
                </a:solidFill>
              </a:rPr>
              <a:t>?</a:t>
            </a:r>
          </a:p>
        </p:txBody>
      </p:sp>
      <p:graphicFrame>
        <p:nvGraphicFramePr>
          <p:cNvPr id="5" name="Marcador de contenido 2">
            <a:extLst>
              <a:ext uri="{FF2B5EF4-FFF2-40B4-BE49-F238E27FC236}">
                <a16:creationId xmlns:a16="http://schemas.microsoft.com/office/drawing/2014/main" id="{BA42B8A8-9FF3-4B80-9BE8-6BDA29743694}"/>
              </a:ext>
            </a:extLst>
          </p:cNvPr>
          <p:cNvGraphicFramePr>
            <a:graphicFrameLocks noGrp="1"/>
          </p:cNvGraphicFramePr>
          <p:nvPr>
            <p:ph idx="1"/>
            <p:extLst>
              <p:ext uri="{D42A27DB-BD31-4B8C-83A1-F6EECF244321}">
                <p14:modId xmlns:p14="http://schemas.microsoft.com/office/powerpoint/2010/main" val="2466474323"/>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8839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E1DF06D1-54A0-4306-926F-DB9E73EAC7E4}"/>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69325EDD-BE9F-4027-B98A-AD9F6CD31511}"/>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graphicEl>
                                              <a:dgm id="{3A7587FC-6852-4488-85A6-D3630ABDA572}"/>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5571F034-EF20-4855-9C3B-4132CE88018A}"/>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graphicEl>
                                              <a:dgm id="{4FDCE092-585D-41C6-A71D-C471D87B1614}"/>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FB4C0D63-905C-4882-ACB5-43542B1D40D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DEC939A5-7B2F-4423-B52D-B7E4B7285023}"/>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443E4D61-A966-429B-AD61-67B66388D506}"/>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5ACC8A68-D869-4EA4-AE7C-955897558CD0}"/>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graphicEl>
                                              <a:dgm id="{5BE4ABDA-7ADD-4DCD-84E4-53BBCA2B4AFE}"/>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graphicEl>
                                              <a:dgm id="{A16C9FB4-D96F-4C8A-AFEF-8D75730898C2}"/>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graphicEl>
                                              <a:dgm id="{5295FCEB-1DA6-4937-8FA6-1D0B31EE47A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C91F1F-266F-4465-8F89-487664D87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32">
            <a:extLst>
              <a:ext uri="{FF2B5EF4-FFF2-40B4-BE49-F238E27FC236}">
                <a16:creationId xmlns:a16="http://schemas.microsoft.com/office/drawing/2014/main" id="{117F01D7-4ACD-4ABC-8244-95EC0B6203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96272" y="1026251"/>
            <a:ext cx="7298578"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1E2C23CB-D77B-4033-877F-D35608A3C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3554541" y="-619573"/>
            <a:ext cx="9016699"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32E6489D-0EEA-5D48-8674-79AA7649EE3E}"/>
              </a:ext>
            </a:extLst>
          </p:cNvPr>
          <p:cNvSpPr>
            <a:spLocks noGrp="1"/>
          </p:cNvSpPr>
          <p:nvPr>
            <p:ph type="title"/>
          </p:nvPr>
        </p:nvSpPr>
        <p:spPr>
          <a:xfrm>
            <a:off x="804672" y="2350008"/>
            <a:ext cx="2441448" cy="2459736"/>
          </a:xfrm>
        </p:spPr>
        <p:txBody>
          <a:bodyPr>
            <a:normAutofit/>
          </a:bodyPr>
          <a:lstStyle/>
          <a:p>
            <a:r>
              <a:rPr lang="es-ES_tradnl" sz="2700"/>
              <a:t>¿Por qué un acontecimiento es </a:t>
            </a:r>
            <a:r>
              <a:rPr lang="es-ES_tradnl" sz="2700" u="sng"/>
              <a:t>virtualización</a:t>
            </a:r>
            <a:r>
              <a:rPr lang="es-ES_tradnl" sz="2700"/>
              <a:t>?</a:t>
            </a:r>
          </a:p>
        </p:txBody>
      </p:sp>
      <p:sp>
        <p:nvSpPr>
          <p:cNvPr id="3" name="Marcador de contenido 2">
            <a:extLst>
              <a:ext uri="{FF2B5EF4-FFF2-40B4-BE49-F238E27FC236}">
                <a16:creationId xmlns:a16="http://schemas.microsoft.com/office/drawing/2014/main" id="{42209FCB-0CB9-8543-998C-71A9C328B98E}"/>
              </a:ext>
            </a:extLst>
          </p:cNvPr>
          <p:cNvSpPr>
            <a:spLocks noGrp="1"/>
          </p:cNvSpPr>
          <p:nvPr>
            <p:ph idx="1"/>
          </p:nvPr>
        </p:nvSpPr>
        <p:spPr>
          <a:xfrm>
            <a:off x="4846320" y="1115568"/>
            <a:ext cx="6556248" cy="4636008"/>
          </a:xfrm>
        </p:spPr>
        <p:txBody>
          <a:bodyPr anchor="ctr">
            <a:normAutofit/>
          </a:bodyPr>
          <a:lstStyle/>
          <a:p>
            <a:r>
              <a:rPr lang="es-ES_tradnl" sz="2000" dirty="0"/>
              <a:t>Porque en este aquí y ahora específico estamos usando conocimientos que no han sido creados por nosotros en este contexto situacional. </a:t>
            </a:r>
          </a:p>
          <a:p>
            <a:r>
              <a:rPr lang="es-ES_tradnl" sz="2000" dirty="0"/>
              <a:t>Por ejemplo, la lengua, el sistema de reglas del cual nos hemos apropiado para darle vida al acontecimiento. </a:t>
            </a:r>
          </a:p>
          <a:p>
            <a:r>
              <a:rPr lang="es-ES_tradnl" sz="2000" dirty="0"/>
              <a:t>Las personas ya fallecidas, vuelven a hacerse presente: los recuperamos de archivos, textos, libros, videos. </a:t>
            </a:r>
          </a:p>
          <a:p>
            <a:r>
              <a:rPr lang="es-ES_tradnl" sz="2000" dirty="0"/>
              <a:t>Estos autores y sus producciones fueron sacados del aquí y ahora en que vivieron para llegar hasta nosotros virtualizados mediante herramientas como el lenguaje, la memoria, la escritura en todo tipo de soportes, etc. </a:t>
            </a:r>
          </a:p>
          <a:p>
            <a:r>
              <a:rPr lang="es-ES_tradnl" sz="2000" dirty="0"/>
              <a:t>De esta manera, pensamos desde ellos, ellos siguen pensando en nosotros, nos pensamos desde ellos.</a:t>
            </a:r>
            <a:endParaRPr lang="es-CL" sz="2000" dirty="0"/>
          </a:p>
          <a:p>
            <a:endParaRPr lang="es-ES_tradnl" sz="2000" dirty="0"/>
          </a:p>
        </p:txBody>
      </p:sp>
    </p:spTree>
    <p:extLst>
      <p:ext uri="{BB962C8B-B14F-4D97-AF65-F5344CB8AC3E}">
        <p14:creationId xmlns:p14="http://schemas.microsoft.com/office/powerpoint/2010/main" val="74230842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DDC2462F-60AC-BD4B-9908-3828A582FD06}"/>
              </a:ext>
            </a:extLst>
          </p:cNvPr>
          <p:cNvSpPr>
            <a:spLocks noGrp="1"/>
          </p:cNvSpPr>
          <p:nvPr>
            <p:ph type="title"/>
          </p:nvPr>
        </p:nvSpPr>
        <p:spPr>
          <a:xfrm>
            <a:off x="391378" y="320675"/>
            <a:ext cx="11407487" cy="1325563"/>
          </a:xfrm>
        </p:spPr>
        <p:txBody>
          <a:bodyPr>
            <a:normAutofit/>
          </a:bodyPr>
          <a:lstStyle/>
          <a:p>
            <a:r>
              <a:rPr lang="es-ES_tradnl" sz="5400" b="1">
                <a:solidFill>
                  <a:schemeClr val="bg1"/>
                </a:solidFill>
              </a:rPr>
              <a:t>Afectividad</a:t>
            </a:r>
            <a:endParaRPr lang="es-ES_tradnl" sz="5400">
              <a:solidFill>
                <a:schemeClr val="bg1"/>
              </a:solidFill>
            </a:endParaRPr>
          </a:p>
        </p:txBody>
      </p:sp>
      <p:graphicFrame>
        <p:nvGraphicFramePr>
          <p:cNvPr id="5" name="Marcador de contenido 2">
            <a:extLst>
              <a:ext uri="{FF2B5EF4-FFF2-40B4-BE49-F238E27FC236}">
                <a16:creationId xmlns:a16="http://schemas.microsoft.com/office/drawing/2014/main" id="{5D1C3A50-EF85-4FE8-8765-5FD582E11FF9}"/>
              </a:ext>
            </a:extLst>
          </p:cNvPr>
          <p:cNvGraphicFramePr>
            <a:graphicFrameLocks noGrp="1"/>
          </p:cNvGraphicFramePr>
          <p:nvPr>
            <p:ph idx="1"/>
            <p:extLst>
              <p:ext uri="{D42A27DB-BD31-4B8C-83A1-F6EECF244321}">
                <p14:modId xmlns:p14="http://schemas.microsoft.com/office/powerpoint/2010/main" val="3860445351"/>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85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53042EE6-88C7-4E12-897D-E9DE7FAA69C6}"/>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D8ADBF1C-7E3B-4F3E-B355-1252F08C3ED9}"/>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graphicEl>
                                              <a:dgm id="{12DE5CE0-1E55-4C65-842E-965B1F318321}"/>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CF9518B3-3826-40C8-A995-FEEACAC10A97}"/>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graphicEl>
                                              <a:dgm id="{34797DA4-8DEC-429E-B789-F86D9D06C6B4}"/>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7BC9DDA4-2C0D-4B15-9918-B1CB8B3F77D1}"/>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2C4FD7CD-5F1F-470D-B09B-7885BF08AA08}"/>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FC3288AB-A7C0-4FE3-A8D2-FBB033381857}"/>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7D1D52AB-E2F1-4E56-B6C9-7606B073275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 name="Rectangle 29">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ítulo 1">
            <a:extLst>
              <a:ext uri="{FF2B5EF4-FFF2-40B4-BE49-F238E27FC236}">
                <a16:creationId xmlns:a16="http://schemas.microsoft.com/office/drawing/2014/main" id="{4171B1AC-A7E2-D34E-BF4C-9A95AF73CACB}"/>
              </a:ext>
            </a:extLst>
          </p:cNvPr>
          <p:cNvSpPr>
            <a:spLocks noGrp="1"/>
          </p:cNvSpPr>
          <p:nvPr>
            <p:ph type="title"/>
          </p:nvPr>
        </p:nvSpPr>
        <p:spPr>
          <a:xfrm>
            <a:off x="1295400" y="669925"/>
            <a:ext cx="4800600" cy="1325563"/>
          </a:xfrm>
        </p:spPr>
        <p:txBody>
          <a:bodyPr anchor="b">
            <a:normAutofit/>
          </a:bodyPr>
          <a:lstStyle/>
          <a:p>
            <a:r>
              <a:rPr lang="es-ES_tradnl" sz="3100" b="1">
                <a:solidFill>
                  <a:schemeClr val="bg1"/>
                </a:solidFill>
              </a:rPr>
              <a:t>Dimensiones del Acontecimiento Comunitario</a:t>
            </a:r>
            <a:endParaRPr lang="es-ES_tradnl" sz="3100">
              <a:solidFill>
                <a:schemeClr val="bg1"/>
              </a:solidFill>
            </a:endParaRPr>
          </a:p>
        </p:txBody>
      </p:sp>
      <p:cxnSp>
        <p:nvCxnSpPr>
          <p:cNvPr id="56" name="Straight Connector 31">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 y="2026340"/>
            <a:ext cx="609599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C48EE34-668E-4544-A893-2CBFBBAC63BC}"/>
              </a:ext>
            </a:extLst>
          </p:cNvPr>
          <p:cNvSpPr>
            <a:spLocks noGrp="1"/>
          </p:cNvSpPr>
          <p:nvPr>
            <p:ph idx="1"/>
          </p:nvPr>
        </p:nvSpPr>
        <p:spPr>
          <a:xfrm>
            <a:off x="1295400" y="2288833"/>
            <a:ext cx="4800600" cy="3711571"/>
          </a:xfrm>
        </p:spPr>
        <p:txBody>
          <a:bodyPr>
            <a:normAutofit/>
          </a:bodyPr>
          <a:lstStyle/>
          <a:p>
            <a:pPr marL="0" lvl="0" indent="0">
              <a:buNone/>
            </a:pPr>
            <a:r>
              <a:rPr lang="es-ES_tradnl" sz="1900" dirty="0">
                <a:solidFill>
                  <a:schemeClr val="bg1"/>
                </a:solidFill>
              </a:rPr>
              <a:t>¿Cómo se configura un acontecimiento comunitario?</a:t>
            </a:r>
            <a:endParaRPr lang="es-CL" sz="1900" dirty="0">
              <a:solidFill>
                <a:schemeClr val="bg1"/>
              </a:solidFill>
            </a:endParaRPr>
          </a:p>
          <a:p>
            <a:pPr marL="514350" lvl="0" indent="-514350">
              <a:buFont typeface="+mj-lt"/>
              <a:buAutoNum type="arabicPeriod"/>
            </a:pPr>
            <a:r>
              <a:rPr lang="es-ES_tradnl" sz="1900" dirty="0">
                <a:solidFill>
                  <a:schemeClr val="bg1"/>
                </a:solidFill>
              </a:rPr>
              <a:t>Un acontecimiento instala y se instala en una </a:t>
            </a:r>
            <a:r>
              <a:rPr lang="es-ES_tradnl" sz="1900" b="1" dirty="0">
                <a:solidFill>
                  <a:schemeClr val="bg1"/>
                </a:solidFill>
              </a:rPr>
              <a:t>Matriz De Vinculaciones Prácticas.</a:t>
            </a:r>
            <a:r>
              <a:rPr lang="es-ES_tradnl" sz="1900" dirty="0">
                <a:solidFill>
                  <a:schemeClr val="bg1"/>
                </a:solidFill>
              </a:rPr>
              <a:t> </a:t>
            </a:r>
          </a:p>
          <a:p>
            <a:pPr marL="514350" lvl="0" indent="-514350">
              <a:buFont typeface="+mj-lt"/>
              <a:buAutoNum type="arabicPeriod"/>
            </a:pPr>
            <a:r>
              <a:rPr lang="es-ES_tradnl" sz="1900" dirty="0">
                <a:solidFill>
                  <a:schemeClr val="bg1"/>
                </a:solidFill>
              </a:rPr>
              <a:t>Esta matriz construye la </a:t>
            </a:r>
            <a:r>
              <a:rPr lang="es-ES_tradnl" sz="1900" b="1" dirty="0">
                <a:solidFill>
                  <a:schemeClr val="bg1"/>
                </a:solidFill>
              </a:rPr>
              <a:t>Topología </a:t>
            </a:r>
            <a:r>
              <a:rPr lang="es-ES_tradnl" sz="1900" dirty="0">
                <a:solidFill>
                  <a:schemeClr val="bg1"/>
                </a:solidFill>
              </a:rPr>
              <a:t>del acontecimiento, su aquí y ahora propios.</a:t>
            </a:r>
            <a:endParaRPr lang="es-CL" sz="1900" dirty="0">
              <a:solidFill>
                <a:schemeClr val="bg1"/>
              </a:solidFill>
            </a:endParaRPr>
          </a:p>
          <a:p>
            <a:pPr marL="514350" lvl="0" indent="-514350">
              <a:buFont typeface="+mj-lt"/>
              <a:buAutoNum type="arabicPeriod"/>
            </a:pPr>
            <a:r>
              <a:rPr lang="es-ES_tradnl" sz="1900" dirty="0">
                <a:solidFill>
                  <a:schemeClr val="bg1"/>
                </a:solidFill>
              </a:rPr>
              <a:t>Hace circular una </a:t>
            </a:r>
            <a:r>
              <a:rPr lang="es-ES_tradnl" sz="1900" b="1" dirty="0">
                <a:solidFill>
                  <a:schemeClr val="bg1"/>
                </a:solidFill>
              </a:rPr>
              <a:t>Semiótica</a:t>
            </a:r>
            <a:r>
              <a:rPr lang="es-ES_tradnl" sz="1900" dirty="0">
                <a:solidFill>
                  <a:schemeClr val="bg1"/>
                </a:solidFill>
              </a:rPr>
              <a:t> compleja. </a:t>
            </a:r>
          </a:p>
          <a:p>
            <a:pPr marL="514350" lvl="0" indent="-514350">
              <a:buFont typeface="+mj-lt"/>
              <a:buAutoNum type="arabicPeriod"/>
            </a:pPr>
            <a:r>
              <a:rPr lang="es-ES_tradnl" sz="1900" dirty="0">
                <a:solidFill>
                  <a:schemeClr val="bg1"/>
                </a:solidFill>
              </a:rPr>
              <a:t>Construye una </a:t>
            </a:r>
            <a:r>
              <a:rPr lang="es-ES_tradnl" sz="1900" b="1" dirty="0">
                <a:solidFill>
                  <a:schemeClr val="bg1"/>
                </a:solidFill>
              </a:rPr>
              <a:t>Axiología</a:t>
            </a:r>
            <a:r>
              <a:rPr lang="es-ES_tradnl" sz="1900" dirty="0">
                <a:solidFill>
                  <a:schemeClr val="bg1"/>
                </a:solidFill>
              </a:rPr>
              <a:t>, con zonas de afectividad positiva y negativa.</a:t>
            </a:r>
            <a:endParaRPr lang="es-CL" sz="1900" dirty="0">
              <a:solidFill>
                <a:schemeClr val="bg1"/>
              </a:solidFill>
            </a:endParaRPr>
          </a:p>
          <a:p>
            <a:pPr marL="514350" lvl="0" indent="-514350">
              <a:buFont typeface="+mj-lt"/>
              <a:buAutoNum type="arabicPeriod"/>
            </a:pPr>
            <a:r>
              <a:rPr lang="es-ES_tradnl" sz="1900" dirty="0">
                <a:solidFill>
                  <a:schemeClr val="bg1"/>
                </a:solidFill>
              </a:rPr>
              <a:t>Interviene una </a:t>
            </a:r>
            <a:r>
              <a:rPr lang="es-ES_tradnl" sz="1900" b="1" dirty="0">
                <a:solidFill>
                  <a:schemeClr val="bg1"/>
                </a:solidFill>
              </a:rPr>
              <a:t>Energética </a:t>
            </a:r>
            <a:r>
              <a:rPr lang="es-ES_tradnl" sz="1900" dirty="0">
                <a:solidFill>
                  <a:schemeClr val="bg1"/>
                </a:solidFill>
              </a:rPr>
              <a:t>de</a:t>
            </a:r>
            <a:r>
              <a:rPr lang="es-ES_tradnl" sz="1900" b="1" dirty="0">
                <a:solidFill>
                  <a:schemeClr val="bg1"/>
                </a:solidFill>
              </a:rPr>
              <a:t> </a:t>
            </a:r>
            <a:r>
              <a:rPr lang="es-ES_tradnl" sz="1900" dirty="0">
                <a:solidFill>
                  <a:schemeClr val="bg1"/>
                </a:solidFill>
              </a:rPr>
              <a:t>tropismos emocionales débiles o intensos.</a:t>
            </a:r>
            <a:endParaRPr lang="es-CL" sz="1900" dirty="0">
              <a:solidFill>
                <a:schemeClr val="bg1"/>
              </a:solidFill>
            </a:endParaRPr>
          </a:p>
        </p:txBody>
      </p:sp>
      <p:pic>
        <p:nvPicPr>
          <p:cNvPr id="7" name="Graphic 6" descr="Huella digital">
            <a:extLst>
              <a:ext uri="{FF2B5EF4-FFF2-40B4-BE49-F238E27FC236}">
                <a16:creationId xmlns:a16="http://schemas.microsoft.com/office/drawing/2014/main" id="{0166E016-016D-4509-8362-9CD5A0FADFD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29727" y="1147862"/>
            <a:ext cx="4562263" cy="4562263"/>
          </a:xfrm>
          <a:prstGeom prst="rect">
            <a:avLst/>
          </a:prstGeom>
        </p:spPr>
      </p:pic>
      <p:cxnSp>
        <p:nvCxnSpPr>
          <p:cNvPr id="34" name="Straight Connector 33">
            <a:extLst>
              <a:ext uri="{FF2B5EF4-FFF2-40B4-BE49-F238E27FC236}">
                <a16:creationId xmlns:a16="http://schemas.microsoft.com/office/drawing/2014/main" id="{B7188D9B-1674-419B-A379-D1632A7EC3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829053" y="0"/>
            <a:ext cx="0" cy="685800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6997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27">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ítulo 1">
            <a:extLst>
              <a:ext uri="{FF2B5EF4-FFF2-40B4-BE49-F238E27FC236}">
                <a16:creationId xmlns:a16="http://schemas.microsoft.com/office/drawing/2014/main" id="{76F69EB0-B4E3-FE4F-B6F7-2FE5BBF349C9}"/>
              </a:ext>
            </a:extLst>
          </p:cNvPr>
          <p:cNvSpPr>
            <a:spLocks noGrp="1"/>
          </p:cNvSpPr>
          <p:nvPr>
            <p:ph type="title"/>
          </p:nvPr>
        </p:nvSpPr>
        <p:spPr>
          <a:xfrm>
            <a:off x="6527800" y="448721"/>
            <a:ext cx="4713997" cy="1225650"/>
          </a:xfrm>
        </p:spPr>
        <p:txBody>
          <a:bodyPr anchor="b">
            <a:normAutofit/>
          </a:bodyPr>
          <a:lstStyle/>
          <a:p>
            <a:r>
              <a:rPr lang="es-ES_tradnl" sz="3800" b="1">
                <a:solidFill>
                  <a:schemeClr val="bg1"/>
                </a:solidFill>
              </a:rPr>
              <a:t>El Núcleo Común Vinculante</a:t>
            </a:r>
            <a:endParaRPr lang="es-ES_tradnl" sz="3800">
              <a:solidFill>
                <a:schemeClr val="bg1"/>
              </a:solidFill>
            </a:endParaRPr>
          </a:p>
        </p:txBody>
      </p:sp>
      <p:pic>
        <p:nvPicPr>
          <p:cNvPr id="7" name="Graphic 6" descr="Huella digital">
            <a:extLst>
              <a:ext uri="{FF2B5EF4-FFF2-40B4-BE49-F238E27FC236}">
                <a16:creationId xmlns:a16="http://schemas.microsoft.com/office/drawing/2014/main" id="{10FFBA65-0B45-4297-8C24-ACEA553CCF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46" y="595726"/>
            <a:ext cx="5666547" cy="5666547"/>
          </a:xfrm>
          <a:prstGeom prst="rect">
            <a:avLst/>
          </a:prstGeom>
        </p:spPr>
      </p:pic>
      <p:cxnSp>
        <p:nvCxnSpPr>
          <p:cNvPr id="35" name="Straight Connector 29">
            <a:extLst>
              <a:ext uri="{FF2B5EF4-FFF2-40B4-BE49-F238E27FC236}">
                <a16:creationId xmlns:a16="http://schemas.microsoft.com/office/drawing/2014/main" id="{EEA38897-7BA3-4408-8083-3235339C4A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527800" y="1749756"/>
            <a:ext cx="4718304"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6BE573F9-8631-D84E-9AA5-0B1DF9AFB648}"/>
              </a:ext>
            </a:extLst>
          </p:cNvPr>
          <p:cNvSpPr>
            <a:spLocks noGrp="1"/>
          </p:cNvSpPr>
          <p:nvPr>
            <p:ph idx="1"/>
          </p:nvPr>
        </p:nvSpPr>
        <p:spPr>
          <a:xfrm>
            <a:off x="6527800" y="1909192"/>
            <a:ext cx="4713997" cy="3647710"/>
          </a:xfrm>
        </p:spPr>
        <p:txBody>
          <a:bodyPr>
            <a:normAutofit/>
          </a:bodyPr>
          <a:lstStyle/>
          <a:p>
            <a:r>
              <a:rPr lang="es-ES_tradnl" sz="1700" dirty="0">
                <a:solidFill>
                  <a:schemeClr val="bg1"/>
                </a:solidFill>
              </a:rPr>
              <a:t>Lo Común es el núcleo vinculante que sostiene y (re)produce el acontecimiento comunitario: </a:t>
            </a:r>
          </a:p>
          <a:p>
            <a:pPr lvl="1"/>
            <a:r>
              <a:rPr lang="es-ES_tradnl" sz="1700" dirty="0">
                <a:solidFill>
                  <a:schemeClr val="bg1"/>
                </a:solidFill>
              </a:rPr>
              <a:t>lo común es lo que vincula. </a:t>
            </a:r>
          </a:p>
          <a:p>
            <a:pPr lvl="1"/>
            <a:r>
              <a:rPr lang="es-ES_tradnl" sz="1700" dirty="0">
                <a:solidFill>
                  <a:schemeClr val="bg1"/>
                </a:solidFill>
              </a:rPr>
              <a:t>lo que construye la topología del acontecimiento. </a:t>
            </a:r>
          </a:p>
          <a:p>
            <a:pPr lvl="1"/>
            <a:r>
              <a:rPr lang="es-ES_tradnl" sz="1700" dirty="0">
                <a:solidFill>
                  <a:schemeClr val="bg1"/>
                </a:solidFill>
              </a:rPr>
              <a:t>lo que genera los tropismos afectivos.</a:t>
            </a:r>
          </a:p>
          <a:p>
            <a:pPr lvl="1"/>
            <a:r>
              <a:rPr lang="es-ES_tradnl" sz="1700" dirty="0">
                <a:solidFill>
                  <a:schemeClr val="bg1"/>
                </a:solidFill>
              </a:rPr>
              <a:t>lo que hace circular la semiótica (lenguaje, signos, significados, conocimientos, aprendizajes, representaciones). </a:t>
            </a:r>
          </a:p>
          <a:p>
            <a:pPr lvl="1"/>
            <a:r>
              <a:rPr lang="es-ES_tradnl" sz="1700" dirty="0">
                <a:solidFill>
                  <a:schemeClr val="bg1"/>
                </a:solidFill>
              </a:rPr>
              <a:t>lo que energiza afectiva y emocionalmente los intercambios.</a:t>
            </a:r>
            <a:endParaRPr lang="es-CL" sz="1700" dirty="0">
              <a:solidFill>
                <a:schemeClr val="bg1"/>
              </a:solidFill>
            </a:endParaRPr>
          </a:p>
        </p:txBody>
      </p:sp>
      <p:cxnSp>
        <p:nvCxnSpPr>
          <p:cNvPr id="36" name="Straight Connector 31">
            <a:extLst>
              <a:ext uri="{FF2B5EF4-FFF2-40B4-BE49-F238E27FC236}">
                <a16:creationId xmlns:a16="http://schemas.microsoft.com/office/drawing/2014/main" id="{F11AD06B-AB20-4097-8606-5DA00DBACE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527800" y="5707672"/>
            <a:ext cx="4713997"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566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500"/>
                                  </p:iterate>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type="wd">
                                    <p:tmAbs val="500"/>
                                  </p:iterate>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iterate type="wd">
                                    <p:tmAbs val="500"/>
                                  </p:iterate>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939</Words>
  <Application>Microsoft Macintosh PowerPoint</Application>
  <PresentationFormat>Panorámica</PresentationFormat>
  <Paragraphs>76</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Calibri</vt:lpstr>
      <vt:lpstr>Calibri Light</vt:lpstr>
      <vt:lpstr>Rockwell</vt:lpstr>
      <vt:lpstr>Tema de Office</vt:lpstr>
      <vt:lpstr>EL ACONTECIMIENTO COMUNITARIO</vt:lpstr>
      <vt:lpstr>TESIS</vt:lpstr>
      <vt:lpstr>PROBLEMATIZACIÓN</vt:lpstr>
      <vt:lpstr>ACONTECIMIENTO COMUNITARIO</vt:lpstr>
      <vt:lpstr>¿Por qué un acontecimiento es actualización?</vt:lpstr>
      <vt:lpstr>¿Por qué un acontecimiento es virtualización?</vt:lpstr>
      <vt:lpstr>Afectividad</vt:lpstr>
      <vt:lpstr>Dimensiones del Acontecimiento Comunitario</vt:lpstr>
      <vt:lpstr>El Núcleo Común Vinculante</vt:lpstr>
      <vt:lpstr>Presentación de PowerPoint</vt:lpstr>
      <vt:lpstr>El Estallido Social como Núcleo Común Vinculante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ACONTECIMIENTO COMUNITARIO</dc:title>
  <dc:creator>Víctor Manuel Martínez Ravanal</dc:creator>
  <cp:lastModifiedBy>Víctor Manuel Martínez Ravanal</cp:lastModifiedBy>
  <cp:revision>5</cp:revision>
  <dcterms:created xsi:type="dcterms:W3CDTF">2020-08-23T15:27:56Z</dcterms:created>
  <dcterms:modified xsi:type="dcterms:W3CDTF">2020-08-23T15:40:29Z</dcterms:modified>
</cp:coreProperties>
</file>