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6" r:id="rId29"/>
    <p:sldId id="283" r:id="rId30"/>
    <p:sldId id="284" r:id="rId31"/>
    <p:sldId id="285"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6" r:id="rId61"/>
    <p:sldId id="317" r:id="rId62"/>
    <p:sldId id="318" r:id="rId63"/>
    <p:sldId id="315"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4660"/>
  </p:normalViewPr>
  <p:slideViewPr>
    <p:cSldViewPr>
      <p:cViewPr varScale="1">
        <p:scale>
          <a:sx n="61" d="100"/>
          <a:sy n="61" d="100"/>
        </p:scale>
        <p:origin x="142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s-ES"/>
              <a:t>Haga clic para modificar el estilo de título del patrón</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BFF682A5-0600-4665-831F-606D639227D6}" type="datetimeFigureOut">
              <a:rPr lang="es-CL" smtClean="0"/>
              <a:t>29-10-2020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F6F111F-D6F8-43CD-96D7-F625A902C182}" type="slidenum">
              <a:rPr lang="es-CL" smtClean="0"/>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BFF682A5-0600-4665-831F-606D639227D6}" type="datetimeFigureOut">
              <a:rPr lang="es-CL" smtClean="0"/>
              <a:t>29-10-2020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F6F111F-D6F8-43CD-96D7-F625A902C182}"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BFF682A5-0600-4665-831F-606D639227D6}" type="datetimeFigureOut">
              <a:rPr lang="es-CL" smtClean="0"/>
              <a:t>29-10-2020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F6F111F-D6F8-43CD-96D7-F625A902C182}"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BFF682A5-0600-4665-831F-606D639227D6}" type="datetimeFigureOut">
              <a:rPr lang="es-CL" smtClean="0"/>
              <a:t>29-10-2020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F6F111F-D6F8-43CD-96D7-F625A902C182}" type="slidenum">
              <a:rPr lang="es-CL" smtClean="0"/>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FF682A5-0600-4665-831F-606D639227D6}" type="datetimeFigureOut">
              <a:rPr lang="es-CL" smtClean="0"/>
              <a:t>29-10-2020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F6F111F-D6F8-43CD-96D7-F625A902C182}" type="slidenum">
              <a:rPr lang="es-CL" smtClean="0"/>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FF682A5-0600-4665-831F-606D639227D6}" type="datetimeFigureOut">
              <a:rPr lang="es-CL" smtClean="0"/>
              <a:t>29-10-2020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F6F111F-D6F8-43CD-96D7-F625A902C182}" type="slidenum">
              <a:rPr lang="es-CL" smtClean="0"/>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BFF682A5-0600-4665-831F-606D639227D6}" type="datetimeFigureOut">
              <a:rPr lang="es-CL" smtClean="0"/>
              <a:t>29-10-2020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DF6F111F-D6F8-43CD-96D7-F625A902C182}" type="slidenum">
              <a:rPr lang="es-CL" smtClean="0"/>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BFF682A5-0600-4665-831F-606D639227D6}" type="datetimeFigureOut">
              <a:rPr lang="es-CL" smtClean="0"/>
              <a:t>29-10-2020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DF6F111F-D6F8-43CD-96D7-F625A902C182}"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F682A5-0600-4665-831F-606D639227D6}" type="datetimeFigureOut">
              <a:rPr lang="es-CL" smtClean="0"/>
              <a:t>29-10-2020</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DF6F111F-D6F8-43CD-96D7-F625A902C182}"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s-ES"/>
              <a:t>Haga clic para modificar el estilo de título del patrón</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FF682A5-0600-4665-831F-606D639227D6}" type="datetimeFigureOut">
              <a:rPr lang="es-CL" smtClean="0"/>
              <a:t>29-10-2020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F6F111F-D6F8-43CD-96D7-F625A902C182}" type="slidenum">
              <a:rPr lang="es-CL" smtClean="0"/>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s-ES"/>
              <a:t>Haga clic para modificar el estilo de título del patrón</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FF682A5-0600-4665-831F-606D639227D6}" type="datetimeFigureOut">
              <a:rPr lang="es-CL" smtClean="0"/>
              <a:t>29-10-2020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F6F111F-D6F8-43CD-96D7-F625A902C182}" type="slidenum">
              <a:rPr lang="es-CL" smtClean="0"/>
              <a:t>‹Nº›</a:t>
            </a:fld>
            <a:endParaRPr lang="es-CL"/>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s-ES"/>
              <a:t>Haga clic en el icono para agregar una imagen</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BFF682A5-0600-4665-831F-606D639227D6}" type="datetimeFigureOut">
              <a:rPr lang="es-CL" smtClean="0"/>
              <a:t>29-10-2020</a:t>
            </a:fld>
            <a:endParaRPr lang="es-CL"/>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s-CL"/>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DF6F111F-D6F8-43CD-96D7-F625A902C182}" type="slidenum">
              <a:rPr lang="es-CL" smtClean="0"/>
              <a:t>‹Nº›</a:t>
            </a:fld>
            <a:endParaRPr lang="es-C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L" dirty="0"/>
              <a:t>Tres casos de uso de Atlas/ti</a:t>
            </a:r>
          </a:p>
        </p:txBody>
      </p:sp>
    </p:spTree>
    <p:extLst>
      <p:ext uri="{BB962C8B-B14F-4D97-AF65-F5344CB8AC3E}">
        <p14:creationId xmlns:p14="http://schemas.microsoft.com/office/powerpoint/2010/main" val="2872234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764704"/>
            <a:ext cx="8435280" cy="5688632"/>
          </a:xfrm>
        </p:spPr>
        <p:txBody>
          <a:bodyPr>
            <a:normAutofit/>
          </a:bodyPr>
          <a:lstStyle/>
          <a:p>
            <a:pPr marL="0" indent="0">
              <a:buNone/>
            </a:pPr>
            <a:r>
              <a:rPr lang="es-ES" sz="2400" dirty="0"/>
              <a:t>En cuanto a la información analizada, se trabajó con un corpus conformado por:</a:t>
            </a:r>
          </a:p>
          <a:p>
            <a:pPr marL="0" indent="0">
              <a:buNone/>
            </a:pPr>
            <a:endParaRPr lang="es-ES" sz="2400" dirty="0"/>
          </a:p>
          <a:p>
            <a:pPr marL="0" indent="0">
              <a:buNone/>
            </a:pPr>
            <a:r>
              <a:rPr lang="es-ES" sz="2400" dirty="0"/>
              <a:t> a) entrevistas </a:t>
            </a:r>
            <a:r>
              <a:rPr lang="es-ES" sz="2400" dirty="0" err="1"/>
              <a:t>semi</a:t>
            </a:r>
            <a:r>
              <a:rPr lang="es-ES" sz="2400" dirty="0"/>
              <a:t>-estructuradas</a:t>
            </a:r>
          </a:p>
          <a:p>
            <a:pPr marL="0" indent="0">
              <a:buNone/>
            </a:pPr>
            <a:r>
              <a:rPr lang="es-ES" sz="2400" dirty="0"/>
              <a:t>b) observación de eventos cotidianos y especiales en 	las mismas organizaciones  </a:t>
            </a:r>
          </a:p>
          <a:p>
            <a:pPr marL="0" indent="0">
              <a:buNone/>
            </a:pPr>
            <a:r>
              <a:rPr lang="es-ES" sz="2400" dirty="0"/>
              <a:t>c) Documentos seleccionados en función de su 	relación con lo observado o con lo conversado</a:t>
            </a:r>
          </a:p>
          <a:p>
            <a:pPr marL="0" indent="0">
              <a:buNone/>
            </a:pPr>
            <a:r>
              <a:rPr lang="es-ES" sz="2400" dirty="0"/>
              <a:t>	</a:t>
            </a:r>
            <a:r>
              <a:rPr lang="es-CL" sz="2400" dirty="0"/>
              <a:t>durante las entrevistas.</a:t>
            </a:r>
          </a:p>
        </p:txBody>
      </p:sp>
    </p:spTree>
    <p:extLst>
      <p:ext uri="{BB962C8B-B14F-4D97-AF65-F5344CB8AC3E}">
        <p14:creationId xmlns:p14="http://schemas.microsoft.com/office/powerpoint/2010/main" val="4008951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420100" cy="5289451"/>
          </a:xfrm>
        </p:spPr>
        <p:txBody>
          <a:bodyPr>
            <a:normAutofit/>
          </a:bodyPr>
          <a:lstStyle/>
          <a:p>
            <a:pPr marL="0" indent="0">
              <a:buNone/>
            </a:pPr>
            <a:r>
              <a:rPr lang="es-CL" sz="2800" dirty="0"/>
              <a:t>Recursos humanos y materiales</a:t>
            </a:r>
            <a:endParaRPr lang="es-ES" sz="2800" dirty="0"/>
          </a:p>
          <a:p>
            <a:pPr>
              <a:buFont typeface="Wingdings" panose="05000000000000000000" pitchFamily="2" charset="2"/>
              <a:buChar char="ü"/>
            </a:pPr>
            <a:r>
              <a:rPr lang="es-ES" sz="2800" dirty="0"/>
              <a:t>Un solo investigador </a:t>
            </a:r>
          </a:p>
          <a:p>
            <a:pPr>
              <a:buFont typeface="Wingdings" panose="05000000000000000000" pitchFamily="2" charset="2"/>
              <a:buChar char="ü"/>
            </a:pPr>
            <a:r>
              <a:rPr lang="es-ES" sz="2800" dirty="0"/>
              <a:t>Estrecho seguimiento por parte del director de la tesis</a:t>
            </a:r>
          </a:p>
          <a:p>
            <a:pPr>
              <a:buFont typeface="Wingdings" panose="05000000000000000000" pitchFamily="2" charset="2"/>
              <a:buChar char="ü"/>
            </a:pPr>
            <a:r>
              <a:rPr lang="es-ES" sz="2800" dirty="0"/>
              <a:t>el tiempo disponible para realizar el análisis era limitado - cinco meses - pero se disponía de las herramientas </a:t>
            </a:r>
            <a:r>
              <a:rPr lang="es-CL" sz="2800" dirty="0"/>
              <a:t>mínimas necesarias.</a:t>
            </a:r>
          </a:p>
        </p:txBody>
      </p:sp>
    </p:spTree>
    <p:extLst>
      <p:ext uri="{BB962C8B-B14F-4D97-AF65-F5344CB8AC3E}">
        <p14:creationId xmlns:p14="http://schemas.microsoft.com/office/powerpoint/2010/main" val="248100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16633"/>
            <a:ext cx="7125113" cy="792088"/>
          </a:xfrm>
        </p:spPr>
        <p:txBody>
          <a:bodyPr/>
          <a:lstStyle/>
          <a:p>
            <a:r>
              <a:rPr lang="es-ES" i="1" dirty="0"/>
              <a:t>El uso de ATLAS/ti en este caso</a:t>
            </a:r>
            <a:endParaRPr lang="es-CL" dirty="0"/>
          </a:p>
        </p:txBody>
      </p:sp>
      <p:sp>
        <p:nvSpPr>
          <p:cNvPr id="3" name="2 Marcador de contenido"/>
          <p:cNvSpPr>
            <a:spLocks noGrp="1"/>
          </p:cNvSpPr>
          <p:nvPr>
            <p:ph idx="1"/>
          </p:nvPr>
        </p:nvSpPr>
        <p:spPr>
          <a:xfrm>
            <a:off x="323528" y="908720"/>
            <a:ext cx="8640960" cy="5688632"/>
          </a:xfrm>
        </p:spPr>
        <p:txBody>
          <a:bodyPr>
            <a:noAutofit/>
          </a:bodyPr>
          <a:lstStyle/>
          <a:p>
            <a:pPr marL="0" indent="0">
              <a:buNone/>
            </a:pPr>
            <a:r>
              <a:rPr lang="es-ES" sz="2800" dirty="0"/>
              <a:t>Organización del trabajo: </a:t>
            </a:r>
          </a:p>
          <a:p>
            <a:pPr>
              <a:buFont typeface="Wingdings" panose="05000000000000000000" pitchFamily="2" charset="2"/>
              <a:buChar char="Ø"/>
            </a:pPr>
            <a:r>
              <a:rPr lang="es-ES" sz="2800" dirty="0"/>
              <a:t>Preparación del corpus, análisis preparatorio, creación de UH, análisis exhaustivo y redacción de datos. </a:t>
            </a:r>
          </a:p>
          <a:p>
            <a:pPr>
              <a:buFont typeface="Wingdings" panose="05000000000000000000" pitchFamily="2" charset="2"/>
              <a:buChar char="Ø"/>
            </a:pPr>
            <a:r>
              <a:rPr lang="es-ES" sz="2800" dirty="0"/>
              <a:t>las dos fases más importantes son el análisis preparatorio y el análisis exhaustivo. </a:t>
            </a:r>
          </a:p>
          <a:p>
            <a:pPr>
              <a:buFont typeface="Wingdings" panose="05000000000000000000" pitchFamily="2" charset="2"/>
              <a:buChar char="Ø"/>
            </a:pPr>
            <a:r>
              <a:rPr lang="es-ES" sz="2800" dirty="0"/>
              <a:t>Dos etapas en la actividad analítica, la primera se realiza sin la asistencia del ATLAS/ti y el segunda todo se hace desde el programa</a:t>
            </a:r>
            <a:r>
              <a:rPr lang="es-ES" sz="2400" dirty="0"/>
              <a:t>.</a:t>
            </a:r>
            <a:endParaRPr lang="es-CL" sz="2400" dirty="0"/>
          </a:p>
        </p:txBody>
      </p:sp>
    </p:spTree>
    <p:extLst>
      <p:ext uri="{BB962C8B-B14F-4D97-AF65-F5344CB8AC3E}">
        <p14:creationId xmlns:p14="http://schemas.microsoft.com/office/powerpoint/2010/main" val="359984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0"/>
            <a:ext cx="8352928" cy="655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1426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6632"/>
            <a:ext cx="8686800" cy="6336704"/>
          </a:xfrm>
        </p:spPr>
        <p:txBody>
          <a:bodyPr>
            <a:noAutofit/>
          </a:bodyPr>
          <a:lstStyle/>
          <a:p>
            <a:pPr marL="0" indent="0">
              <a:buNone/>
            </a:pPr>
            <a:r>
              <a:rPr lang="es-ES" sz="2000" b="1" dirty="0"/>
              <a:t>Fase 1:</a:t>
            </a:r>
            <a:r>
              <a:rPr lang="es-ES" sz="2000" dirty="0"/>
              <a:t> la organización del material empírico supuso la transcripción de entrevistas y observaciones, así como la digitalización de los documentos seleccionados en el trabajo de campo. </a:t>
            </a:r>
          </a:p>
          <a:p>
            <a:pPr marL="0" indent="0">
              <a:buNone/>
            </a:pPr>
            <a:r>
              <a:rPr lang="es-ES" sz="2000" dirty="0"/>
              <a:t>Se definieron estructuras y estilos para las entrevistas –- título, fecha, hora, lugar, datos del entrevistado, iniciales para identificar al hablante –- y las observaciones –- título, fecha, hora, lugar, datos del evento observado, texto normal para lo observado y texto en cursiva para impresiones del observador –. </a:t>
            </a:r>
          </a:p>
          <a:p>
            <a:pPr marL="0" indent="0">
              <a:buNone/>
            </a:pPr>
            <a:r>
              <a:rPr lang="es-ES" sz="2000" dirty="0"/>
              <a:t>En el caso de los documentos seleccionados, se decidió mantener el estilo original del texto. Por ello, los documentos se escanearon y se generaron imágenes de cada una de sus páginas. La estructura de nombre para organizar el corpus y distinguir los contenidos siguió una pauta común sencilla:</a:t>
            </a:r>
          </a:p>
          <a:p>
            <a:pPr marL="0" indent="0">
              <a:buNone/>
            </a:pPr>
            <a:r>
              <a:rPr lang="es-CL" sz="2000" dirty="0"/>
              <a:t>[ </a:t>
            </a:r>
            <a:r>
              <a:rPr lang="es-CL" sz="2000" dirty="0" err="1"/>
              <a:t>TipoMaterial</a:t>
            </a:r>
            <a:r>
              <a:rPr lang="es-CL" sz="2000" dirty="0"/>
              <a:t> ] - [ </a:t>
            </a:r>
            <a:r>
              <a:rPr lang="es-CL" sz="2000" dirty="0" err="1"/>
              <a:t>SiglasOrganización</a:t>
            </a:r>
            <a:r>
              <a:rPr lang="es-CL" sz="2000" dirty="0"/>
              <a:t> ] - [ </a:t>
            </a:r>
            <a:r>
              <a:rPr lang="es-CL" sz="2000" dirty="0" err="1"/>
              <a:t>AñoMesDía</a:t>
            </a:r>
            <a:r>
              <a:rPr lang="es-CL" sz="2000" dirty="0"/>
              <a:t> ] </a:t>
            </a:r>
          </a:p>
          <a:p>
            <a:pPr marL="0" indent="0">
              <a:buNone/>
            </a:pPr>
            <a:r>
              <a:rPr lang="es-CL" sz="2000" dirty="0"/>
              <a:t>[</a:t>
            </a:r>
            <a:r>
              <a:rPr lang="es-CL" sz="2000" dirty="0" err="1"/>
              <a:t>ExtensiónFichero</a:t>
            </a:r>
            <a:r>
              <a:rPr lang="es-CL" sz="2000" dirty="0"/>
              <a:t>]</a:t>
            </a:r>
          </a:p>
        </p:txBody>
      </p:sp>
    </p:spTree>
    <p:extLst>
      <p:ext uri="{BB962C8B-B14F-4D97-AF65-F5344CB8AC3E}">
        <p14:creationId xmlns:p14="http://schemas.microsoft.com/office/powerpoint/2010/main" val="13895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528" y="548680"/>
            <a:ext cx="9540552" cy="5976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8001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507288" cy="5649491"/>
          </a:xfrm>
        </p:spPr>
        <p:txBody>
          <a:bodyPr>
            <a:normAutofit/>
          </a:bodyPr>
          <a:lstStyle/>
          <a:p>
            <a:pPr marL="0" indent="0">
              <a:buNone/>
            </a:pPr>
            <a:r>
              <a:rPr lang="es-ES" sz="2400" dirty="0"/>
              <a:t>La pauta tenía variantes dependiendo del tipo de material. </a:t>
            </a:r>
          </a:p>
          <a:p>
            <a:pPr>
              <a:buFont typeface="Wingdings" panose="05000000000000000000" pitchFamily="2" charset="2"/>
              <a:buChar char="ü"/>
            </a:pPr>
            <a:r>
              <a:rPr lang="es-ES" sz="2400" dirty="0"/>
              <a:t>En el caso de las observaciones - identificadas como ‘Diario’ – se añadía un título que permitía identificar lo observado. </a:t>
            </a:r>
          </a:p>
          <a:p>
            <a:pPr>
              <a:buFont typeface="Wingdings" panose="05000000000000000000" pitchFamily="2" charset="2"/>
              <a:buChar char="ü"/>
            </a:pPr>
            <a:endParaRPr lang="es-ES" sz="2400" dirty="0"/>
          </a:p>
          <a:p>
            <a:pPr>
              <a:buFont typeface="Wingdings" panose="05000000000000000000" pitchFamily="2" charset="2"/>
              <a:buChar char="ü"/>
            </a:pPr>
            <a:r>
              <a:rPr lang="es-ES" sz="2400" dirty="0"/>
              <a:t>En el caso de las entrevistas, se añadía la inicial del nombre y primer apellido del entrevistado.</a:t>
            </a:r>
          </a:p>
          <a:p>
            <a:pPr>
              <a:buFont typeface="Wingdings" panose="05000000000000000000" pitchFamily="2" charset="2"/>
              <a:buChar char="ü"/>
            </a:pPr>
            <a:endParaRPr lang="es-ES" sz="2400" dirty="0"/>
          </a:p>
          <a:p>
            <a:pPr>
              <a:buFont typeface="Wingdings" panose="05000000000000000000" pitchFamily="2" charset="2"/>
              <a:buChar char="ü"/>
            </a:pPr>
            <a:r>
              <a:rPr lang="es-ES" sz="2400" dirty="0"/>
              <a:t>En el caso de las imágenes producto de la digitalización de los documentos seleccionados, se incluyó el título de cada documento y el número de </a:t>
            </a:r>
            <a:r>
              <a:rPr lang="es-CL" sz="2400" dirty="0"/>
              <a:t>página.</a:t>
            </a:r>
          </a:p>
        </p:txBody>
      </p:sp>
    </p:spTree>
    <p:extLst>
      <p:ext uri="{BB962C8B-B14F-4D97-AF65-F5344CB8AC3E}">
        <p14:creationId xmlns:p14="http://schemas.microsoft.com/office/powerpoint/2010/main" val="1299630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404664"/>
            <a:ext cx="8712968" cy="6192688"/>
          </a:xfrm>
        </p:spPr>
        <p:txBody>
          <a:bodyPr>
            <a:noAutofit/>
          </a:bodyPr>
          <a:lstStyle/>
          <a:p>
            <a:pPr marL="0" indent="0">
              <a:buNone/>
            </a:pPr>
            <a:r>
              <a:rPr lang="es-ES" sz="2400" dirty="0"/>
              <a:t>Fase 2: Primera lectura del material empírico. </a:t>
            </a:r>
          </a:p>
          <a:p>
            <a:r>
              <a:rPr lang="es-ES" sz="2000" dirty="0"/>
              <a:t>Entendida como análisis preparatorio, se realizó de forma abierta, con el propósito de trazar las principales líneas a seguir en el análisis exhaustivo.</a:t>
            </a:r>
          </a:p>
          <a:p>
            <a:r>
              <a:rPr lang="es-ES" sz="2000" dirty="0"/>
              <a:t>A partir de esa lectura no estructurada, se elaboró y organizó un conjunto de conclusiones tentativas que posteriormente sirvieron de base para el desarrollo de tres mapas conceptuales, correspondiéndose cada uno con un plano específico del análisis. </a:t>
            </a:r>
          </a:p>
          <a:p>
            <a:r>
              <a:rPr lang="es-ES" sz="2000" dirty="0"/>
              <a:t>Para valorar la pertinencia de los mapas elaborados y asegurar su viabilidad analítica, se realizó una evaluación de sus contenidos y estructura tomando como marco de la evaluación los objetivos específicos de la investigación. </a:t>
            </a:r>
          </a:p>
          <a:p>
            <a:r>
              <a:rPr lang="es-ES" sz="2000" dirty="0"/>
              <a:t>Como producto de la evaluación se redactó un guion analítico, una serie de preguntas a responder en el análisis exhaustivo, organizadas en categorías y subcategorías según el plano analítico al que pertenecían.</a:t>
            </a:r>
            <a:endParaRPr lang="es-CL" sz="2000" dirty="0"/>
          </a:p>
        </p:txBody>
      </p:sp>
    </p:spTree>
    <p:extLst>
      <p:ext uri="{BB962C8B-B14F-4D97-AF65-F5344CB8AC3E}">
        <p14:creationId xmlns:p14="http://schemas.microsoft.com/office/powerpoint/2010/main" val="3601921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692696"/>
            <a:ext cx="8568952" cy="5760640"/>
          </a:xfrm>
        </p:spPr>
        <p:txBody>
          <a:bodyPr>
            <a:normAutofit/>
          </a:bodyPr>
          <a:lstStyle/>
          <a:p>
            <a:pPr marL="0" indent="0">
              <a:buNone/>
            </a:pPr>
            <a:r>
              <a:rPr lang="es-ES" sz="2400" b="1" dirty="0"/>
              <a:t>Fase 3: Análisis</a:t>
            </a:r>
          </a:p>
          <a:p>
            <a:pPr marL="0" indent="0">
              <a:buNone/>
            </a:pPr>
            <a:endParaRPr lang="es-ES" sz="2400" b="1" dirty="0"/>
          </a:p>
          <a:p>
            <a:r>
              <a:rPr lang="es-ES" sz="2400" dirty="0"/>
              <a:t>Para comenzar con el análisis exhaustivo, se creó la Unidad </a:t>
            </a:r>
            <a:r>
              <a:rPr lang="es-ES" sz="2400" dirty="0" err="1"/>
              <a:t>Herméutica</a:t>
            </a:r>
            <a:r>
              <a:rPr lang="es-ES" sz="2400" dirty="0"/>
              <a:t> que se utilizaría durante el análisis. </a:t>
            </a:r>
          </a:p>
          <a:p>
            <a:r>
              <a:rPr lang="es-ES" sz="2400" dirty="0"/>
              <a:t>Después de asignar a la UH los documentos que integraban el corpus, se creó un conjunto inicial de anotaciones o </a:t>
            </a:r>
            <a:r>
              <a:rPr lang="es-ES" sz="2400" b="1" i="1" dirty="0"/>
              <a:t>memos </a:t>
            </a:r>
            <a:r>
              <a:rPr lang="es-ES" sz="2400" dirty="0"/>
              <a:t>con las orientaciones necesarias para conducir el análisis, para registrar las incidencias surgidas en el trayecto y las decisiones tomadas al respecto y para almacenar y desarrollar comentarios sustantivos sobre los resultados del análisis.</a:t>
            </a:r>
            <a:endParaRPr lang="es-CL" sz="2400" dirty="0"/>
          </a:p>
        </p:txBody>
      </p:sp>
    </p:spTree>
    <p:extLst>
      <p:ext uri="{BB962C8B-B14F-4D97-AF65-F5344CB8AC3E}">
        <p14:creationId xmlns:p14="http://schemas.microsoft.com/office/powerpoint/2010/main" val="1325747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435280" cy="5688632"/>
          </a:xfrm>
        </p:spPr>
        <p:txBody>
          <a:bodyPr>
            <a:normAutofit/>
          </a:bodyPr>
          <a:lstStyle/>
          <a:p>
            <a:pPr marL="0" indent="0">
              <a:buNone/>
            </a:pPr>
            <a:r>
              <a:rPr lang="es-CL" sz="2400" dirty="0"/>
              <a:t>El uso </a:t>
            </a:r>
            <a:r>
              <a:rPr lang="es-ES" sz="2400" dirty="0"/>
              <a:t>de las anotaciones se consideró particularmente importante, ya que como afirman </a:t>
            </a:r>
            <a:r>
              <a:rPr lang="es-ES" sz="2400" dirty="0" err="1"/>
              <a:t>Birks</a:t>
            </a:r>
            <a:r>
              <a:rPr lang="es-ES" sz="2400" dirty="0"/>
              <a:t>, Chapman y Francis, a través del uso de las anotaciones…:</a:t>
            </a:r>
          </a:p>
          <a:p>
            <a:pPr marL="0" indent="0">
              <a:buNone/>
            </a:pPr>
            <a:r>
              <a:rPr lang="es-ES" sz="2400" dirty="0"/>
              <a:t>“…</a:t>
            </a:r>
            <a:r>
              <a:rPr lang="es-ES" sz="2400" i="1" dirty="0"/>
              <a:t>el investigador es capaz de sumergirse en los datos, explorar los significados de estos datos, mantener la continuidad y mantener el momento en la realización de la investigación. Como una crónica del trayecto de investigación, las notas permanecen como un registro indeleble, aunque flexible, para la conservación personal o para la difusión a otros” </a:t>
            </a:r>
            <a:r>
              <a:rPr lang="es-ES" sz="2400" dirty="0"/>
              <a:t>(2008, p. 69).</a:t>
            </a:r>
            <a:endParaRPr lang="es-CL" sz="2400" dirty="0"/>
          </a:p>
        </p:txBody>
      </p:sp>
    </p:spTree>
    <p:extLst>
      <p:ext uri="{BB962C8B-B14F-4D97-AF65-F5344CB8AC3E}">
        <p14:creationId xmlns:p14="http://schemas.microsoft.com/office/powerpoint/2010/main" val="213189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60648"/>
            <a:ext cx="8496944" cy="6441579"/>
          </a:xfrm>
        </p:spPr>
        <p:txBody>
          <a:bodyPr>
            <a:noAutofit/>
          </a:bodyPr>
          <a:lstStyle/>
          <a:p>
            <a:pPr marL="0" indent="0" algn="just">
              <a:buNone/>
            </a:pPr>
            <a:r>
              <a:rPr lang="es-CL" sz="2800" dirty="0"/>
              <a:t>Objetivos:</a:t>
            </a:r>
          </a:p>
          <a:p>
            <a:pPr marL="514350" indent="-514350" algn="just">
              <a:buAutoNum type="alphaLcParenR"/>
            </a:pPr>
            <a:r>
              <a:rPr lang="es-CL" sz="2800" dirty="0"/>
              <a:t>considerar </a:t>
            </a:r>
            <a:r>
              <a:rPr lang="es-ES" sz="2800" dirty="0"/>
              <a:t>las diversas formas en las que se puede utilizar el software de análisis cualitativo </a:t>
            </a:r>
          </a:p>
          <a:p>
            <a:pPr marL="0" indent="0" algn="just">
              <a:buNone/>
            </a:pPr>
            <a:r>
              <a:rPr lang="es-ES" sz="2800" dirty="0"/>
              <a:t>b) mostrar las diferencias que adoptan tareas genéricas como 	segmentar, codificar y relacionar 	dependiendo del diseño,  el MT y los 	objetivos de cada investigación </a:t>
            </a:r>
          </a:p>
          <a:p>
            <a:pPr marL="0" indent="0" algn="just">
              <a:buNone/>
            </a:pPr>
            <a:r>
              <a:rPr lang="es-ES" sz="2800" dirty="0"/>
              <a:t>c) destacar el papel central de los recursos y 	participantes con los que se cuenta</a:t>
            </a:r>
            <a:endParaRPr lang="es-CL" sz="2800" dirty="0"/>
          </a:p>
        </p:txBody>
      </p:sp>
    </p:spTree>
    <p:extLst>
      <p:ext uri="{BB962C8B-B14F-4D97-AF65-F5344CB8AC3E}">
        <p14:creationId xmlns:p14="http://schemas.microsoft.com/office/powerpoint/2010/main" val="4138174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764704"/>
            <a:ext cx="8507288" cy="5400600"/>
          </a:xfrm>
        </p:spPr>
        <p:txBody>
          <a:bodyPr>
            <a:normAutofit/>
          </a:bodyPr>
          <a:lstStyle/>
          <a:p>
            <a:pPr marL="0" indent="0" algn="just">
              <a:buNone/>
            </a:pPr>
            <a:r>
              <a:rPr lang="es-ES" sz="2800" dirty="0"/>
              <a:t>Las anotaciones (Memos) no llevan predefinida la forma en la que pueden utilizarse. </a:t>
            </a:r>
          </a:p>
          <a:p>
            <a:pPr marL="0" indent="0" algn="just">
              <a:buNone/>
            </a:pPr>
            <a:endParaRPr lang="es-ES" sz="2800" dirty="0"/>
          </a:p>
          <a:p>
            <a:pPr marL="0" indent="0" algn="just">
              <a:buNone/>
            </a:pPr>
            <a:r>
              <a:rPr lang="es-ES" sz="2800" dirty="0"/>
              <a:t>Constituyen un aspecto fundamental en cualquier orientación metodológica cualitativa, serán los analistas los que determinen de qué formas específicas </a:t>
            </a:r>
            <a:r>
              <a:rPr lang="es-CL" sz="2800" dirty="0"/>
              <a:t>emplearlas en sus investigaciones</a:t>
            </a:r>
          </a:p>
        </p:txBody>
      </p:sp>
    </p:spTree>
    <p:extLst>
      <p:ext uri="{BB962C8B-B14F-4D97-AF65-F5344CB8AC3E}">
        <p14:creationId xmlns:p14="http://schemas.microsoft.com/office/powerpoint/2010/main" val="220260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760" y="548680"/>
            <a:ext cx="8710728" cy="6133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1376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692696"/>
            <a:ext cx="8640960" cy="5688632"/>
          </a:xfrm>
        </p:spPr>
        <p:txBody>
          <a:bodyPr>
            <a:normAutofit lnSpcReduction="10000"/>
          </a:bodyPr>
          <a:lstStyle/>
          <a:p>
            <a:r>
              <a:rPr lang="es-ES" sz="2400" dirty="0"/>
              <a:t>La Figura 6 muestra una captura de pantalla con el gestor de anotaciones - </a:t>
            </a:r>
            <a:r>
              <a:rPr lang="es-ES" sz="2400" i="1" dirty="0"/>
              <a:t>Memo Manager </a:t>
            </a:r>
            <a:r>
              <a:rPr lang="es-ES" sz="2400" dirty="0"/>
              <a:t>- en segundo plano y la ventana de edición de una anotación en el primero. </a:t>
            </a:r>
          </a:p>
          <a:p>
            <a:pPr marL="0" indent="0">
              <a:buNone/>
            </a:pPr>
            <a:endParaRPr lang="es-ES" sz="2400" dirty="0"/>
          </a:p>
          <a:p>
            <a:r>
              <a:rPr lang="es-ES" sz="2400" dirty="0"/>
              <a:t>La anotación que está siendo editada se titula ‘</a:t>
            </a:r>
            <a:r>
              <a:rPr lang="es-ES" sz="2400" dirty="0" err="1"/>
              <a:t>Analysis</a:t>
            </a:r>
            <a:r>
              <a:rPr lang="es-ES" sz="2400" dirty="0"/>
              <a:t>: </a:t>
            </a:r>
            <a:r>
              <a:rPr lang="es-ES" sz="2400" dirty="0" err="1"/>
              <a:t>the</a:t>
            </a:r>
            <a:r>
              <a:rPr lang="es-ES" sz="2400" dirty="0"/>
              <a:t> </a:t>
            </a:r>
            <a:r>
              <a:rPr lang="es-ES" sz="2400" dirty="0" err="1"/>
              <a:t>process</a:t>
            </a:r>
            <a:r>
              <a:rPr lang="es-ES" sz="2400" dirty="0"/>
              <a:t>’ y contiene una descripción  detallada de cada uno de los pasos seguidos durante el análisis. </a:t>
            </a:r>
          </a:p>
          <a:p>
            <a:pPr marL="0" indent="0">
              <a:buNone/>
            </a:pPr>
            <a:endParaRPr lang="es-ES" sz="2400" dirty="0"/>
          </a:p>
          <a:p>
            <a:r>
              <a:rPr lang="es-ES" sz="2400" dirty="0"/>
              <a:t>Esta anotación es parte del grupo de anotaciones creadas antes de comenzar el análisis, aunque se desarrolló sustancialmente en el transcurso de  éste.</a:t>
            </a:r>
            <a:endParaRPr lang="es-CL" sz="2400" dirty="0"/>
          </a:p>
        </p:txBody>
      </p:sp>
    </p:spTree>
    <p:extLst>
      <p:ext uri="{BB962C8B-B14F-4D97-AF65-F5344CB8AC3E}">
        <p14:creationId xmlns:p14="http://schemas.microsoft.com/office/powerpoint/2010/main" val="2212055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0"/>
            <a:ext cx="8712968" cy="6858000"/>
          </a:xfrm>
        </p:spPr>
        <p:txBody>
          <a:bodyPr>
            <a:noAutofit/>
          </a:bodyPr>
          <a:lstStyle/>
          <a:p>
            <a:pPr marL="0" indent="0">
              <a:buNone/>
            </a:pPr>
            <a:endParaRPr lang="es-CL" sz="2400" dirty="0"/>
          </a:p>
          <a:p>
            <a:r>
              <a:rPr lang="es-CL" sz="2400" dirty="0"/>
              <a:t>Un aspecto destacable </a:t>
            </a:r>
            <a:r>
              <a:rPr lang="es-ES" sz="2400" dirty="0"/>
              <a:t>en el uso de las anotaciones es que al poder acceder fácilmente a ellas, el seguimiento del análisis y el registro de los hallazgos o intuiciones del investigador se facilita de forma considerable. </a:t>
            </a:r>
          </a:p>
          <a:p>
            <a:pPr marL="0" indent="0">
              <a:buNone/>
            </a:pPr>
            <a:endParaRPr lang="es-ES" sz="2400" dirty="0"/>
          </a:p>
          <a:p>
            <a:r>
              <a:rPr lang="es-ES" sz="2400" dirty="0"/>
              <a:t>En el caso 1, el análisis fue desarrollado en inglés en su totalidad. La razón para optar por esta vía es sencilla: dado que la tesis sería redactada en el mismo idioma, se consideró pertinente anticiparse a las dificultades que podrían presentarse al momento de traducir los resultados </a:t>
            </a:r>
            <a:r>
              <a:rPr lang="es-CL" sz="2400" dirty="0"/>
              <a:t>del análisis.</a:t>
            </a:r>
          </a:p>
        </p:txBody>
      </p:sp>
    </p:spTree>
    <p:extLst>
      <p:ext uri="{BB962C8B-B14F-4D97-AF65-F5344CB8AC3E}">
        <p14:creationId xmlns:p14="http://schemas.microsoft.com/office/powerpoint/2010/main" val="2724190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556792"/>
            <a:ext cx="8363272" cy="3057203"/>
          </a:xfrm>
        </p:spPr>
        <p:txBody>
          <a:bodyPr>
            <a:noAutofit/>
          </a:bodyPr>
          <a:lstStyle/>
          <a:p>
            <a:pPr marL="0" indent="0">
              <a:buNone/>
            </a:pPr>
            <a:r>
              <a:rPr lang="es-ES" sz="2400" dirty="0"/>
              <a:t>Fase 4: Análisis propiamente tal:</a:t>
            </a:r>
          </a:p>
          <a:p>
            <a:endParaRPr lang="es-ES" sz="2400" dirty="0"/>
          </a:p>
          <a:p>
            <a:r>
              <a:rPr lang="es-ES" sz="2400" dirty="0"/>
              <a:t>Se procedió a realizar una lectura pormenorizada del corpus. </a:t>
            </a:r>
          </a:p>
          <a:p>
            <a:pPr marL="0" indent="0">
              <a:buNone/>
            </a:pPr>
            <a:endParaRPr lang="es-ES" sz="2400" dirty="0"/>
          </a:p>
          <a:p>
            <a:r>
              <a:rPr lang="es-ES" sz="2400" dirty="0"/>
              <a:t>El orden en que fueron abordados los elementos del corpus fue establecido en función de las entidades del Tercer Sector de las cuales se obtuvo la información; es decir, para cada organización, se abordaron las entrevistas, </a:t>
            </a:r>
            <a:r>
              <a:rPr lang="es-CL" sz="2400" dirty="0"/>
              <a:t>observaciones y documentos seleccionados.</a:t>
            </a:r>
          </a:p>
        </p:txBody>
      </p:sp>
    </p:spTree>
    <p:extLst>
      <p:ext uri="{BB962C8B-B14F-4D97-AF65-F5344CB8AC3E}">
        <p14:creationId xmlns:p14="http://schemas.microsoft.com/office/powerpoint/2010/main" val="4062974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476672"/>
            <a:ext cx="8568952" cy="5832648"/>
          </a:xfrm>
        </p:spPr>
        <p:txBody>
          <a:bodyPr>
            <a:noAutofit/>
          </a:bodyPr>
          <a:lstStyle/>
          <a:p>
            <a:pPr marL="0" indent="0">
              <a:buNone/>
            </a:pPr>
            <a:r>
              <a:rPr lang="es-ES" sz="2400" dirty="0"/>
              <a:t>El proceso de lectura pormenorizada se acompaño de la segmentación y codificación de pasajes relevantes. No se disponía de un conjunto </a:t>
            </a:r>
            <a:r>
              <a:rPr lang="es-CL" sz="2400" dirty="0"/>
              <a:t>de códigos elaborados de antemano, los códigos fueron progresivamente </a:t>
            </a:r>
            <a:r>
              <a:rPr lang="es-ES" sz="2400" dirty="0"/>
              <a:t>elaborados a partir de la interpretación de los pasajes de texto seleccionados en lo que se conoce como aproximación </a:t>
            </a:r>
            <a:r>
              <a:rPr lang="es-ES" sz="2400" b="1" i="1" dirty="0" err="1"/>
              <a:t>bottom</a:t>
            </a:r>
            <a:r>
              <a:rPr lang="es-ES" sz="2400" b="1" i="1" dirty="0"/>
              <a:t>-up</a:t>
            </a:r>
            <a:r>
              <a:rPr lang="es-ES" sz="2400" b="1" dirty="0"/>
              <a:t>.</a:t>
            </a:r>
          </a:p>
          <a:p>
            <a:pPr marL="0" indent="0">
              <a:buNone/>
            </a:pPr>
            <a:endParaRPr lang="es-ES" sz="2400" i="1" dirty="0"/>
          </a:p>
          <a:p>
            <a:pPr marL="0" indent="0">
              <a:buNone/>
            </a:pPr>
            <a:r>
              <a:rPr lang="es-ES" sz="2000" i="1" dirty="0"/>
              <a:t>La aproximación </a:t>
            </a:r>
            <a:r>
              <a:rPr lang="es-ES" sz="2000" i="1" dirty="0" err="1"/>
              <a:t>bottom</a:t>
            </a:r>
            <a:r>
              <a:rPr lang="es-ES" sz="2000" i="1" dirty="0"/>
              <a:t>-up en el análisis consiste en construir modelos teóricos a partir de los datos siguiendo una vía puramente inductiva (Teoría Fundamentada). </a:t>
            </a:r>
          </a:p>
          <a:p>
            <a:pPr marL="0" indent="0">
              <a:buNone/>
            </a:pPr>
            <a:r>
              <a:rPr lang="es-ES" sz="2000" i="1" dirty="0"/>
              <a:t>A diferencia, la aproximación top-</a:t>
            </a:r>
            <a:r>
              <a:rPr lang="es-ES" sz="2000" i="1" dirty="0" err="1"/>
              <a:t>down</a:t>
            </a:r>
            <a:r>
              <a:rPr lang="es-ES" sz="2000" i="1" dirty="0"/>
              <a:t> parte de modelos teóricos ya existentes y establece de forma previa al análisis un conjunto de categorías iniciales cuyas ramificaciones (sistemas de subcategorías) serán elaboradas o redefinidas mediante el análisis (</a:t>
            </a:r>
            <a:r>
              <a:rPr lang="es-ES" sz="2000" i="1" dirty="0" err="1"/>
              <a:t>Auerbach</a:t>
            </a:r>
            <a:r>
              <a:rPr lang="es-ES" sz="2000" i="1" dirty="0"/>
              <a:t> y </a:t>
            </a:r>
            <a:r>
              <a:rPr lang="es-ES" sz="2000" i="1" dirty="0" err="1"/>
              <a:t>Silverstein</a:t>
            </a:r>
            <a:r>
              <a:rPr lang="es-ES" sz="2000" i="1" dirty="0"/>
              <a:t>, 2003).</a:t>
            </a:r>
            <a:endParaRPr lang="es-CL" sz="2000" i="1" dirty="0"/>
          </a:p>
        </p:txBody>
      </p:sp>
    </p:spTree>
    <p:extLst>
      <p:ext uri="{BB962C8B-B14F-4D97-AF65-F5344CB8AC3E}">
        <p14:creationId xmlns:p14="http://schemas.microsoft.com/office/powerpoint/2010/main" val="1813792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260648"/>
            <a:ext cx="8568952" cy="6336704"/>
          </a:xfrm>
        </p:spPr>
        <p:txBody>
          <a:bodyPr>
            <a:noAutofit/>
          </a:bodyPr>
          <a:lstStyle/>
          <a:p>
            <a:r>
              <a:rPr lang="es-ES" sz="2400" dirty="0"/>
              <a:t>La interpretación en la que se basó la construcción de códigos fue una interpretación teóricamente informada por un marco conceptual más general y amplio que no daba cuenta del fenómeno de interés, pero que sin embargo permitía plantear las preguntas desde las que fue abordado. </a:t>
            </a:r>
          </a:p>
          <a:p>
            <a:pPr marL="0" indent="0">
              <a:buNone/>
            </a:pPr>
            <a:endParaRPr lang="es-ES" sz="2400" dirty="0"/>
          </a:p>
          <a:p>
            <a:r>
              <a:rPr lang="es-ES" sz="2400" dirty="0"/>
              <a:t>Como detalle de orden pragmático, el investigador siempre tuvo a la vista los mapas conceptuales y el guion analítico elaborados en la fase previa. </a:t>
            </a:r>
          </a:p>
          <a:p>
            <a:pPr marL="0" indent="0">
              <a:buNone/>
            </a:pPr>
            <a:endParaRPr lang="es-ES" sz="2400" dirty="0"/>
          </a:p>
          <a:p>
            <a:r>
              <a:rPr lang="es-ES" sz="2400" dirty="0"/>
              <a:t>Más que traducir los mapas en códigos, el investigador empleó los mapas y el guion para orientarse en el proceso, para estimular la emergencia de diferentes formas de leer el </a:t>
            </a:r>
            <a:r>
              <a:rPr lang="es-CL" sz="2400" dirty="0"/>
              <a:t>material de análisis.</a:t>
            </a:r>
          </a:p>
        </p:txBody>
      </p:sp>
    </p:spTree>
    <p:extLst>
      <p:ext uri="{BB962C8B-B14F-4D97-AF65-F5344CB8AC3E}">
        <p14:creationId xmlns:p14="http://schemas.microsoft.com/office/powerpoint/2010/main" val="2287367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363272" cy="5688632"/>
          </a:xfrm>
        </p:spPr>
        <p:txBody>
          <a:bodyPr>
            <a:normAutofit/>
          </a:bodyPr>
          <a:lstStyle/>
          <a:p>
            <a:pPr algn="just"/>
            <a:r>
              <a:rPr lang="es-ES" sz="2400" dirty="0"/>
              <a:t>Dada la facilidad y rapidez con la que se puede segmentar y codificar el </a:t>
            </a:r>
            <a:r>
              <a:rPr lang="es-CL" sz="2400" dirty="0"/>
              <a:t>material analizado al utilizar software para análisis cualitativo, se corre </a:t>
            </a:r>
            <a:r>
              <a:rPr lang="es-ES" sz="2400" dirty="0"/>
              <a:t>el riesgo de elaborar una cantidad desproporcionada de códigos y de aplicarlos de forma indiscriminada a las citas (</a:t>
            </a:r>
            <a:r>
              <a:rPr lang="es-ES" sz="2400" dirty="0" err="1"/>
              <a:t>Blismas</a:t>
            </a:r>
            <a:r>
              <a:rPr lang="es-ES" sz="2400" dirty="0"/>
              <a:t> y </a:t>
            </a:r>
            <a:r>
              <a:rPr lang="es-ES" sz="2400" dirty="0" err="1"/>
              <a:t>Danty</a:t>
            </a:r>
            <a:r>
              <a:rPr lang="es-ES" sz="2400" dirty="0"/>
              <a:t>, 2003).</a:t>
            </a:r>
          </a:p>
          <a:p>
            <a:pPr marL="0" indent="0" algn="just">
              <a:buNone/>
            </a:pPr>
            <a:endParaRPr lang="es-ES" sz="2400" dirty="0"/>
          </a:p>
          <a:p>
            <a:pPr algn="just"/>
            <a:r>
              <a:rPr lang="es-ES" sz="2400" dirty="0"/>
              <a:t>En las primeras etapas del proceso de codificación, el caso que estamos describiendo tuvo que enfrentar esta amenaza. Para ello, se procedió entre otras cosas a la creación de familias y </a:t>
            </a:r>
            <a:r>
              <a:rPr lang="es-ES" sz="2400" dirty="0" err="1"/>
              <a:t>superfamilias</a:t>
            </a:r>
            <a:r>
              <a:rPr lang="es-ES" sz="2400" dirty="0"/>
              <a:t> de documentos primarios, códigos y anotaciones (Figura 7).</a:t>
            </a:r>
            <a:endParaRPr lang="es-CL" sz="2400" dirty="0"/>
          </a:p>
        </p:txBody>
      </p:sp>
    </p:spTree>
    <p:extLst>
      <p:ext uri="{BB962C8B-B14F-4D97-AF65-F5344CB8AC3E}">
        <p14:creationId xmlns:p14="http://schemas.microsoft.com/office/powerpoint/2010/main" val="3198834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8280920" cy="6192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0020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404664"/>
            <a:ext cx="8856984" cy="5904656"/>
          </a:xfrm>
        </p:spPr>
        <p:txBody>
          <a:bodyPr>
            <a:noAutofit/>
          </a:bodyPr>
          <a:lstStyle/>
          <a:p>
            <a:r>
              <a:rPr lang="es-CL" sz="2400" dirty="0"/>
              <a:t>Las familias de documentos </a:t>
            </a:r>
            <a:r>
              <a:rPr lang="es-ES" sz="2400" dirty="0"/>
              <a:t>primarios permitirían al analista filtrar los documentos por tipo (entrevistas, </a:t>
            </a:r>
            <a:r>
              <a:rPr lang="es-CL" sz="2400" dirty="0"/>
              <a:t>observaciones o documentos) y por estatus (analizado o no analizado).</a:t>
            </a:r>
          </a:p>
          <a:p>
            <a:r>
              <a:rPr lang="es-ES" sz="2400" dirty="0"/>
              <a:t>En el caso de los códigos, las familias cumplieron una labor importante: agrupar los códigos en función de diferentes categorías significativas para el análisis (prácticas, iconos, bienes cívicos, etcétera) para facilitar su posterior revisión y reducción – vía fusión o eliminación de códigos – al interior de cada categoría. </a:t>
            </a:r>
          </a:p>
          <a:p>
            <a:r>
              <a:rPr lang="es-ES" sz="2400" dirty="0"/>
              <a:t>Las familias de anotaciones (método, plan de análisis, incidencias y preguntas) fueron útiles para revisar y clarificar la estructura de códigos y comenzar a pensar en su desarrollo de cara a la transferencia de los resultados del análisis a los </a:t>
            </a:r>
            <a:r>
              <a:rPr lang="es-CL" sz="2400" dirty="0"/>
              <a:t>capítulos de la tesis.</a:t>
            </a:r>
          </a:p>
        </p:txBody>
      </p:sp>
    </p:spTree>
    <p:extLst>
      <p:ext uri="{BB962C8B-B14F-4D97-AF65-F5344CB8AC3E}">
        <p14:creationId xmlns:p14="http://schemas.microsoft.com/office/powerpoint/2010/main" val="2566212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507288" cy="5904656"/>
          </a:xfrm>
        </p:spPr>
        <p:txBody>
          <a:bodyPr>
            <a:noAutofit/>
          </a:bodyPr>
          <a:lstStyle/>
          <a:p>
            <a:pPr marL="0" indent="0">
              <a:buNone/>
            </a:pPr>
            <a:r>
              <a:rPr lang="es-ES" sz="2800" dirty="0"/>
              <a:t>Los casos difieren por el tipo de estudio realizado – objetivos, MT, información empírica – y el contexto de realización.</a:t>
            </a:r>
          </a:p>
          <a:p>
            <a:pPr>
              <a:buFont typeface="Wingdings" panose="05000000000000000000" pitchFamily="2" charset="2"/>
              <a:buChar char="ü"/>
            </a:pPr>
            <a:r>
              <a:rPr lang="es-ES" sz="2800" dirty="0"/>
              <a:t>El primer caso es un análisis interpretativo de prácticas de participación.</a:t>
            </a:r>
          </a:p>
          <a:p>
            <a:pPr>
              <a:buFont typeface="Wingdings" panose="05000000000000000000" pitchFamily="2" charset="2"/>
              <a:buChar char="ü"/>
            </a:pPr>
            <a:r>
              <a:rPr lang="es-ES" sz="2800" dirty="0"/>
              <a:t>El segundo caso, parte de un proyecto de mayor envergadura, es un análisis descriptivo sobre las reacciones a los resultados de la remodelación de una plaza pública. </a:t>
            </a:r>
          </a:p>
          <a:p>
            <a:pPr>
              <a:buFont typeface="Wingdings" panose="05000000000000000000" pitchFamily="2" charset="2"/>
              <a:buChar char="ü"/>
            </a:pPr>
            <a:r>
              <a:rPr lang="es-ES" sz="2800" dirty="0"/>
              <a:t>El tercer caso es un análisis taxonómico de comportamientos asociados a roles de trabajo en equipo</a:t>
            </a:r>
            <a:endParaRPr lang="es-CL" sz="2800" dirty="0"/>
          </a:p>
        </p:txBody>
      </p:sp>
    </p:spTree>
    <p:extLst>
      <p:ext uri="{BB962C8B-B14F-4D97-AF65-F5344CB8AC3E}">
        <p14:creationId xmlns:p14="http://schemas.microsoft.com/office/powerpoint/2010/main" val="4181878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752"/>
            <a:ext cx="8435280" cy="4929411"/>
          </a:xfrm>
        </p:spPr>
        <p:txBody>
          <a:bodyPr>
            <a:normAutofit/>
          </a:bodyPr>
          <a:lstStyle/>
          <a:p>
            <a:r>
              <a:rPr lang="es-ES" sz="2400" dirty="0"/>
              <a:t>Microanálisis: Otro aspecto importante del proceso de codificación inicial fue la elección de determinadas citas o pasajes para una revisión más detallada de su sentido. </a:t>
            </a:r>
          </a:p>
          <a:p>
            <a:pPr marL="0" indent="0">
              <a:buNone/>
            </a:pPr>
            <a:endParaRPr lang="es-ES" sz="2400" dirty="0"/>
          </a:p>
          <a:p>
            <a:r>
              <a:rPr lang="es-ES" sz="2400" dirty="0"/>
              <a:t>En términos operativos, el proceso de selección empleó una de las salidas u </a:t>
            </a:r>
            <a:r>
              <a:rPr lang="es-ES" sz="2400" i="1" dirty="0"/>
              <a:t>outputs </a:t>
            </a:r>
            <a:r>
              <a:rPr lang="es-ES" sz="2400" dirty="0"/>
              <a:t>del ATLAS/ti más utilizadas: los listados de códigos con sus definiciones y las citas asociadas.</a:t>
            </a:r>
            <a:endParaRPr lang="es-CL" sz="2400" dirty="0"/>
          </a:p>
        </p:txBody>
      </p:sp>
    </p:spTree>
    <p:extLst>
      <p:ext uri="{BB962C8B-B14F-4D97-AF65-F5344CB8AC3E}">
        <p14:creationId xmlns:p14="http://schemas.microsoft.com/office/powerpoint/2010/main" val="4143080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404664"/>
            <a:ext cx="8568952" cy="6048672"/>
          </a:xfrm>
        </p:spPr>
        <p:txBody>
          <a:bodyPr>
            <a:noAutofit/>
          </a:bodyPr>
          <a:lstStyle/>
          <a:p>
            <a:pPr algn="just"/>
            <a:r>
              <a:rPr lang="es-CL" sz="2400" dirty="0"/>
              <a:t>Después </a:t>
            </a:r>
            <a:r>
              <a:rPr lang="es-ES" sz="2400" dirty="0"/>
              <a:t>de revisar las citas asociadas a cada código, en cada caso se eligió alguna que resultara particularmente interesante o compleja y se procedió a un examen detallado, pero visualizándola en su contexto dentro de la pantalla principal del ATLAS/ti. </a:t>
            </a:r>
          </a:p>
          <a:p>
            <a:pPr algn="just"/>
            <a:r>
              <a:rPr lang="es-ES" sz="2400" dirty="0"/>
              <a:t>El producto de la interpretación detallada de esas citas fue guardado en el espacio de comentarios asociado a cada una. La interpretación pormenorizada de las citas seleccionadas dio pie a la creación de nuevas anotaciones y a la revisión de algunas ya existentes.</a:t>
            </a:r>
          </a:p>
          <a:p>
            <a:pPr algn="just"/>
            <a:r>
              <a:rPr lang="es-ES" sz="2400" dirty="0"/>
              <a:t>La mayor parte de las anotaciones creadas o revisadas a partir del análisis pormenorizado de las citas seleccionadas formaban parte de las familias correspondientes a los tres planos analíticos.</a:t>
            </a:r>
            <a:endParaRPr lang="es-CL" sz="2400" dirty="0"/>
          </a:p>
        </p:txBody>
      </p:sp>
    </p:spTree>
    <p:extLst>
      <p:ext uri="{BB962C8B-B14F-4D97-AF65-F5344CB8AC3E}">
        <p14:creationId xmlns:p14="http://schemas.microsoft.com/office/powerpoint/2010/main" val="431432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760640"/>
          </a:xfrm>
        </p:spPr>
        <p:txBody>
          <a:bodyPr>
            <a:normAutofit/>
          </a:bodyPr>
          <a:lstStyle/>
          <a:p>
            <a:pPr marL="0" indent="0">
              <a:buNone/>
            </a:pPr>
            <a:r>
              <a:rPr lang="es-ES" sz="2400" dirty="0"/>
              <a:t>Para el desarrollo de la definición de los códigos se procedió de la siguiente forma: </a:t>
            </a:r>
          </a:p>
          <a:p>
            <a:pPr marL="0" indent="0">
              <a:buNone/>
            </a:pPr>
            <a:endParaRPr lang="es-ES" sz="2400" dirty="0"/>
          </a:p>
          <a:p>
            <a:r>
              <a:rPr lang="es-ES" sz="2400" dirty="0"/>
              <a:t>al crear el código, se redactó en el comentario asociado una breve definición que diera cuenta no sólo del significado del código, sino de su conexión con la cita a la que estaba siendo vinculado. </a:t>
            </a:r>
          </a:p>
          <a:p>
            <a:pPr marL="0" indent="0">
              <a:buNone/>
            </a:pPr>
            <a:endParaRPr lang="es-ES" sz="2400" dirty="0"/>
          </a:p>
          <a:p>
            <a:r>
              <a:rPr lang="es-ES" sz="2400" dirty="0"/>
              <a:t>Estas primeras definiciones fueron creciendo a partir de notas surgidas al usar los códigos ya existentes en la codificación de nuevas citas</a:t>
            </a:r>
            <a:endParaRPr lang="es-CL" sz="2400" dirty="0"/>
          </a:p>
        </p:txBody>
      </p:sp>
    </p:spTree>
    <p:extLst>
      <p:ext uri="{BB962C8B-B14F-4D97-AF65-F5344CB8AC3E}">
        <p14:creationId xmlns:p14="http://schemas.microsoft.com/office/powerpoint/2010/main" val="1069646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332656"/>
            <a:ext cx="8712968" cy="6381328"/>
          </a:xfrm>
        </p:spPr>
        <p:txBody>
          <a:bodyPr>
            <a:noAutofit/>
          </a:bodyPr>
          <a:lstStyle/>
          <a:p>
            <a:pPr algn="just"/>
            <a:r>
              <a:rPr lang="es-CL" sz="2400" dirty="0"/>
              <a:t>Posteriormente, </a:t>
            </a:r>
            <a:r>
              <a:rPr lang="es-ES" sz="2400" dirty="0"/>
              <a:t>a partir del mismo tipo de salida usado en el microanálisis - listado de códigos con comentarios y con citas asociadas -, se subrayaron los elementos clave en las citas para incluirlos en la definición del código. En esta actividad, se trabajó con lápiz y papel. </a:t>
            </a:r>
          </a:p>
          <a:p>
            <a:pPr marL="0" indent="0" algn="just">
              <a:buNone/>
            </a:pPr>
            <a:endParaRPr lang="es-ES" sz="2400" dirty="0"/>
          </a:p>
          <a:p>
            <a:pPr algn="just"/>
            <a:r>
              <a:rPr lang="es-ES" sz="2400" dirty="0"/>
              <a:t>El último paso del proceso fue la transformación de las notas incluidas en los comentarios de cada código. A partir de tales notas, se creo una definición formal, resaltando los rasgos, las propiedades y las variaciones del código. </a:t>
            </a:r>
          </a:p>
          <a:p>
            <a:pPr marL="0" indent="0" algn="just">
              <a:buNone/>
            </a:pPr>
            <a:endParaRPr lang="es-ES" sz="2400" dirty="0"/>
          </a:p>
          <a:p>
            <a:pPr algn="just"/>
            <a:r>
              <a:rPr lang="es-ES" sz="2400" dirty="0"/>
              <a:t>En pocas palabras, el proceso pretendía convertir una serie de etiquetas con notas asociadas en conceptos bien definidos</a:t>
            </a:r>
            <a:endParaRPr lang="es-CL" sz="2400" dirty="0"/>
          </a:p>
        </p:txBody>
      </p:sp>
    </p:spTree>
    <p:extLst>
      <p:ext uri="{BB962C8B-B14F-4D97-AF65-F5344CB8AC3E}">
        <p14:creationId xmlns:p14="http://schemas.microsoft.com/office/powerpoint/2010/main" val="3032120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0"/>
            <a:ext cx="8892480" cy="6858000"/>
          </a:xfrm>
        </p:spPr>
        <p:txBody>
          <a:bodyPr>
            <a:noAutofit/>
          </a:bodyPr>
          <a:lstStyle/>
          <a:p>
            <a:pPr marL="0" indent="0">
              <a:buNone/>
            </a:pPr>
            <a:r>
              <a:rPr lang="es-ES" dirty="0"/>
              <a:t>Fue central el análisis exhaustivo y el establecimiento de relaciones entre códigos y la creación de códigos más abstractos. </a:t>
            </a:r>
          </a:p>
          <a:p>
            <a:pPr marL="514350" indent="-514350">
              <a:buAutoNum type="alphaLcParenR"/>
            </a:pPr>
            <a:r>
              <a:rPr lang="es-ES" dirty="0"/>
              <a:t>A partir de cada familia de códigos  se abrió una Red  </a:t>
            </a:r>
          </a:p>
          <a:p>
            <a:pPr marL="514350" indent="-514350">
              <a:buAutoNum type="alphaLcParenR"/>
            </a:pPr>
            <a:r>
              <a:rPr lang="es-ES" dirty="0"/>
              <a:t>En la Red se establecieron las relaciones entre códigos tomando en cuenta sus definiciones y consultando algunas de las citas a las que estaban asociados</a:t>
            </a:r>
          </a:p>
          <a:p>
            <a:pPr marL="514350" indent="-514350">
              <a:buAutoNum type="alphaLcParenR"/>
            </a:pPr>
            <a:r>
              <a:rPr lang="es-ES" dirty="0"/>
              <a:t>Se crearon nuevos tipos de relación y se modificaron algunos antes establecidos</a:t>
            </a:r>
          </a:p>
          <a:p>
            <a:pPr marL="514350" indent="-514350">
              <a:buAutoNum type="alphaLcParenR"/>
            </a:pPr>
            <a:r>
              <a:rPr lang="es-ES" dirty="0"/>
              <a:t>En los casos de relaciones particularmente importantes, se crearon comentarios asociados a dichas relaciones; </a:t>
            </a:r>
          </a:p>
          <a:p>
            <a:pPr marL="514350" indent="-514350">
              <a:buAutoNum type="alphaLcParenR"/>
            </a:pPr>
            <a:r>
              <a:rPr lang="es-ES" dirty="0"/>
              <a:t>Se crearon códigos de orden más abstracto en función de los códigos de primer nivel con los que estaban relacionados;</a:t>
            </a:r>
          </a:p>
          <a:p>
            <a:pPr marL="514350" indent="-514350">
              <a:buAutoNum type="alphaLcParenR"/>
            </a:pPr>
            <a:r>
              <a:rPr lang="es-ES" dirty="0"/>
              <a:t>Se crearon vistas de red para cada uno de los códigos de segundo nivel, incluyendo los códigos con los que estaban relacionados; </a:t>
            </a:r>
          </a:p>
          <a:p>
            <a:pPr marL="514350" indent="-514350">
              <a:buAutoNum type="alphaLcParenR"/>
            </a:pPr>
            <a:r>
              <a:rPr lang="es-ES" dirty="0"/>
              <a:t>Se crearon comentarios asociados a cada una de las vistas de red </a:t>
            </a:r>
          </a:p>
          <a:p>
            <a:pPr marL="514350" indent="-514350">
              <a:buAutoNum type="alphaLcParenR"/>
            </a:pPr>
            <a:r>
              <a:rPr lang="es-ES" dirty="0"/>
              <a:t>Se identificó a cuál de los tres planos analíticos pertenecía cada vista de red introduciendo un número al inicio de su </a:t>
            </a:r>
            <a:r>
              <a:rPr lang="es-CL" dirty="0"/>
              <a:t>nombre.</a:t>
            </a:r>
          </a:p>
        </p:txBody>
      </p:sp>
    </p:spTree>
    <p:extLst>
      <p:ext uri="{BB962C8B-B14F-4D97-AF65-F5344CB8AC3E}">
        <p14:creationId xmlns:p14="http://schemas.microsoft.com/office/powerpoint/2010/main" val="196596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505475"/>
          </a:xfrm>
        </p:spPr>
        <p:txBody>
          <a:bodyPr>
            <a:noAutofit/>
          </a:bodyPr>
          <a:lstStyle/>
          <a:p>
            <a:pPr marL="0" indent="0">
              <a:buNone/>
            </a:pPr>
            <a:r>
              <a:rPr lang="es-ES" sz="2400" dirty="0"/>
              <a:t>El desarrollo de definiciones y de relaciones entre códigos estuvo orientada por las observaciones de Dey (1993) respecto a los dos aspectos clave en los nodos de una red de relaciones: </a:t>
            </a:r>
          </a:p>
          <a:p>
            <a:pPr marL="0" indent="0">
              <a:buNone/>
            </a:pPr>
            <a:endParaRPr lang="es-ES" sz="2400" dirty="0"/>
          </a:p>
          <a:p>
            <a:r>
              <a:rPr lang="es-ES" sz="2400" dirty="0"/>
              <a:t>internamente, los nodos deben ser significativos respecto a los datos; </a:t>
            </a:r>
          </a:p>
          <a:p>
            <a:r>
              <a:rPr lang="es-ES" sz="2400" dirty="0"/>
              <a:t>externamente, deben serlo respecto a otros nodos. </a:t>
            </a:r>
          </a:p>
          <a:p>
            <a:pPr marL="0" indent="0">
              <a:buNone/>
            </a:pPr>
            <a:endParaRPr lang="es-ES" sz="2400" dirty="0"/>
          </a:p>
          <a:p>
            <a:pPr marL="0" indent="0">
              <a:buNone/>
            </a:pPr>
            <a:r>
              <a:rPr lang="es-ES" sz="2400" dirty="0"/>
              <a:t>Si la distinción entre nodos  códigos, es pequeña, los solapamientos pueden generar imprecisiones importantes en la codificación.</a:t>
            </a:r>
            <a:endParaRPr lang="es-CL" sz="2400" dirty="0"/>
          </a:p>
        </p:txBody>
      </p:sp>
    </p:spTree>
    <p:extLst>
      <p:ext uri="{BB962C8B-B14F-4D97-AF65-F5344CB8AC3E}">
        <p14:creationId xmlns:p14="http://schemas.microsoft.com/office/powerpoint/2010/main" val="3930725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rmAutofit fontScale="90000"/>
          </a:bodyPr>
          <a:lstStyle/>
          <a:p>
            <a:r>
              <a:rPr lang="es-CL" dirty="0"/>
              <a:t>Se pueden crear modelos</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052736"/>
            <a:ext cx="8496944"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3210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92696"/>
            <a:ext cx="8568952" cy="5472608"/>
          </a:xfrm>
        </p:spPr>
        <p:txBody>
          <a:bodyPr>
            <a:normAutofit/>
          </a:bodyPr>
          <a:lstStyle/>
          <a:p>
            <a:pPr marL="0" indent="0">
              <a:buNone/>
            </a:pPr>
            <a:r>
              <a:rPr lang="es-ES" sz="2400" dirty="0"/>
              <a:t>Uno de los pasos finales en el análisis exhaustivo consistió en un último esfuerzo de revisión y reducción. </a:t>
            </a:r>
          </a:p>
          <a:p>
            <a:pPr marL="0" indent="0">
              <a:buNone/>
            </a:pPr>
            <a:endParaRPr lang="es-ES" sz="2400" dirty="0"/>
          </a:p>
          <a:p>
            <a:pPr marL="0" indent="0">
              <a:buNone/>
            </a:pPr>
            <a:r>
              <a:rPr lang="es-ES" sz="2400" dirty="0"/>
              <a:t>La reducción no sólo se centró en el número de códigos de primer nivel, sino en todo el conjunto</a:t>
            </a:r>
          </a:p>
          <a:p>
            <a:pPr marL="0" indent="0">
              <a:buNone/>
            </a:pPr>
            <a:r>
              <a:rPr lang="es-ES" sz="2400" dirty="0"/>
              <a:t>(relaciones, anotaciones, redes y comentarios asociados a todos los elementos). </a:t>
            </a:r>
          </a:p>
          <a:p>
            <a:pPr marL="0" indent="0">
              <a:buNone/>
            </a:pPr>
            <a:endParaRPr lang="es-ES" sz="2400" dirty="0"/>
          </a:p>
          <a:p>
            <a:pPr marL="0" indent="0">
              <a:buNone/>
            </a:pPr>
            <a:r>
              <a:rPr lang="es-ES" sz="2400" dirty="0"/>
              <a:t>El punto de partida fueron las anotaciones o </a:t>
            </a:r>
            <a:r>
              <a:rPr lang="es-ES" sz="2400" i="1" dirty="0"/>
              <a:t>memos</a:t>
            </a:r>
            <a:r>
              <a:rPr lang="es-ES" sz="2400" dirty="0"/>
              <a:t>.</a:t>
            </a:r>
            <a:endParaRPr lang="es-CL" sz="2400" dirty="0"/>
          </a:p>
        </p:txBody>
      </p:sp>
    </p:spTree>
    <p:extLst>
      <p:ext uri="{BB962C8B-B14F-4D97-AF65-F5344CB8AC3E}">
        <p14:creationId xmlns:p14="http://schemas.microsoft.com/office/powerpoint/2010/main" val="1951378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507288" cy="6048672"/>
          </a:xfrm>
        </p:spPr>
        <p:txBody>
          <a:bodyPr>
            <a:normAutofit/>
          </a:bodyPr>
          <a:lstStyle/>
          <a:p>
            <a:pPr marL="0" indent="0">
              <a:buNone/>
            </a:pPr>
            <a:r>
              <a:rPr lang="es-ES" sz="2000" dirty="0"/>
              <a:t>En la revisión de las anotaciones sustantivas –- relativas a los resultados e implicaciones del análisis –- se identificaron elementos ausentes o que requerían confirmación o ampliación. </a:t>
            </a:r>
          </a:p>
          <a:p>
            <a:pPr marL="0" indent="0">
              <a:buNone/>
            </a:pPr>
            <a:endParaRPr lang="es-ES" sz="2000" dirty="0"/>
          </a:p>
          <a:p>
            <a:pPr marL="0" indent="0">
              <a:buNone/>
            </a:pPr>
            <a:r>
              <a:rPr lang="es-ES" sz="2000" dirty="0"/>
              <a:t>Se revisaron las </a:t>
            </a:r>
            <a:r>
              <a:rPr lang="es-CL" sz="2000" dirty="0"/>
              <a:t>vistas de red existentes para incluir o refinar los elementos identificados </a:t>
            </a:r>
            <a:r>
              <a:rPr lang="es-ES" sz="2000" dirty="0"/>
              <a:t>en las anotaciones. </a:t>
            </a:r>
          </a:p>
          <a:p>
            <a:pPr marL="0" indent="0">
              <a:buNone/>
            </a:pPr>
            <a:endParaRPr lang="es-ES" sz="2000" dirty="0"/>
          </a:p>
          <a:p>
            <a:pPr marL="0" indent="0">
              <a:buNone/>
            </a:pPr>
            <a:r>
              <a:rPr lang="es-ES" sz="2000" dirty="0"/>
              <a:t>A modo de cierre del proceso de análisis, se generaron salidas con listados completos de las anotaciones, de los códigos y sus definiciones y de las citas seleccionadas por su carácter ilustrativo o interés.  Se exportaron a imagen las vistas de red. </a:t>
            </a:r>
          </a:p>
          <a:p>
            <a:pPr marL="0" indent="0">
              <a:buNone/>
            </a:pPr>
            <a:endParaRPr lang="es-ES" sz="2000" dirty="0"/>
          </a:p>
          <a:p>
            <a:pPr marL="0" indent="0">
              <a:buNone/>
            </a:pPr>
            <a:r>
              <a:rPr lang="es-ES" sz="2000" dirty="0"/>
              <a:t>Todas las salidas generadas se imprimieron y se revisaron para evaluar su pertinencia respecto a los objetivos de la investigación y el grado en que cubrían dichos </a:t>
            </a:r>
            <a:r>
              <a:rPr lang="es-CL" sz="2000" dirty="0"/>
              <a:t>objetivos.</a:t>
            </a:r>
          </a:p>
        </p:txBody>
      </p:sp>
    </p:spTree>
    <p:extLst>
      <p:ext uri="{BB962C8B-B14F-4D97-AF65-F5344CB8AC3E}">
        <p14:creationId xmlns:p14="http://schemas.microsoft.com/office/powerpoint/2010/main" val="34583138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363272" cy="5289451"/>
          </a:xfrm>
        </p:spPr>
        <p:txBody>
          <a:bodyPr>
            <a:normAutofit/>
          </a:bodyPr>
          <a:lstStyle/>
          <a:p>
            <a:pPr marL="0" indent="0">
              <a:buNone/>
            </a:pPr>
            <a:r>
              <a:rPr lang="es-ES" sz="2400" dirty="0"/>
              <a:t>Fase 5: Redacción del informe:</a:t>
            </a:r>
          </a:p>
          <a:p>
            <a:pPr marL="0" indent="0">
              <a:buNone/>
            </a:pPr>
            <a:endParaRPr lang="es-ES" sz="2633" dirty="0"/>
          </a:p>
          <a:p>
            <a:pPr marL="0" indent="0">
              <a:buNone/>
            </a:pPr>
            <a:r>
              <a:rPr lang="es-ES" sz="2400" dirty="0"/>
              <a:t>A partir de los resultados del análisis, se comenzó a trabajar en la redacción de los capítulos correspondientes. </a:t>
            </a:r>
          </a:p>
          <a:p>
            <a:pPr marL="0" indent="0">
              <a:buNone/>
            </a:pPr>
            <a:endParaRPr lang="es-ES" sz="2400" dirty="0"/>
          </a:p>
          <a:p>
            <a:pPr marL="0" indent="0">
              <a:buNone/>
            </a:pPr>
            <a:r>
              <a:rPr lang="es-ES" sz="2400" dirty="0"/>
              <a:t>La redacción se organizó en torno a los tres planos analíticos desarrollados. Tanto en la especificación de la estructura de cada capítulo como en su posterior desarrollo, el conjunto de salidas generadas al final de la fase anterior permitió una </a:t>
            </a:r>
            <a:r>
              <a:rPr lang="es-CL" sz="2400" dirty="0"/>
              <a:t>escritura ágil y detallada</a:t>
            </a:r>
          </a:p>
        </p:txBody>
      </p:sp>
    </p:spTree>
    <p:extLst>
      <p:ext uri="{BB962C8B-B14F-4D97-AF65-F5344CB8AC3E}">
        <p14:creationId xmlns:p14="http://schemas.microsoft.com/office/powerpoint/2010/main" val="3558821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19256" cy="1051520"/>
          </a:xfrm>
        </p:spPr>
        <p:txBody>
          <a:bodyPr>
            <a:noAutofit/>
          </a:bodyPr>
          <a:lstStyle/>
          <a:p>
            <a:pPr algn="l"/>
            <a:r>
              <a:rPr lang="es-ES" sz="2800" b="1" dirty="0"/>
              <a:t>C1: estudio de tipo etnográfico sobre la participación en el Tercer </a:t>
            </a:r>
            <a:r>
              <a:rPr lang="es-CL" sz="2800" b="1" dirty="0"/>
              <a:t>Sector</a:t>
            </a:r>
            <a:endParaRPr lang="es-CL" sz="2800" dirty="0"/>
          </a:p>
        </p:txBody>
      </p:sp>
      <p:sp>
        <p:nvSpPr>
          <p:cNvPr id="3" name="2 Marcador de contenido"/>
          <p:cNvSpPr>
            <a:spLocks noGrp="1"/>
          </p:cNvSpPr>
          <p:nvPr>
            <p:ph idx="1"/>
          </p:nvPr>
        </p:nvSpPr>
        <p:spPr>
          <a:xfrm>
            <a:off x="457200" y="1600200"/>
            <a:ext cx="8435280" cy="4781128"/>
          </a:xfrm>
        </p:spPr>
        <p:txBody>
          <a:bodyPr>
            <a:normAutofit/>
          </a:bodyPr>
          <a:lstStyle/>
          <a:p>
            <a:r>
              <a:rPr lang="es-ES" sz="2800" dirty="0"/>
              <a:t>El estudio giró en torno a las prácticas de participación en organizaciones del Tercer Sector </a:t>
            </a:r>
            <a:endParaRPr lang="es-CL" sz="2800" dirty="0"/>
          </a:p>
          <a:p>
            <a:r>
              <a:rPr lang="es-CL" sz="2800" dirty="0"/>
              <a:t>El </a:t>
            </a:r>
            <a:r>
              <a:rPr lang="es-ES" sz="2800" dirty="0"/>
              <a:t>objetivo del </a:t>
            </a:r>
            <a:r>
              <a:rPr lang="es-ES" sz="2800" i="1" dirty="0"/>
              <a:t>estudio: identificar y analizar las relaciones de poder posibilitadas y sostenidas por las formas en las que la participación se concreta </a:t>
            </a:r>
            <a:r>
              <a:rPr lang="es-CL" sz="2800" i="1" dirty="0"/>
              <a:t>en esas organizaciones.</a:t>
            </a:r>
          </a:p>
        </p:txBody>
      </p:sp>
    </p:spTree>
    <p:extLst>
      <p:ext uri="{BB962C8B-B14F-4D97-AF65-F5344CB8AC3E}">
        <p14:creationId xmlns:p14="http://schemas.microsoft.com/office/powerpoint/2010/main" val="2186074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700808"/>
            <a:ext cx="8229600" cy="2016224"/>
          </a:xfrm>
        </p:spPr>
        <p:txBody>
          <a:bodyPr>
            <a:normAutofit fontScale="90000"/>
          </a:bodyPr>
          <a:lstStyle/>
          <a:p>
            <a:r>
              <a:rPr lang="es-ES" b="1" dirty="0"/>
              <a:t>Caso 2: estudio de información en prensa sobre las reacciones a la</a:t>
            </a:r>
            <a:br>
              <a:rPr lang="es-ES" b="1" dirty="0"/>
            </a:br>
            <a:r>
              <a:rPr lang="es-ES" b="1" dirty="0"/>
              <a:t>remodelación de una plaza pública.</a:t>
            </a:r>
            <a:endParaRPr lang="es-CL" dirty="0"/>
          </a:p>
        </p:txBody>
      </p:sp>
    </p:spTree>
    <p:extLst>
      <p:ext uri="{BB962C8B-B14F-4D97-AF65-F5344CB8AC3E}">
        <p14:creationId xmlns:p14="http://schemas.microsoft.com/office/powerpoint/2010/main" val="20618283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435280" cy="5472608"/>
          </a:xfrm>
        </p:spPr>
        <p:txBody>
          <a:bodyPr>
            <a:normAutofit/>
          </a:bodyPr>
          <a:lstStyle/>
          <a:p>
            <a:pPr marL="0" indent="0">
              <a:buNone/>
            </a:pPr>
            <a:r>
              <a:rPr lang="es-ES" dirty="0"/>
              <a:t>El segundo caso hace referencia a un estudio que forma parte de un proyecto de investigación más amplio sobre participación ciudadana en la remodelación de una plaza pública de Barcelona (Bonet, </a:t>
            </a:r>
            <a:r>
              <a:rPr lang="es-ES" dirty="0" err="1"/>
              <a:t>Castrechini</a:t>
            </a:r>
            <a:r>
              <a:rPr lang="es-ES" dirty="0"/>
              <a:t>, Sahagún y Zapata, 2009). </a:t>
            </a:r>
          </a:p>
          <a:p>
            <a:pPr marL="0" indent="0">
              <a:buNone/>
            </a:pPr>
            <a:endParaRPr lang="es-ES" dirty="0"/>
          </a:p>
          <a:p>
            <a:pPr marL="0" indent="0">
              <a:buNone/>
            </a:pPr>
            <a:r>
              <a:rPr lang="es-ES" dirty="0"/>
              <a:t>El propósito del estudio era elaborar un análisis descriptivo de discurso de la prensa escrita</a:t>
            </a:r>
          </a:p>
          <a:p>
            <a:pPr marL="0" indent="0">
              <a:buNone/>
            </a:pPr>
            <a:r>
              <a:rPr lang="es-ES" dirty="0"/>
              <a:t>sobre las reacciones de ciertos actores (vecinos, ayuntamiento, arquitectos, etc. ) a los resultados de la remodelación de la plaza.</a:t>
            </a:r>
            <a:endParaRPr lang="es-CL" dirty="0"/>
          </a:p>
        </p:txBody>
      </p:sp>
    </p:spTree>
    <p:extLst>
      <p:ext uri="{BB962C8B-B14F-4D97-AF65-F5344CB8AC3E}">
        <p14:creationId xmlns:p14="http://schemas.microsoft.com/office/powerpoint/2010/main" val="25636513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i="1" dirty="0"/>
              <a:t>Áreas críticas</a:t>
            </a:r>
            <a:endParaRPr lang="es-CL" dirty="0"/>
          </a:p>
        </p:txBody>
      </p:sp>
      <p:sp>
        <p:nvSpPr>
          <p:cNvPr id="3" name="2 Marcador de contenido"/>
          <p:cNvSpPr>
            <a:spLocks noGrp="1"/>
          </p:cNvSpPr>
          <p:nvPr>
            <p:ph idx="1"/>
          </p:nvPr>
        </p:nvSpPr>
        <p:spPr>
          <a:xfrm>
            <a:off x="457200" y="1600200"/>
            <a:ext cx="8435280" cy="4525963"/>
          </a:xfrm>
        </p:spPr>
        <p:txBody>
          <a:bodyPr>
            <a:normAutofit/>
          </a:bodyPr>
          <a:lstStyle/>
          <a:p>
            <a:pPr marL="0" indent="0">
              <a:buNone/>
            </a:pPr>
            <a:r>
              <a:rPr lang="es-ES" dirty="0"/>
              <a:t>El método de análisis empleado podría referirse como análisis cualitativo de contenido temático. </a:t>
            </a:r>
          </a:p>
          <a:p>
            <a:pPr marL="0" indent="0">
              <a:buNone/>
            </a:pPr>
            <a:endParaRPr lang="es-ES" dirty="0"/>
          </a:p>
          <a:p>
            <a:pPr marL="0" indent="0">
              <a:buNone/>
            </a:pPr>
            <a:r>
              <a:rPr lang="es-ES" dirty="0"/>
              <a:t>El corpus de datos estaba </a:t>
            </a:r>
            <a:r>
              <a:rPr lang="es-CL" dirty="0"/>
              <a:t>integrado por información de distintos géneros (noticias, artículos de </a:t>
            </a:r>
            <a:r>
              <a:rPr lang="es-ES" dirty="0"/>
              <a:t>opinión, cartas de lectores, entrevistas, etcétera) relativa a la remodelación</a:t>
            </a:r>
          </a:p>
          <a:p>
            <a:pPr marL="0" indent="0">
              <a:buNone/>
            </a:pPr>
            <a:r>
              <a:rPr lang="es-ES" dirty="0"/>
              <a:t>de la plaza. </a:t>
            </a:r>
          </a:p>
          <a:p>
            <a:pPr marL="0" indent="0">
              <a:buNone/>
            </a:pPr>
            <a:endParaRPr lang="es-ES" dirty="0"/>
          </a:p>
          <a:p>
            <a:pPr marL="0" indent="0">
              <a:buNone/>
            </a:pPr>
            <a:r>
              <a:rPr lang="es-ES" dirty="0"/>
              <a:t>La información incluida había sido publicada en cuatro diarios - </a:t>
            </a:r>
            <a:r>
              <a:rPr lang="es-ES" dirty="0" err="1"/>
              <a:t>Avui</a:t>
            </a:r>
            <a:r>
              <a:rPr lang="es-ES" dirty="0"/>
              <a:t>, El País, El Periódico y La Vanguardia –  en el periodo que va del 1 de mayo de 2008 al 3 de junio de 2009.</a:t>
            </a:r>
            <a:endParaRPr lang="es-CL" dirty="0"/>
          </a:p>
        </p:txBody>
      </p:sp>
    </p:spTree>
    <p:extLst>
      <p:ext uri="{BB962C8B-B14F-4D97-AF65-F5344CB8AC3E}">
        <p14:creationId xmlns:p14="http://schemas.microsoft.com/office/powerpoint/2010/main" val="18775526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363272" cy="4525963"/>
          </a:xfrm>
        </p:spPr>
        <p:txBody>
          <a:bodyPr/>
          <a:lstStyle/>
          <a:p>
            <a:pPr marL="0" indent="0">
              <a:buNone/>
            </a:pPr>
            <a:r>
              <a:rPr lang="es-CL" dirty="0"/>
              <a:t>El trabajo </a:t>
            </a:r>
            <a:r>
              <a:rPr lang="es-ES" dirty="0"/>
              <a:t>de análisis fue desarrollado por un equipo de cuatro investigadores, lo cual supuso un mayor grado de complejidad en la gestión pero también una mayor riqueza en los resultados.</a:t>
            </a:r>
            <a:endParaRPr lang="es-CL" dirty="0"/>
          </a:p>
        </p:txBody>
      </p:sp>
    </p:spTree>
    <p:extLst>
      <p:ext uri="{BB962C8B-B14F-4D97-AF65-F5344CB8AC3E}">
        <p14:creationId xmlns:p14="http://schemas.microsoft.com/office/powerpoint/2010/main" val="22456258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435280" cy="5688632"/>
          </a:xfrm>
        </p:spPr>
        <p:txBody>
          <a:bodyPr>
            <a:normAutofit/>
          </a:bodyPr>
          <a:lstStyle/>
          <a:p>
            <a:pPr marL="0" indent="0">
              <a:buNone/>
            </a:pPr>
            <a:r>
              <a:rPr lang="es-ES" dirty="0"/>
              <a:t>El proceso analítico  se definió a partir de dos necesidades fundamentales: </a:t>
            </a:r>
          </a:p>
          <a:p>
            <a:pPr marL="0" indent="0">
              <a:buNone/>
            </a:pPr>
            <a:endParaRPr lang="es-ES" dirty="0"/>
          </a:p>
          <a:p>
            <a:pPr marL="0" indent="0">
              <a:buNone/>
            </a:pPr>
            <a:r>
              <a:rPr lang="es-ES" dirty="0"/>
              <a:t>a) definir una estrategia de codificación pertinente, asegurando su correcta aplicación, y</a:t>
            </a:r>
          </a:p>
          <a:p>
            <a:pPr marL="0" indent="0">
              <a:buNone/>
            </a:pPr>
            <a:r>
              <a:rPr lang="es-ES" dirty="0"/>
              <a:t>b) establecer un esquema que permitiera que todos los integrantes del equipo participaran en el análisis.</a:t>
            </a:r>
            <a:endParaRPr lang="es-CL" dirty="0"/>
          </a:p>
        </p:txBody>
      </p:sp>
    </p:spTree>
    <p:extLst>
      <p:ext uri="{BB962C8B-B14F-4D97-AF65-F5344CB8AC3E}">
        <p14:creationId xmlns:p14="http://schemas.microsoft.com/office/powerpoint/2010/main" val="40120280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424936"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9558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435280" cy="5760640"/>
          </a:xfrm>
        </p:spPr>
        <p:txBody>
          <a:bodyPr>
            <a:normAutofit/>
          </a:bodyPr>
          <a:lstStyle/>
          <a:p>
            <a:pPr marL="0" indent="0">
              <a:buNone/>
            </a:pPr>
            <a:r>
              <a:rPr lang="es-ES" dirty="0"/>
              <a:t>Como puede observarse, las fases del análisis van de la organización del material empírico y la codificación inicial a la codificación axial o de segundo nivel, base para la construcción del modelo descriptivo del fenómeno.</a:t>
            </a:r>
          </a:p>
          <a:p>
            <a:pPr marL="0" indent="0">
              <a:buNone/>
            </a:pPr>
            <a:endParaRPr lang="es-ES" dirty="0"/>
          </a:p>
          <a:p>
            <a:pPr marL="0" indent="0">
              <a:buNone/>
            </a:pPr>
            <a:r>
              <a:rPr lang="es-ES" dirty="0"/>
              <a:t>El proceso osciló entre momentos de trabajo conjunto y momentos de trabajo individual. Sin los momentos de trabajo conjunto, los analistas podrían haber realizado procesos analíticos progresivamente divergentes.</a:t>
            </a:r>
          </a:p>
          <a:p>
            <a:pPr marL="0" indent="0">
              <a:buNone/>
            </a:pPr>
            <a:endParaRPr lang="es-ES" dirty="0"/>
          </a:p>
          <a:p>
            <a:pPr marL="0" indent="0">
              <a:buNone/>
            </a:pPr>
            <a:r>
              <a:rPr lang="es-ES" dirty="0"/>
              <a:t>De la misma forma, sin los momentos de trabajo individual, el análisis habría sido demasiado lento.</a:t>
            </a:r>
            <a:endParaRPr lang="es-CL" dirty="0"/>
          </a:p>
        </p:txBody>
      </p:sp>
    </p:spTree>
    <p:extLst>
      <p:ext uri="{BB962C8B-B14F-4D97-AF65-F5344CB8AC3E}">
        <p14:creationId xmlns:p14="http://schemas.microsoft.com/office/powerpoint/2010/main" val="25093954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76672"/>
            <a:ext cx="9036496"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51786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363272" cy="6048672"/>
          </a:xfrm>
        </p:spPr>
        <p:txBody>
          <a:bodyPr>
            <a:normAutofit/>
          </a:bodyPr>
          <a:lstStyle/>
          <a:p>
            <a:pPr marL="0" indent="0">
              <a:buNone/>
            </a:pPr>
            <a:r>
              <a:rPr lang="es-ES" dirty="0"/>
              <a:t>En cuanto a la organización de los datos, la información recogida de las ediciones </a:t>
            </a:r>
            <a:r>
              <a:rPr lang="es-ES" i="1" dirty="0"/>
              <a:t>online </a:t>
            </a:r>
            <a:r>
              <a:rPr lang="es-ES" dirty="0"/>
              <a:t>de los diarios mencionados se guardó en archivos </a:t>
            </a:r>
            <a:r>
              <a:rPr lang="es-ES" i="1" dirty="0"/>
              <a:t>*.</a:t>
            </a:r>
            <a:r>
              <a:rPr lang="es-ES" i="1" dirty="0" err="1"/>
              <a:t>rft</a:t>
            </a:r>
            <a:r>
              <a:rPr lang="es-ES" dirty="0"/>
              <a:t>.</a:t>
            </a:r>
          </a:p>
          <a:p>
            <a:pPr marL="0" indent="0">
              <a:buNone/>
            </a:pPr>
            <a:endParaRPr lang="es-ES" dirty="0"/>
          </a:p>
          <a:p>
            <a:pPr marL="0" indent="0">
              <a:buNone/>
            </a:pPr>
            <a:r>
              <a:rPr lang="es-ES" dirty="0"/>
              <a:t>Cada artículo se guardó en un documento individual. Los documentos fueron nombrados a partir de un esquema que permitiera identificar con facilidad sus contenidos:  fecha de publicación, diario, número consecutivo, tipo de artículo, inclusión de imágenes, inclusión de comentarios (</a:t>
            </a:r>
            <a:r>
              <a:rPr lang="es-ES" dirty="0" err="1"/>
              <a:t>e.g</a:t>
            </a:r>
            <a:r>
              <a:rPr lang="es-ES" dirty="0"/>
              <a:t>. 2008-11-08_VAN_1_C_X_C.rtf: 8 de noviembre de 2008, La Vanguardia, Art. 1, Carta del lector, sin imagen, con comentarios). </a:t>
            </a:r>
            <a:endParaRPr lang="es-CL" dirty="0"/>
          </a:p>
        </p:txBody>
      </p:sp>
    </p:spTree>
    <p:extLst>
      <p:ext uri="{BB962C8B-B14F-4D97-AF65-F5344CB8AC3E}">
        <p14:creationId xmlns:p14="http://schemas.microsoft.com/office/powerpoint/2010/main" val="29532959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424936"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2579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60648"/>
            <a:ext cx="7125113" cy="924475"/>
          </a:xfrm>
        </p:spPr>
        <p:txBody>
          <a:bodyPr/>
          <a:lstStyle/>
          <a:p>
            <a:r>
              <a:rPr lang="es-CL" dirty="0"/>
              <a:t>Áreas críticas</a:t>
            </a:r>
          </a:p>
        </p:txBody>
      </p:sp>
      <p:sp>
        <p:nvSpPr>
          <p:cNvPr id="3" name="2 Marcador de contenido"/>
          <p:cNvSpPr>
            <a:spLocks noGrp="1"/>
          </p:cNvSpPr>
          <p:nvPr>
            <p:ph idx="1"/>
          </p:nvPr>
        </p:nvSpPr>
        <p:spPr>
          <a:xfrm>
            <a:off x="388524" y="1213723"/>
            <a:ext cx="8435280" cy="4951581"/>
          </a:xfrm>
        </p:spPr>
        <p:txBody>
          <a:bodyPr>
            <a:noAutofit/>
          </a:bodyPr>
          <a:lstStyle/>
          <a:p>
            <a:r>
              <a:rPr lang="es-ES" sz="3200" dirty="0"/>
              <a:t>El método de análisis es una aproximación de tipo etnográfico a las prácticas de participación.</a:t>
            </a:r>
          </a:p>
          <a:p>
            <a:pPr marL="0" indent="0">
              <a:buNone/>
            </a:pPr>
            <a:endParaRPr lang="es-ES" sz="3200" dirty="0"/>
          </a:p>
          <a:p>
            <a:r>
              <a:rPr lang="es-ES" sz="3200" dirty="0"/>
              <a:t>El eje o núcleo del método podría definirse en términos de observación y comprensión de prácticas mediante un abordaje interpretativo.</a:t>
            </a:r>
            <a:endParaRPr lang="es-CL" sz="3200" dirty="0"/>
          </a:p>
        </p:txBody>
      </p:sp>
    </p:spTree>
    <p:extLst>
      <p:ext uri="{BB962C8B-B14F-4D97-AF65-F5344CB8AC3E}">
        <p14:creationId xmlns:p14="http://schemas.microsoft.com/office/powerpoint/2010/main" val="15596901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435280" cy="5832648"/>
          </a:xfrm>
        </p:spPr>
        <p:txBody>
          <a:bodyPr>
            <a:normAutofit/>
          </a:bodyPr>
          <a:lstStyle/>
          <a:p>
            <a:pPr marL="0" indent="0">
              <a:buNone/>
            </a:pPr>
            <a:r>
              <a:rPr lang="es-ES" dirty="0"/>
              <a:t>Al crear la primera unidad hermenéutica, se generaron familias de documentos primarios (por tipo de artículo y por diario) y se incluyeron</a:t>
            </a:r>
          </a:p>
          <a:p>
            <a:pPr marL="0" indent="0">
              <a:buNone/>
            </a:pPr>
            <a:r>
              <a:rPr lang="es-ES" dirty="0"/>
              <a:t>anotaciones con las orientaciones básicas para el análisis. </a:t>
            </a:r>
          </a:p>
          <a:p>
            <a:pPr marL="0" indent="0">
              <a:buNone/>
            </a:pPr>
            <a:endParaRPr lang="es-ES" dirty="0"/>
          </a:p>
          <a:p>
            <a:pPr marL="0" indent="0">
              <a:buNone/>
            </a:pPr>
            <a:r>
              <a:rPr lang="es-ES" dirty="0"/>
              <a:t>En el proceso de análisis, se trabajó primero de forma conjunta en esa unidad hermenéutica.</a:t>
            </a:r>
          </a:p>
          <a:p>
            <a:pPr marL="0" indent="0">
              <a:buNone/>
            </a:pPr>
            <a:endParaRPr lang="es-ES" dirty="0"/>
          </a:p>
          <a:p>
            <a:pPr marL="0" indent="0">
              <a:buNone/>
            </a:pPr>
            <a:r>
              <a:rPr lang="es-ES" dirty="0"/>
              <a:t>Posteriormente, cada investigador trabajó con su propia copia de la unidad hermenéutica original. </a:t>
            </a:r>
          </a:p>
          <a:p>
            <a:pPr marL="0" indent="0">
              <a:buNone/>
            </a:pPr>
            <a:r>
              <a:rPr lang="es-ES" dirty="0"/>
              <a:t>Para asegurar una buena coordinación del trabajo, se crearon familias de documentos incluyendo los artículos </a:t>
            </a:r>
            <a:r>
              <a:rPr lang="es-CL" dirty="0"/>
              <a:t>que cada investigador tendría que analizar </a:t>
            </a:r>
          </a:p>
        </p:txBody>
      </p:sp>
    </p:spTree>
    <p:extLst>
      <p:ext uri="{BB962C8B-B14F-4D97-AF65-F5344CB8AC3E}">
        <p14:creationId xmlns:p14="http://schemas.microsoft.com/office/powerpoint/2010/main" val="18937768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435280" cy="5433467"/>
          </a:xfrm>
        </p:spPr>
        <p:txBody>
          <a:bodyPr>
            <a:normAutofit/>
          </a:bodyPr>
          <a:lstStyle/>
          <a:p>
            <a:pPr marL="0" indent="0">
              <a:buNone/>
            </a:pPr>
            <a:r>
              <a:rPr lang="es-CL" dirty="0"/>
              <a:t>Se crearon cuentas de usuario para cada investigador, de tal modo que los </a:t>
            </a:r>
            <a:r>
              <a:rPr lang="es-CL" dirty="0" err="1"/>
              <a:t>com</a:t>
            </a:r>
            <a:r>
              <a:rPr lang="es-ES" dirty="0"/>
              <a:t>ponentes elaborados en el análisis (citas, códigos, anotaciones, relaciones, vistas de red) incluyeran información sobre el autor. </a:t>
            </a:r>
          </a:p>
          <a:p>
            <a:pPr marL="0" indent="0">
              <a:buNone/>
            </a:pPr>
            <a:endParaRPr lang="es-ES" dirty="0"/>
          </a:p>
          <a:p>
            <a:pPr marL="0" indent="0">
              <a:buNone/>
            </a:pPr>
            <a:r>
              <a:rPr lang="es-ES" dirty="0"/>
              <a:t>Esas unidades se fusionaron para revisar conjuntamente los resultados </a:t>
            </a:r>
            <a:r>
              <a:rPr lang="es-CL" dirty="0"/>
              <a:t>obtenidos de forma individual</a:t>
            </a:r>
          </a:p>
        </p:txBody>
      </p:sp>
    </p:spTree>
    <p:extLst>
      <p:ext uri="{BB962C8B-B14F-4D97-AF65-F5344CB8AC3E}">
        <p14:creationId xmlns:p14="http://schemas.microsoft.com/office/powerpoint/2010/main" val="31987264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ES" sz="2800" dirty="0"/>
              <a:t>Edición del comentario del código ‘A favor’ del caso 2</a:t>
            </a:r>
            <a:endParaRPr lang="es-CL" sz="28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824580"/>
            <a:ext cx="8892480" cy="5772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91960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435280" cy="5361459"/>
          </a:xfrm>
        </p:spPr>
        <p:txBody>
          <a:bodyPr>
            <a:normAutofit/>
          </a:bodyPr>
          <a:lstStyle/>
          <a:p>
            <a:pPr marL="0" indent="0">
              <a:buNone/>
            </a:pPr>
            <a:r>
              <a:rPr lang="es-ES" dirty="0"/>
              <a:t>El proceso de trabajo individual y trabajo colectivo se repitió una vez, dado que después de la primera fase de trabajo individual se los códigos existentes fueron sintetizados, organizados y asignados a una de tres familias (objetos de los que se habla, posiciones-actores y relaciones entre posiciones). </a:t>
            </a:r>
          </a:p>
          <a:p>
            <a:pPr marL="0" indent="0">
              <a:buNone/>
            </a:pPr>
            <a:endParaRPr lang="es-ES" dirty="0"/>
          </a:p>
          <a:p>
            <a:pPr marL="0" indent="0">
              <a:buNone/>
            </a:pPr>
            <a:r>
              <a:rPr lang="es-ES" dirty="0"/>
              <a:t>Junto con el trabajo de síntesis y organización de códigos, se re-definieron las estrategias de codificación de tal forma que se clarificara</a:t>
            </a:r>
          </a:p>
          <a:p>
            <a:pPr marL="0" indent="0">
              <a:buNone/>
            </a:pPr>
            <a:r>
              <a:rPr lang="es-ES" dirty="0"/>
              <a:t>la entidad de cada tipo de código en el conjunto del análisis</a:t>
            </a:r>
            <a:endParaRPr lang="es-CL" dirty="0"/>
          </a:p>
        </p:txBody>
      </p:sp>
    </p:spTree>
    <p:extLst>
      <p:ext uri="{BB962C8B-B14F-4D97-AF65-F5344CB8AC3E}">
        <p14:creationId xmlns:p14="http://schemas.microsoft.com/office/powerpoint/2010/main" val="21526516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352928" cy="1152128"/>
          </a:xfrm>
        </p:spPr>
        <p:txBody>
          <a:bodyPr>
            <a:noAutofit/>
          </a:bodyPr>
          <a:lstStyle/>
          <a:p>
            <a:pPr algn="l"/>
            <a:br>
              <a:rPr lang="es-CL" sz="2400" dirty="0"/>
            </a:br>
            <a:r>
              <a:rPr lang="es-CL" sz="2400" dirty="0"/>
              <a:t>A partir </a:t>
            </a:r>
            <a:r>
              <a:rPr lang="es-ES" sz="2400" dirty="0"/>
              <a:t>de esta reorganización, se puso especial énfasis en la elaboración de las definiciones de cada código, especificando también los criterios para usarlo al codificar una cita</a:t>
            </a:r>
            <a:br>
              <a:rPr lang="es-CL" sz="2800" dirty="0"/>
            </a:br>
            <a:endParaRPr lang="es-CL" sz="2800"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90750" y="1856581"/>
            <a:ext cx="4762500"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89484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507288" cy="5904656"/>
          </a:xfrm>
        </p:spPr>
        <p:txBody>
          <a:bodyPr>
            <a:normAutofit/>
          </a:bodyPr>
          <a:lstStyle/>
          <a:p>
            <a:pPr marL="0" indent="0">
              <a:buNone/>
            </a:pPr>
            <a:r>
              <a:rPr lang="es-ES" dirty="0"/>
              <a:t>Para cerrar el proceso de análisis, el trabajo del equipo se centró de forma conjunta en la revisión y desarrollo de las anotaciones - tanto las sustantivas como las de método - a partir de los códigos y sus relaciones.</a:t>
            </a:r>
          </a:p>
          <a:p>
            <a:pPr marL="0" indent="0">
              <a:buNone/>
            </a:pPr>
            <a:r>
              <a:rPr lang="es-ES" dirty="0"/>
              <a:t>Como productos específicos del análisis se elaboró </a:t>
            </a:r>
          </a:p>
          <a:p>
            <a:pPr marL="0" indent="0">
              <a:buNone/>
            </a:pPr>
            <a:r>
              <a:rPr lang="es-ES" dirty="0"/>
              <a:t>a) una tabla especificando las posiciones respecto a la remodelación de la plaza tal y como aparecen en la prensa </a:t>
            </a:r>
          </a:p>
          <a:p>
            <a:pPr marL="0" indent="0">
              <a:buNone/>
            </a:pPr>
            <a:r>
              <a:rPr lang="es-ES" dirty="0"/>
              <a:t>b) un mapa conceptual dando cuenta de los aspectos más significativos del proceso de remodelación.</a:t>
            </a:r>
            <a:endParaRPr lang="es-CL" dirty="0"/>
          </a:p>
        </p:txBody>
      </p:sp>
    </p:spTree>
    <p:extLst>
      <p:ext uri="{BB962C8B-B14F-4D97-AF65-F5344CB8AC3E}">
        <p14:creationId xmlns:p14="http://schemas.microsoft.com/office/powerpoint/2010/main" val="3086487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412776"/>
            <a:ext cx="8229600" cy="2016224"/>
          </a:xfrm>
        </p:spPr>
        <p:txBody>
          <a:bodyPr>
            <a:normAutofit/>
          </a:bodyPr>
          <a:lstStyle/>
          <a:p>
            <a:r>
              <a:rPr lang="es-ES" b="1" dirty="0"/>
              <a:t>Caso 3: análisis de comportamientos de trabajo en equipo</a:t>
            </a:r>
            <a:endParaRPr lang="es-CL" dirty="0"/>
          </a:p>
        </p:txBody>
      </p:sp>
    </p:spTree>
    <p:extLst>
      <p:ext uri="{BB962C8B-B14F-4D97-AF65-F5344CB8AC3E}">
        <p14:creationId xmlns:p14="http://schemas.microsoft.com/office/powerpoint/2010/main" val="14981135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435280" cy="5616624"/>
          </a:xfrm>
        </p:spPr>
        <p:txBody>
          <a:bodyPr>
            <a:normAutofit/>
          </a:bodyPr>
          <a:lstStyle/>
          <a:p>
            <a:pPr marL="0" indent="0">
              <a:buNone/>
            </a:pPr>
            <a:r>
              <a:rPr lang="es-ES" dirty="0"/>
              <a:t>El último caso descrito se enmarca en él ámbito de la psicología de las organizaciones. Como en el caso 1, esta investigación también se enmarcó en el contexto de elaboración de una tesis de doctorado. </a:t>
            </a:r>
          </a:p>
          <a:p>
            <a:pPr marL="0" indent="0">
              <a:buNone/>
            </a:pPr>
            <a:endParaRPr lang="es-ES" dirty="0"/>
          </a:p>
          <a:p>
            <a:pPr marL="0" indent="0">
              <a:buNone/>
            </a:pPr>
            <a:r>
              <a:rPr lang="es-ES" dirty="0"/>
              <a:t>El interés del investigador se centró en los roles de trabajo en equipo; en concreto, le interesaba identificar directamente - a través de la observación -</a:t>
            </a:r>
          </a:p>
          <a:p>
            <a:pPr marL="0" indent="0">
              <a:buNone/>
            </a:pPr>
            <a:r>
              <a:rPr lang="es-CL" dirty="0"/>
              <a:t>comportamientos asociados a roles dado que los modelos existentes se </a:t>
            </a:r>
            <a:r>
              <a:rPr lang="es-ES" dirty="0"/>
              <a:t>centran más en componentes actitudinales y trabajan principalmente con información obtenida de </a:t>
            </a:r>
            <a:r>
              <a:rPr lang="es-ES" dirty="0" err="1"/>
              <a:t>autoinformes</a:t>
            </a:r>
            <a:r>
              <a:rPr lang="es-ES" dirty="0"/>
              <a:t> (Ros, 2007).</a:t>
            </a:r>
            <a:endParaRPr lang="es-CL" dirty="0"/>
          </a:p>
        </p:txBody>
      </p:sp>
    </p:spTree>
    <p:extLst>
      <p:ext uri="{BB962C8B-B14F-4D97-AF65-F5344CB8AC3E}">
        <p14:creationId xmlns:p14="http://schemas.microsoft.com/office/powerpoint/2010/main" val="28563884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a:bodyPr>
          <a:lstStyle/>
          <a:p>
            <a:r>
              <a:rPr lang="es-CL" i="1" dirty="0"/>
              <a:t>Áreas críticas</a:t>
            </a:r>
            <a:endParaRPr lang="es-CL" dirty="0"/>
          </a:p>
        </p:txBody>
      </p:sp>
      <p:sp>
        <p:nvSpPr>
          <p:cNvPr id="3" name="2 Marcador de contenido"/>
          <p:cNvSpPr>
            <a:spLocks noGrp="1"/>
          </p:cNvSpPr>
          <p:nvPr>
            <p:ph idx="1"/>
          </p:nvPr>
        </p:nvSpPr>
        <p:spPr>
          <a:xfrm>
            <a:off x="323528" y="1052736"/>
            <a:ext cx="8640960" cy="5616624"/>
          </a:xfrm>
        </p:spPr>
        <p:txBody>
          <a:bodyPr>
            <a:normAutofit/>
          </a:bodyPr>
          <a:lstStyle/>
          <a:p>
            <a:pPr marL="0" indent="0">
              <a:buNone/>
            </a:pPr>
            <a:r>
              <a:rPr lang="es-ES" dirty="0"/>
              <a:t>El método de análisis empleado en el tercer ejemplo puede ser referido</a:t>
            </a:r>
          </a:p>
          <a:p>
            <a:pPr marL="0" indent="0">
              <a:buNone/>
            </a:pPr>
            <a:r>
              <a:rPr lang="es-ES" dirty="0"/>
              <a:t>como observación inductiva. </a:t>
            </a:r>
          </a:p>
          <a:p>
            <a:pPr marL="0" indent="0">
              <a:buNone/>
            </a:pPr>
            <a:endParaRPr lang="es-ES" dirty="0"/>
          </a:p>
          <a:p>
            <a:pPr marL="0" indent="0">
              <a:buNone/>
            </a:pPr>
            <a:r>
              <a:rPr lang="es-ES" dirty="0"/>
              <a:t>A partir de los registros en vídeo de actividades en grupos pequeños, el investigador pretendía identificar y definir comportamientos que por sus características pudieran vincularse a roles de trabajo en equipo. </a:t>
            </a:r>
          </a:p>
          <a:p>
            <a:pPr marL="0" indent="0">
              <a:buNone/>
            </a:pPr>
            <a:endParaRPr lang="es-ES" dirty="0"/>
          </a:p>
          <a:p>
            <a:pPr marL="0" indent="0">
              <a:buNone/>
            </a:pPr>
            <a:r>
              <a:rPr lang="es-ES" dirty="0"/>
              <a:t>La información a analizar, los registros en vídeo, contenían actividades asignadas por docentes en contextos de formación de posgrado. El análisis fue realizado por una sola persona - el doctorando - aunque contando con el apoyo de un equipo de psicólogos organizacionales</a:t>
            </a:r>
          </a:p>
          <a:p>
            <a:pPr marL="0" indent="0">
              <a:buNone/>
            </a:pPr>
            <a:r>
              <a:rPr lang="es-ES" dirty="0"/>
              <a:t>para revisar los avances en el proceso. </a:t>
            </a:r>
          </a:p>
          <a:p>
            <a:pPr marL="0" indent="0">
              <a:buNone/>
            </a:pPr>
            <a:endParaRPr lang="es-ES" dirty="0"/>
          </a:p>
          <a:p>
            <a:pPr marL="0" indent="0">
              <a:buNone/>
            </a:pPr>
            <a:r>
              <a:rPr lang="es-ES" dirty="0"/>
              <a:t>Además, el doctorando contó con apoyo específico para el uso de </a:t>
            </a:r>
            <a:r>
              <a:rPr lang="es-ES" dirty="0" err="1"/>
              <a:t>ATLAS.ti</a:t>
            </a:r>
            <a:r>
              <a:rPr lang="es-ES" dirty="0"/>
              <a:t>, desde la preparación de los documentos primarios - los vídeos - hasta el uso de las </a:t>
            </a:r>
            <a:r>
              <a:rPr lang="es-CL" dirty="0"/>
              <a:t>funcionalidades del programa.</a:t>
            </a:r>
          </a:p>
        </p:txBody>
      </p:sp>
    </p:spTree>
    <p:extLst>
      <p:ext uri="{BB962C8B-B14F-4D97-AF65-F5344CB8AC3E}">
        <p14:creationId xmlns:p14="http://schemas.microsoft.com/office/powerpoint/2010/main" val="25288154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291264" cy="5001419"/>
          </a:xfrm>
        </p:spPr>
        <p:txBody>
          <a:bodyPr>
            <a:normAutofit/>
          </a:bodyPr>
          <a:lstStyle/>
          <a:p>
            <a:pPr marL="0" indent="0">
              <a:buNone/>
            </a:pPr>
            <a:r>
              <a:rPr lang="es-ES" dirty="0"/>
              <a:t>El proceso analítico seguido en el caso 3 es, a nivel de planteamiento, el menos complejo de los tres casos y también el más estructurado en</a:t>
            </a:r>
          </a:p>
          <a:p>
            <a:pPr marL="0" indent="0">
              <a:buNone/>
            </a:pPr>
            <a:r>
              <a:rPr lang="es-ES" dirty="0"/>
              <a:t>cuanto a punto de partida. </a:t>
            </a:r>
          </a:p>
          <a:p>
            <a:pPr marL="0" indent="0">
              <a:buNone/>
            </a:pPr>
            <a:endParaRPr lang="es-ES" dirty="0"/>
          </a:p>
          <a:p>
            <a:r>
              <a:rPr lang="es-ES" dirty="0"/>
              <a:t>Organizado en cinco fases , el proceso tenía la gran ventaja de partir de un esquema de codificación claro: un primer nivel de códigos a nivel de comportamientos, y un segundo nivel</a:t>
            </a:r>
          </a:p>
          <a:p>
            <a:pPr marL="0" indent="0">
              <a:buNone/>
            </a:pPr>
            <a:r>
              <a:rPr lang="es-CL" dirty="0"/>
              <a:t>    de códigos a nivel de rol.</a:t>
            </a:r>
          </a:p>
        </p:txBody>
      </p:sp>
    </p:spTree>
    <p:extLst>
      <p:ext uri="{BB962C8B-B14F-4D97-AF65-F5344CB8AC3E}">
        <p14:creationId xmlns:p14="http://schemas.microsoft.com/office/powerpoint/2010/main" val="3085515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476672"/>
            <a:ext cx="7125113" cy="665044"/>
          </a:xfrm>
        </p:spPr>
        <p:txBody>
          <a:bodyPr/>
          <a:lstStyle/>
          <a:p>
            <a:r>
              <a:rPr lang="es-CL" dirty="0"/>
              <a:t>Marco conceptual</a:t>
            </a:r>
          </a:p>
        </p:txBody>
      </p:sp>
      <p:sp>
        <p:nvSpPr>
          <p:cNvPr id="3" name="2 Marcador de contenido"/>
          <p:cNvSpPr>
            <a:spLocks noGrp="1"/>
          </p:cNvSpPr>
          <p:nvPr>
            <p:ph idx="1"/>
          </p:nvPr>
        </p:nvSpPr>
        <p:spPr>
          <a:xfrm>
            <a:off x="457200" y="1340768"/>
            <a:ext cx="8363272" cy="4968552"/>
          </a:xfrm>
        </p:spPr>
        <p:txBody>
          <a:bodyPr>
            <a:noAutofit/>
          </a:bodyPr>
          <a:lstStyle/>
          <a:p>
            <a:pPr marL="514350" indent="-514350">
              <a:buAutoNum type="alphaLcParenR"/>
            </a:pPr>
            <a:r>
              <a:rPr lang="es-ES" sz="2400" dirty="0"/>
              <a:t>la concepción de poder de Foucault (1976) en</a:t>
            </a:r>
          </a:p>
          <a:p>
            <a:pPr marL="0" indent="0">
              <a:buNone/>
            </a:pPr>
            <a:r>
              <a:rPr lang="es-ES" sz="2400" dirty="0"/>
              <a:t>	el nivel más amplio; </a:t>
            </a:r>
          </a:p>
          <a:p>
            <a:pPr marL="0" indent="0">
              <a:buNone/>
            </a:pPr>
            <a:r>
              <a:rPr lang="es-ES" sz="2400" dirty="0"/>
              <a:t>b) los vínculos entre </a:t>
            </a:r>
            <a:r>
              <a:rPr lang="es-ES" sz="2400" i="1" dirty="0" err="1"/>
              <a:t>habitus</a:t>
            </a:r>
            <a:r>
              <a:rPr lang="es-ES" sz="2400" i="1" dirty="0"/>
              <a:t> </a:t>
            </a:r>
            <a:r>
              <a:rPr lang="es-ES" sz="2400" dirty="0"/>
              <a:t>y campo (Bourdieu,1980) como lugar del que emergen las      	prácticas en tanto que mecanismo de 	reproducción  social </a:t>
            </a:r>
          </a:p>
          <a:p>
            <a:pPr marL="0" indent="0">
              <a:buNone/>
            </a:pPr>
            <a:r>
              <a:rPr lang="es-ES" sz="2400" dirty="0"/>
              <a:t>c) a un nivel más específico y próximo – la 	interacción -, los procesos de no decisión 	(</a:t>
            </a:r>
            <a:r>
              <a:rPr lang="es-ES" sz="2400" dirty="0" err="1"/>
              <a:t>Bacharch</a:t>
            </a:r>
            <a:r>
              <a:rPr lang="es-ES" sz="2400" dirty="0"/>
              <a:t> y </a:t>
            </a:r>
            <a:r>
              <a:rPr lang="es-ES" sz="2400" dirty="0" err="1"/>
              <a:t>Baratz</a:t>
            </a:r>
            <a:r>
              <a:rPr lang="es-ES" sz="2400" dirty="0"/>
              <a:t>, 1962; 1963; 1970) y la 	noción de </a:t>
            </a:r>
            <a:r>
              <a:rPr lang="es-ES" sz="2400" i="1" dirty="0"/>
              <a:t>footing </a:t>
            </a:r>
            <a:r>
              <a:rPr lang="es-ES" sz="2400" dirty="0"/>
              <a:t>de </a:t>
            </a:r>
            <a:r>
              <a:rPr lang="es-ES" sz="2400" dirty="0" err="1"/>
              <a:t>Goffman</a:t>
            </a:r>
            <a:r>
              <a:rPr lang="es-ES" sz="2400" dirty="0"/>
              <a:t> (1981).</a:t>
            </a:r>
            <a:endParaRPr lang="es-CL" sz="2400" dirty="0"/>
          </a:p>
        </p:txBody>
      </p:sp>
    </p:spTree>
    <p:extLst>
      <p:ext uri="{BB962C8B-B14F-4D97-AF65-F5344CB8AC3E}">
        <p14:creationId xmlns:p14="http://schemas.microsoft.com/office/powerpoint/2010/main" val="5522953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52736"/>
            <a:ext cx="8435280" cy="5256584"/>
          </a:xfrm>
        </p:spPr>
        <p:txBody>
          <a:bodyPr>
            <a:normAutofit/>
          </a:bodyPr>
          <a:lstStyle/>
          <a:p>
            <a:pPr marL="0" indent="0">
              <a:buNone/>
            </a:pPr>
            <a:r>
              <a:rPr lang="es-ES" dirty="0"/>
              <a:t>La organización del material de análisis es quizá la más sencilla de los tres casos presentados. </a:t>
            </a:r>
          </a:p>
          <a:p>
            <a:pPr marL="0" indent="0">
              <a:buNone/>
            </a:pPr>
            <a:endParaRPr lang="es-ES" dirty="0"/>
          </a:p>
          <a:p>
            <a:pPr marL="0" indent="0">
              <a:buNone/>
            </a:pPr>
            <a:r>
              <a:rPr lang="es-ES" dirty="0"/>
              <a:t>Los vídeos, en formato *.</a:t>
            </a:r>
            <a:r>
              <a:rPr lang="es-ES" i="1" dirty="0" err="1"/>
              <a:t>wmv</a:t>
            </a:r>
            <a:r>
              <a:rPr lang="es-ES" i="1" dirty="0"/>
              <a:t> -</a:t>
            </a:r>
            <a:r>
              <a:rPr lang="es-ES" dirty="0"/>
              <a:t> </a:t>
            </a:r>
            <a:r>
              <a:rPr lang="es-ES" dirty="0" err="1"/>
              <a:t>windows</a:t>
            </a:r>
            <a:r>
              <a:rPr lang="es-ES" dirty="0"/>
              <a:t> media</a:t>
            </a:r>
          </a:p>
          <a:p>
            <a:pPr marL="0" indent="0">
              <a:buNone/>
            </a:pPr>
            <a:r>
              <a:rPr lang="es-ES" dirty="0"/>
              <a:t>video - fueron identificados mediante números consecutivos. </a:t>
            </a:r>
          </a:p>
          <a:p>
            <a:pPr marL="0" indent="0">
              <a:buNone/>
            </a:pPr>
            <a:endParaRPr lang="es-ES" dirty="0"/>
          </a:p>
          <a:p>
            <a:pPr marL="0" indent="0">
              <a:buNone/>
            </a:pPr>
            <a:r>
              <a:rPr lang="es-ES" dirty="0"/>
              <a:t>En los comentarios asociados a cada documento primarios se especificaron la fecha, el contexto y las características de la actividad registrada.</a:t>
            </a:r>
            <a:endParaRPr lang="es-CL" dirty="0"/>
          </a:p>
        </p:txBody>
      </p:sp>
    </p:spTree>
    <p:extLst>
      <p:ext uri="{BB962C8B-B14F-4D97-AF65-F5344CB8AC3E}">
        <p14:creationId xmlns:p14="http://schemas.microsoft.com/office/powerpoint/2010/main" val="1491218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16632"/>
            <a:ext cx="8352928"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84984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404664"/>
            <a:ext cx="8568952" cy="6336704"/>
          </a:xfrm>
        </p:spPr>
        <p:txBody>
          <a:bodyPr>
            <a:normAutofit fontScale="25000" lnSpcReduction="20000"/>
          </a:bodyPr>
          <a:lstStyle/>
          <a:p>
            <a:pPr marL="0" indent="0">
              <a:buNone/>
            </a:pPr>
            <a:r>
              <a:rPr lang="es-ES" sz="9600" dirty="0"/>
              <a:t>Las tareas básicas del análisis se desarrollaron de la siguiente manera: </a:t>
            </a:r>
          </a:p>
          <a:p>
            <a:pPr marL="0" indent="0">
              <a:buNone/>
            </a:pPr>
            <a:r>
              <a:rPr lang="es-ES" sz="9600" dirty="0"/>
              <a:t>a) </a:t>
            </a:r>
            <a:r>
              <a:rPr lang="es-ES" sz="7200" dirty="0"/>
              <a:t>visionado de los vídeos para identificar comportamiento y elaborar citas de cada comportamiento </a:t>
            </a:r>
          </a:p>
          <a:p>
            <a:pPr marL="0" indent="0">
              <a:buNone/>
            </a:pPr>
            <a:r>
              <a:rPr lang="es-ES" sz="7200" dirty="0"/>
              <a:t>b) descripción en cada cita  del comportamiento identificado - hay que recordar que el análisis se realizó directamente sobre vídeo y por lo tanto para facilitar el análisis con la creación </a:t>
            </a:r>
            <a:r>
              <a:rPr lang="es-CL" sz="7200" dirty="0"/>
              <a:t>de salidas o listados de citas, era imprescindible elaborar descripciones </a:t>
            </a:r>
            <a:r>
              <a:rPr lang="es-ES" sz="7200" dirty="0"/>
              <a:t>en texto </a:t>
            </a:r>
          </a:p>
          <a:p>
            <a:pPr marL="0" indent="0">
              <a:buNone/>
            </a:pPr>
            <a:r>
              <a:rPr lang="es-ES" sz="7200" dirty="0"/>
              <a:t>c) creación y asignación de códigos a los comportamientos identificados - paso crucial para agrupar las citas en función de sus semejanzas -.</a:t>
            </a:r>
          </a:p>
          <a:p>
            <a:pPr marL="0" indent="0">
              <a:buNone/>
            </a:pPr>
            <a:r>
              <a:rPr lang="es-ES" sz="7200" dirty="0"/>
              <a:t>d) definición de cada código - de cada categoría de comportamiento de rol de trabajo en equipo - en función de las descripciones de las citas asociadas</a:t>
            </a:r>
          </a:p>
          <a:p>
            <a:pPr marL="0" indent="0">
              <a:buNone/>
            </a:pPr>
            <a:r>
              <a:rPr lang="es-ES" sz="7200" dirty="0"/>
              <a:t>e) creación de códigos de segundo nivel relativos a roles de trabajo en equipo, incluyendo sus respectivas definiciones y relaciones con los códigos de primer nivel - los comportamientos –</a:t>
            </a:r>
          </a:p>
          <a:p>
            <a:pPr marL="0" indent="0">
              <a:buNone/>
            </a:pPr>
            <a:r>
              <a:rPr lang="es-ES" sz="7200" dirty="0"/>
              <a:t>f) revisión y refinamiento de la taxonomía creada, con especial énfasis en las definiciones de los códigos y relaciones que incluía. </a:t>
            </a:r>
            <a:endParaRPr lang="es-CL" sz="7200" dirty="0"/>
          </a:p>
        </p:txBody>
      </p:sp>
    </p:spTree>
    <p:extLst>
      <p:ext uri="{BB962C8B-B14F-4D97-AF65-F5344CB8AC3E}">
        <p14:creationId xmlns:p14="http://schemas.microsoft.com/office/powerpoint/2010/main" val="34721223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marL="0" indent="0" algn="l"/>
            <a:r>
              <a:rPr lang="es-ES" sz="2700" dirty="0"/>
              <a:t>Aparecen en la parte inferior los códigos de primer nivel –- los comportamientos –- y su vinculación a un código de segundo nivel –- el rol.</a:t>
            </a:r>
            <a:br>
              <a:rPr lang="es-CL" sz="2700" dirty="0"/>
            </a:br>
            <a:endParaRPr lang="es-CL" sz="2700"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90750" y="2032794"/>
            <a:ext cx="476250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61704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363272" cy="6120680"/>
          </a:xfrm>
        </p:spPr>
        <p:txBody>
          <a:bodyPr>
            <a:normAutofit/>
          </a:bodyPr>
          <a:lstStyle/>
          <a:p>
            <a:pPr marL="0" indent="0">
              <a:buNone/>
            </a:pPr>
            <a:r>
              <a:rPr lang="es-ES" dirty="0"/>
              <a:t>A lo largo del proceso, el investigador elaboró anotaciones sobre el procedimiento seguido y sobre el conjunto de roles elaborado. </a:t>
            </a:r>
          </a:p>
          <a:p>
            <a:pPr marL="0" indent="0">
              <a:buNone/>
            </a:pPr>
            <a:endParaRPr lang="es-ES" dirty="0"/>
          </a:p>
          <a:p>
            <a:pPr marL="0" indent="0">
              <a:buNone/>
            </a:pPr>
            <a:r>
              <a:rPr lang="es-ES" dirty="0"/>
              <a:t>Sin embargo, a diferencia de los casos 1 y 2, el investigador registró esta información fuera de la UH - en un archivo de texto -, práctica que nos parece poco aconsejable puesto que desaprovecha parte del potencial de la herramienta, pero que no tiene por qué ser forzosamente perjudicial para el análisis. </a:t>
            </a:r>
          </a:p>
          <a:p>
            <a:pPr marL="0" indent="0">
              <a:buNone/>
            </a:pPr>
            <a:endParaRPr lang="es-ES" dirty="0"/>
          </a:p>
          <a:p>
            <a:pPr marL="0" indent="0">
              <a:buNone/>
            </a:pPr>
            <a:r>
              <a:rPr lang="es-ES" dirty="0"/>
              <a:t>Como siempre, serán las preferencias del investigador, la claridad en cuanto a lo que quiere hacer y la pertinencia en el uso de las herramientas, lo que determine la calidad del análisis.</a:t>
            </a:r>
            <a:endParaRPr lang="es-CL" dirty="0"/>
          </a:p>
        </p:txBody>
      </p:sp>
    </p:spTree>
    <p:extLst>
      <p:ext uri="{BB962C8B-B14F-4D97-AF65-F5344CB8AC3E}">
        <p14:creationId xmlns:p14="http://schemas.microsoft.com/office/powerpoint/2010/main" val="26469280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74638"/>
            <a:ext cx="8784976" cy="4090466"/>
          </a:xfrm>
        </p:spPr>
        <p:txBody>
          <a:bodyPr>
            <a:normAutofit/>
          </a:bodyPr>
          <a:lstStyle/>
          <a:p>
            <a:pPr algn="l"/>
            <a:r>
              <a:rPr lang="es-ES" sz="3200" b="1" dirty="0"/>
              <a:t>Contraste y observaciones sobre los casos descritos. </a:t>
            </a:r>
            <a:br>
              <a:rPr lang="es-ES" sz="3200" b="1" dirty="0"/>
            </a:br>
            <a:br>
              <a:rPr lang="es-ES" sz="3200" b="1" dirty="0"/>
            </a:br>
            <a:r>
              <a:rPr lang="es-ES" sz="3200" dirty="0"/>
              <a:t>Aunque en los tres casos descritos se usa la misma herramienta, las formas en las que se ha empleado presentan diferencias </a:t>
            </a:r>
            <a:r>
              <a:rPr lang="es-CL" sz="3200" dirty="0"/>
              <a:t>considerables.</a:t>
            </a:r>
          </a:p>
        </p:txBody>
      </p:sp>
    </p:spTree>
    <p:extLst>
      <p:ext uri="{BB962C8B-B14F-4D97-AF65-F5344CB8AC3E}">
        <p14:creationId xmlns:p14="http://schemas.microsoft.com/office/powerpoint/2010/main" val="22784898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352928"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87397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435280" cy="5616624"/>
          </a:xfrm>
        </p:spPr>
        <p:txBody>
          <a:bodyPr>
            <a:normAutofit/>
          </a:bodyPr>
          <a:lstStyle/>
          <a:p>
            <a:pPr marL="0" indent="0">
              <a:buNone/>
            </a:pPr>
            <a:r>
              <a:rPr lang="es-ES" dirty="0"/>
              <a:t>Como hemos insistido en las líneas anteriores, el uso productivo del </a:t>
            </a:r>
            <a:r>
              <a:rPr lang="es-ES" i="1" dirty="0"/>
              <a:t>software </a:t>
            </a:r>
            <a:r>
              <a:rPr lang="es-ES" dirty="0"/>
              <a:t>para análisis cualitativo pasa por tareas que van mucho más allá del conocimiento y manejo de la herramienta informática a emplear.</a:t>
            </a:r>
          </a:p>
          <a:p>
            <a:pPr marL="0" indent="0">
              <a:buNone/>
            </a:pPr>
            <a:endParaRPr lang="es-ES" dirty="0"/>
          </a:p>
          <a:p>
            <a:pPr marL="0" indent="0">
              <a:buNone/>
            </a:pPr>
            <a:r>
              <a:rPr lang="es-ES" dirty="0"/>
              <a:t>Entre el planteamiento del método de análisis y su ejecución, hay una zona en la cual los grandes lineamientos necesariamente tienen que traducirse en esquemas operativos, en la organización de actividades específicas.</a:t>
            </a:r>
            <a:endParaRPr lang="es-CL" dirty="0"/>
          </a:p>
        </p:txBody>
      </p:sp>
    </p:spTree>
    <p:extLst>
      <p:ext uri="{BB962C8B-B14F-4D97-AF65-F5344CB8AC3E}">
        <p14:creationId xmlns:p14="http://schemas.microsoft.com/office/powerpoint/2010/main" val="4547852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363272" cy="6264696"/>
          </a:xfrm>
        </p:spPr>
        <p:txBody>
          <a:bodyPr>
            <a:normAutofit/>
          </a:bodyPr>
          <a:lstStyle/>
          <a:p>
            <a:pPr marL="0" indent="0">
              <a:buNone/>
            </a:pPr>
            <a:r>
              <a:rPr lang="es-ES" dirty="0"/>
              <a:t>A modo de ilustración, si lo que me interesa son comportamientos de cierto tipo, y si al emplear el programa de análisis cualitativo voy a segmentar y codificar relatos de observaciones que dan cuenta de tales comportamientos, entonces tengo que definir: </a:t>
            </a:r>
          </a:p>
          <a:p>
            <a:pPr marL="514350" indent="-514350">
              <a:buAutoNum type="alphaLcParenR"/>
            </a:pPr>
            <a:r>
              <a:rPr lang="es-ES" dirty="0"/>
              <a:t>Cómo sabré distinguir los segmentos que tratan de comportamientos de los que no lo hacen, </a:t>
            </a:r>
          </a:p>
          <a:p>
            <a:pPr marL="514350" indent="-514350">
              <a:buAutoNum type="alphaLcParenR"/>
            </a:pPr>
            <a:r>
              <a:rPr lang="es-ES" dirty="0"/>
              <a:t>con qué nivel de especificidad trataré la codificación de tales comportamientos, </a:t>
            </a:r>
          </a:p>
          <a:p>
            <a:pPr marL="514350" indent="-514350">
              <a:buAutoNum type="alphaLcParenR"/>
            </a:pPr>
            <a:r>
              <a:rPr lang="es-ES" dirty="0"/>
              <a:t>qué elementos tomaré en cuenta para la definición de los códigos que agruparán los diferentes  segmentos </a:t>
            </a:r>
          </a:p>
          <a:p>
            <a:pPr marL="514350" indent="-514350">
              <a:buAutoNum type="alphaLcParenR"/>
            </a:pPr>
            <a:r>
              <a:rPr lang="es-ES" dirty="0"/>
              <a:t>bajo qué criterios  agruparé los códigos en diferentes grupos y los   relacionaré entre sí, de forma vertical y horizontal. </a:t>
            </a:r>
          </a:p>
          <a:p>
            <a:pPr marL="0" indent="0">
              <a:buNone/>
            </a:pPr>
            <a:endParaRPr lang="es-ES" dirty="0"/>
          </a:p>
        </p:txBody>
      </p:sp>
    </p:spTree>
    <p:extLst>
      <p:ext uri="{BB962C8B-B14F-4D97-AF65-F5344CB8AC3E}">
        <p14:creationId xmlns:p14="http://schemas.microsoft.com/office/powerpoint/2010/main" val="15478517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363272" cy="5289451"/>
          </a:xfrm>
        </p:spPr>
        <p:txBody>
          <a:bodyPr>
            <a:normAutofit/>
          </a:bodyPr>
          <a:lstStyle/>
          <a:p>
            <a:pPr marL="0" indent="0">
              <a:buNone/>
            </a:pPr>
            <a:r>
              <a:rPr lang="es-ES" dirty="0"/>
              <a:t>Esta traducción operativa del método es crucial, ya que nos permite contar con una dirección clara para la acción. Se trata sin duda de un requisito exigente, pero que tiene la gran ventaja de ayudarnos a dotar de sentido el lenguaje ‘cascarón’ de las citas, los códigos y las relaciones. </a:t>
            </a:r>
          </a:p>
          <a:p>
            <a:pPr marL="0" indent="0">
              <a:buNone/>
            </a:pPr>
            <a:endParaRPr lang="es-ES" dirty="0"/>
          </a:p>
          <a:p>
            <a:pPr marL="0" indent="0">
              <a:buNone/>
            </a:pPr>
            <a:r>
              <a:rPr lang="es-ES" dirty="0"/>
              <a:t>Por eso decíamos antes que el uso de paquetes </a:t>
            </a:r>
            <a:r>
              <a:rPr lang="es-ES" i="1" dirty="0"/>
              <a:t>CAQDAS </a:t>
            </a:r>
            <a:r>
              <a:rPr lang="es-ES" dirty="0"/>
              <a:t>no garantiza rigor, es el rigor el que garantiza un </a:t>
            </a:r>
            <a:r>
              <a:rPr lang="es-CL" dirty="0"/>
              <a:t>buen uso.</a:t>
            </a:r>
          </a:p>
          <a:p>
            <a:endParaRPr lang="es-CL" dirty="0"/>
          </a:p>
        </p:txBody>
      </p:sp>
    </p:spTree>
    <p:extLst>
      <p:ext uri="{BB962C8B-B14F-4D97-AF65-F5344CB8AC3E}">
        <p14:creationId xmlns:p14="http://schemas.microsoft.com/office/powerpoint/2010/main" val="2094587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20688"/>
            <a:ext cx="8229600" cy="5616624"/>
          </a:xfrm>
        </p:spPr>
        <p:txBody>
          <a:bodyPr>
            <a:normAutofit/>
          </a:bodyPr>
          <a:lstStyle/>
          <a:p>
            <a:pPr marL="0" indent="0">
              <a:buNone/>
            </a:pPr>
            <a:r>
              <a:rPr lang="es-CL" sz="3200" dirty="0"/>
              <a:t>El </a:t>
            </a:r>
            <a:r>
              <a:rPr lang="es-ES" sz="3200" dirty="0"/>
              <a:t>marco conceptual sirvió de base para trazar las líneas de indagación durante el análisis: </a:t>
            </a:r>
          </a:p>
          <a:p>
            <a:pPr>
              <a:buFont typeface="Wingdings" panose="05000000000000000000" pitchFamily="2" charset="2"/>
              <a:buChar char="§"/>
            </a:pPr>
            <a:r>
              <a:rPr lang="es-ES" sz="3200" dirty="0"/>
              <a:t>prácticas de participación </a:t>
            </a:r>
          </a:p>
          <a:p>
            <a:pPr>
              <a:buFont typeface="Wingdings" panose="05000000000000000000" pitchFamily="2" charset="2"/>
              <a:buChar char="§"/>
            </a:pPr>
            <a:r>
              <a:rPr lang="es-ES" sz="3200" dirty="0"/>
              <a:t>procesos de toma de decisiones </a:t>
            </a:r>
          </a:p>
          <a:p>
            <a:pPr>
              <a:buFont typeface="Wingdings" panose="05000000000000000000" pitchFamily="2" charset="2"/>
              <a:buChar char="§"/>
            </a:pPr>
            <a:r>
              <a:rPr lang="es-ES" sz="3200" dirty="0"/>
              <a:t>relaciones de poder y el vínculo entre participación y Tercer Sector</a:t>
            </a:r>
            <a:endParaRPr lang="es-CL" sz="3200" dirty="0"/>
          </a:p>
        </p:txBody>
      </p:sp>
    </p:spTree>
    <p:extLst>
      <p:ext uri="{BB962C8B-B14F-4D97-AF65-F5344CB8AC3E}">
        <p14:creationId xmlns:p14="http://schemas.microsoft.com/office/powerpoint/2010/main" val="41314918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18058"/>
          </a:xfrm>
        </p:spPr>
        <p:txBody>
          <a:bodyPr>
            <a:normAutofit fontScale="90000"/>
          </a:bodyPr>
          <a:lstStyle/>
          <a:p>
            <a:r>
              <a:rPr lang="es-CL" b="1" dirty="0"/>
              <a:t>RECOMENDACIONES</a:t>
            </a:r>
            <a:endParaRPr lang="es-CL" dirty="0"/>
          </a:p>
        </p:txBody>
      </p:sp>
      <p:sp>
        <p:nvSpPr>
          <p:cNvPr id="3" name="2 Marcador de contenido"/>
          <p:cNvSpPr>
            <a:spLocks noGrp="1"/>
          </p:cNvSpPr>
          <p:nvPr>
            <p:ph idx="1"/>
          </p:nvPr>
        </p:nvSpPr>
        <p:spPr>
          <a:xfrm>
            <a:off x="457200" y="1124744"/>
            <a:ext cx="8363272" cy="5001419"/>
          </a:xfrm>
        </p:spPr>
        <p:txBody>
          <a:bodyPr>
            <a:normAutofit/>
          </a:bodyPr>
          <a:lstStyle/>
          <a:p>
            <a:pPr marL="0" indent="0">
              <a:buNone/>
            </a:pPr>
            <a:r>
              <a:rPr lang="es-ES" dirty="0"/>
              <a:t>Hay que deshacerse de la falsa oposición entre rigor y creatividad. Para que la creatividad y el rigor produzcan buenos resultados, ambos han de estar presentes. Como afirman </a:t>
            </a:r>
            <a:r>
              <a:rPr lang="es-ES" dirty="0" err="1"/>
              <a:t>McLellan</a:t>
            </a:r>
            <a:r>
              <a:rPr lang="es-ES" dirty="0"/>
              <a:t>, </a:t>
            </a:r>
            <a:r>
              <a:rPr lang="es-ES" dirty="0" err="1"/>
              <a:t>MacQueen</a:t>
            </a:r>
            <a:r>
              <a:rPr lang="es-ES" dirty="0"/>
              <a:t> y </a:t>
            </a:r>
            <a:r>
              <a:rPr lang="es-ES" dirty="0" err="1"/>
              <a:t>Neidig</a:t>
            </a:r>
            <a:r>
              <a:rPr lang="es-ES" dirty="0"/>
              <a:t> (2003) documentar y automatizar el proceso de análisis de forma inadecuada puede llevarnos a un verdadero ‘</a:t>
            </a:r>
            <a:r>
              <a:rPr lang="es-ES" dirty="0" err="1"/>
              <a:t>pandemonium</a:t>
            </a:r>
            <a:r>
              <a:rPr lang="es-ES" dirty="0"/>
              <a:t>’ analítico, sin contar lo que eso supone para la integridad de los datos. </a:t>
            </a:r>
          </a:p>
          <a:p>
            <a:pPr marL="0" indent="0">
              <a:buNone/>
            </a:pPr>
            <a:endParaRPr lang="es-ES" dirty="0"/>
          </a:p>
          <a:p>
            <a:pPr marL="0" indent="0">
              <a:buNone/>
            </a:pPr>
            <a:r>
              <a:rPr lang="es-ES" dirty="0"/>
              <a:t>En la medida en que planifiquemos, hagamos pruebas, definamos un sistema para crear copias de seguridad, registremos incidencias y, en general, nos esforcemos por definir los criterios y pautas que orientan el análisis estaremos mejor preparados para afrontar lo inesperado o re-definir el curso del análisis.</a:t>
            </a:r>
            <a:endParaRPr lang="es-CL" dirty="0"/>
          </a:p>
        </p:txBody>
      </p:sp>
    </p:spTree>
    <p:extLst>
      <p:ext uri="{BB962C8B-B14F-4D97-AF65-F5344CB8AC3E}">
        <p14:creationId xmlns:p14="http://schemas.microsoft.com/office/powerpoint/2010/main" val="37729078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435280" cy="5361459"/>
          </a:xfrm>
        </p:spPr>
        <p:txBody>
          <a:bodyPr>
            <a:normAutofit/>
          </a:bodyPr>
          <a:lstStyle/>
          <a:p>
            <a:pPr marL="0" indent="0">
              <a:buNone/>
            </a:pPr>
            <a:r>
              <a:rPr lang="es-ES" dirty="0"/>
              <a:t>En la organización del análisis, hay que insistir en la importancia de la recursividad entre material de análisis y construcción de modelos. </a:t>
            </a:r>
          </a:p>
          <a:p>
            <a:pPr marL="0" indent="0">
              <a:buNone/>
            </a:pPr>
            <a:endParaRPr lang="es-ES" dirty="0"/>
          </a:p>
          <a:p>
            <a:pPr marL="0" indent="0">
              <a:buNone/>
            </a:pPr>
            <a:r>
              <a:rPr lang="es-ES" dirty="0"/>
              <a:t>Hay un ir y venir entre lo empírico y lo conceptual que posibilita esa cercanía a los datos, que nos ayuda a modelar y fundamentar nuestros modelos e interpretaciones. </a:t>
            </a:r>
          </a:p>
          <a:p>
            <a:pPr marL="0" indent="0">
              <a:buNone/>
            </a:pPr>
            <a:endParaRPr lang="es-ES" dirty="0"/>
          </a:p>
          <a:p>
            <a:pPr marL="0" indent="0">
              <a:buNone/>
            </a:pPr>
            <a:r>
              <a:rPr lang="es-ES" dirty="0"/>
              <a:t>Pensar en cómo se concreta esta recursividad en cada proyecto es una tarea básica del investigador.</a:t>
            </a:r>
            <a:endParaRPr lang="es-CL" dirty="0"/>
          </a:p>
        </p:txBody>
      </p:sp>
    </p:spTree>
    <p:extLst>
      <p:ext uri="{BB962C8B-B14F-4D97-AF65-F5344CB8AC3E}">
        <p14:creationId xmlns:p14="http://schemas.microsoft.com/office/powerpoint/2010/main" val="36669792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507288" cy="5904656"/>
          </a:xfrm>
        </p:spPr>
        <p:txBody>
          <a:bodyPr>
            <a:normAutofit fontScale="92500"/>
          </a:bodyPr>
          <a:lstStyle/>
          <a:p>
            <a:pPr marL="0" indent="0">
              <a:buNone/>
            </a:pPr>
            <a:r>
              <a:rPr lang="es-ES" dirty="0"/>
              <a:t>En cuanto a los productos del análisis, un aspecto a tomar en cuenta es</a:t>
            </a:r>
          </a:p>
          <a:p>
            <a:pPr marL="0" indent="0">
              <a:buNone/>
            </a:pPr>
            <a:r>
              <a:rPr lang="es-ES" dirty="0"/>
              <a:t>cómo organizar y desarrollar las anotaciones para facilitar el paso de los</a:t>
            </a:r>
          </a:p>
          <a:p>
            <a:pPr marL="0" indent="0">
              <a:buNone/>
            </a:pPr>
            <a:r>
              <a:rPr lang="es-ES" dirty="0"/>
              <a:t>resultados de la unidad hermenéutica a los informes – artículo, capítulo,</a:t>
            </a:r>
          </a:p>
          <a:p>
            <a:pPr marL="0" indent="0">
              <a:buNone/>
            </a:pPr>
            <a:r>
              <a:rPr lang="es-ES" dirty="0"/>
              <a:t>comunicación, póster – que el investigador necesite elaborar. </a:t>
            </a:r>
          </a:p>
          <a:p>
            <a:pPr marL="0" indent="0">
              <a:buNone/>
            </a:pPr>
            <a:endParaRPr lang="es-ES" dirty="0"/>
          </a:p>
          <a:p>
            <a:pPr marL="0" indent="0">
              <a:buNone/>
            </a:pPr>
            <a:r>
              <a:rPr lang="es-ES" dirty="0"/>
              <a:t>Si se conoce de antemano qué tipo de informes han de realizarse, se pueden crear anotaciones especificas para tal fin, vinculándolas a los elementos que serán incluidos en el informe. </a:t>
            </a:r>
          </a:p>
          <a:p>
            <a:pPr marL="0" indent="0">
              <a:buNone/>
            </a:pPr>
            <a:endParaRPr lang="es-ES" dirty="0"/>
          </a:p>
          <a:p>
            <a:pPr marL="0" indent="0">
              <a:buNone/>
            </a:pPr>
            <a:r>
              <a:rPr lang="es-ES" dirty="0"/>
              <a:t>En un plano más general, la recomendación consiste en insistir al investigador en no dejar cabos sueltos – comentarios crípticos, definiciones a medias, anotaciones poco desarrolladas, vistas de red poco organizadas – durante el análisis. </a:t>
            </a:r>
          </a:p>
          <a:p>
            <a:pPr marL="0" indent="0">
              <a:buNone/>
            </a:pPr>
            <a:endParaRPr lang="es-ES" dirty="0"/>
          </a:p>
          <a:p>
            <a:pPr marL="0" indent="0">
              <a:buNone/>
            </a:pPr>
            <a:r>
              <a:rPr lang="es-ES" dirty="0"/>
              <a:t>Si se trabaja en la UH de tal forma que una personas no vinculada con</a:t>
            </a:r>
          </a:p>
          <a:p>
            <a:pPr marL="0" indent="0">
              <a:buNone/>
            </a:pPr>
            <a:r>
              <a:rPr lang="es-ES" dirty="0"/>
              <a:t>el proyecto pueda entender nuestro análisis, entonces el trabajo de redacción de informes se hace mucho más sencillo.</a:t>
            </a:r>
            <a:endParaRPr lang="es-CL" dirty="0"/>
          </a:p>
        </p:txBody>
      </p:sp>
    </p:spTree>
    <p:extLst>
      <p:ext uri="{BB962C8B-B14F-4D97-AF65-F5344CB8AC3E}">
        <p14:creationId xmlns:p14="http://schemas.microsoft.com/office/powerpoint/2010/main" val="16554745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91264" cy="5760640"/>
          </a:xfrm>
        </p:spPr>
        <p:txBody>
          <a:bodyPr>
            <a:normAutofit/>
          </a:bodyPr>
          <a:lstStyle/>
          <a:p>
            <a:pPr marL="0" indent="0">
              <a:buNone/>
            </a:pPr>
            <a:r>
              <a:rPr lang="es-ES" dirty="0"/>
              <a:t>Para finalizar con las recomendaciones, nos gustaría hablar de la necesidad de conversar, de compartir el trabajo en curso. Lo que queremos decir con esto es que el desencuentro entre quienes propician las innegables y </a:t>
            </a:r>
            <a:r>
              <a:rPr lang="es-CL" dirty="0"/>
              <a:t>revolucionarias bondades del análisis cualitativo asistido por ordenador </a:t>
            </a:r>
            <a:r>
              <a:rPr lang="es-ES" dirty="0"/>
              <a:t>y quienes se rasgan las vestiduras ante lo que entienden como una mecanización determinista que desvirtúa un oficio más bien artesanal no puede resolverse en el plano abstracto de las declaraciones lapidarias. </a:t>
            </a:r>
          </a:p>
          <a:p>
            <a:pPr marL="0" indent="0">
              <a:buNone/>
            </a:pPr>
            <a:endParaRPr lang="es-ES" dirty="0"/>
          </a:p>
          <a:p>
            <a:pPr marL="0" indent="0">
              <a:buNone/>
            </a:pPr>
            <a:r>
              <a:rPr lang="es-ES" dirty="0"/>
              <a:t>La cuestión es relevante, de eso no nos cabe duda, pero su relevancia y las múltiples posiciones que pueden adoptarse al respecto tendrían que pasar  por una constante reflexión en torno a lo concreto, a las prácticas, al encuentro entre tecnología y metodología, como lo plantea Cisneros (2009), pero tal como ocurre en el quehacer cotidiano de los investigadores y en torno a preguntas de investigación específicas.</a:t>
            </a:r>
            <a:endParaRPr lang="es-CL" dirty="0"/>
          </a:p>
        </p:txBody>
      </p:sp>
    </p:spTree>
    <p:extLst>
      <p:ext uri="{BB962C8B-B14F-4D97-AF65-F5344CB8AC3E}">
        <p14:creationId xmlns:p14="http://schemas.microsoft.com/office/powerpoint/2010/main" val="28352348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435280" cy="5976664"/>
          </a:xfrm>
        </p:spPr>
        <p:txBody>
          <a:bodyPr>
            <a:normAutofit fontScale="85000" lnSpcReduction="10000"/>
          </a:bodyPr>
          <a:lstStyle/>
          <a:p>
            <a:pPr marL="0" indent="0">
              <a:buNone/>
            </a:pPr>
            <a:r>
              <a:rPr lang="es-CL" dirty="0"/>
              <a:t>Ello supone </a:t>
            </a:r>
            <a:r>
              <a:rPr lang="es-ES" dirty="0"/>
              <a:t>que, como bien señala Gilbert (2002), la reflexividad que acompaña el proceso de análisis debe extenderse también al uso del software. </a:t>
            </a:r>
          </a:p>
          <a:p>
            <a:pPr marL="0" indent="0">
              <a:buNone/>
            </a:pPr>
            <a:endParaRPr lang="es-ES" dirty="0"/>
          </a:p>
          <a:p>
            <a:pPr marL="0" indent="0">
              <a:buNone/>
            </a:pPr>
            <a:r>
              <a:rPr lang="es-ES" dirty="0"/>
              <a:t>En consecuencia, la conversación con interlocutores que no están directamente involucrados en nuestro proyecto se vuelve una tarea central. </a:t>
            </a:r>
          </a:p>
          <a:p>
            <a:pPr marL="0" indent="0">
              <a:buNone/>
            </a:pPr>
            <a:endParaRPr lang="es-ES" dirty="0"/>
          </a:p>
          <a:p>
            <a:pPr marL="0" indent="0">
              <a:buNone/>
            </a:pPr>
            <a:r>
              <a:rPr lang="es-ES" dirty="0"/>
              <a:t>Pensar y conversar, desde la realización de un proyecto concreto, en las restricciones que conlleva el uso de un paquete de software – también concreto.</a:t>
            </a:r>
          </a:p>
          <a:p>
            <a:pPr marL="0" indent="0">
              <a:buNone/>
            </a:pPr>
            <a:endParaRPr lang="es-ES" dirty="0"/>
          </a:p>
          <a:p>
            <a:pPr marL="0" indent="0">
              <a:buNone/>
            </a:pPr>
            <a:r>
              <a:rPr lang="es-ES" dirty="0"/>
              <a:t>Hablar de las consecuencias de tales restricciones, pero también de lo</a:t>
            </a:r>
          </a:p>
          <a:p>
            <a:pPr marL="0" indent="0">
              <a:buNone/>
            </a:pPr>
            <a:r>
              <a:rPr lang="es-CL" dirty="0"/>
              <a:t>que posibilita frente al uso de otras herramientas – informáticas o no – o</a:t>
            </a:r>
          </a:p>
          <a:p>
            <a:pPr marL="0" indent="0">
              <a:buNone/>
            </a:pPr>
            <a:r>
              <a:rPr lang="es-ES" dirty="0"/>
              <a:t>en combinación con esas otras herramientas. Esa necesaria reflexión</a:t>
            </a:r>
          </a:p>
          <a:p>
            <a:pPr marL="0" indent="0">
              <a:buNone/>
            </a:pPr>
            <a:r>
              <a:rPr lang="es-ES" dirty="0"/>
              <a:t>y su extensión al uso de software es básica para dar solidez a la articulación</a:t>
            </a:r>
          </a:p>
          <a:p>
            <a:pPr marL="0" indent="0">
              <a:buNone/>
            </a:pPr>
            <a:r>
              <a:rPr lang="es-ES" dirty="0"/>
              <a:t>del método, a su operativa. </a:t>
            </a:r>
          </a:p>
          <a:p>
            <a:pPr marL="0" indent="0">
              <a:buNone/>
            </a:pPr>
            <a:endParaRPr lang="es-ES" dirty="0"/>
          </a:p>
          <a:p>
            <a:pPr marL="0" indent="0">
              <a:buNone/>
            </a:pPr>
            <a:r>
              <a:rPr lang="es-ES" dirty="0"/>
              <a:t>Las conversaciones son cruciales para hacernos ver cosas que antes no veíamos, para articular lo que sólo </a:t>
            </a:r>
            <a:r>
              <a:rPr lang="es-CL" dirty="0"/>
              <a:t>intuimos de una forma imprecisa o para mirar nuestro propio proceder analítico desde otros ángulos.</a:t>
            </a:r>
          </a:p>
        </p:txBody>
      </p:sp>
    </p:spTree>
    <p:extLst>
      <p:ext uri="{BB962C8B-B14F-4D97-AF65-F5344CB8AC3E}">
        <p14:creationId xmlns:p14="http://schemas.microsoft.com/office/powerpoint/2010/main" val="30826937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normAutofit fontScale="90000"/>
          </a:bodyPr>
          <a:lstStyle/>
          <a:p>
            <a:r>
              <a:rPr lang="es-ES" sz="3200" i="1" dirty="0"/>
              <a:t>Diseñar y preparar el análisis: una lista de cotejo</a:t>
            </a:r>
            <a:endParaRPr lang="es-CL" sz="3200" dirty="0"/>
          </a:p>
        </p:txBody>
      </p:sp>
      <p:sp>
        <p:nvSpPr>
          <p:cNvPr id="3" name="2 Marcador de contenido"/>
          <p:cNvSpPr>
            <a:spLocks noGrp="1"/>
          </p:cNvSpPr>
          <p:nvPr>
            <p:ph idx="1"/>
          </p:nvPr>
        </p:nvSpPr>
        <p:spPr>
          <a:xfrm>
            <a:off x="457200" y="1600200"/>
            <a:ext cx="8363272" cy="4525963"/>
          </a:xfrm>
        </p:spPr>
        <p:txBody>
          <a:bodyPr>
            <a:normAutofit/>
          </a:bodyPr>
          <a:lstStyle/>
          <a:p>
            <a:pPr marL="0" indent="0">
              <a:buNone/>
            </a:pPr>
            <a:r>
              <a:rPr lang="es-ES" dirty="0"/>
              <a:t>Cada uno de los puntos señalados en la tabla se vincula con una serie de preguntas sobre las que al menos habríamos de reflexionar:</a:t>
            </a:r>
          </a:p>
          <a:p>
            <a:pPr marL="0" indent="0">
              <a:buNone/>
            </a:pPr>
            <a:endParaRPr lang="es-ES" dirty="0"/>
          </a:p>
          <a:p>
            <a:pPr marL="0" indent="0">
              <a:buNone/>
            </a:pPr>
            <a:r>
              <a:rPr lang="es-ES" dirty="0"/>
              <a:t>1. Traducción operativa del método analítico: ¿se cuenta con las pautas generales para el análisis?, ¿se han definido aspectos claves como las fases del proceso analítico, los insumos requeridos, las tareas críticas, los sub-productos y los productos finales?, ¿se han especificado en términos prácticos la naturaleza, condiciones y significado de las fases del proceso?</a:t>
            </a:r>
          </a:p>
        </p:txBody>
      </p:sp>
    </p:spTree>
    <p:extLst>
      <p:ext uri="{BB962C8B-B14F-4D97-AF65-F5344CB8AC3E}">
        <p14:creationId xmlns:p14="http://schemas.microsoft.com/office/powerpoint/2010/main" val="31549455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363272" cy="4525963"/>
          </a:xfrm>
        </p:spPr>
        <p:txBody>
          <a:bodyPr>
            <a:normAutofit/>
          </a:bodyPr>
          <a:lstStyle/>
          <a:p>
            <a:pPr marL="0" indent="0">
              <a:buNone/>
            </a:pPr>
            <a:r>
              <a:rPr lang="es-ES" dirty="0"/>
              <a:t>2. Condiciones de trabajo: ¿se conocen con exactitud las condiciones bajo las cuales se conducirá el análisis?, ¿se sabe con qué recursos (financiación, equipo, espacios, etc.) se cuenta?, ¿se tiene claros los plazos que hay que respetar?, ¿se ha definido quiénes participarán en el análisis y las funciones o roles que asumirán?</a:t>
            </a:r>
            <a:endParaRPr lang="es-CL" dirty="0"/>
          </a:p>
        </p:txBody>
      </p:sp>
    </p:spTree>
    <p:extLst>
      <p:ext uri="{BB962C8B-B14F-4D97-AF65-F5344CB8AC3E}">
        <p14:creationId xmlns:p14="http://schemas.microsoft.com/office/powerpoint/2010/main" val="32016511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0"/>
            <a:ext cx="8229600" cy="5217443"/>
          </a:xfrm>
        </p:spPr>
        <p:txBody>
          <a:bodyPr>
            <a:normAutofit/>
          </a:bodyPr>
          <a:lstStyle/>
          <a:p>
            <a:pPr marL="0" indent="0">
              <a:buNone/>
            </a:pPr>
            <a:r>
              <a:rPr lang="es-ES" dirty="0"/>
              <a:t>3. Conjunto de herramientas: ¿qué paquetes de software genéricos y específicos podrían usarse durante el análisis?, ¿cuál o cuáles tendrían una relación directa con las tareas centrales del análisis y cuáles tendrían una relación más bien periférica?, ¿qué actividades convendría realizar con recursos más tradicionales como lápiz y papel?, ¿qué información se utilizaría en cada una de las herramientas a utilizar de qué formas se gestionaría el proceso?</a:t>
            </a:r>
            <a:endParaRPr lang="es-CL" dirty="0"/>
          </a:p>
        </p:txBody>
      </p:sp>
    </p:spTree>
    <p:extLst>
      <p:ext uri="{BB962C8B-B14F-4D97-AF65-F5344CB8AC3E}">
        <p14:creationId xmlns:p14="http://schemas.microsoft.com/office/powerpoint/2010/main" val="9531096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0"/>
            <a:ext cx="8507288" cy="5400600"/>
          </a:xfrm>
        </p:spPr>
        <p:txBody>
          <a:bodyPr>
            <a:normAutofit/>
          </a:bodyPr>
          <a:lstStyle/>
          <a:p>
            <a:pPr marL="0" indent="0">
              <a:buNone/>
            </a:pPr>
            <a:r>
              <a:rPr lang="es-ES" dirty="0"/>
              <a:t>4. Análisis preliminares o preparatorios: ¿se ha valorado la pertinencia o necesidad de realizar un análisis previo al uso del software?, ¿se ha definido el tipo de producto a obtener de este análisis previo?, ¿se tiene clara la manera de obtenerlo y la forma en que sería usado en el análisis asistido por ordenador?</a:t>
            </a:r>
            <a:endParaRPr lang="es-CL" dirty="0"/>
          </a:p>
        </p:txBody>
      </p:sp>
    </p:spTree>
    <p:extLst>
      <p:ext uri="{BB962C8B-B14F-4D97-AF65-F5344CB8AC3E}">
        <p14:creationId xmlns:p14="http://schemas.microsoft.com/office/powerpoint/2010/main" val="32140455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363272" cy="5616624"/>
          </a:xfrm>
        </p:spPr>
        <p:txBody>
          <a:bodyPr>
            <a:normAutofit/>
          </a:bodyPr>
          <a:lstStyle/>
          <a:p>
            <a:pPr marL="0" indent="0">
              <a:buNone/>
            </a:pPr>
            <a:r>
              <a:rPr lang="es-ES" dirty="0"/>
              <a:t>5. Organización de datos: ¿se ha establecido una pauta o sistema para manejar la información empírica?, ¿la pauta es congruente y significativa para el tipo de análisis que pretende realizarse?, ¿se ha definido la forma de nombrar archivos para distinguirlos en función de sus características relevantes?, ¿se ha establecido una </a:t>
            </a:r>
            <a:r>
              <a:rPr lang="es-CL" dirty="0"/>
              <a:t>norma de estilo para editar los documentos de manera que se facilite </a:t>
            </a:r>
            <a:r>
              <a:rPr lang="es-ES" dirty="0"/>
              <a:t>su visualización?, ¿se cuenta con un procedimiento para generar copias de seguridad?, ¿se ha verificado la compatibilidad de los formatos a usar con el software que se empleará en el análisis?</a:t>
            </a:r>
            <a:endParaRPr lang="es-CL" dirty="0"/>
          </a:p>
        </p:txBody>
      </p:sp>
    </p:spTree>
    <p:extLst>
      <p:ext uri="{BB962C8B-B14F-4D97-AF65-F5344CB8AC3E}">
        <p14:creationId xmlns:p14="http://schemas.microsoft.com/office/powerpoint/2010/main" val="2665769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692696"/>
            <a:ext cx="7920880" cy="4968552"/>
          </a:xfrm>
        </p:spPr>
        <p:txBody>
          <a:bodyPr>
            <a:normAutofit/>
          </a:bodyPr>
          <a:lstStyle/>
          <a:p>
            <a:pPr marL="0" indent="0">
              <a:buNone/>
            </a:pPr>
            <a:r>
              <a:rPr lang="es-ES" sz="2800" dirty="0"/>
              <a:t>El diseño del método tenía por objetivo clarificar:</a:t>
            </a:r>
          </a:p>
          <a:p>
            <a:pPr marL="0" indent="0">
              <a:buNone/>
            </a:pPr>
            <a:endParaRPr lang="es-ES" sz="2800" dirty="0"/>
          </a:p>
          <a:p>
            <a:pPr marL="0" indent="0" algn="just">
              <a:buNone/>
            </a:pPr>
            <a:r>
              <a:rPr lang="es-ES" sz="2800" dirty="0"/>
              <a:t>Los significados, condiciones de posibilidad y direcciones estratégicas de las </a:t>
            </a:r>
            <a:r>
              <a:rPr lang="es-ES" sz="2800" b="1" dirty="0"/>
              <a:t>prácticas de participación</a:t>
            </a:r>
            <a:r>
              <a:rPr lang="es-ES" sz="2800" dirty="0"/>
              <a:t>, las relaciones entre ellas, especialmente las relaciones </a:t>
            </a:r>
            <a:r>
              <a:rPr lang="es-CL" sz="2800" dirty="0"/>
              <a:t>de interferencia.</a:t>
            </a:r>
          </a:p>
        </p:txBody>
      </p:sp>
    </p:spTree>
    <p:extLst>
      <p:ext uri="{BB962C8B-B14F-4D97-AF65-F5344CB8AC3E}">
        <p14:creationId xmlns:p14="http://schemas.microsoft.com/office/powerpoint/2010/main" val="1050702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363272" cy="5688632"/>
          </a:xfrm>
        </p:spPr>
        <p:txBody>
          <a:bodyPr>
            <a:normAutofit/>
          </a:bodyPr>
          <a:lstStyle/>
          <a:p>
            <a:pPr marL="0" indent="0">
              <a:buNone/>
            </a:pPr>
            <a:r>
              <a:rPr lang="es-ES" dirty="0"/>
              <a:t>6. Archivo inicial: ¿se ha pensado en los elementos iniciales que debería incluir el archivo en el que se conducirá el análisis?, ¿se ha considerado qué tipo de anotaciones deberían formar parte de la versión ‘cero’ del archivo?, ¿se han incluido espacios para llevar un registro de las incidencias y las decisiones tomadas a lo largo del proyecto?, ¿se ha pensado en crear un conjunto de anotaciones que recojan lo que eventualmente sería el informe del proyecto u otro tipo de publicación?, ¿se ha considerado la posibilidad de agrupar los elementos iniciales – material empírico y anotaciones – para facilitar la labor analítica?</a:t>
            </a:r>
            <a:endParaRPr lang="es-CL" dirty="0"/>
          </a:p>
        </p:txBody>
      </p:sp>
    </p:spTree>
    <p:extLst>
      <p:ext uri="{BB962C8B-B14F-4D97-AF65-F5344CB8AC3E}">
        <p14:creationId xmlns:p14="http://schemas.microsoft.com/office/powerpoint/2010/main" val="17215720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363272" cy="5361459"/>
          </a:xfrm>
        </p:spPr>
        <p:txBody>
          <a:bodyPr>
            <a:normAutofit/>
          </a:bodyPr>
          <a:lstStyle/>
          <a:p>
            <a:pPr marL="0" indent="0">
              <a:buNone/>
            </a:pPr>
            <a:r>
              <a:rPr lang="es-ES" dirty="0"/>
              <a:t>7. Tareas frecuentes durante el análisis: ¿qué tipo de funcionalidades </a:t>
            </a:r>
            <a:r>
              <a:rPr lang="es-CL" dirty="0"/>
              <a:t>del paquete de software elegido (segmentar, codificar, recuperar, </a:t>
            </a:r>
            <a:r>
              <a:rPr lang="es-ES" dirty="0"/>
              <a:t>relacionar, comentar, etcétera) serían las más importantes en el análisis?, ¿cómo se vinculan esas funcionalidades con el marco analítico empleado (objetivo, método y teoría)?, ¿qué criterios y pautas tendrían que ser establecidas para su uso?, ¿en qué medida y de qué formas se condicionan unas a otras?</a:t>
            </a:r>
            <a:endParaRPr lang="es-CL" dirty="0"/>
          </a:p>
        </p:txBody>
      </p:sp>
    </p:spTree>
    <p:extLst>
      <p:ext uri="{BB962C8B-B14F-4D97-AF65-F5344CB8AC3E}">
        <p14:creationId xmlns:p14="http://schemas.microsoft.com/office/powerpoint/2010/main" val="3802531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229600" cy="5001419"/>
          </a:xfrm>
        </p:spPr>
        <p:txBody>
          <a:bodyPr/>
          <a:lstStyle/>
          <a:p>
            <a:pPr marL="0" indent="0">
              <a:buNone/>
            </a:pPr>
            <a:r>
              <a:rPr lang="es-ES" dirty="0"/>
              <a:t>8. Salidas a emplear durante el análisis: de entre las salidas (</a:t>
            </a:r>
            <a:r>
              <a:rPr lang="es-ES" i="1" dirty="0"/>
              <a:t>outputs</a:t>
            </a:r>
            <a:r>
              <a:rPr lang="es-ES" dirty="0"/>
              <a:t>) que ofrece el paquete de software elegido, ¿cuáles serían las más útiles en el proceso de análisis?, ¿en qué momentos y con </a:t>
            </a:r>
            <a:r>
              <a:rPr lang="es-CL" dirty="0"/>
              <a:t>qué finalidades se utilizarían?</a:t>
            </a:r>
          </a:p>
        </p:txBody>
      </p:sp>
    </p:spTree>
    <p:extLst>
      <p:ext uri="{BB962C8B-B14F-4D97-AF65-F5344CB8AC3E}">
        <p14:creationId xmlns:p14="http://schemas.microsoft.com/office/powerpoint/2010/main" val="11580033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363272" cy="5577483"/>
          </a:xfrm>
        </p:spPr>
        <p:txBody>
          <a:bodyPr>
            <a:normAutofit/>
          </a:bodyPr>
          <a:lstStyle/>
          <a:p>
            <a:pPr marL="0" indent="0">
              <a:buNone/>
            </a:pPr>
            <a:r>
              <a:rPr lang="es-ES" dirty="0"/>
              <a:t>9. Evaluación y seguimiento del proceso: ¿qué condiciones tendrían que ser observadas para asegurar la rigurosidad del proceso de análisis?, ¿qué información habría que registrar para asegurar un seguimiento sistemático del proceso de cara a hacerlo transparente?, ¿qué recursos o medios se emplearían para tal fin?, ¿en qué momentos del proceso sería conveniente hacer una evaluación del trabajo realizado?, ¿qué ítems serían sujetos a evaluación </a:t>
            </a:r>
            <a:r>
              <a:rPr lang="es-CL" dirty="0"/>
              <a:t>y desde qué criterios?</a:t>
            </a:r>
          </a:p>
        </p:txBody>
      </p:sp>
    </p:spTree>
    <p:extLst>
      <p:ext uri="{BB962C8B-B14F-4D97-AF65-F5344CB8AC3E}">
        <p14:creationId xmlns:p14="http://schemas.microsoft.com/office/powerpoint/2010/main" val="35715234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363272" cy="5577483"/>
          </a:xfrm>
        </p:spPr>
        <p:txBody>
          <a:bodyPr>
            <a:normAutofit/>
          </a:bodyPr>
          <a:lstStyle/>
          <a:p>
            <a:pPr marL="0" indent="0">
              <a:buNone/>
            </a:pPr>
            <a:r>
              <a:rPr lang="es-ES" dirty="0"/>
              <a:t>10. Plan detallado: ¿qué tiempo se tendría que dedicar a cada una de las fases del proyecto?, ¿qué tan flexible tendría que ser el calendario de actividades?, ¿se contempla un periodo para hacer pruebas?, ¿se contempla un periodo para que los participantes se familiaricen con el tipo de análisis específico a realizar y para que unifiquen criterios y procedimientos?, ¿en qué se basa la estimación del tiempo requerido para cada actividad?</a:t>
            </a:r>
            <a:endParaRPr lang="es-CL" dirty="0"/>
          </a:p>
        </p:txBody>
      </p:sp>
    </p:spTree>
    <p:extLst>
      <p:ext uri="{BB962C8B-B14F-4D97-AF65-F5344CB8AC3E}">
        <p14:creationId xmlns:p14="http://schemas.microsoft.com/office/powerpoint/2010/main" val="17286478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8640960"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7017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579296" cy="5688632"/>
          </a:xfrm>
        </p:spPr>
        <p:txBody>
          <a:bodyPr>
            <a:normAutofit/>
          </a:bodyPr>
          <a:lstStyle/>
          <a:p>
            <a:pPr marL="0" indent="0">
              <a:buNone/>
            </a:pPr>
            <a:r>
              <a:rPr lang="es-ES" sz="2400" dirty="0"/>
              <a:t>En el plano operativo, se incluyeron en el diseño algunos lineamientos de la Teoría Fundamentada (Strauss y </a:t>
            </a:r>
            <a:r>
              <a:rPr lang="es-ES" sz="2400" dirty="0" err="1"/>
              <a:t>Corbin</a:t>
            </a:r>
            <a:r>
              <a:rPr lang="es-ES" sz="2400" dirty="0"/>
              <a:t>, 1998): el procedimiento general de segmentación y codificación del corpus, definición de códigos, establecimiento de relaciones, codificación axial y progresivo refinamiento. </a:t>
            </a:r>
          </a:p>
          <a:p>
            <a:pPr marL="0" indent="0">
              <a:buNone/>
            </a:pPr>
            <a:endParaRPr lang="es-ES" sz="2400" dirty="0"/>
          </a:p>
          <a:p>
            <a:pPr marL="0" indent="0">
              <a:buNone/>
            </a:pPr>
            <a:r>
              <a:rPr lang="es-ES" sz="2400" dirty="0"/>
              <a:t>De la Teoría Fundamentada  se tomaron procedimientos específicos como </a:t>
            </a:r>
            <a:r>
              <a:rPr lang="es-ES" sz="2400" i="1" dirty="0"/>
              <a:t>el microanálisis</a:t>
            </a:r>
            <a:r>
              <a:rPr lang="es-ES" sz="2400" dirty="0"/>
              <a:t>, el </a:t>
            </a:r>
            <a:r>
              <a:rPr lang="es-ES" sz="2400" i="1" dirty="0"/>
              <a:t>planteamiento y registro de preguntas a lo largo de todo el proceso </a:t>
            </a:r>
            <a:r>
              <a:rPr lang="es-ES" sz="2400" dirty="0"/>
              <a:t>y </a:t>
            </a:r>
            <a:r>
              <a:rPr lang="es-ES" sz="2400" i="1" dirty="0"/>
              <a:t>la comparación constante</a:t>
            </a:r>
            <a:r>
              <a:rPr lang="es-ES" sz="2400" dirty="0"/>
              <a:t>, que para el autor fue más bien asumida como contraste constante</a:t>
            </a:r>
            <a:endParaRPr lang="es-CL" sz="2400" dirty="0"/>
          </a:p>
        </p:txBody>
      </p:sp>
    </p:spTree>
    <p:extLst>
      <p:ext uri="{BB962C8B-B14F-4D97-AF65-F5344CB8AC3E}">
        <p14:creationId xmlns:p14="http://schemas.microsoft.com/office/powerpoint/2010/main" val="1041248154"/>
      </p:ext>
    </p:extLst>
  </p:cSld>
  <p:clrMapOvr>
    <a:masterClrMapping/>
  </p:clrMapOvr>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TC102455596[[fn=Primavera]]</Template>
  <TotalTime>887</TotalTime>
  <Words>6166</Words>
  <Application>Microsoft Office PowerPoint</Application>
  <PresentationFormat>Presentación en pantalla (4:3)</PresentationFormat>
  <Paragraphs>295</Paragraphs>
  <Slides>85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85</vt:i4>
      </vt:variant>
    </vt:vector>
  </HeadingPairs>
  <TitlesOfParts>
    <vt:vector size="91" baseType="lpstr">
      <vt:lpstr>Arial</vt:lpstr>
      <vt:lpstr>Courier New</vt:lpstr>
      <vt:lpstr>Verdana</vt:lpstr>
      <vt:lpstr>Wingdings</vt:lpstr>
      <vt:lpstr>Wingdings 2</vt:lpstr>
      <vt:lpstr>Spring</vt:lpstr>
      <vt:lpstr>Tres casos de uso de Atlas/ti</vt:lpstr>
      <vt:lpstr>Presentación de PowerPoint</vt:lpstr>
      <vt:lpstr>Presentación de PowerPoint</vt:lpstr>
      <vt:lpstr>C1: estudio de tipo etnográfico sobre la participación en el Tercer Sector</vt:lpstr>
      <vt:lpstr>Áreas críticas</vt:lpstr>
      <vt:lpstr>Marco conceptual</vt:lpstr>
      <vt:lpstr>Presentación de PowerPoint</vt:lpstr>
      <vt:lpstr>Presentación de PowerPoint</vt:lpstr>
      <vt:lpstr>Presentación de PowerPoint</vt:lpstr>
      <vt:lpstr>Presentación de PowerPoint</vt:lpstr>
      <vt:lpstr>Presentación de PowerPoint</vt:lpstr>
      <vt:lpstr>El uso de ATLAS/ti en este caso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 pueden crear modelos</vt:lpstr>
      <vt:lpstr>Presentación de PowerPoint</vt:lpstr>
      <vt:lpstr>Presentación de PowerPoint</vt:lpstr>
      <vt:lpstr>Presentación de PowerPoint</vt:lpstr>
      <vt:lpstr>Caso 2: estudio de información en prensa sobre las reacciones a la remodelación de una plaza pública.</vt:lpstr>
      <vt:lpstr>Presentación de PowerPoint</vt:lpstr>
      <vt:lpstr>Áreas críticas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Edición del comentario del código ‘A favor’ del caso 2</vt:lpstr>
      <vt:lpstr>Presentación de PowerPoint</vt:lpstr>
      <vt:lpstr> A partir de esta reorganización, se puso especial énfasis en la elaboración de las definiciones de cada código, especificando también los criterios para usarlo al codificar una cita </vt:lpstr>
      <vt:lpstr>Presentación de PowerPoint</vt:lpstr>
      <vt:lpstr>Caso 3: análisis de comportamientos de trabajo en equipo</vt:lpstr>
      <vt:lpstr>Presentación de PowerPoint</vt:lpstr>
      <vt:lpstr>Áreas críticas</vt:lpstr>
      <vt:lpstr>Presentación de PowerPoint</vt:lpstr>
      <vt:lpstr>Presentación de PowerPoint</vt:lpstr>
      <vt:lpstr>Presentación de PowerPoint</vt:lpstr>
      <vt:lpstr>Presentación de PowerPoint</vt:lpstr>
      <vt:lpstr>Aparecen en la parte inferior los códigos de primer nivel –- los comportamientos –- y su vinculación a un código de segundo nivel –- el rol. </vt:lpstr>
      <vt:lpstr>Presentación de PowerPoint</vt:lpstr>
      <vt:lpstr>Contraste y observaciones sobre los casos descritos.   Aunque en los tres casos descritos se usa la misma herramienta, las formas en las que se ha empleado presentan diferencias considerables.</vt:lpstr>
      <vt:lpstr>Presentación de PowerPoint</vt:lpstr>
      <vt:lpstr>Presentación de PowerPoint</vt:lpstr>
      <vt:lpstr>Presentación de PowerPoint</vt:lpstr>
      <vt:lpstr>Presentación de PowerPoint</vt:lpstr>
      <vt:lpstr>RECOMENDACIONES</vt:lpstr>
      <vt:lpstr>Presentación de PowerPoint</vt:lpstr>
      <vt:lpstr>Presentación de PowerPoint</vt:lpstr>
      <vt:lpstr>Presentación de PowerPoint</vt:lpstr>
      <vt:lpstr>Presentación de PowerPoint</vt:lpstr>
      <vt:lpstr>Diseñar y preparar el análisis: una lista de cotejo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Nombre de la organizaci?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Tres casos de uso de Atlas/ti</dc:title>
  <dc:creator>Nombre de usuario</dc:creator>
  <cp:lastModifiedBy>Zeus</cp:lastModifiedBy>
  <cp:revision>138</cp:revision>
  <dcterms:created xsi:type="dcterms:W3CDTF">2014-09-19T18:48:47Z</dcterms:created>
  <dcterms:modified xsi:type="dcterms:W3CDTF">2020-10-29T20:10:06Z</dcterms:modified>
</cp:coreProperties>
</file>