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75" r:id="rId9"/>
    <p:sldId id="265" r:id="rId10"/>
    <p:sldId id="266" r:id="rId11"/>
    <p:sldId id="267" r:id="rId12"/>
    <p:sldId id="268" r:id="rId13"/>
    <p:sldId id="271" r:id="rId14"/>
    <p:sldId id="272" r:id="rId15"/>
    <p:sldId id="273" r:id="rId16"/>
    <p:sldId id="291" r:id="rId17"/>
    <p:sldId id="276" r:id="rId18"/>
    <p:sldId id="274" r:id="rId19"/>
    <p:sldId id="289" r:id="rId20"/>
    <p:sldId id="278" r:id="rId21"/>
    <p:sldId id="279" r:id="rId22"/>
    <p:sldId id="281" r:id="rId23"/>
    <p:sldId id="282" r:id="rId24"/>
    <p:sldId id="283" r:id="rId25"/>
    <p:sldId id="280" r:id="rId26"/>
    <p:sldId id="284" r:id="rId27"/>
    <p:sldId id="290" r:id="rId28"/>
    <p:sldId id="285"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8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 para editar título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 para editar título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6BFECD78-3C8E-49F2-8FAB-59489D168ABB}" type="datetimeFigureOut">
              <a:rPr lang="en-US" smtClean="0"/>
              <a:t>11/05/20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6BFECD78-3C8E-49F2-8FAB-59489D168ABB}" type="datetimeFigureOut">
              <a:rPr lang="en-US" smtClean="0"/>
              <a:t>11/05/20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6BFECD78-3C8E-49F2-8FAB-59489D168ABB}" type="datetimeFigureOut">
              <a:rPr lang="en-US" smtClean="0"/>
              <a:t>11/05/20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11/05/20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package" Target="../embeddings/Documento_de_Microsoft_Word1.docx"/><Relationship Id="rId5" Type="http://schemas.openxmlformats.org/officeDocument/2006/relationships/image" Target="../media/image7.emf"/><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8" Type="http://schemas.openxmlformats.org/officeDocument/2006/relationships/image" Target="../media/image32.jpg"/><Relationship Id="rId9" Type="http://schemas.openxmlformats.org/officeDocument/2006/relationships/image" Target="../media/image33.jp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8" Type="http://schemas.openxmlformats.org/officeDocument/2006/relationships/image" Target="../media/image33.jp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8" Type="http://schemas.openxmlformats.org/officeDocument/2006/relationships/image" Target="../media/image33.jp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8" Type="http://schemas.openxmlformats.org/officeDocument/2006/relationships/image" Target="../media/image33.jp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8" Type="http://schemas.openxmlformats.org/officeDocument/2006/relationships/image" Target="../media/image33.jp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8" Type="http://schemas.openxmlformats.org/officeDocument/2006/relationships/image" Target="../media/image32.jpg"/><Relationship Id="rId9" Type="http://schemas.openxmlformats.org/officeDocument/2006/relationships/image" Target="../media/image33.jpg"/><Relationship Id="rId10"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8" Type="http://schemas.openxmlformats.org/officeDocument/2006/relationships/image" Target="../media/image32.jpg"/><Relationship Id="rId9" Type="http://schemas.openxmlformats.org/officeDocument/2006/relationships/image" Target="../media/image33.jp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_tradnl" dirty="0"/>
              <a:t>Del Pensamiento Salvaje a una fenomenología del fetiche</a:t>
            </a:r>
            <a:br>
              <a:rPr lang="es-ES_tradnl" dirty="0"/>
            </a:br>
            <a:endParaRPr lang="es-ES" dirty="0"/>
          </a:p>
        </p:txBody>
      </p:sp>
      <p:sp>
        <p:nvSpPr>
          <p:cNvPr id="3" name="Subtítulo 2"/>
          <p:cNvSpPr>
            <a:spLocks noGrp="1"/>
          </p:cNvSpPr>
          <p:nvPr>
            <p:ph type="subTitle" idx="1"/>
          </p:nvPr>
        </p:nvSpPr>
        <p:spPr/>
        <p:txBody>
          <a:bodyPr/>
          <a:lstStyle/>
          <a:p>
            <a:r>
              <a:rPr lang="es-CL" b="1" dirty="0" smtClean="0"/>
              <a:t>“</a:t>
            </a:r>
            <a:r>
              <a:rPr lang="es-CL" b="1" dirty="0"/>
              <a:t>Tradiciones comprensivas: Fenomenología y Hermeneutica”</a:t>
            </a:r>
          </a:p>
          <a:p>
            <a:endParaRPr lang="es-ES" dirty="0"/>
          </a:p>
        </p:txBody>
      </p:sp>
    </p:spTree>
    <p:extLst>
      <p:ext uri="{BB962C8B-B14F-4D97-AF65-F5344CB8AC3E}">
        <p14:creationId xmlns:p14="http://schemas.microsoft.com/office/powerpoint/2010/main" val="401856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dera terrem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13" y="4389613"/>
            <a:ext cx="2934176" cy="2200633"/>
          </a:xfrm>
          <a:prstGeom prst="rect">
            <a:avLst/>
          </a:prstGeom>
        </p:spPr>
      </p:pic>
      <p:graphicFrame>
        <p:nvGraphicFramePr>
          <p:cNvPr id="5" name="Objeto 4"/>
          <p:cNvGraphicFramePr>
            <a:graphicFrameLocks noChangeAspect="1"/>
          </p:cNvGraphicFramePr>
          <p:nvPr>
            <p:extLst>
              <p:ext uri="{D42A27DB-BD31-4B8C-83A1-F6EECF244321}">
                <p14:modId xmlns:p14="http://schemas.microsoft.com/office/powerpoint/2010/main" val="1603847281"/>
              </p:ext>
            </p:extLst>
          </p:nvPr>
        </p:nvGraphicFramePr>
        <p:xfrm>
          <a:off x="417513" y="190500"/>
          <a:ext cx="8153400" cy="1760538"/>
        </p:xfrm>
        <a:graphic>
          <a:graphicData uri="http://schemas.openxmlformats.org/presentationml/2006/ole">
            <mc:AlternateContent xmlns:mc="http://schemas.openxmlformats.org/markup-compatibility/2006">
              <mc:Choice xmlns:v="urn:schemas-microsoft-com:vml" Requires="v">
                <p:oleObj spid="_x0000_s1052" name="Documento" r:id="rId4" imgW="5765800" imgH="1244600" progId="Word.Document.12">
                  <p:embed/>
                </p:oleObj>
              </mc:Choice>
              <mc:Fallback>
                <p:oleObj name="Documento" r:id="rId4" imgW="5765800" imgH="1244600" progId="Word.Document.12">
                  <p:embed/>
                  <p:pic>
                    <p:nvPicPr>
                      <p:cNvPr id="0" name=""/>
                      <p:cNvPicPr/>
                      <p:nvPr/>
                    </p:nvPicPr>
                    <p:blipFill>
                      <a:blip r:embed="rId5"/>
                      <a:stretch>
                        <a:fillRect/>
                      </a:stretch>
                    </p:blipFill>
                    <p:spPr>
                      <a:xfrm>
                        <a:off x="417513" y="190500"/>
                        <a:ext cx="8153400" cy="1760538"/>
                      </a:xfrm>
                      <a:prstGeom prst="rect">
                        <a:avLst/>
                      </a:prstGeom>
                    </p:spPr>
                  </p:pic>
                </p:oleObj>
              </mc:Fallback>
            </mc:AlternateContent>
          </a:graphicData>
        </a:graphic>
      </p:graphicFrame>
      <p:pic>
        <p:nvPicPr>
          <p:cNvPr id="6" name="Imagen 5" descr="lienzo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513" y="1819309"/>
            <a:ext cx="2468050" cy="2468050"/>
          </a:xfrm>
          <a:prstGeom prst="rect">
            <a:avLst/>
          </a:prstGeom>
        </p:spPr>
      </p:pic>
      <p:pic>
        <p:nvPicPr>
          <p:cNvPr id="7" name="Imagen 6" descr="bander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530" y="4657367"/>
            <a:ext cx="2904599" cy="1932879"/>
          </a:xfrm>
          <a:prstGeom prst="rect">
            <a:avLst/>
          </a:prstGeom>
        </p:spPr>
      </p:pic>
      <p:pic>
        <p:nvPicPr>
          <p:cNvPr id="8" name="Imagen 7" descr="bandera u.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1818" y="1819309"/>
            <a:ext cx="3441700" cy="2362200"/>
          </a:xfrm>
          <a:prstGeom prst="rect">
            <a:avLst/>
          </a:prstGeom>
        </p:spPr>
      </p:pic>
      <p:sp>
        <p:nvSpPr>
          <p:cNvPr id="9" name="CuadroTexto 8"/>
          <p:cNvSpPr txBox="1"/>
          <p:nvPr/>
        </p:nvSpPr>
        <p:spPr>
          <a:xfrm>
            <a:off x="417513" y="190500"/>
            <a:ext cx="8492292" cy="1477328"/>
          </a:xfrm>
          <a:prstGeom prst="rect">
            <a:avLst/>
          </a:prstGeom>
          <a:noFill/>
        </p:spPr>
        <p:txBody>
          <a:bodyPr wrap="square" rtlCol="0">
            <a:spAutoFit/>
          </a:bodyPr>
          <a:lstStyle/>
          <a:p>
            <a:r>
              <a:rPr lang="es-ES" dirty="0" smtClean="0"/>
              <a:t>Fetiche					S</a:t>
            </a:r>
            <a:r>
              <a:rPr lang="es-ES" dirty="0" smtClean="0"/>
              <a:t>ímbolo</a:t>
            </a:r>
            <a:endParaRPr lang="es-ES" dirty="0" smtClean="0"/>
          </a:p>
          <a:p>
            <a:r>
              <a:rPr lang="es-ES_tradnl" dirty="0"/>
              <a:t>produce a </a:t>
            </a:r>
            <a:r>
              <a:rPr lang="es-ES_tradnl" dirty="0" smtClean="0"/>
              <a:t>grupo				</a:t>
            </a:r>
            <a:r>
              <a:rPr lang="es-ES_tradnl" dirty="0"/>
              <a:t>producido por grupo </a:t>
            </a:r>
          </a:p>
          <a:p>
            <a:r>
              <a:rPr lang="es-ES_tradnl" dirty="0" smtClean="0"/>
              <a:t>lo </a:t>
            </a:r>
            <a:r>
              <a:rPr lang="es-ES_tradnl" dirty="0"/>
              <a:t>convoca</a:t>
            </a:r>
            <a:r>
              <a:rPr lang="es-ES_tradnl" dirty="0" smtClean="0"/>
              <a:t>				lo representa</a:t>
            </a:r>
          </a:p>
          <a:p>
            <a:r>
              <a:rPr lang="es-ES_tradnl" dirty="0"/>
              <a:t>Singular</a:t>
            </a:r>
            <a:r>
              <a:rPr lang="es-ES_tradnl" dirty="0"/>
              <a:t> </a:t>
            </a:r>
            <a:r>
              <a:rPr lang="es-ES_tradnl" dirty="0" smtClean="0"/>
              <a:t>					Reemplazable</a:t>
            </a:r>
          </a:p>
          <a:p>
            <a:r>
              <a:rPr lang="es-ES_tradnl" dirty="0"/>
              <a:t>Inmanencia metonímica</a:t>
            </a:r>
            <a:r>
              <a:rPr lang="es-ES_tradnl" dirty="0"/>
              <a:t> </a:t>
            </a:r>
            <a:r>
              <a:rPr lang="es-ES_tradnl" dirty="0" smtClean="0"/>
              <a:t>			Dualismo metaf</a:t>
            </a:r>
            <a:r>
              <a:rPr lang="es-ES_tradnl" dirty="0" smtClean="0"/>
              <a:t>órico</a:t>
            </a:r>
            <a:endParaRPr lang="es-ES" dirty="0"/>
          </a:p>
        </p:txBody>
      </p:sp>
    </p:spTree>
    <p:extLst>
      <p:ext uri="{BB962C8B-B14F-4D97-AF65-F5344CB8AC3E}">
        <p14:creationId xmlns:p14="http://schemas.microsoft.com/office/powerpoint/2010/main" val="231386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989" y="187391"/>
            <a:ext cx="8680815" cy="6001642"/>
          </a:xfrm>
          <a:prstGeom prst="rect">
            <a:avLst/>
          </a:prstGeom>
        </p:spPr>
        <p:txBody>
          <a:bodyPr wrap="square">
            <a:spAutoFit/>
          </a:bodyPr>
          <a:lstStyle/>
          <a:p>
            <a:r>
              <a:rPr lang="es-ES_tradnl" sz="2400" dirty="0"/>
              <a:t>Mundo no dual del paganismo =&gt; inmanencia </a:t>
            </a:r>
            <a:r>
              <a:rPr lang="es-ES_tradnl" sz="2400" dirty="0" err="1"/>
              <a:t>indicial</a:t>
            </a:r>
            <a:endParaRPr lang="es-ES_tradnl" sz="2400" dirty="0"/>
          </a:p>
          <a:p>
            <a:r>
              <a:rPr lang="es-ES_tradnl" sz="2400" dirty="0"/>
              <a:t> </a:t>
            </a:r>
          </a:p>
          <a:p>
            <a:r>
              <a:rPr lang="es-ES_tradnl" sz="2400" dirty="0"/>
              <a:t>Caso chamán = clarividente </a:t>
            </a:r>
            <a:r>
              <a:rPr lang="es-ES_tradnl" sz="2400" dirty="0" smtClean="0"/>
              <a:t> No </a:t>
            </a:r>
            <a:r>
              <a:rPr lang="es-ES_tradnl" sz="2400" dirty="0"/>
              <a:t>responde a </a:t>
            </a:r>
            <a:r>
              <a:rPr lang="es-ES_tradnl" sz="2400" dirty="0" smtClean="0"/>
              <a:t>oposiciones</a:t>
            </a:r>
          </a:p>
          <a:p>
            <a:r>
              <a:rPr lang="es-ES_tradnl" sz="2400" dirty="0" smtClean="0"/>
              <a:t>Visible </a:t>
            </a:r>
            <a:r>
              <a:rPr lang="es-ES_tradnl" sz="2400" dirty="0"/>
              <a:t>/ invisible</a:t>
            </a:r>
          </a:p>
          <a:p>
            <a:r>
              <a:rPr lang="es-ES_tradnl" sz="2400" dirty="0"/>
              <a:t>Natural / sobrenatural</a:t>
            </a:r>
          </a:p>
          <a:p>
            <a:endParaRPr lang="es-ES_tradnl" sz="2400" dirty="0"/>
          </a:p>
          <a:p>
            <a:r>
              <a:rPr lang="es-ES_tradnl" sz="2400" dirty="0" smtClean="0">
                <a:solidFill>
                  <a:srgbClr val="FFFF00"/>
                </a:solidFill>
              </a:rPr>
              <a:t>Si </a:t>
            </a:r>
            <a:r>
              <a:rPr lang="es-ES_tradnl" sz="2400" dirty="0">
                <a:solidFill>
                  <a:srgbClr val="FFFF00"/>
                </a:solidFill>
              </a:rPr>
              <a:t>todo pide </a:t>
            </a:r>
            <a:r>
              <a:rPr lang="es-ES_tradnl" sz="2400" dirty="0" smtClean="0">
                <a:solidFill>
                  <a:srgbClr val="FFFF00"/>
                </a:solidFill>
              </a:rPr>
              <a:t>interpretación, </a:t>
            </a:r>
            <a:r>
              <a:rPr lang="es-ES_tradnl" sz="2400" dirty="0">
                <a:solidFill>
                  <a:srgbClr val="FFFF00"/>
                </a:solidFill>
              </a:rPr>
              <a:t>desde el malestar pasajero o insistente del cuerpo hasta la </a:t>
            </a:r>
            <a:r>
              <a:rPr lang="es-ES_tradnl" sz="2400" dirty="0" smtClean="0">
                <a:solidFill>
                  <a:srgbClr val="FFFF00"/>
                </a:solidFill>
              </a:rPr>
              <a:t>sequia </a:t>
            </a:r>
            <a:r>
              <a:rPr lang="es-ES_tradnl" sz="2400" dirty="0">
                <a:solidFill>
                  <a:srgbClr val="FFFF00"/>
                </a:solidFill>
              </a:rPr>
              <a:t>prolongada, pasando por el descubrimiento de una piedra o la </a:t>
            </a:r>
            <a:r>
              <a:rPr lang="es-ES_tradnl" sz="2400" dirty="0" smtClean="0">
                <a:solidFill>
                  <a:srgbClr val="FFFF00"/>
                </a:solidFill>
              </a:rPr>
              <a:t>comprobación </a:t>
            </a:r>
            <a:r>
              <a:rPr lang="es-ES_tradnl" sz="2400" dirty="0">
                <a:solidFill>
                  <a:srgbClr val="FFFF00"/>
                </a:solidFill>
              </a:rPr>
              <a:t>de una semejanza entre un </a:t>
            </a:r>
            <a:r>
              <a:rPr lang="es-ES_tradnl" sz="2400" dirty="0" smtClean="0">
                <a:solidFill>
                  <a:srgbClr val="FFFF00"/>
                </a:solidFill>
              </a:rPr>
              <a:t>niño </a:t>
            </a:r>
            <a:r>
              <a:rPr lang="es-ES_tradnl" sz="2400" dirty="0">
                <a:solidFill>
                  <a:srgbClr val="FFFF00"/>
                </a:solidFill>
              </a:rPr>
              <a:t>y su abuelo, ello se debe a que “todo es signo” (p.51). </a:t>
            </a:r>
            <a:endParaRPr lang="es-ES_tradnl" sz="2400" dirty="0"/>
          </a:p>
          <a:p>
            <a:endParaRPr lang="es-ES_tradnl" sz="2400" dirty="0" smtClean="0"/>
          </a:p>
          <a:p>
            <a:r>
              <a:rPr lang="es-ES_tradnl" sz="2400" dirty="0" smtClean="0"/>
              <a:t>Universo de rastros, vigilado por aparatos de adivinaci</a:t>
            </a:r>
            <a:r>
              <a:rPr lang="es-ES_tradnl" sz="2400" dirty="0" smtClean="0"/>
              <a:t>ón</a:t>
            </a:r>
          </a:p>
          <a:p>
            <a:endParaRPr lang="es-ES_tradnl" sz="2400" dirty="0"/>
          </a:p>
          <a:p>
            <a:r>
              <a:rPr lang="es-ES_tradnl" sz="2400" dirty="0" smtClean="0"/>
              <a:t>Rastros no de los efectos leyes causales (mecánicas, generales)</a:t>
            </a:r>
          </a:p>
          <a:p>
            <a:r>
              <a:rPr lang="es-ES_tradnl" sz="2400" dirty="0" smtClean="0"/>
              <a:t>Rastros = índices de cierta </a:t>
            </a:r>
            <a:r>
              <a:rPr lang="es-ES_tradnl" sz="2400" dirty="0" smtClean="0">
                <a:solidFill>
                  <a:srgbClr val="FFFF00"/>
                </a:solidFill>
              </a:rPr>
              <a:t>intencionalidad</a:t>
            </a:r>
            <a:r>
              <a:rPr lang="es-ES_tradnl" sz="2400" dirty="0" smtClean="0"/>
              <a:t> subjetiva (humana o no)</a:t>
            </a:r>
          </a:p>
          <a:p>
            <a:r>
              <a:rPr lang="es-ES_tradnl" sz="2400" dirty="0"/>
              <a:t>	</a:t>
            </a:r>
            <a:endParaRPr lang="es-ES_tradnl" sz="2400" dirty="0"/>
          </a:p>
        </p:txBody>
      </p:sp>
    </p:spTree>
    <p:extLst>
      <p:ext uri="{BB962C8B-B14F-4D97-AF65-F5344CB8AC3E}">
        <p14:creationId xmlns:p14="http://schemas.microsoft.com/office/powerpoint/2010/main" val="133579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6537" y="249855"/>
            <a:ext cx="8805719" cy="6555642"/>
          </a:xfrm>
          <a:prstGeom prst="rect">
            <a:avLst/>
          </a:prstGeom>
        </p:spPr>
        <p:txBody>
          <a:bodyPr wrap="square">
            <a:spAutoFit/>
          </a:bodyPr>
          <a:lstStyle/>
          <a:p>
            <a:pPr algn="ctr"/>
            <a:r>
              <a:rPr lang="es-ES_tradnl" sz="2800" dirty="0"/>
              <a:t>El problema del conocimiento de lo singular </a:t>
            </a:r>
            <a:endParaRPr lang="es-ES_tradnl" sz="2800" dirty="0" smtClean="0"/>
          </a:p>
          <a:p>
            <a:pPr algn="ctr"/>
            <a:endParaRPr lang="es-ES_tradnl" sz="2800" dirty="0" smtClean="0"/>
          </a:p>
          <a:p>
            <a:r>
              <a:rPr lang="es-ES_tradnl" sz="2800" dirty="0"/>
              <a:t>(</a:t>
            </a:r>
            <a:r>
              <a:rPr lang="es-ES_tradnl" sz="2800" dirty="0" smtClean="0"/>
              <a:t>tema </a:t>
            </a:r>
            <a:r>
              <a:rPr lang="es-ES_tradnl" sz="2800" dirty="0"/>
              <a:t>abducción Pierce)</a:t>
            </a:r>
          </a:p>
          <a:p>
            <a:r>
              <a:rPr lang="es-ES_tradnl" sz="2800" dirty="0"/>
              <a:t> </a:t>
            </a:r>
          </a:p>
          <a:p>
            <a:r>
              <a:rPr lang="es-ES_tradnl" sz="2800" dirty="0"/>
              <a:t>“Indicios. Raíces de un paradigma de inferencias </a:t>
            </a:r>
            <a:r>
              <a:rPr lang="es-ES_tradnl" sz="2800" dirty="0" err="1"/>
              <a:t>indiciales</a:t>
            </a:r>
            <a:r>
              <a:rPr lang="es-ES_tradnl" sz="2800" dirty="0"/>
              <a:t>” de Carlo </a:t>
            </a:r>
            <a:r>
              <a:rPr lang="es-ES_tradnl" sz="2800" dirty="0" err="1"/>
              <a:t>Ginzburg</a:t>
            </a:r>
            <a:r>
              <a:rPr lang="es-ES_tradnl" sz="2800" dirty="0"/>
              <a:t>, 1986.</a:t>
            </a:r>
          </a:p>
          <a:p>
            <a:r>
              <a:rPr lang="es-ES_tradnl" sz="2800" dirty="0"/>
              <a:t> </a:t>
            </a:r>
          </a:p>
          <a:p>
            <a:r>
              <a:rPr lang="es-ES_tradnl" sz="2800" dirty="0"/>
              <a:t>Otra forma de </a:t>
            </a:r>
            <a:r>
              <a:rPr lang="es-ES_tradnl" sz="2800" dirty="0" smtClean="0">
                <a:solidFill>
                  <a:srgbClr val="FFFF00"/>
                </a:solidFill>
              </a:rPr>
              <a:t>articulaci</a:t>
            </a:r>
            <a:r>
              <a:rPr lang="es-ES_tradnl" sz="2800" dirty="0" smtClean="0">
                <a:solidFill>
                  <a:srgbClr val="FFFF00"/>
                </a:solidFill>
              </a:rPr>
              <a:t>ón </a:t>
            </a:r>
            <a:r>
              <a:rPr lang="es-ES_tradnl" sz="2800" dirty="0" smtClean="0">
                <a:solidFill>
                  <a:srgbClr val="FFFF00"/>
                </a:solidFill>
              </a:rPr>
              <a:t>mente </a:t>
            </a:r>
            <a:r>
              <a:rPr lang="es-ES_tradnl" sz="2800" dirty="0">
                <a:solidFill>
                  <a:srgbClr val="FFFF00"/>
                </a:solidFill>
              </a:rPr>
              <a:t>humana y naturaleza</a:t>
            </a:r>
          </a:p>
          <a:p>
            <a:r>
              <a:rPr lang="es-ES_tradnl" sz="2800" dirty="0"/>
              <a:t> </a:t>
            </a:r>
          </a:p>
          <a:p>
            <a:r>
              <a:rPr lang="es-ES_tradnl" sz="2800" dirty="0"/>
              <a:t>“… intuición baja” que “Vincula estrechamente al animal humano con las demás especies animales</a:t>
            </a:r>
            <a:r>
              <a:rPr lang="es-ES_tradnl" sz="2800" dirty="0" smtClean="0"/>
              <a:t>”</a:t>
            </a:r>
          </a:p>
          <a:p>
            <a:endParaRPr lang="es-ES_tradnl" sz="2800" dirty="0"/>
          </a:p>
          <a:p>
            <a:r>
              <a:rPr lang="es-ES_tradnl" sz="2800" dirty="0" smtClean="0"/>
              <a:t>Gesto del cazador que lee indicios en el mundo</a:t>
            </a:r>
          </a:p>
          <a:p>
            <a:endParaRPr lang="es-ES_tradnl" sz="2800" dirty="0"/>
          </a:p>
          <a:p>
            <a:r>
              <a:rPr lang="es-ES_tradnl" sz="2800" dirty="0" smtClean="0"/>
              <a:t>= justicia / medicina / adivinaci</a:t>
            </a:r>
            <a:r>
              <a:rPr lang="es-ES_tradnl" sz="2800" dirty="0" smtClean="0"/>
              <a:t>ón </a:t>
            </a:r>
            <a:endParaRPr lang="es-ES_tradnl" sz="2800" dirty="0"/>
          </a:p>
        </p:txBody>
      </p:sp>
    </p:spTree>
    <p:extLst>
      <p:ext uri="{BB962C8B-B14F-4D97-AF65-F5344CB8AC3E}">
        <p14:creationId xmlns:p14="http://schemas.microsoft.com/office/powerpoint/2010/main" val="257676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iovanni-Morelli-Ivan-Lermolieff-Kunstkritische-Studien-ueber-Italienische-Malerei-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615" y="223344"/>
            <a:ext cx="4406451" cy="3691051"/>
          </a:xfrm>
          <a:prstGeom prst="rect">
            <a:avLst/>
          </a:prstGeom>
        </p:spPr>
      </p:pic>
      <p:sp>
        <p:nvSpPr>
          <p:cNvPr id="3" name="Rectángulo 2"/>
          <p:cNvSpPr/>
          <p:nvPr/>
        </p:nvSpPr>
        <p:spPr>
          <a:xfrm>
            <a:off x="0" y="13497"/>
            <a:ext cx="4572000" cy="6370974"/>
          </a:xfrm>
          <a:prstGeom prst="rect">
            <a:avLst/>
          </a:prstGeom>
        </p:spPr>
        <p:txBody>
          <a:bodyPr>
            <a:spAutoFit/>
          </a:bodyPr>
          <a:lstStyle/>
          <a:p>
            <a:r>
              <a:rPr lang="es-ES_tradnl" sz="2400" dirty="0"/>
              <a:t>Fin siglo XIX, disciplinas de los “vestigios infinitesimales”</a:t>
            </a:r>
          </a:p>
          <a:p>
            <a:r>
              <a:rPr lang="es-ES_tradnl" sz="2400" dirty="0"/>
              <a:t> </a:t>
            </a:r>
          </a:p>
          <a:p>
            <a:r>
              <a:rPr lang="es-ES_tradnl" sz="2400" dirty="0" err="1"/>
              <a:t>Morelli</a:t>
            </a:r>
            <a:r>
              <a:rPr lang="es-ES_tradnl" sz="2400" dirty="0"/>
              <a:t>: rasgos pictóricos = rasgos inconscientes = no determinados por tradición ni cultura.</a:t>
            </a:r>
          </a:p>
          <a:p>
            <a:endParaRPr lang="es-ES_tradnl" sz="2400" dirty="0"/>
          </a:p>
          <a:p>
            <a:r>
              <a:rPr lang="es-ES_tradnl" sz="2400" dirty="0" smtClean="0"/>
              <a:t>Freud</a:t>
            </a:r>
            <a:r>
              <a:rPr lang="es-ES_tradnl" sz="2400" dirty="0"/>
              <a:t>: síntomas</a:t>
            </a:r>
          </a:p>
          <a:p>
            <a:r>
              <a:rPr lang="es-ES_tradnl" sz="2400" dirty="0"/>
              <a:t> </a:t>
            </a:r>
          </a:p>
          <a:p>
            <a:r>
              <a:rPr lang="es-ES_tradnl" sz="2400" dirty="0" err="1"/>
              <a:t>Sherlock</a:t>
            </a:r>
            <a:r>
              <a:rPr lang="es-ES_tradnl" sz="2400" dirty="0"/>
              <a:t> Holmes : indicios</a:t>
            </a:r>
          </a:p>
          <a:p>
            <a:endParaRPr lang="es-ES_tradnl" sz="2400" dirty="0"/>
          </a:p>
          <a:p>
            <a:r>
              <a:rPr lang="es-ES_tradnl" sz="2400" dirty="0" err="1"/>
              <a:t>Tylor</a:t>
            </a:r>
            <a:r>
              <a:rPr lang="es-ES_tradnl" sz="2400" dirty="0"/>
              <a:t> = supervivencias </a:t>
            </a:r>
            <a:r>
              <a:rPr lang="es-ES_tradnl" sz="2400" dirty="0" smtClean="0"/>
              <a:t>culturales</a:t>
            </a:r>
          </a:p>
          <a:p>
            <a:endParaRPr lang="es-ES_tradnl" sz="2400" dirty="0"/>
          </a:p>
          <a:p>
            <a:endParaRPr lang="es-ES_tradnl" sz="2400" dirty="0" smtClean="0"/>
          </a:p>
          <a:p>
            <a:pPr marL="285750" indent="-285750">
              <a:buFont typeface="Wingdings" charset="0"/>
              <a:buChar char="à"/>
            </a:pPr>
            <a:r>
              <a:rPr lang="es-ES_tradnl" sz="2400" dirty="0" err="1" smtClean="0">
                <a:sym typeface="Wingdings"/>
              </a:rPr>
              <a:t>pb</a:t>
            </a:r>
            <a:r>
              <a:rPr lang="es-ES_tradnl" sz="2400" dirty="0" smtClean="0">
                <a:sym typeface="Wingdings"/>
              </a:rPr>
              <a:t>. respecto a intencionalidad:</a:t>
            </a:r>
          </a:p>
          <a:p>
            <a:r>
              <a:rPr lang="es-ES_tradnl" sz="2400" dirty="0" smtClean="0">
                <a:sym typeface="Wingdings"/>
              </a:rPr>
              <a:t>Lo m</a:t>
            </a:r>
            <a:r>
              <a:rPr lang="es-ES_tradnl" sz="2400" dirty="0" smtClean="0">
                <a:sym typeface="Wingdings"/>
              </a:rPr>
              <a:t>ás singularmente personal</a:t>
            </a:r>
          </a:p>
          <a:p>
            <a:r>
              <a:rPr lang="es-ES_tradnl" sz="2400" dirty="0" smtClean="0">
                <a:sym typeface="Wingdings"/>
              </a:rPr>
              <a:t>=  lo menos consciente</a:t>
            </a:r>
            <a:endParaRPr lang="es-ES_tradnl" sz="2400" dirty="0"/>
          </a:p>
        </p:txBody>
      </p:sp>
    </p:spTree>
    <p:extLst>
      <p:ext uri="{BB962C8B-B14F-4D97-AF65-F5344CB8AC3E}">
        <p14:creationId xmlns:p14="http://schemas.microsoft.com/office/powerpoint/2010/main" val="156042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20-05-12 a la(s) 12.58.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56" y="189893"/>
            <a:ext cx="8306103" cy="2278666"/>
          </a:xfrm>
          <a:prstGeom prst="rect">
            <a:avLst/>
          </a:prstGeom>
        </p:spPr>
      </p:pic>
      <p:pic>
        <p:nvPicPr>
          <p:cNvPr id="5" name="Imagen 4" descr="Tératologie-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356" y="2577067"/>
            <a:ext cx="5683124" cy="3927348"/>
          </a:xfrm>
          <a:prstGeom prst="rect">
            <a:avLst/>
          </a:prstGeom>
        </p:spPr>
      </p:pic>
      <p:sp>
        <p:nvSpPr>
          <p:cNvPr id="6" name="CuadroTexto 5"/>
          <p:cNvSpPr txBox="1"/>
          <p:nvPr/>
        </p:nvSpPr>
        <p:spPr>
          <a:xfrm>
            <a:off x="6141104" y="2790048"/>
            <a:ext cx="2810336" cy="1754327"/>
          </a:xfrm>
          <a:prstGeom prst="rect">
            <a:avLst/>
          </a:prstGeom>
          <a:noFill/>
        </p:spPr>
        <p:txBody>
          <a:bodyPr wrap="square" rtlCol="0">
            <a:spAutoFit/>
          </a:bodyPr>
          <a:lstStyle/>
          <a:p>
            <a:r>
              <a:rPr lang="es-ES" dirty="0" smtClean="0"/>
              <a:t>Como en los </a:t>
            </a:r>
            <a:r>
              <a:rPr lang="es-ES" dirty="0" err="1" smtClean="0"/>
              <a:t>mosntruos</a:t>
            </a:r>
            <a:r>
              <a:rPr lang="es-ES" dirty="0" smtClean="0"/>
              <a:t> de </a:t>
            </a:r>
            <a:r>
              <a:rPr lang="es-ES" dirty="0" err="1" smtClean="0"/>
              <a:t>Geoffroy</a:t>
            </a:r>
            <a:r>
              <a:rPr lang="es-ES" dirty="0" smtClean="0"/>
              <a:t> St. </a:t>
            </a:r>
            <a:r>
              <a:rPr lang="es-ES" dirty="0" err="1" smtClean="0"/>
              <a:t>Hilaire</a:t>
            </a:r>
            <a:r>
              <a:rPr lang="es-ES" dirty="0" smtClean="0"/>
              <a:t>, para </a:t>
            </a:r>
            <a:r>
              <a:rPr lang="es-ES" dirty="0" err="1" smtClean="0"/>
              <a:t>L</a:t>
            </a:r>
            <a:r>
              <a:rPr lang="es-ES" dirty="0" err="1" smtClean="0"/>
              <a:t>évi</a:t>
            </a:r>
            <a:r>
              <a:rPr lang="es-ES" dirty="0" smtClean="0"/>
              <a:t>-Strauss en mitos también se manifestarían con más libertad leyes de </a:t>
            </a:r>
            <a:r>
              <a:rPr lang="es-ES" dirty="0"/>
              <a:t>l</a:t>
            </a:r>
            <a:r>
              <a:rPr lang="es-ES" dirty="0" smtClean="0"/>
              <a:t>a mente humana</a:t>
            </a:r>
          </a:p>
        </p:txBody>
      </p:sp>
      <p:sp>
        <p:nvSpPr>
          <p:cNvPr id="7" name="CuadroTexto 6"/>
          <p:cNvSpPr txBox="1"/>
          <p:nvPr/>
        </p:nvSpPr>
        <p:spPr>
          <a:xfrm>
            <a:off x="6141104" y="4973788"/>
            <a:ext cx="2643797" cy="1200329"/>
          </a:xfrm>
          <a:prstGeom prst="rect">
            <a:avLst/>
          </a:prstGeom>
          <a:noFill/>
        </p:spPr>
        <p:txBody>
          <a:bodyPr wrap="square" rtlCol="0">
            <a:spAutoFit/>
          </a:bodyPr>
          <a:lstStyle/>
          <a:p>
            <a:r>
              <a:rPr lang="es-ES" dirty="0" smtClean="0"/>
              <a:t>Para </a:t>
            </a:r>
            <a:r>
              <a:rPr lang="es-ES" dirty="0" err="1" smtClean="0"/>
              <a:t>Morelli</a:t>
            </a:r>
            <a:r>
              <a:rPr lang="es-ES" dirty="0" smtClean="0"/>
              <a:t> en detalles se manifiestan con m</a:t>
            </a:r>
            <a:r>
              <a:rPr lang="es-ES" dirty="0" smtClean="0"/>
              <a:t>ás libertad  rasgos singulares del individuo</a:t>
            </a:r>
            <a:endParaRPr lang="es-ES" dirty="0"/>
          </a:p>
        </p:txBody>
      </p:sp>
    </p:spTree>
    <p:extLst>
      <p:ext uri="{BB962C8B-B14F-4D97-AF65-F5344CB8AC3E}">
        <p14:creationId xmlns:p14="http://schemas.microsoft.com/office/powerpoint/2010/main" val="291965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0625" y="227272"/>
            <a:ext cx="8597546" cy="6524862"/>
          </a:xfrm>
          <a:prstGeom prst="rect">
            <a:avLst/>
          </a:prstGeom>
        </p:spPr>
        <p:txBody>
          <a:bodyPr wrap="square">
            <a:spAutoFit/>
          </a:bodyPr>
          <a:lstStyle/>
          <a:p>
            <a:r>
              <a:rPr lang="es-ES_tradnl" sz="2200" dirty="0">
                <a:solidFill>
                  <a:srgbClr val="FFFF00"/>
                </a:solidFill>
              </a:rPr>
              <a:t>Mientras los paleógrafos oficiales (como los historiadores) sólo consideran el “contenido”, vale decir la sucesión de caracteres alfabéticos y su formato legal como significativos, los </a:t>
            </a:r>
            <a:r>
              <a:rPr lang="es-ES_tradnl" sz="2200" dirty="0" err="1">
                <a:solidFill>
                  <a:srgbClr val="FFFF00"/>
                </a:solidFill>
              </a:rPr>
              <a:t>huarochiranos</a:t>
            </a:r>
            <a:r>
              <a:rPr lang="es-ES_tradnl" sz="2200" dirty="0">
                <a:solidFill>
                  <a:srgbClr val="FFFF00"/>
                </a:solidFill>
              </a:rPr>
              <a:t> campesinos consideran que todo atributo físico del original tiene significado</a:t>
            </a:r>
            <a:r>
              <a:rPr lang="es-ES_tradnl" sz="2200" dirty="0"/>
              <a:t> [...</a:t>
            </a:r>
            <a:r>
              <a:rPr lang="es-ES_tradnl" sz="2200" dirty="0">
                <a:solidFill>
                  <a:schemeClr val="accent3">
                    <a:lumMod val="60000"/>
                    <a:lumOff val="40000"/>
                  </a:schemeClr>
                </a:solidFill>
              </a:rPr>
              <a:t>] A su modo de ver, a medida que la nueva copia refleje con mayor fidelidad aquellos detalles, ésta comunica el «verdadero» contenido del original</a:t>
            </a:r>
            <a:r>
              <a:rPr lang="es-ES_tradnl" sz="2200" dirty="0"/>
              <a:t>. Los </a:t>
            </a:r>
            <a:r>
              <a:rPr lang="es-ES_tradnl" sz="2200" dirty="0" err="1"/>
              <a:t>huarochiranos</a:t>
            </a:r>
            <a:r>
              <a:rPr lang="es-ES_tradnl" sz="2200" dirty="0"/>
              <a:t> describen la escritura colonial como mosaico (o con menos frecuencia como latín). </a:t>
            </a:r>
            <a:r>
              <a:rPr lang="es-ES_tradnl" sz="2200" dirty="0">
                <a:solidFill>
                  <a:srgbClr val="FFFF00"/>
                </a:solidFill>
              </a:rPr>
              <a:t>La tarea del paleógrafo popular es la de producir un artefacto que deje al lector moderno la sensación, no de leer palabras antiguas en letra moderna, sino de leer el mosaico mismo </a:t>
            </a:r>
            <a:r>
              <a:rPr lang="es-ES_tradnl" sz="2200" dirty="0"/>
              <a:t>[...]: </a:t>
            </a:r>
            <a:r>
              <a:rPr lang="es-ES_tradnl" sz="2200" dirty="0">
                <a:solidFill>
                  <a:schemeClr val="accent2">
                    <a:lumMod val="60000"/>
                    <a:lumOff val="40000"/>
                  </a:schemeClr>
                </a:solidFill>
              </a:rPr>
              <a:t>la escritura se imagina como impresión o fósil de un intercambio social total, y no como simulacro de una serie de fonemas codificados</a:t>
            </a:r>
            <a:r>
              <a:rPr lang="es-ES_tradnl" sz="2200" dirty="0"/>
              <a:t> […]. Estos cambios funcionan como una </a:t>
            </a:r>
            <a:r>
              <a:rPr lang="es-ES_tradnl" sz="2200" dirty="0" err="1"/>
              <a:t>instrumentalidad</a:t>
            </a:r>
            <a:r>
              <a:rPr lang="es-ES_tradnl" sz="2200" dirty="0"/>
              <a:t> diseñada para funcionar subconscientemente, para que el lector sienta la presencia de un “original” [...]. De esta forma, la transcripción casera brinda al lector una participación imaginaria en el evento gráfico original. Su finalidad es distinta a la de la transcripción académica o legal, que busca exportar el “contenido” al evento moderno eliminando las “formas” difíciles (</a:t>
            </a:r>
            <a:r>
              <a:rPr lang="es-ES_tradnl" sz="2200" dirty="0" err="1"/>
              <a:t>Salomon</a:t>
            </a:r>
            <a:r>
              <a:rPr lang="es-ES_tradnl" sz="2200" dirty="0"/>
              <a:t>, 2001, p. 73).</a:t>
            </a:r>
            <a:endParaRPr lang="es-ES_tradnl" sz="2200" dirty="0"/>
          </a:p>
        </p:txBody>
      </p:sp>
    </p:spTree>
    <p:extLst>
      <p:ext uri="{BB962C8B-B14F-4D97-AF65-F5344CB8AC3E}">
        <p14:creationId xmlns:p14="http://schemas.microsoft.com/office/powerpoint/2010/main" val="303881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3509" y="936956"/>
            <a:ext cx="7223604" cy="1200328"/>
          </a:xfrm>
          <a:prstGeom prst="rect">
            <a:avLst/>
          </a:prstGeom>
          <a:noFill/>
        </p:spPr>
        <p:txBody>
          <a:bodyPr wrap="square" rtlCol="0">
            <a:spAutoFit/>
          </a:bodyPr>
          <a:lstStyle/>
          <a:p>
            <a:r>
              <a:rPr lang="es-ES" sz="2400" dirty="0" smtClean="0"/>
              <a:t>Dualismo Estructura/su realizaci</a:t>
            </a:r>
            <a:r>
              <a:rPr lang="es-ES" sz="2400" dirty="0" smtClean="0"/>
              <a:t>ón o clase/ejemplar </a:t>
            </a:r>
            <a:endParaRPr lang="es-ES" sz="2400" dirty="0" smtClean="0"/>
          </a:p>
          <a:p>
            <a:r>
              <a:rPr lang="es-ES" sz="2400" dirty="0" smtClean="0"/>
              <a:t>v/s</a:t>
            </a:r>
          </a:p>
          <a:p>
            <a:r>
              <a:rPr lang="es-ES" sz="2400" dirty="0" smtClean="0"/>
              <a:t>Conocimiento de lo singular: Montaje y Anacronismo </a:t>
            </a:r>
            <a:endParaRPr lang="es-ES" sz="2400" dirty="0"/>
          </a:p>
        </p:txBody>
      </p:sp>
      <p:pic>
        <p:nvPicPr>
          <p:cNvPr id="3" name="Imagen 2" descr="216362_portada_el-queso-y-los-gusanos_carlo-ginzburg_201603312138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80" y="2540191"/>
            <a:ext cx="2191069" cy="3503971"/>
          </a:xfrm>
          <a:prstGeom prst="rect">
            <a:avLst/>
          </a:prstGeom>
        </p:spPr>
      </p:pic>
      <p:sp>
        <p:nvSpPr>
          <p:cNvPr id="4" name="CuadroTexto 3"/>
          <p:cNvSpPr txBox="1"/>
          <p:nvPr/>
        </p:nvSpPr>
        <p:spPr>
          <a:xfrm>
            <a:off x="3018509" y="2810869"/>
            <a:ext cx="5579037" cy="3046988"/>
          </a:xfrm>
          <a:prstGeom prst="rect">
            <a:avLst/>
          </a:prstGeom>
          <a:noFill/>
        </p:spPr>
        <p:txBody>
          <a:bodyPr wrap="square" rtlCol="0">
            <a:spAutoFit/>
          </a:bodyPr>
          <a:lstStyle/>
          <a:p>
            <a:r>
              <a:rPr lang="es-ES" sz="2400" dirty="0" smtClean="0"/>
              <a:t>Cr</a:t>
            </a:r>
            <a:r>
              <a:rPr lang="es-ES" sz="2400" dirty="0" smtClean="0"/>
              <a:t>ítica a Foucault: vestigios (índices) voz del otro</a:t>
            </a:r>
            <a:endParaRPr lang="es-ES" sz="2400" dirty="0" smtClean="0"/>
          </a:p>
          <a:p>
            <a:endParaRPr lang="es-ES" sz="2400" dirty="0"/>
          </a:p>
          <a:p>
            <a:r>
              <a:rPr lang="es-ES" sz="2400" dirty="0" smtClean="0"/>
              <a:t>Escapa a </a:t>
            </a:r>
            <a:r>
              <a:rPr lang="es-ES" sz="2400" dirty="0" smtClean="0"/>
              <a:t>oposiciones o clasificaciones:</a:t>
            </a:r>
          </a:p>
          <a:p>
            <a:endParaRPr lang="es-ES" sz="2400" dirty="0" smtClean="0"/>
          </a:p>
          <a:p>
            <a:r>
              <a:rPr lang="es-ES" sz="2400" dirty="0" smtClean="0"/>
              <a:t>cultura popular / cultura oficial</a:t>
            </a:r>
          </a:p>
          <a:p>
            <a:endParaRPr lang="es-ES" sz="2400" dirty="0"/>
          </a:p>
          <a:p>
            <a:r>
              <a:rPr lang="es-ES" sz="2400" dirty="0" smtClean="0"/>
              <a:t>Humanismo moderno/chamanismo arcaico</a:t>
            </a:r>
          </a:p>
        </p:txBody>
      </p:sp>
    </p:spTree>
    <p:extLst>
      <p:ext uri="{BB962C8B-B14F-4D97-AF65-F5344CB8AC3E}">
        <p14:creationId xmlns:p14="http://schemas.microsoft.com/office/powerpoint/2010/main" val="196924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085836"/>
            <a:ext cx="4626645" cy="1569660"/>
          </a:xfrm>
          <a:prstGeom prst="rect">
            <a:avLst/>
          </a:prstGeom>
          <a:noFill/>
        </p:spPr>
        <p:txBody>
          <a:bodyPr wrap="square" rtlCol="0">
            <a:spAutoFit/>
          </a:bodyPr>
          <a:lstStyle/>
          <a:p>
            <a:r>
              <a:rPr lang="es-ES" dirty="0" smtClean="0"/>
              <a:t>Fran </a:t>
            </a:r>
            <a:r>
              <a:rPr lang="es-ES" dirty="0" err="1" smtClean="0"/>
              <a:t>Angelico</a:t>
            </a:r>
            <a:r>
              <a:rPr lang="es-ES" dirty="0" smtClean="0"/>
              <a:t> </a:t>
            </a:r>
            <a:r>
              <a:rPr lang="es-ES" i="1" dirty="0" smtClean="0"/>
              <a:t>Virgen de las sombras</a:t>
            </a:r>
            <a:endParaRPr lang="es-ES" dirty="0" smtClean="0"/>
          </a:p>
          <a:p>
            <a:endParaRPr lang="es-ES" dirty="0"/>
          </a:p>
          <a:p>
            <a:r>
              <a:rPr lang="es-ES" dirty="0" smtClean="0">
                <a:solidFill>
                  <a:srgbClr val="FFFF00"/>
                </a:solidFill>
              </a:rPr>
              <a:t>“</a:t>
            </a:r>
            <a:r>
              <a:rPr lang="es-ES" sz="2400" dirty="0" smtClean="0">
                <a:solidFill>
                  <a:srgbClr val="FFFF00"/>
                </a:solidFill>
              </a:rPr>
              <a:t>heur</a:t>
            </a:r>
            <a:r>
              <a:rPr lang="es-ES" sz="2400" dirty="0" smtClean="0">
                <a:solidFill>
                  <a:srgbClr val="FFFF00"/>
                </a:solidFill>
              </a:rPr>
              <a:t>ística</a:t>
            </a:r>
            <a:r>
              <a:rPr lang="es-ES" sz="2000" dirty="0" smtClean="0">
                <a:solidFill>
                  <a:srgbClr val="FFFF00"/>
                </a:solidFill>
              </a:rPr>
              <a:t> del </a:t>
            </a:r>
            <a:r>
              <a:rPr lang="es-ES" sz="2400" dirty="0" err="1" smtClean="0">
                <a:solidFill>
                  <a:srgbClr val="FFFF00"/>
                </a:solidFill>
              </a:rPr>
              <a:t>ancronismo</a:t>
            </a:r>
            <a:r>
              <a:rPr lang="es-ES" sz="2400" dirty="0" smtClean="0">
                <a:solidFill>
                  <a:srgbClr val="FFFF00"/>
                </a:solidFill>
              </a:rPr>
              <a:t>” </a:t>
            </a:r>
          </a:p>
          <a:p>
            <a:endParaRPr lang="es-ES" dirty="0"/>
          </a:p>
          <a:p>
            <a:r>
              <a:rPr lang="es-ES" dirty="0" smtClean="0"/>
              <a:t>(G. </a:t>
            </a:r>
            <a:r>
              <a:rPr lang="es-ES" dirty="0" err="1" smtClean="0"/>
              <a:t>Did-Huberman</a:t>
            </a:r>
            <a:r>
              <a:rPr lang="es-ES" dirty="0" smtClean="0"/>
              <a:t> </a:t>
            </a:r>
            <a:r>
              <a:rPr lang="es-ES" i="1" dirty="0" smtClean="0"/>
              <a:t>Ante el tiempo</a:t>
            </a:r>
            <a:r>
              <a:rPr lang="es-ES" dirty="0" smtClean="0"/>
              <a:t>)</a:t>
            </a:r>
            <a:endParaRPr lang="es-ES" dirty="0"/>
          </a:p>
        </p:txBody>
      </p:sp>
      <p:pic>
        <p:nvPicPr>
          <p:cNvPr id="5" name="Imagen 4" descr="frangelic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67" y="203913"/>
            <a:ext cx="3713286" cy="4343025"/>
          </a:xfrm>
          <a:prstGeom prst="rect">
            <a:avLst/>
          </a:prstGeom>
        </p:spPr>
      </p:pic>
      <p:pic>
        <p:nvPicPr>
          <p:cNvPr id="6" name="Imagen 5" descr="fra-angelico-ombres-san-marco-768x5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45" y="203914"/>
            <a:ext cx="3607437" cy="2705578"/>
          </a:xfrm>
          <a:prstGeom prst="rect">
            <a:avLst/>
          </a:prstGeom>
        </p:spPr>
      </p:pic>
      <p:pic>
        <p:nvPicPr>
          <p:cNvPr id="7" name="Imagen 6" descr="FRa-Angelico-marbri-finti-1.jpg"/>
          <p:cNvPicPr>
            <a:picLocks noChangeAspect="1"/>
          </p:cNvPicPr>
          <p:nvPr/>
        </p:nvPicPr>
        <p:blipFill rotWithShape="1">
          <a:blip r:embed="rId4">
            <a:extLst>
              <a:ext uri="{28A0092B-C50C-407E-A947-70E740481C1C}">
                <a14:useLocalDpi xmlns:a14="http://schemas.microsoft.com/office/drawing/2010/main" val="0"/>
              </a:ext>
            </a:extLst>
          </a:blip>
          <a:srcRect r="52346"/>
          <a:stretch/>
        </p:blipFill>
        <p:spPr>
          <a:xfrm>
            <a:off x="4335203" y="3060725"/>
            <a:ext cx="2201430" cy="3642938"/>
          </a:xfrm>
          <a:prstGeom prst="rect">
            <a:avLst/>
          </a:prstGeom>
        </p:spPr>
      </p:pic>
      <p:pic>
        <p:nvPicPr>
          <p:cNvPr id="10" name="Imagen 9" descr="daca376b4a13aa523ca310fdfc1aca4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2991" y="3060725"/>
            <a:ext cx="2293048" cy="3435506"/>
          </a:xfrm>
          <a:prstGeom prst="rect">
            <a:avLst/>
          </a:prstGeom>
        </p:spPr>
      </p:pic>
    </p:spTree>
    <p:extLst>
      <p:ext uri="{BB962C8B-B14F-4D97-AF65-F5344CB8AC3E}">
        <p14:creationId xmlns:p14="http://schemas.microsoft.com/office/powerpoint/2010/main" val="24389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5-12 a la(s) 13.07.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65" y="208213"/>
            <a:ext cx="8770215" cy="6412945"/>
          </a:xfrm>
          <a:prstGeom prst="rect">
            <a:avLst/>
          </a:prstGeom>
        </p:spPr>
      </p:pic>
    </p:spTree>
    <p:extLst>
      <p:ext uri="{BB962C8B-B14F-4D97-AF65-F5344CB8AC3E}">
        <p14:creationId xmlns:p14="http://schemas.microsoft.com/office/powerpoint/2010/main" val="34682829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ica del clin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698500"/>
            <a:ext cx="3621883" cy="2466330"/>
          </a:xfrm>
          <a:prstGeom prst="rect">
            <a:avLst/>
          </a:prstGeom>
        </p:spPr>
      </p:pic>
      <p:pic>
        <p:nvPicPr>
          <p:cNvPr id="3" name="Imagen 2" descr="pica de oba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155" y="474985"/>
            <a:ext cx="2282855" cy="3043807"/>
          </a:xfrm>
          <a:prstGeom prst="rect">
            <a:avLst/>
          </a:prstGeom>
        </p:spPr>
      </p:pic>
      <p:pic>
        <p:nvPicPr>
          <p:cNvPr id="6" name="Imagen 5" descr="animita_dubo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58" y="3518792"/>
            <a:ext cx="1830090" cy="2741707"/>
          </a:xfrm>
          <a:prstGeom prst="rect">
            <a:avLst/>
          </a:prstGeom>
        </p:spPr>
      </p:pic>
      <p:pic>
        <p:nvPicPr>
          <p:cNvPr id="7" name="Imagen 6" descr="palom ont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0337" y="3901551"/>
            <a:ext cx="2725813" cy="2030676"/>
          </a:xfrm>
          <a:prstGeom prst="rect">
            <a:avLst/>
          </a:prstGeom>
        </p:spPr>
      </p:pic>
      <p:pic>
        <p:nvPicPr>
          <p:cNvPr id="8" name="Imagen 7" descr="brazo san fco javi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0610" y="3901551"/>
            <a:ext cx="3405545" cy="2277458"/>
          </a:xfrm>
          <a:prstGeom prst="rect">
            <a:avLst/>
          </a:prstGeom>
        </p:spPr>
      </p:pic>
    </p:spTree>
    <p:extLst>
      <p:ext uri="{BB962C8B-B14F-4D97-AF65-F5344CB8AC3E}">
        <p14:creationId xmlns:p14="http://schemas.microsoft.com/office/powerpoint/2010/main" val="28383805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119212"/>
            <a:ext cx="9144000" cy="4524315"/>
          </a:xfrm>
          <a:prstGeom prst="rect">
            <a:avLst/>
          </a:prstGeom>
        </p:spPr>
        <p:txBody>
          <a:bodyPr wrap="square">
            <a:spAutoFit/>
          </a:bodyPr>
          <a:lstStyle/>
          <a:p>
            <a:r>
              <a:rPr lang="es-ES_tradnl" sz="2400" dirty="0"/>
              <a:t>Escuela Sociológica Francesa: monta programa contra a idea de Sujeto abstracto y universal </a:t>
            </a:r>
            <a:endParaRPr lang="es-ES_tradnl" sz="2400" dirty="0" smtClean="0"/>
          </a:p>
          <a:p>
            <a:r>
              <a:rPr lang="es-ES_tradnl" sz="2400" dirty="0"/>
              <a:t> </a:t>
            </a:r>
          </a:p>
          <a:p>
            <a:r>
              <a:rPr lang="es-ES_tradnl" sz="2400" dirty="0">
                <a:sym typeface="Wingdings"/>
              </a:rPr>
              <a:t></a:t>
            </a:r>
            <a:r>
              <a:rPr lang="es-ES_tradnl" sz="2400" dirty="0"/>
              <a:t> crítica psicología intelectualista escuelas evolucionistas anglosajonas</a:t>
            </a:r>
          </a:p>
          <a:p>
            <a:r>
              <a:rPr lang="es-ES_tradnl" sz="2400" dirty="0"/>
              <a:t>en gesto análogo al de Marx, critica </a:t>
            </a:r>
            <a:r>
              <a:rPr lang="es-ES_tradnl" sz="2400" dirty="0" err="1"/>
              <a:t>Robinsonadas</a:t>
            </a:r>
            <a:r>
              <a:rPr lang="es-ES_tradnl" sz="2400" dirty="0"/>
              <a:t> del tipo </a:t>
            </a:r>
            <a:r>
              <a:rPr lang="es-ES_tradnl" sz="2400" i="1" dirty="0"/>
              <a:t>homo </a:t>
            </a:r>
            <a:r>
              <a:rPr lang="es-ES_tradnl" sz="2400" i="1" dirty="0" err="1"/>
              <a:t>economicus</a:t>
            </a:r>
            <a:r>
              <a:rPr lang="es-ES_tradnl" sz="2400" dirty="0"/>
              <a:t> (cf. </a:t>
            </a:r>
            <a:r>
              <a:rPr lang="es-ES_tradnl" sz="2400" i="1" dirty="0"/>
              <a:t>Ensayo sobre el don </a:t>
            </a:r>
            <a:r>
              <a:rPr lang="es-ES_tradnl" sz="2400" dirty="0"/>
              <a:t>(1920) de M. </a:t>
            </a:r>
            <a:r>
              <a:rPr lang="es-ES_tradnl" sz="2400" dirty="0" err="1"/>
              <a:t>Mauss</a:t>
            </a:r>
            <a:r>
              <a:rPr lang="es-ES_tradnl" sz="2400" dirty="0" smtClean="0"/>
              <a:t>)</a:t>
            </a:r>
          </a:p>
          <a:p>
            <a:endParaRPr lang="es-ES_tradnl" sz="2400" dirty="0"/>
          </a:p>
          <a:p>
            <a:pPr lvl="0"/>
            <a:r>
              <a:rPr lang="es-ES_tradnl" sz="2400" dirty="0"/>
              <a:t>Como antes Durkheim y </a:t>
            </a:r>
            <a:r>
              <a:rPr lang="es-ES_tradnl" sz="2400" dirty="0" err="1" smtClean="0"/>
              <a:t>Mauss</a:t>
            </a:r>
            <a:r>
              <a:rPr lang="es-ES_tradnl" sz="2400" dirty="0"/>
              <a:t> </a:t>
            </a:r>
            <a:r>
              <a:rPr lang="es-ES_tradnl" sz="2400" dirty="0" smtClean="0"/>
              <a:t> </a:t>
            </a:r>
            <a:r>
              <a:rPr lang="es-ES_tradnl" sz="2400" dirty="0"/>
              <a:t>postulan núcleo afectivo sobre el que se monta totalidad social y líneas clasificatorias. Postulan nociones afectivo energéticas (tótem, mana, </a:t>
            </a:r>
            <a:r>
              <a:rPr lang="es-ES_tradnl" sz="2400" dirty="0" err="1"/>
              <a:t>hau</a:t>
            </a:r>
            <a:r>
              <a:rPr lang="es-ES_tradnl" sz="2400" dirty="0"/>
              <a:t>).</a:t>
            </a:r>
          </a:p>
          <a:p>
            <a:endParaRPr lang="es-ES_tradnl" sz="2400" dirty="0"/>
          </a:p>
          <a:p>
            <a:r>
              <a:rPr lang="es-ES_tradnl" sz="2400" dirty="0"/>
              <a:t> </a:t>
            </a:r>
          </a:p>
        </p:txBody>
      </p:sp>
    </p:spTree>
    <p:extLst>
      <p:ext uri="{BB962C8B-B14F-4D97-AF65-F5344CB8AC3E}">
        <p14:creationId xmlns:p14="http://schemas.microsoft.com/office/powerpoint/2010/main" val="372914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smtClean="0"/>
              <a:t>Menos individualidad				M</a:t>
            </a:r>
            <a:r>
              <a:rPr lang="es-ES" dirty="0" smtClean="0"/>
              <a:t>ás individualidad</a:t>
            </a:r>
            <a:endParaRPr lang="es-ES" dirty="0"/>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695" y="29348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225133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364" y="3608431"/>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403" y="2934890"/>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55"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165085" y="2474853"/>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8627" y="3405593"/>
            <a:ext cx="1176660" cy="1069691"/>
          </a:xfrm>
          <a:prstGeom prst="rect">
            <a:avLst/>
          </a:prstGeom>
        </p:spPr>
      </p:pic>
    </p:spTree>
    <p:extLst>
      <p:ext uri="{BB962C8B-B14F-4D97-AF65-F5344CB8AC3E}">
        <p14:creationId xmlns:p14="http://schemas.microsoft.com/office/powerpoint/2010/main" val="5150985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smtClean="0"/>
              <a:t>Menos individualidad				M</a:t>
            </a:r>
            <a:r>
              <a:rPr lang="es-ES" dirty="0" smtClean="0"/>
              <a:t>ás individualidad</a:t>
            </a:r>
            <a:endParaRPr lang="es-ES" dirty="0"/>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782" y="29841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3246832"/>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1734" y="3576249"/>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8538" y="3246832"/>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34" y="3839129"/>
            <a:ext cx="1086404" cy="509096"/>
          </a:xfrm>
          <a:prstGeom prst="rect">
            <a:avLst/>
          </a:prstGeom>
        </p:spPr>
      </p:pic>
      <p:pic>
        <p:nvPicPr>
          <p:cNvPr id="12" name="Imagen 11" descr="1542630420204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0850" y="3349783"/>
            <a:ext cx="1176660" cy="1069691"/>
          </a:xfrm>
          <a:prstGeom prst="rect">
            <a:avLst/>
          </a:prstGeom>
        </p:spPr>
      </p:pic>
      <p:sp>
        <p:nvSpPr>
          <p:cNvPr id="2" name="CuadroTexto 1"/>
          <p:cNvSpPr txBox="1"/>
          <p:nvPr/>
        </p:nvSpPr>
        <p:spPr>
          <a:xfrm>
            <a:off x="791057" y="312319"/>
            <a:ext cx="7806489" cy="369332"/>
          </a:xfrm>
          <a:prstGeom prst="rect">
            <a:avLst/>
          </a:prstGeom>
          <a:noFill/>
        </p:spPr>
        <p:txBody>
          <a:bodyPr wrap="square" rtlCol="0">
            <a:spAutoFit/>
          </a:bodyPr>
          <a:lstStyle/>
          <a:p>
            <a:pPr algn="ctr"/>
            <a:r>
              <a:rPr lang="es-ES" dirty="0" smtClean="0"/>
              <a:t>Modelo fenomenol</a:t>
            </a:r>
            <a:r>
              <a:rPr lang="es-ES" dirty="0" smtClean="0"/>
              <a:t>ógico</a:t>
            </a:r>
            <a:endParaRPr lang="es-ES" dirty="0"/>
          </a:p>
        </p:txBody>
      </p:sp>
      <p:sp>
        <p:nvSpPr>
          <p:cNvPr id="13" name="CuadroTexto 12"/>
          <p:cNvSpPr txBox="1"/>
          <p:nvPr/>
        </p:nvSpPr>
        <p:spPr>
          <a:xfrm>
            <a:off x="2130850" y="681651"/>
            <a:ext cx="4447418" cy="923330"/>
          </a:xfrm>
          <a:prstGeom prst="rect">
            <a:avLst/>
          </a:prstGeom>
          <a:noFill/>
        </p:spPr>
        <p:txBody>
          <a:bodyPr wrap="square" rtlCol="0">
            <a:spAutoFit/>
          </a:bodyPr>
          <a:lstStyle/>
          <a:p>
            <a:pPr algn="ctr"/>
            <a:r>
              <a:rPr lang="es-ES" dirty="0" smtClean="0"/>
              <a:t>(carne)</a:t>
            </a:r>
          </a:p>
          <a:p>
            <a:pPr algn="ctr"/>
            <a:endParaRPr lang="es-ES" dirty="0"/>
          </a:p>
          <a:p>
            <a:pPr algn="ctr"/>
            <a:r>
              <a:rPr lang="es-ES" dirty="0" smtClean="0"/>
              <a:t>Yo (sujeto)</a:t>
            </a:r>
            <a:endParaRPr lang="es-ES" dirty="0"/>
          </a:p>
        </p:txBody>
      </p:sp>
      <p:sp>
        <p:nvSpPr>
          <p:cNvPr id="14" name="CuadroTexto 13"/>
          <p:cNvSpPr txBox="1"/>
          <p:nvPr/>
        </p:nvSpPr>
        <p:spPr>
          <a:xfrm>
            <a:off x="7462897" y="4050142"/>
            <a:ext cx="1488542" cy="369332"/>
          </a:xfrm>
          <a:prstGeom prst="rect">
            <a:avLst/>
          </a:prstGeom>
          <a:noFill/>
        </p:spPr>
        <p:txBody>
          <a:bodyPr wrap="square" rtlCol="0">
            <a:spAutoFit/>
          </a:bodyPr>
          <a:lstStyle/>
          <a:p>
            <a:r>
              <a:rPr lang="es-ES" dirty="0" smtClean="0"/>
              <a:t>objetos</a:t>
            </a:r>
            <a:endParaRPr lang="es-ES" dirty="0"/>
          </a:p>
        </p:txBody>
      </p:sp>
    </p:spTree>
    <p:extLst>
      <p:ext uri="{BB962C8B-B14F-4D97-AF65-F5344CB8AC3E}">
        <p14:creationId xmlns:p14="http://schemas.microsoft.com/office/powerpoint/2010/main" val="6829322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384" y="2942626"/>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874" y="4433720"/>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5509234" y="4743618"/>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105" y="3302185"/>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684" y="3572635"/>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2874" y="2110965"/>
            <a:ext cx="1086404" cy="509096"/>
          </a:xfrm>
          <a:prstGeom prst="rect">
            <a:avLst/>
          </a:prstGeom>
        </p:spPr>
      </p:pic>
      <p:pic>
        <p:nvPicPr>
          <p:cNvPr id="12" name="Imagen 11" descr="1542630420204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7471" y="4433720"/>
            <a:ext cx="1176660" cy="1069691"/>
          </a:xfrm>
          <a:prstGeom prst="rect">
            <a:avLst/>
          </a:prstGeom>
        </p:spPr>
      </p:pic>
      <p:sp>
        <p:nvSpPr>
          <p:cNvPr id="2" name="CuadroTexto 1"/>
          <p:cNvSpPr txBox="1"/>
          <p:nvPr/>
        </p:nvSpPr>
        <p:spPr>
          <a:xfrm>
            <a:off x="791057" y="312319"/>
            <a:ext cx="7806489" cy="369332"/>
          </a:xfrm>
          <a:prstGeom prst="rect">
            <a:avLst/>
          </a:prstGeom>
          <a:noFill/>
        </p:spPr>
        <p:txBody>
          <a:bodyPr wrap="square" rtlCol="0">
            <a:spAutoFit/>
          </a:bodyPr>
          <a:lstStyle/>
          <a:p>
            <a:pPr algn="ctr"/>
            <a:r>
              <a:rPr lang="es-ES" dirty="0" smtClean="0"/>
              <a:t>Modelo estructural</a:t>
            </a:r>
            <a:endParaRPr lang="es-ES" dirty="0"/>
          </a:p>
        </p:txBody>
      </p:sp>
      <p:sp>
        <p:nvSpPr>
          <p:cNvPr id="13" name="CuadroTexto 12"/>
          <p:cNvSpPr txBox="1"/>
          <p:nvPr/>
        </p:nvSpPr>
        <p:spPr>
          <a:xfrm>
            <a:off x="2273165" y="835499"/>
            <a:ext cx="4447418" cy="923330"/>
          </a:xfrm>
          <a:prstGeom prst="rect">
            <a:avLst/>
          </a:prstGeom>
          <a:noFill/>
        </p:spPr>
        <p:txBody>
          <a:bodyPr wrap="square" rtlCol="0">
            <a:spAutoFit/>
          </a:bodyPr>
          <a:lstStyle/>
          <a:p>
            <a:pPr algn="ctr"/>
            <a:r>
              <a:rPr lang="es-ES" dirty="0" smtClean="0"/>
              <a:t>(estructura)</a:t>
            </a:r>
          </a:p>
          <a:p>
            <a:pPr algn="ctr"/>
            <a:endParaRPr lang="es-ES" dirty="0"/>
          </a:p>
          <a:p>
            <a:pPr algn="ctr"/>
            <a:r>
              <a:rPr lang="es-ES" dirty="0" smtClean="0"/>
              <a:t>Significante flotante  </a:t>
            </a:r>
            <a:endParaRPr lang="es-ES" dirty="0"/>
          </a:p>
        </p:txBody>
      </p:sp>
    </p:spTree>
    <p:extLst>
      <p:ext uri="{BB962C8B-B14F-4D97-AF65-F5344CB8AC3E}">
        <p14:creationId xmlns:p14="http://schemas.microsoft.com/office/powerpoint/2010/main" val="34017712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358" y="1741825"/>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296" y="3205268"/>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5509234" y="4743618"/>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105" y="3572635"/>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684" y="3572635"/>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5105" y="4994315"/>
            <a:ext cx="1086404" cy="509096"/>
          </a:xfrm>
          <a:prstGeom prst="rect">
            <a:avLst/>
          </a:prstGeom>
        </p:spPr>
      </p:pic>
      <p:pic>
        <p:nvPicPr>
          <p:cNvPr id="12" name="Imagen 11" descr="1542630420204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7471" y="4433720"/>
            <a:ext cx="1176660" cy="1069691"/>
          </a:xfrm>
          <a:prstGeom prst="rect">
            <a:avLst/>
          </a:prstGeom>
        </p:spPr>
      </p:pic>
      <p:sp>
        <p:nvSpPr>
          <p:cNvPr id="2" name="CuadroTexto 1"/>
          <p:cNvSpPr txBox="1"/>
          <p:nvPr/>
        </p:nvSpPr>
        <p:spPr>
          <a:xfrm>
            <a:off x="791057" y="312319"/>
            <a:ext cx="7806489" cy="369332"/>
          </a:xfrm>
          <a:prstGeom prst="rect">
            <a:avLst/>
          </a:prstGeom>
          <a:noFill/>
        </p:spPr>
        <p:txBody>
          <a:bodyPr wrap="square" rtlCol="0">
            <a:spAutoFit/>
          </a:bodyPr>
          <a:lstStyle/>
          <a:p>
            <a:pPr algn="ctr"/>
            <a:r>
              <a:rPr lang="es-ES" dirty="0" smtClean="0"/>
              <a:t>Modelo estructural</a:t>
            </a:r>
            <a:endParaRPr lang="es-ES" dirty="0"/>
          </a:p>
        </p:txBody>
      </p:sp>
      <p:sp>
        <p:nvSpPr>
          <p:cNvPr id="13" name="CuadroTexto 12"/>
          <p:cNvSpPr txBox="1"/>
          <p:nvPr/>
        </p:nvSpPr>
        <p:spPr>
          <a:xfrm>
            <a:off x="2267471" y="818495"/>
            <a:ext cx="4447418" cy="923330"/>
          </a:xfrm>
          <a:prstGeom prst="rect">
            <a:avLst/>
          </a:prstGeom>
          <a:noFill/>
        </p:spPr>
        <p:txBody>
          <a:bodyPr wrap="square" rtlCol="0">
            <a:spAutoFit/>
          </a:bodyPr>
          <a:lstStyle/>
          <a:p>
            <a:pPr algn="ctr"/>
            <a:r>
              <a:rPr lang="es-ES" dirty="0" smtClean="0"/>
              <a:t>(estructura)</a:t>
            </a:r>
          </a:p>
          <a:p>
            <a:pPr algn="ctr"/>
            <a:endParaRPr lang="es-ES" dirty="0"/>
          </a:p>
          <a:p>
            <a:pPr algn="ctr"/>
            <a:r>
              <a:rPr lang="es-ES" dirty="0" smtClean="0"/>
              <a:t>Significante flotante  </a:t>
            </a:r>
            <a:endParaRPr lang="es-ES" dirty="0"/>
          </a:p>
        </p:txBody>
      </p:sp>
    </p:spTree>
    <p:extLst>
      <p:ext uri="{BB962C8B-B14F-4D97-AF65-F5344CB8AC3E}">
        <p14:creationId xmlns:p14="http://schemas.microsoft.com/office/powerpoint/2010/main" val="7735397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384" y="2942626"/>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151" y="4743618"/>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3865105" y="1896117"/>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2208" y="3688173"/>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684" y="3572635"/>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5105" y="4994315"/>
            <a:ext cx="1086404" cy="509096"/>
          </a:xfrm>
          <a:prstGeom prst="rect">
            <a:avLst/>
          </a:prstGeom>
        </p:spPr>
      </p:pic>
      <p:pic>
        <p:nvPicPr>
          <p:cNvPr id="12" name="Imagen 11" descr="1542630420204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7471" y="4433720"/>
            <a:ext cx="1176660" cy="1069691"/>
          </a:xfrm>
          <a:prstGeom prst="rect">
            <a:avLst/>
          </a:prstGeom>
        </p:spPr>
      </p:pic>
      <p:sp>
        <p:nvSpPr>
          <p:cNvPr id="2" name="CuadroTexto 1"/>
          <p:cNvSpPr txBox="1"/>
          <p:nvPr/>
        </p:nvSpPr>
        <p:spPr>
          <a:xfrm>
            <a:off x="791057" y="312319"/>
            <a:ext cx="7806489" cy="369332"/>
          </a:xfrm>
          <a:prstGeom prst="rect">
            <a:avLst/>
          </a:prstGeom>
          <a:noFill/>
        </p:spPr>
        <p:txBody>
          <a:bodyPr wrap="square" rtlCol="0">
            <a:spAutoFit/>
          </a:bodyPr>
          <a:lstStyle/>
          <a:p>
            <a:pPr algn="ctr"/>
            <a:r>
              <a:rPr lang="es-ES" dirty="0" smtClean="0"/>
              <a:t>Modelo estructural</a:t>
            </a:r>
            <a:endParaRPr lang="es-ES" dirty="0"/>
          </a:p>
        </p:txBody>
      </p:sp>
      <p:sp>
        <p:nvSpPr>
          <p:cNvPr id="13" name="CuadroTexto 12"/>
          <p:cNvSpPr txBox="1"/>
          <p:nvPr/>
        </p:nvSpPr>
        <p:spPr>
          <a:xfrm>
            <a:off x="2267471" y="723294"/>
            <a:ext cx="4447418" cy="923330"/>
          </a:xfrm>
          <a:prstGeom prst="rect">
            <a:avLst/>
          </a:prstGeom>
          <a:noFill/>
        </p:spPr>
        <p:txBody>
          <a:bodyPr wrap="square" rtlCol="0">
            <a:spAutoFit/>
          </a:bodyPr>
          <a:lstStyle/>
          <a:p>
            <a:pPr algn="ctr"/>
            <a:r>
              <a:rPr lang="es-ES" dirty="0" smtClean="0"/>
              <a:t>(estructura)</a:t>
            </a:r>
          </a:p>
          <a:p>
            <a:pPr algn="ctr"/>
            <a:endParaRPr lang="es-ES" dirty="0"/>
          </a:p>
          <a:p>
            <a:pPr algn="ctr"/>
            <a:r>
              <a:rPr lang="es-ES" dirty="0" smtClean="0"/>
              <a:t>Significante flotante </a:t>
            </a:r>
            <a:endParaRPr lang="es-ES" dirty="0"/>
          </a:p>
        </p:txBody>
      </p:sp>
    </p:spTree>
    <p:extLst>
      <p:ext uri="{BB962C8B-B14F-4D97-AF65-F5344CB8AC3E}">
        <p14:creationId xmlns:p14="http://schemas.microsoft.com/office/powerpoint/2010/main" val="5542341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188" y="914975"/>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894" y="337490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525487" y="3166280"/>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969" y="5336595"/>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9373" y="5085832"/>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193"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933820" y="2625336"/>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9694" y="1774797"/>
            <a:ext cx="1176660" cy="1069691"/>
          </a:xfrm>
          <a:prstGeom prst="rect">
            <a:avLst/>
          </a:prstGeom>
        </p:spPr>
      </p:pic>
      <p:sp>
        <p:nvSpPr>
          <p:cNvPr id="2" name="CuadroTexto 1"/>
          <p:cNvSpPr txBox="1"/>
          <p:nvPr/>
        </p:nvSpPr>
        <p:spPr>
          <a:xfrm>
            <a:off x="2393990" y="437246"/>
            <a:ext cx="4664198" cy="923330"/>
          </a:xfrm>
          <a:prstGeom prst="rect">
            <a:avLst/>
          </a:prstGeom>
          <a:noFill/>
        </p:spPr>
        <p:txBody>
          <a:bodyPr wrap="square" rtlCol="0">
            <a:spAutoFit/>
          </a:bodyPr>
          <a:lstStyle/>
          <a:p>
            <a:pPr algn="ctr"/>
            <a:r>
              <a:rPr lang="es-ES" dirty="0" smtClean="0"/>
              <a:t>Modelo Actor-Red</a:t>
            </a:r>
          </a:p>
          <a:p>
            <a:pPr algn="ctr"/>
            <a:r>
              <a:rPr lang="es-ES" dirty="0" smtClean="0"/>
              <a:t>Aplanamiento ontol</a:t>
            </a:r>
            <a:r>
              <a:rPr lang="es-ES" dirty="0" smtClean="0"/>
              <a:t>ógico </a:t>
            </a:r>
          </a:p>
          <a:p>
            <a:pPr algn="ctr"/>
            <a:r>
              <a:rPr lang="es-ES" dirty="0" smtClean="0"/>
              <a:t>(trivialización del acontecimiento)</a:t>
            </a:r>
            <a:endParaRPr lang="es-ES" dirty="0"/>
          </a:p>
        </p:txBody>
      </p:sp>
      <p:pic>
        <p:nvPicPr>
          <p:cNvPr id="13" name="Imagen 12" descr="televisio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3049" y="1774097"/>
            <a:ext cx="1185208" cy="1070391"/>
          </a:xfrm>
          <a:prstGeom prst="rect">
            <a:avLst/>
          </a:prstGeom>
        </p:spPr>
      </p:pic>
      <p:cxnSp>
        <p:nvCxnSpPr>
          <p:cNvPr id="15" name="Conector recto 14"/>
          <p:cNvCxnSpPr/>
          <p:nvPr/>
        </p:nvCxnSpPr>
        <p:spPr>
          <a:xfrm>
            <a:off x="2643797" y="2844488"/>
            <a:ext cx="1290023" cy="507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p:cNvCxnSpPr>
            <a:stCxn id="12" idx="1"/>
          </p:cNvCxnSpPr>
          <p:nvPr/>
        </p:nvCxnSpPr>
        <p:spPr>
          <a:xfrm flipH="1" flipV="1">
            <a:off x="353894" y="1774797"/>
            <a:ext cx="1265800" cy="5348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ector recto 18"/>
          <p:cNvCxnSpPr>
            <a:stCxn id="10" idx="3"/>
            <a:endCxn id="11" idx="1"/>
          </p:cNvCxnSpPr>
          <p:nvPr/>
        </p:nvCxnSpPr>
        <p:spPr>
          <a:xfrm flipV="1">
            <a:off x="3411597" y="3614346"/>
            <a:ext cx="522223" cy="4793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ector recto 20"/>
          <p:cNvCxnSpPr>
            <a:stCxn id="11" idx="2"/>
          </p:cNvCxnSpPr>
          <p:nvPr/>
        </p:nvCxnSpPr>
        <p:spPr>
          <a:xfrm>
            <a:off x="4213987" y="4603356"/>
            <a:ext cx="739062" cy="984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flipH="1">
            <a:off x="3933820" y="6108571"/>
            <a:ext cx="726149" cy="4917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flipH="1" flipV="1">
            <a:off x="3164230" y="5587358"/>
            <a:ext cx="20817" cy="10129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ector recto 26"/>
          <p:cNvCxnSpPr>
            <a:stCxn id="11" idx="3"/>
            <a:endCxn id="6" idx="1"/>
          </p:cNvCxnSpPr>
          <p:nvPr/>
        </p:nvCxnSpPr>
        <p:spPr>
          <a:xfrm>
            <a:off x="4494153" y="3614346"/>
            <a:ext cx="972741" cy="3747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ector recto 28"/>
          <p:cNvCxnSpPr>
            <a:stCxn id="6" idx="3"/>
            <a:endCxn id="7" idx="1"/>
          </p:cNvCxnSpPr>
          <p:nvPr/>
        </p:nvCxnSpPr>
        <p:spPr>
          <a:xfrm>
            <a:off x="6809620" y="3989130"/>
            <a:ext cx="715867" cy="15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flipV="1">
            <a:off x="4494153" y="2406069"/>
            <a:ext cx="458896" cy="438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ector recto 32"/>
          <p:cNvCxnSpPr>
            <a:stCxn id="13" idx="3"/>
          </p:cNvCxnSpPr>
          <p:nvPr/>
        </p:nvCxnSpPr>
        <p:spPr>
          <a:xfrm flipV="1">
            <a:off x="6138257" y="1774097"/>
            <a:ext cx="1387230" cy="5351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ector recto 34"/>
          <p:cNvCxnSpPr/>
          <p:nvPr/>
        </p:nvCxnSpPr>
        <p:spPr>
          <a:xfrm>
            <a:off x="2796354" y="4093677"/>
            <a:ext cx="9144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ector recto 37"/>
          <p:cNvCxnSpPr>
            <a:stCxn id="10" idx="1"/>
          </p:cNvCxnSpPr>
          <p:nvPr/>
        </p:nvCxnSpPr>
        <p:spPr>
          <a:xfrm flipH="1">
            <a:off x="1144952" y="4093677"/>
            <a:ext cx="1180241" cy="99215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9322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smtClean="0"/>
              <a:t>Menos individualidad				M</a:t>
            </a:r>
            <a:r>
              <a:rPr lang="es-ES" dirty="0" smtClean="0"/>
              <a:t>ás individualidad</a:t>
            </a:r>
            <a:endParaRPr lang="es-ES" dirty="0"/>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695" y="29348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225133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364" y="3608431"/>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403" y="2934890"/>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55"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165085" y="2474853"/>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8627" y="3405593"/>
            <a:ext cx="1176660" cy="1069691"/>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a:t>
            </a:r>
            <a:r>
              <a:rPr lang="es-ES" dirty="0" smtClean="0"/>
              <a:t>ía fetichista (diferenciales de individualidad)</a:t>
            </a:r>
          </a:p>
          <a:p>
            <a:r>
              <a:rPr lang="es-ES" dirty="0" smtClean="0"/>
              <a:t> </a:t>
            </a:r>
          </a:p>
        </p:txBody>
      </p:sp>
      <p:sp>
        <p:nvSpPr>
          <p:cNvPr id="13" name="CuadroTexto 12"/>
          <p:cNvSpPr txBox="1"/>
          <p:nvPr/>
        </p:nvSpPr>
        <p:spPr>
          <a:xfrm>
            <a:off x="1379636" y="5929219"/>
            <a:ext cx="6988919" cy="923330"/>
          </a:xfrm>
          <a:prstGeom prst="rect">
            <a:avLst/>
          </a:prstGeom>
          <a:noFill/>
        </p:spPr>
        <p:txBody>
          <a:bodyPr wrap="square" rtlCol="0">
            <a:spAutoFit/>
          </a:bodyPr>
          <a:lstStyle/>
          <a:p>
            <a:r>
              <a:rPr lang="es-ES" dirty="0" smtClean="0"/>
              <a:t>… pero </a:t>
            </a:r>
            <a:r>
              <a:rPr lang="es-ES" dirty="0"/>
              <a:t>Lo importante no es la posición en una </a:t>
            </a:r>
            <a:r>
              <a:rPr lang="es-ES" dirty="0" smtClean="0"/>
              <a:t>escala, </a:t>
            </a:r>
            <a:r>
              <a:rPr lang="es-ES" dirty="0"/>
              <a:t>sino que los </a:t>
            </a:r>
            <a:r>
              <a:rPr lang="es-ES" dirty="0" smtClean="0"/>
              <a:t>diferenciales (din</a:t>
            </a:r>
            <a:r>
              <a:rPr lang="es-ES" dirty="0" smtClean="0"/>
              <a:t>ámicos, contingentes) </a:t>
            </a:r>
            <a:r>
              <a:rPr lang="es-ES" dirty="0" smtClean="0"/>
              <a:t>de individualidad…</a:t>
            </a:r>
            <a:endParaRPr lang="es-ES" dirty="0"/>
          </a:p>
          <a:p>
            <a:endParaRPr lang="es-ES" dirty="0"/>
          </a:p>
        </p:txBody>
      </p:sp>
    </p:spTree>
    <p:extLst>
      <p:ext uri="{BB962C8B-B14F-4D97-AF65-F5344CB8AC3E}">
        <p14:creationId xmlns:p14="http://schemas.microsoft.com/office/powerpoint/2010/main" val="6800822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6345" y="5666018"/>
            <a:ext cx="7952210" cy="369332"/>
          </a:xfrm>
          <a:prstGeom prst="rect">
            <a:avLst/>
          </a:prstGeom>
          <a:noFill/>
        </p:spPr>
        <p:txBody>
          <a:bodyPr wrap="square" rtlCol="0">
            <a:spAutoFit/>
          </a:bodyPr>
          <a:lstStyle/>
          <a:p>
            <a:r>
              <a:rPr lang="es-ES" dirty="0" smtClean="0"/>
              <a:t>Menos individualidad	        M</a:t>
            </a:r>
            <a:r>
              <a:rPr lang="es-ES" dirty="0" smtClean="0"/>
              <a:t>ás individualidad</a:t>
            </a:r>
            <a:endParaRPr lang="es-ES" dirty="0"/>
          </a:p>
        </p:txBody>
      </p:sp>
      <p:pic>
        <p:nvPicPr>
          <p:cNvPr id="11" name="Imagen 10" descr="yo.jpg"/>
          <p:cNvPicPr>
            <a:picLocks noChangeAspect="1"/>
          </p:cNvPicPr>
          <p:nvPr/>
        </p:nvPicPr>
        <p:blipFill rotWithShape="1">
          <a:blip r:embed="rId2">
            <a:extLst>
              <a:ext uri="{28A0092B-C50C-407E-A947-70E740481C1C}">
                <a14:useLocalDpi xmlns:a14="http://schemas.microsoft.com/office/drawing/2010/main" val="0"/>
              </a:ext>
            </a:extLst>
          </a:blip>
          <a:srcRect l="34937" t="23075" r="44422" b="4060"/>
          <a:stretch/>
        </p:blipFill>
        <p:spPr>
          <a:xfrm>
            <a:off x="4560940" y="2519371"/>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a:t>
            </a:r>
            <a:r>
              <a:rPr lang="es-ES" dirty="0" smtClean="0"/>
              <a:t>ía fetichista (diferenciales de individualidad)</a:t>
            </a:r>
          </a:p>
          <a:p>
            <a:endParaRPr lang="es-ES" dirty="0"/>
          </a:p>
        </p:txBody>
      </p:sp>
      <p:cxnSp>
        <p:nvCxnSpPr>
          <p:cNvPr id="14" name="Conector curvado 13"/>
          <p:cNvCxnSpPr/>
          <p:nvPr/>
        </p:nvCxnSpPr>
        <p:spPr>
          <a:xfrm flipV="1">
            <a:off x="1334259" y="4018502"/>
            <a:ext cx="2995740" cy="147830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pic>
        <p:nvPicPr>
          <p:cNvPr id="7" name="Imagen 6" descr="1000-anvers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45" y="4670704"/>
            <a:ext cx="1086404" cy="509096"/>
          </a:xfrm>
          <a:prstGeom prst="rect">
            <a:avLst/>
          </a:prstGeom>
        </p:spPr>
      </p:pic>
    </p:spTree>
    <p:extLst>
      <p:ext uri="{BB962C8B-B14F-4D97-AF65-F5344CB8AC3E}">
        <p14:creationId xmlns:p14="http://schemas.microsoft.com/office/powerpoint/2010/main" val="21059292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6345" y="5666018"/>
            <a:ext cx="7952210" cy="369332"/>
          </a:xfrm>
          <a:prstGeom prst="rect">
            <a:avLst/>
          </a:prstGeom>
          <a:noFill/>
        </p:spPr>
        <p:txBody>
          <a:bodyPr wrap="square" rtlCol="0">
            <a:spAutoFit/>
          </a:bodyPr>
          <a:lstStyle/>
          <a:p>
            <a:r>
              <a:rPr lang="es-ES" dirty="0" smtClean="0"/>
              <a:t>Menos individualidad	        M</a:t>
            </a:r>
            <a:r>
              <a:rPr lang="es-ES" dirty="0" smtClean="0"/>
              <a:t>ás individualidad</a:t>
            </a:r>
            <a:endParaRPr lang="es-ES" dirty="0"/>
          </a:p>
        </p:txBody>
      </p:sp>
      <p:pic>
        <p:nvPicPr>
          <p:cNvPr id="6" name="Imagen 5" descr="bol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476" y="2613067"/>
            <a:ext cx="1342726" cy="1228452"/>
          </a:xfrm>
          <a:prstGeom prst="rect">
            <a:avLst/>
          </a:prstGeom>
        </p:spPr>
      </p:pic>
      <p:pic>
        <p:nvPicPr>
          <p:cNvPr id="11" name="Imagen 10" descr="yo.jpg"/>
          <p:cNvPicPr>
            <a:picLocks noChangeAspect="1"/>
          </p:cNvPicPr>
          <p:nvPr/>
        </p:nvPicPr>
        <p:blipFill rotWithShape="1">
          <a:blip r:embed="rId3">
            <a:extLst>
              <a:ext uri="{28A0092B-C50C-407E-A947-70E740481C1C}">
                <a14:useLocalDpi xmlns:a14="http://schemas.microsoft.com/office/drawing/2010/main" val="0"/>
              </a:ext>
            </a:extLst>
          </a:blip>
          <a:srcRect l="34937" t="23075" r="44422" b="4060"/>
          <a:stretch/>
        </p:blipFill>
        <p:spPr>
          <a:xfrm>
            <a:off x="1334259" y="3227293"/>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a:t>
            </a:r>
            <a:r>
              <a:rPr lang="es-ES" dirty="0" smtClean="0"/>
              <a:t>ía fetichista (diferenciales de individualidad)</a:t>
            </a:r>
          </a:p>
          <a:p>
            <a:endParaRPr lang="es-ES" dirty="0"/>
          </a:p>
        </p:txBody>
      </p:sp>
      <p:cxnSp>
        <p:nvCxnSpPr>
          <p:cNvPr id="14" name="Conector curvado 13"/>
          <p:cNvCxnSpPr/>
          <p:nvPr/>
        </p:nvCxnSpPr>
        <p:spPr>
          <a:xfrm flipV="1">
            <a:off x="1334259" y="4018502"/>
            <a:ext cx="2995740" cy="147830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73555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bol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426" y="3602077"/>
            <a:ext cx="1342726" cy="1228452"/>
          </a:xfrm>
          <a:prstGeom prst="rect">
            <a:avLst/>
          </a:prstGeom>
        </p:spPr>
      </p:pic>
      <p:pic>
        <p:nvPicPr>
          <p:cNvPr id="11" name="Imagen 10" descr="yo.jpg"/>
          <p:cNvPicPr>
            <a:picLocks noChangeAspect="1"/>
          </p:cNvPicPr>
          <p:nvPr/>
        </p:nvPicPr>
        <p:blipFill rotWithShape="1">
          <a:blip r:embed="rId3">
            <a:extLst>
              <a:ext uri="{28A0092B-C50C-407E-A947-70E740481C1C}">
                <a14:useLocalDpi xmlns:a14="http://schemas.microsoft.com/office/drawing/2010/main" val="0"/>
              </a:ext>
            </a:extLst>
          </a:blip>
          <a:srcRect l="34937" t="23075" r="44422" b="4060"/>
          <a:stretch/>
        </p:blipFill>
        <p:spPr>
          <a:xfrm>
            <a:off x="3811519" y="4216303"/>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a:t>
            </a:r>
            <a:r>
              <a:rPr lang="es-ES" dirty="0" smtClean="0"/>
              <a:t>ía fetichista (diferenciales de individualidad)</a:t>
            </a:r>
          </a:p>
          <a:p>
            <a:endParaRPr lang="es-ES" dirty="0"/>
          </a:p>
        </p:txBody>
      </p:sp>
      <p:cxnSp>
        <p:nvCxnSpPr>
          <p:cNvPr id="14" name="Conector curvado 13"/>
          <p:cNvCxnSpPr/>
          <p:nvPr/>
        </p:nvCxnSpPr>
        <p:spPr>
          <a:xfrm flipV="1">
            <a:off x="4371852" y="4507802"/>
            <a:ext cx="2995740" cy="147830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406050" y="1249276"/>
            <a:ext cx="1488542" cy="1676518"/>
          </a:xfrm>
          <a:prstGeom prst="rect">
            <a:avLst/>
          </a:prstGeom>
        </p:spPr>
      </p:pic>
      <p:cxnSp>
        <p:nvCxnSpPr>
          <p:cNvPr id="12" name="Conector curvado 11"/>
          <p:cNvCxnSpPr/>
          <p:nvPr/>
        </p:nvCxnSpPr>
        <p:spPr>
          <a:xfrm rot="16200000" flipV="1">
            <a:off x="1042732" y="3217324"/>
            <a:ext cx="3060316" cy="247725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4093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8868171" cy="646331"/>
          </a:xfrm>
          <a:prstGeom prst="rect">
            <a:avLst/>
          </a:prstGeom>
        </p:spPr>
        <p:txBody>
          <a:bodyPr wrap="square">
            <a:spAutoFit/>
          </a:bodyPr>
          <a:lstStyle/>
          <a:p>
            <a:r>
              <a:rPr lang="es-ES_tradnl" dirty="0"/>
              <a:t> </a:t>
            </a:r>
          </a:p>
          <a:p>
            <a:r>
              <a:rPr lang="es-ES_tradnl" dirty="0"/>
              <a:t> </a:t>
            </a:r>
          </a:p>
        </p:txBody>
      </p:sp>
      <p:pic>
        <p:nvPicPr>
          <p:cNvPr id="3" name="Imagen 2" descr="Captura de pantalla 2020-05-12 a la(s) 09.32.26.png"/>
          <p:cNvPicPr>
            <a:picLocks noChangeAspect="1"/>
          </p:cNvPicPr>
          <p:nvPr/>
        </p:nvPicPr>
        <p:blipFill rotWithShape="1">
          <a:blip r:embed="rId2">
            <a:extLst>
              <a:ext uri="{28A0092B-C50C-407E-A947-70E740481C1C}">
                <a14:useLocalDpi xmlns:a14="http://schemas.microsoft.com/office/drawing/2010/main" val="0"/>
              </a:ext>
            </a:extLst>
          </a:blip>
          <a:srcRect l="11811" r="6087"/>
          <a:stretch/>
        </p:blipFill>
        <p:spPr>
          <a:xfrm>
            <a:off x="166537" y="450301"/>
            <a:ext cx="4845801" cy="4920710"/>
          </a:xfrm>
          <a:prstGeom prst="rect">
            <a:avLst/>
          </a:prstGeom>
        </p:spPr>
      </p:pic>
      <p:pic>
        <p:nvPicPr>
          <p:cNvPr id="4" name="Imagen 3" descr="Captura de pantalla 2020-05-12 a la(s) 09.34.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980" y="450301"/>
            <a:ext cx="3924020" cy="4091713"/>
          </a:xfrm>
          <a:prstGeom prst="rect">
            <a:avLst/>
          </a:prstGeom>
        </p:spPr>
      </p:pic>
      <p:sp>
        <p:nvSpPr>
          <p:cNvPr id="5" name="Rectángulo 4"/>
          <p:cNvSpPr/>
          <p:nvPr/>
        </p:nvSpPr>
        <p:spPr>
          <a:xfrm>
            <a:off x="166537" y="5580893"/>
            <a:ext cx="8701633" cy="923330"/>
          </a:xfrm>
          <a:prstGeom prst="rect">
            <a:avLst/>
          </a:prstGeom>
        </p:spPr>
        <p:txBody>
          <a:bodyPr wrap="square">
            <a:spAutoFit/>
          </a:bodyPr>
          <a:lstStyle/>
          <a:p>
            <a:r>
              <a:rPr lang="es-ES" dirty="0"/>
              <a:t>Durkheim, E., &amp; </a:t>
            </a:r>
            <a:r>
              <a:rPr lang="es-ES" dirty="0" err="1"/>
              <a:t>Mauss</a:t>
            </a:r>
            <a:r>
              <a:rPr lang="es-ES" dirty="0"/>
              <a:t>, M. (1901). DE QUELQUES FORMES PRIMITIVES DE CLASSIFICATION: CONTRIBUTION A L'ÉTUDE DES REPRÉSENTATIONS COLLECTIVES. </a:t>
            </a:r>
            <a:r>
              <a:rPr lang="es-ES" dirty="0" err="1"/>
              <a:t>L’Année</a:t>
            </a:r>
            <a:r>
              <a:rPr lang="es-ES" dirty="0"/>
              <a:t> </a:t>
            </a:r>
            <a:r>
              <a:rPr lang="es-ES" dirty="0" err="1"/>
              <a:t>Sociologique</a:t>
            </a:r>
            <a:r>
              <a:rPr lang="es-ES" dirty="0"/>
              <a:t> (1896/1897-1924/1925), 6, 1-72</a:t>
            </a:r>
          </a:p>
        </p:txBody>
      </p:sp>
    </p:spTree>
    <p:extLst>
      <p:ext uri="{BB962C8B-B14F-4D97-AF65-F5344CB8AC3E}">
        <p14:creationId xmlns:p14="http://schemas.microsoft.com/office/powerpoint/2010/main" val="335848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yo.jpg"/>
          <p:cNvPicPr>
            <a:picLocks noChangeAspect="1"/>
          </p:cNvPicPr>
          <p:nvPr/>
        </p:nvPicPr>
        <p:blipFill rotWithShape="1">
          <a:blip r:embed="rId2">
            <a:extLst>
              <a:ext uri="{28A0092B-C50C-407E-A947-70E740481C1C}">
                <a14:useLocalDpi xmlns:a14="http://schemas.microsoft.com/office/drawing/2010/main" val="0"/>
              </a:ext>
            </a:extLst>
          </a:blip>
          <a:srcRect l="34937" t="23075" r="44422" b="4060"/>
          <a:stretch/>
        </p:blipFill>
        <p:spPr>
          <a:xfrm>
            <a:off x="3811519" y="4216303"/>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smtClean="0"/>
              <a:t>Modelo ontolog</a:t>
            </a:r>
            <a:r>
              <a:rPr lang="es-ES" dirty="0" smtClean="0"/>
              <a:t>ía fetichista (diferenciales de individualidad)</a:t>
            </a:r>
          </a:p>
          <a:p>
            <a:endParaRPr lang="es-ES" dirty="0"/>
          </a:p>
        </p:txBody>
      </p:sp>
      <p:pic>
        <p:nvPicPr>
          <p:cNvPr id="7" name="Imagen 6" descr="volcan.jpeg"/>
          <p:cNvPicPr>
            <a:picLocks noChangeAspect="1"/>
          </p:cNvPicPr>
          <p:nvPr/>
        </p:nvPicPr>
        <p:blipFill rotWithShape="1">
          <a:blip r:embed="rId3">
            <a:extLst>
              <a:ext uri="{28A0092B-C50C-407E-A947-70E740481C1C}">
                <a14:useLocalDpi xmlns:a14="http://schemas.microsoft.com/office/drawing/2010/main" val="0"/>
              </a:ext>
            </a:extLst>
          </a:blip>
          <a:srcRect l="37475" r="12804"/>
          <a:stretch/>
        </p:blipFill>
        <p:spPr>
          <a:xfrm>
            <a:off x="406050" y="1249276"/>
            <a:ext cx="1488542" cy="1676518"/>
          </a:xfrm>
          <a:prstGeom prst="rect">
            <a:avLst/>
          </a:prstGeom>
        </p:spPr>
      </p:pic>
      <p:cxnSp>
        <p:nvCxnSpPr>
          <p:cNvPr id="12" name="Conector curvado 11"/>
          <p:cNvCxnSpPr/>
          <p:nvPr/>
        </p:nvCxnSpPr>
        <p:spPr>
          <a:xfrm rot="16200000" flipV="1">
            <a:off x="1042732" y="3217324"/>
            <a:ext cx="3060316" cy="247725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3" name="Rectángulo 2"/>
          <p:cNvSpPr/>
          <p:nvPr/>
        </p:nvSpPr>
        <p:spPr>
          <a:xfrm>
            <a:off x="4572000" y="1249276"/>
            <a:ext cx="4572000" cy="4801315"/>
          </a:xfrm>
          <a:prstGeom prst="rect">
            <a:avLst/>
          </a:prstGeom>
        </p:spPr>
        <p:txBody>
          <a:bodyPr>
            <a:spAutoFit/>
          </a:bodyPr>
          <a:lstStyle/>
          <a:p>
            <a:r>
              <a:rPr lang="es-ES_tradnl" dirty="0"/>
              <a:t>Para ellos [los mapuches] la línea divisoria entre persona, animal, árbol y montaña no está suficiente tensada. Ellos no diferencian ‘a primera vista’ entre ‘animado’ e ‘inanimado’, ‘sensible’ e ‘insensible’, ‘pensante’ y ‘no pensante’, sino ante todo entre fuerte y débil, grande y chico, </a:t>
            </a:r>
            <a:r>
              <a:rPr lang="es-ES_tradnl" dirty="0" err="1"/>
              <a:t>fortaleciente</a:t>
            </a:r>
            <a:r>
              <a:rPr lang="es-ES_tradnl" dirty="0"/>
              <a:t> y debilitante, útil y dañino: el </a:t>
            </a:r>
            <a:r>
              <a:rPr lang="es-ES_tradnl" dirty="0" err="1"/>
              <a:t>Pellü</a:t>
            </a:r>
            <a:r>
              <a:rPr lang="es-ES_tradnl" dirty="0"/>
              <a:t> determina la línea divisoria de su escala de valores. Para el mapuche </a:t>
            </a:r>
            <a:r>
              <a:rPr lang="es-ES_tradnl" dirty="0" err="1"/>
              <a:t>Pichumilla</a:t>
            </a:r>
            <a:r>
              <a:rPr lang="es-ES_tradnl" dirty="0"/>
              <a:t> el volcán Villarrica no es, en primer lugar, una elevada masa de basalto y lava, piedra muerta, sino un Am rico en </a:t>
            </a:r>
            <a:r>
              <a:rPr lang="es-ES_tradnl" dirty="0" err="1"/>
              <a:t>Pellü</a:t>
            </a:r>
            <a:r>
              <a:rPr lang="es-ES_tradnl" dirty="0"/>
              <a:t>, un ser que tiene poder, un Pillán ante el cual él se siente débil y pequeño con su diminuto </a:t>
            </a:r>
            <a:r>
              <a:rPr lang="es-ES_tradnl" dirty="0" err="1"/>
              <a:t>Pellü</a:t>
            </a:r>
            <a:r>
              <a:rPr lang="es-ES_tradnl" dirty="0"/>
              <a:t>, expuesto a la misericordia e inclemencia, como el impotente ante el poderoso</a:t>
            </a:r>
            <a:r>
              <a:rPr lang="es-ES_tradnl" dirty="0"/>
              <a:t> </a:t>
            </a:r>
            <a:r>
              <a:rPr lang="es-ES_tradnl" dirty="0" smtClean="0"/>
              <a:t> (</a:t>
            </a:r>
            <a:r>
              <a:rPr lang="es-ES_tradnl" dirty="0" err="1" smtClean="0"/>
              <a:t>B</a:t>
            </a:r>
            <a:r>
              <a:rPr lang="es-ES_tradnl" dirty="0" err="1" smtClean="0"/>
              <a:t>öning</a:t>
            </a:r>
            <a:r>
              <a:rPr lang="es-ES_tradnl" dirty="0" smtClean="0"/>
              <a:t> </a:t>
            </a:r>
            <a:r>
              <a:rPr lang="es-ES_tradnl" dirty="0" smtClean="0"/>
              <a:t>1972 (1995) :136</a:t>
            </a:r>
            <a:r>
              <a:rPr lang="es-ES_tradnl" dirty="0"/>
              <a:t>-</a:t>
            </a:r>
            <a:r>
              <a:rPr lang="es-ES_tradnl" dirty="0" smtClean="0"/>
              <a:t>137)</a:t>
            </a:r>
            <a:endParaRPr lang="es-ES" dirty="0"/>
          </a:p>
        </p:txBody>
      </p:sp>
    </p:spTree>
    <p:extLst>
      <p:ext uri="{BB962C8B-B14F-4D97-AF65-F5344CB8AC3E}">
        <p14:creationId xmlns:p14="http://schemas.microsoft.com/office/powerpoint/2010/main" val="38838512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2524"/>
            <a:ext cx="9144000" cy="8217632"/>
          </a:xfrm>
          <a:prstGeom prst="rect">
            <a:avLst/>
          </a:prstGeom>
        </p:spPr>
        <p:txBody>
          <a:bodyPr wrap="square">
            <a:spAutoFit/>
          </a:bodyPr>
          <a:lstStyle/>
          <a:p>
            <a:r>
              <a:rPr lang="es-ES_tradnl" sz="2400" dirty="0" err="1"/>
              <a:t>Lévi</a:t>
            </a:r>
            <a:r>
              <a:rPr lang="es-ES_tradnl" sz="2400" dirty="0"/>
              <a:t>-Strauss </a:t>
            </a:r>
            <a:endParaRPr lang="es-ES_tradnl" sz="2400" dirty="0" smtClean="0"/>
          </a:p>
          <a:p>
            <a:r>
              <a:rPr lang="es-ES_tradnl" sz="2400" dirty="0"/>
              <a:t> </a:t>
            </a:r>
          </a:p>
          <a:p>
            <a:pPr algn="ctr"/>
            <a:r>
              <a:rPr lang="es-ES_tradnl" sz="2400" dirty="0" smtClean="0">
                <a:solidFill>
                  <a:srgbClr val="FFFF00"/>
                </a:solidFill>
              </a:rPr>
              <a:t>Contra origen </a:t>
            </a:r>
            <a:r>
              <a:rPr lang="es-ES_tradnl" sz="2400" dirty="0">
                <a:solidFill>
                  <a:srgbClr val="FFFF00"/>
                </a:solidFill>
              </a:rPr>
              <a:t>social de lo </a:t>
            </a:r>
            <a:r>
              <a:rPr lang="es-ES_tradnl" sz="2400" dirty="0" smtClean="0">
                <a:solidFill>
                  <a:srgbClr val="FFFF00"/>
                </a:solidFill>
              </a:rPr>
              <a:t>simbólico </a:t>
            </a:r>
          </a:p>
          <a:p>
            <a:pPr algn="ctr"/>
            <a:r>
              <a:rPr lang="es-ES_tradnl" sz="2400" dirty="0" smtClean="0">
                <a:solidFill>
                  <a:srgbClr val="FFFF00"/>
                </a:solidFill>
              </a:rPr>
              <a:t>Postula </a:t>
            </a:r>
            <a:r>
              <a:rPr lang="es-ES_tradnl" sz="2400" dirty="0">
                <a:solidFill>
                  <a:srgbClr val="FFFF00"/>
                </a:solidFill>
              </a:rPr>
              <a:t>origen simbólico de lo social</a:t>
            </a:r>
          </a:p>
          <a:p>
            <a:r>
              <a:rPr lang="es-ES_tradnl" sz="2400" dirty="0"/>
              <a:t> </a:t>
            </a:r>
          </a:p>
          <a:p>
            <a:r>
              <a:rPr lang="es-ES_tradnl" sz="2400" dirty="0" smtClean="0"/>
              <a:t>Lo simb</a:t>
            </a:r>
            <a:r>
              <a:rPr lang="es-ES_tradnl" sz="2400" dirty="0" smtClean="0"/>
              <a:t>ólico = estructuras inconscientes (según modelo fonológico) </a:t>
            </a:r>
          </a:p>
          <a:p>
            <a:endParaRPr lang="es-ES_tradnl" sz="2400" dirty="0"/>
          </a:p>
          <a:p>
            <a:pPr marL="285750" indent="-285750">
              <a:buFont typeface="Wingdings" charset="0"/>
              <a:buChar char="è"/>
            </a:pPr>
            <a:r>
              <a:rPr lang="es-ES_tradnl" sz="2400" dirty="0" smtClean="0"/>
              <a:t>crítica </a:t>
            </a:r>
            <a:r>
              <a:rPr lang="es-ES_tradnl" sz="2400" dirty="0"/>
              <a:t>a </a:t>
            </a:r>
            <a:r>
              <a:rPr lang="es-ES_tradnl" sz="2400" dirty="0" smtClean="0"/>
              <a:t>nociones explicativas por afecto, volici</a:t>
            </a:r>
            <a:r>
              <a:rPr lang="es-ES_tradnl" sz="2400" dirty="0" smtClean="0"/>
              <a:t>ón, creencia</a:t>
            </a:r>
            <a:r>
              <a:rPr lang="es-ES_tradnl" sz="2400" dirty="0" smtClean="0"/>
              <a:t>, lo  arbitrario:</a:t>
            </a:r>
          </a:p>
          <a:p>
            <a:endParaRPr lang="es-ES_tradnl" sz="2400" dirty="0" smtClean="0"/>
          </a:p>
          <a:p>
            <a:r>
              <a:rPr lang="es-ES_tradnl" sz="2400" dirty="0" smtClean="0">
                <a:solidFill>
                  <a:srgbClr val="FFFF00"/>
                </a:solidFill>
              </a:rPr>
              <a:t>“el </a:t>
            </a:r>
            <a:r>
              <a:rPr lang="es-ES_tradnl" sz="2400" dirty="0">
                <a:solidFill>
                  <a:srgbClr val="FFFF00"/>
                </a:solidFill>
              </a:rPr>
              <a:t>maná solo sería </a:t>
            </a:r>
            <a:r>
              <a:rPr lang="es-ES_tradnl" sz="2400" dirty="0" smtClean="0">
                <a:solidFill>
                  <a:srgbClr val="FFFF00"/>
                </a:solidFill>
              </a:rPr>
              <a:t>‘la </a:t>
            </a:r>
            <a:r>
              <a:rPr lang="es-ES_tradnl" sz="2400" dirty="0">
                <a:solidFill>
                  <a:srgbClr val="FFFF00"/>
                </a:solidFill>
              </a:rPr>
              <a:t>expresión de sentimientos sociales, formados tanto fatal y universalmente como fortuitamente, con respecto a ciertas cosas, elegidas en su mayoría de manera arbitraria </a:t>
            </a:r>
            <a:r>
              <a:rPr lang="es-ES_tradnl" sz="2400" dirty="0" smtClean="0">
                <a:solidFill>
                  <a:srgbClr val="FFFF00"/>
                </a:solidFill>
              </a:rPr>
              <a:t>…’. </a:t>
            </a:r>
            <a:r>
              <a:rPr lang="es-ES_tradnl" sz="2400" dirty="0">
                <a:solidFill>
                  <a:srgbClr val="FFFF00"/>
                </a:solidFill>
              </a:rPr>
              <a:t>Pero las nociones de sentimiento, fatalidad, fortuito y arbitrariedad no son nociones científicas</a:t>
            </a:r>
            <a:r>
              <a:rPr lang="es-ES_tradnl" sz="2400" dirty="0" smtClean="0">
                <a:solidFill>
                  <a:srgbClr val="FFFF00"/>
                </a:solidFill>
              </a:rPr>
              <a:t>.</a:t>
            </a:r>
            <a:r>
              <a:rPr lang="es-ES_tradnl" sz="2400" dirty="0" smtClean="0"/>
              <a:t>” </a:t>
            </a:r>
            <a:r>
              <a:rPr lang="es-ES_tradnl" sz="2400" dirty="0"/>
              <a:t>(</a:t>
            </a:r>
            <a:r>
              <a:rPr lang="es-ES_tradnl" sz="2400" dirty="0" err="1"/>
              <a:t>Lévi</a:t>
            </a:r>
            <a:r>
              <a:rPr lang="es-ES_tradnl" sz="2400" dirty="0"/>
              <a:t>-Strauss 1950 </a:t>
            </a:r>
            <a:r>
              <a:rPr lang="es-ES_tradnl" sz="2400" i="1" dirty="0" err="1"/>
              <a:t>Introduction</a:t>
            </a:r>
            <a:r>
              <a:rPr lang="es-ES_tradnl" sz="2400" i="1" dirty="0"/>
              <a:t> </a:t>
            </a:r>
            <a:r>
              <a:rPr lang="es-ES_tradnl" sz="2400" i="1" dirty="0" err="1"/>
              <a:t>à</a:t>
            </a:r>
            <a:r>
              <a:rPr lang="es-ES_tradnl" sz="2400" i="1" dirty="0"/>
              <a:t> </a:t>
            </a:r>
            <a:r>
              <a:rPr lang="es-ES_tradnl" sz="2400" i="1" dirty="0" err="1"/>
              <a:t>l’oeuvre</a:t>
            </a:r>
            <a:r>
              <a:rPr lang="es-ES_tradnl" sz="2400" i="1" dirty="0"/>
              <a:t> de Marcel </a:t>
            </a:r>
            <a:r>
              <a:rPr lang="es-ES_tradnl" sz="2400" i="1" dirty="0" err="1"/>
              <a:t>Mauss</a:t>
            </a:r>
            <a:r>
              <a:rPr lang="es-ES_tradnl" sz="2400" i="1" dirty="0"/>
              <a:t>, </a:t>
            </a:r>
            <a:r>
              <a:rPr lang="es-ES_tradnl" sz="2400" dirty="0"/>
              <a:t>p. xlv</a:t>
            </a:r>
            <a:r>
              <a:rPr lang="es-ES_tradnl" sz="2400" dirty="0" smtClean="0"/>
              <a:t>)</a:t>
            </a:r>
            <a:endParaRPr lang="es-ES_tradnl" sz="2400" dirty="0"/>
          </a:p>
          <a:p>
            <a:pPr marL="285750" indent="-285750">
              <a:buFont typeface="Wingdings" charset="0"/>
              <a:buChar char="è"/>
            </a:pPr>
            <a:endParaRPr lang="es-ES_tradnl" sz="2400" dirty="0"/>
          </a:p>
          <a:p>
            <a:r>
              <a:rPr lang="es-ES_tradnl" sz="2400" dirty="0" smtClean="0"/>
              <a:t>= Cr</a:t>
            </a:r>
            <a:r>
              <a:rPr lang="es-ES_tradnl" sz="2400" dirty="0" smtClean="0"/>
              <a:t>ítica noción </a:t>
            </a:r>
            <a:r>
              <a:rPr lang="es-ES_tradnl" sz="2400" dirty="0" smtClean="0">
                <a:solidFill>
                  <a:srgbClr val="FFFF00"/>
                </a:solidFill>
              </a:rPr>
              <a:t>Energética </a:t>
            </a:r>
            <a:r>
              <a:rPr lang="es-ES_tradnl" sz="2400" dirty="0" smtClean="0">
                <a:solidFill>
                  <a:srgbClr val="FFFFFF"/>
                </a:solidFill>
              </a:rPr>
              <a:t>de maná</a:t>
            </a:r>
          </a:p>
          <a:p>
            <a:endParaRPr lang="es-ES_tradnl" sz="2400" dirty="0" smtClean="0">
              <a:solidFill>
                <a:srgbClr val="FFFF00"/>
              </a:solidFill>
            </a:endParaRPr>
          </a:p>
          <a:p>
            <a:r>
              <a:rPr lang="es-ES_tradnl" sz="2400" dirty="0" smtClean="0"/>
              <a:t>les </a:t>
            </a:r>
            <a:r>
              <a:rPr lang="es-ES_tradnl" sz="2400" dirty="0"/>
              <a:t>opone concepto de significante flotante = significante sin significado </a:t>
            </a:r>
            <a:r>
              <a:rPr lang="es-ES_tradnl" sz="2400" dirty="0" smtClean="0"/>
              <a:t>específico</a:t>
            </a:r>
          </a:p>
          <a:p>
            <a:r>
              <a:rPr lang="es-ES_tradnl" sz="2400" dirty="0" smtClean="0">
                <a:sym typeface="Wingdings"/>
              </a:rPr>
              <a:t></a:t>
            </a:r>
            <a:r>
              <a:rPr lang="es-ES_tradnl" sz="2400" dirty="0" smtClean="0"/>
              <a:t> </a:t>
            </a:r>
            <a:r>
              <a:rPr lang="es-ES_tradnl" sz="2400" dirty="0"/>
              <a:t>cumple función de significar la significación</a:t>
            </a:r>
            <a:endParaRPr lang="es-ES_tradnl" sz="2400" dirty="0"/>
          </a:p>
        </p:txBody>
      </p:sp>
    </p:spTree>
    <p:extLst>
      <p:ext uri="{BB962C8B-B14F-4D97-AF65-F5344CB8AC3E}">
        <p14:creationId xmlns:p14="http://schemas.microsoft.com/office/powerpoint/2010/main" val="41112302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61298" y="366642"/>
            <a:ext cx="5828844" cy="707886"/>
          </a:xfrm>
          <a:prstGeom prst="rect">
            <a:avLst/>
          </a:prstGeom>
          <a:noFill/>
        </p:spPr>
        <p:txBody>
          <a:bodyPr wrap="square" rtlCol="0">
            <a:spAutoFit/>
          </a:bodyPr>
          <a:lstStyle/>
          <a:p>
            <a:r>
              <a:rPr lang="es-ES" sz="2000" dirty="0" smtClean="0"/>
              <a:t>El Pensamiento Salvaje </a:t>
            </a:r>
            <a:r>
              <a:rPr lang="es-ES" sz="2000" i="1" dirty="0" smtClean="0"/>
              <a:t>= Pensamiento Silvestre</a:t>
            </a:r>
            <a:endParaRPr lang="es-ES" sz="2000" i="1" dirty="0"/>
          </a:p>
          <a:p>
            <a:endParaRPr lang="es-ES" sz="2000" dirty="0"/>
          </a:p>
        </p:txBody>
      </p:sp>
      <p:pic>
        <p:nvPicPr>
          <p:cNvPr id="3" name="Imagen 2" descr="pensee sauv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76" y="1169568"/>
            <a:ext cx="3580577" cy="5500661"/>
          </a:xfrm>
          <a:prstGeom prst="rect">
            <a:avLst/>
          </a:prstGeom>
        </p:spPr>
      </p:pic>
      <p:sp>
        <p:nvSpPr>
          <p:cNvPr id="4" name="CuadroTexto 3"/>
          <p:cNvSpPr txBox="1"/>
          <p:nvPr/>
        </p:nvSpPr>
        <p:spPr>
          <a:xfrm>
            <a:off x="4076288" y="4194425"/>
            <a:ext cx="3767931" cy="2246769"/>
          </a:xfrm>
          <a:prstGeom prst="rect">
            <a:avLst/>
          </a:prstGeom>
          <a:noFill/>
        </p:spPr>
        <p:txBody>
          <a:bodyPr wrap="square" rtlCol="0">
            <a:spAutoFit/>
          </a:bodyPr>
          <a:lstStyle/>
          <a:p>
            <a:r>
              <a:rPr lang="es-ES" sz="2000" dirty="0" smtClean="0">
                <a:solidFill>
                  <a:srgbClr val="FFFF00"/>
                </a:solidFill>
              </a:rPr>
              <a:t>Articulaci</a:t>
            </a:r>
            <a:r>
              <a:rPr lang="es-ES" sz="2000" dirty="0" smtClean="0">
                <a:solidFill>
                  <a:srgbClr val="FFFF00"/>
                </a:solidFill>
              </a:rPr>
              <a:t>ón mente humana  con naturaleza</a:t>
            </a:r>
          </a:p>
          <a:p>
            <a:endParaRPr lang="es-ES" sz="2000" dirty="0"/>
          </a:p>
          <a:p>
            <a:r>
              <a:rPr lang="es-ES" sz="2000" dirty="0" smtClean="0">
                <a:sym typeface="Wingdings"/>
              </a:rPr>
              <a:t></a:t>
            </a:r>
            <a:r>
              <a:rPr lang="es-ES" sz="2000" dirty="0" smtClean="0"/>
              <a:t> continuo estructuras</a:t>
            </a:r>
          </a:p>
          <a:p>
            <a:endParaRPr lang="es-ES" sz="2000" dirty="0" smtClean="0"/>
          </a:p>
          <a:p>
            <a:r>
              <a:rPr lang="es-ES" sz="2000" dirty="0" smtClean="0">
                <a:sym typeface="Wingdings"/>
              </a:rPr>
              <a:t> Eficacia PS, eficacia simbólica</a:t>
            </a:r>
            <a:endParaRPr lang="es-ES" sz="2000" dirty="0"/>
          </a:p>
          <a:p>
            <a:endParaRPr lang="es-ES" sz="2000" dirty="0"/>
          </a:p>
        </p:txBody>
      </p:sp>
      <p:sp>
        <p:nvSpPr>
          <p:cNvPr id="6" name="Rectángulo 5"/>
          <p:cNvSpPr/>
          <p:nvPr/>
        </p:nvSpPr>
        <p:spPr>
          <a:xfrm>
            <a:off x="4076288" y="1007140"/>
            <a:ext cx="4572000" cy="2554545"/>
          </a:xfrm>
          <a:prstGeom prst="rect">
            <a:avLst/>
          </a:prstGeom>
        </p:spPr>
        <p:txBody>
          <a:bodyPr>
            <a:spAutoFit/>
          </a:bodyPr>
          <a:lstStyle/>
          <a:p>
            <a:pPr lvl="0"/>
            <a:r>
              <a:rPr lang="es-ES_tradnl" sz="2000" dirty="0"/>
              <a:t>Crítica </a:t>
            </a:r>
            <a:r>
              <a:rPr lang="es-ES_tradnl" sz="2000" dirty="0" smtClean="0"/>
              <a:t>filosofía (años 60)</a:t>
            </a:r>
          </a:p>
          <a:p>
            <a:pPr lvl="0"/>
            <a:r>
              <a:rPr lang="es-ES_tradnl" sz="2000" dirty="0" smtClean="0"/>
              <a:t>Reivindicación </a:t>
            </a:r>
            <a:r>
              <a:rPr lang="es-ES_tradnl" sz="2000" dirty="0"/>
              <a:t>otras formas de pensamiento </a:t>
            </a:r>
            <a:r>
              <a:rPr lang="es-ES_tradnl" sz="2000" dirty="0"/>
              <a:t>:</a:t>
            </a:r>
            <a:endParaRPr lang="es-ES_tradnl" sz="2000" dirty="0"/>
          </a:p>
          <a:p>
            <a:endParaRPr lang="es-ES_tradnl" sz="2000" dirty="0" smtClean="0"/>
          </a:p>
          <a:p>
            <a:pPr marL="285750" indent="-285750">
              <a:buFontTx/>
              <a:buChar char="-"/>
            </a:pPr>
            <a:r>
              <a:rPr lang="es-ES_tradnl" sz="2000" dirty="0" smtClean="0"/>
              <a:t>Sin nombre propio</a:t>
            </a:r>
          </a:p>
          <a:p>
            <a:pPr marL="285750" indent="-285750">
              <a:buFontTx/>
              <a:buChar char="-"/>
            </a:pPr>
            <a:r>
              <a:rPr lang="es-ES_tradnl" sz="2000" dirty="0" smtClean="0"/>
              <a:t>Sin escritura</a:t>
            </a:r>
          </a:p>
          <a:p>
            <a:pPr marL="285750" indent="-285750">
              <a:buFontTx/>
              <a:buChar char="-"/>
            </a:pPr>
            <a:r>
              <a:rPr lang="es-ES_tradnl" sz="2000" dirty="0" smtClean="0"/>
              <a:t>Compartido por </a:t>
            </a:r>
            <a:r>
              <a:rPr lang="es-ES_tradnl" sz="2000" dirty="0"/>
              <a:t>los miembros de sus comunidades (“más democrático” dice)</a:t>
            </a:r>
          </a:p>
        </p:txBody>
      </p:sp>
    </p:spTree>
    <p:extLst>
      <p:ext uri="{BB962C8B-B14F-4D97-AF65-F5344CB8AC3E}">
        <p14:creationId xmlns:p14="http://schemas.microsoft.com/office/powerpoint/2010/main" val="2097016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7163" y="728744"/>
            <a:ext cx="8160383" cy="3693319"/>
          </a:xfrm>
          <a:prstGeom prst="rect">
            <a:avLst/>
          </a:prstGeom>
          <a:noFill/>
        </p:spPr>
        <p:txBody>
          <a:bodyPr wrap="square" rtlCol="0">
            <a:spAutoFit/>
          </a:bodyPr>
          <a:lstStyle/>
          <a:p>
            <a:r>
              <a:rPr lang="es-ES_tradnl" dirty="0" smtClean="0"/>
              <a:t>Bordes o campos de batalla epistemol</a:t>
            </a:r>
            <a:r>
              <a:rPr lang="es-ES_tradnl" dirty="0" smtClean="0"/>
              <a:t>ógicos del  estructuralismo:</a:t>
            </a:r>
          </a:p>
          <a:p>
            <a:endParaRPr lang="es-ES_tradnl" dirty="0"/>
          </a:p>
          <a:p>
            <a:pPr marL="285750" indent="-285750">
              <a:buFontTx/>
              <a:buChar char="-"/>
            </a:pPr>
            <a:r>
              <a:rPr lang="es-ES_tradnl" dirty="0" smtClean="0"/>
              <a:t>Acontecimiento (ciencia/magia, ingeniero/</a:t>
            </a:r>
            <a:r>
              <a:rPr lang="es-ES_tradnl" dirty="0" err="1" smtClean="0"/>
              <a:t>bricoleur</a:t>
            </a:r>
            <a:r>
              <a:rPr lang="es-ES_tradnl" dirty="0" smtClean="0"/>
              <a:t>, juego/rito)</a:t>
            </a:r>
          </a:p>
          <a:p>
            <a:pPr marL="285750" indent="-285750">
              <a:buFontTx/>
              <a:buChar char="-"/>
            </a:pPr>
            <a:endParaRPr lang="es-ES_tradnl" dirty="0" smtClean="0"/>
          </a:p>
          <a:p>
            <a:pPr marL="285750" indent="-285750">
              <a:buFontTx/>
              <a:buChar char="-"/>
            </a:pPr>
            <a:r>
              <a:rPr lang="es-ES_tradnl" dirty="0" smtClean="0"/>
              <a:t>Lo individual, lo singular</a:t>
            </a:r>
          </a:p>
          <a:p>
            <a:endParaRPr lang="es-ES_tradnl" dirty="0" smtClean="0">
              <a:sym typeface="Wingdings"/>
            </a:endParaRPr>
          </a:p>
          <a:p>
            <a:pPr marL="285750" indent="-285750">
              <a:buFontTx/>
              <a:buChar char="-"/>
            </a:pPr>
            <a:r>
              <a:rPr lang="es-ES_tradnl" dirty="0" smtClean="0">
                <a:sym typeface="Wingdings"/>
              </a:rPr>
              <a:t>Sentido como experiencia subjetiva </a:t>
            </a:r>
          </a:p>
          <a:p>
            <a:r>
              <a:rPr lang="es-ES_tradnl" dirty="0" smtClean="0">
                <a:sym typeface="Wingdings"/>
              </a:rPr>
              <a:t>= ejemplo sabor / estructura química (debate con </a:t>
            </a:r>
            <a:r>
              <a:rPr lang="es-ES_tradnl" dirty="0" err="1" smtClean="0">
                <a:sym typeface="Wingdings"/>
              </a:rPr>
              <a:t>Ricoeur</a:t>
            </a:r>
            <a:r>
              <a:rPr lang="es-ES_tradnl" dirty="0" smtClean="0">
                <a:sym typeface="Wingdings"/>
              </a:rPr>
              <a:t>)</a:t>
            </a:r>
          </a:p>
          <a:p>
            <a:r>
              <a:rPr lang="es-ES_tradnl" dirty="0" smtClean="0">
                <a:sym typeface="Wingdings"/>
              </a:rPr>
              <a:t>= ejemplo crítica a preeminencia experiencia temporal respecto del pensamiento clasificatorio (debate con Sartre)</a:t>
            </a:r>
            <a:endParaRPr lang="es-ES_tradnl" dirty="0"/>
          </a:p>
          <a:p>
            <a:endParaRPr lang="es-ES_tradnl" dirty="0" smtClean="0"/>
          </a:p>
          <a:p>
            <a:endParaRPr lang="es-ES_tradnl" dirty="0"/>
          </a:p>
          <a:p>
            <a:endParaRPr lang="es-ES" dirty="0"/>
          </a:p>
        </p:txBody>
      </p:sp>
    </p:spTree>
    <p:extLst>
      <p:ext uri="{BB962C8B-B14F-4D97-AF65-F5344CB8AC3E}">
        <p14:creationId xmlns:p14="http://schemas.microsoft.com/office/powerpoint/2010/main" val="25969449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os como obejto.jpg"/>
          <p:cNvPicPr>
            <a:picLocks noChangeAspect="1"/>
          </p:cNvPicPr>
          <p:nvPr/>
        </p:nvPicPr>
        <p:blipFill rotWithShape="1">
          <a:blip r:embed="rId2">
            <a:extLst>
              <a:ext uri="{28A0092B-C50C-407E-A947-70E740481C1C}">
                <a14:useLocalDpi xmlns:a14="http://schemas.microsoft.com/office/drawing/2010/main" val="0"/>
              </a:ext>
            </a:extLst>
          </a:blip>
          <a:srcRect l="32618" r="32413" b="10507"/>
          <a:stretch/>
        </p:blipFill>
        <p:spPr>
          <a:xfrm>
            <a:off x="145721" y="446267"/>
            <a:ext cx="4038557" cy="6029142"/>
          </a:xfrm>
          <a:prstGeom prst="rect">
            <a:avLst/>
          </a:prstGeom>
        </p:spPr>
      </p:pic>
      <p:sp>
        <p:nvSpPr>
          <p:cNvPr id="4" name="Rectángulo 3"/>
          <p:cNvSpPr/>
          <p:nvPr/>
        </p:nvSpPr>
        <p:spPr>
          <a:xfrm>
            <a:off x="4388547" y="449735"/>
            <a:ext cx="4572000" cy="5847754"/>
          </a:xfrm>
          <a:prstGeom prst="rect">
            <a:avLst/>
          </a:prstGeom>
        </p:spPr>
        <p:txBody>
          <a:bodyPr>
            <a:spAutoFit/>
          </a:bodyPr>
          <a:lstStyle/>
          <a:p>
            <a:r>
              <a:rPr lang="es-ES_tradnl" sz="2200" dirty="0"/>
              <a:t>“Semiología salvaje no era un puro ejercicio intelectual</a:t>
            </a:r>
            <a:r>
              <a:rPr lang="es-ES_tradnl" sz="2200" dirty="0" smtClean="0"/>
              <a:t>”</a:t>
            </a:r>
          </a:p>
          <a:p>
            <a:endParaRPr lang="es-ES_tradnl" sz="2200" dirty="0"/>
          </a:p>
          <a:p>
            <a:endParaRPr lang="es-ES_tradnl" sz="2200" dirty="0"/>
          </a:p>
          <a:p>
            <a:r>
              <a:rPr lang="es-ES_tradnl" sz="2200" dirty="0"/>
              <a:t>e</a:t>
            </a:r>
            <a:r>
              <a:rPr lang="es-ES_tradnl" sz="2200" dirty="0" smtClean="0"/>
              <a:t>structuralismo </a:t>
            </a:r>
            <a:r>
              <a:rPr lang="es-ES_tradnl" sz="2200" dirty="0"/>
              <a:t>= dimensión </a:t>
            </a:r>
            <a:r>
              <a:rPr lang="es-ES_tradnl" sz="2200" dirty="0" smtClean="0"/>
              <a:t>			   	intelectual </a:t>
            </a:r>
          </a:p>
          <a:p>
            <a:r>
              <a:rPr lang="es-ES_tradnl" sz="2200" dirty="0" smtClean="0"/>
              <a:t>		+ </a:t>
            </a:r>
          </a:p>
          <a:p>
            <a:r>
              <a:rPr lang="es-ES_tradnl" sz="2200" dirty="0" smtClean="0"/>
              <a:t>fenomenología </a:t>
            </a:r>
            <a:r>
              <a:rPr lang="es-ES_tradnl" sz="2200" dirty="0"/>
              <a:t>= dimensión afectiva</a:t>
            </a:r>
          </a:p>
          <a:p>
            <a:endParaRPr lang="es-ES_tradnl" sz="2200" dirty="0" smtClean="0"/>
          </a:p>
          <a:p>
            <a:endParaRPr lang="es-ES_tradnl" sz="2200" dirty="0"/>
          </a:p>
          <a:p>
            <a:endParaRPr lang="es-ES_tradnl" sz="2200" dirty="0" smtClean="0"/>
          </a:p>
          <a:p>
            <a:r>
              <a:rPr lang="es-ES_tradnl" sz="2200" dirty="0" smtClean="0">
                <a:solidFill>
                  <a:srgbClr val="FFFF00"/>
                </a:solidFill>
                <a:sym typeface="Wingdings"/>
              </a:rPr>
              <a:t> Fenomenolog</a:t>
            </a:r>
            <a:r>
              <a:rPr lang="es-ES_tradnl" sz="2200" dirty="0" smtClean="0">
                <a:solidFill>
                  <a:srgbClr val="FFFF00"/>
                </a:solidFill>
                <a:sym typeface="Wingdings"/>
              </a:rPr>
              <a:t>ía basada en categoría de LA VIDA</a:t>
            </a:r>
            <a:endParaRPr lang="es-ES_tradnl" sz="2200" dirty="0" smtClean="0">
              <a:solidFill>
                <a:srgbClr val="FFFF00"/>
              </a:solidFill>
            </a:endParaRPr>
          </a:p>
          <a:p>
            <a:endParaRPr lang="es-ES_tradnl" sz="2200" dirty="0" smtClean="0">
              <a:solidFill>
                <a:srgbClr val="FFFF00"/>
              </a:solidFill>
            </a:endParaRPr>
          </a:p>
          <a:p>
            <a:endParaRPr lang="es-ES_tradnl" sz="2200" dirty="0"/>
          </a:p>
          <a:p>
            <a:r>
              <a:rPr lang="es-ES_tradnl" sz="2200" dirty="0"/>
              <a:t> </a:t>
            </a:r>
            <a:endParaRPr lang="es-ES_tradnl" sz="2200" dirty="0"/>
          </a:p>
          <a:p>
            <a:endParaRPr lang="es-ES_tradnl" sz="2200" dirty="0"/>
          </a:p>
        </p:txBody>
      </p:sp>
    </p:spTree>
    <p:extLst>
      <p:ext uri="{BB962C8B-B14F-4D97-AF65-F5344CB8AC3E}">
        <p14:creationId xmlns:p14="http://schemas.microsoft.com/office/powerpoint/2010/main" val="98133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2692" y="1165990"/>
            <a:ext cx="7556681" cy="4401205"/>
          </a:xfrm>
          <a:prstGeom prst="rect">
            <a:avLst/>
          </a:prstGeom>
          <a:noFill/>
        </p:spPr>
        <p:txBody>
          <a:bodyPr wrap="square" rtlCol="0">
            <a:spAutoFit/>
          </a:bodyPr>
          <a:lstStyle/>
          <a:p>
            <a:r>
              <a:rPr lang="es-ES_tradnl" sz="2800" dirty="0" smtClean="0">
                <a:solidFill>
                  <a:srgbClr val="FFFF00"/>
                </a:solidFill>
              </a:rPr>
              <a:t>“Si toda conciencia es conciencia de algo, si toda conciencia pide su objeto, </a:t>
            </a:r>
            <a:r>
              <a:rPr lang="es-ES_tradnl" sz="2800" dirty="0" smtClean="0">
                <a:solidFill>
                  <a:srgbClr val="FFFF00"/>
                </a:solidFill>
              </a:rPr>
              <a:t>éste no se concibe bien sin la vida que de entrada le confiere </a:t>
            </a:r>
            <a:r>
              <a:rPr lang="es-ES_tradnl" sz="2800" dirty="0" err="1" smtClean="0">
                <a:solidFill>
                  <a:srgbClr val="FFFF00"/>
                </a:solidFill>
              </a:rPr>
              <a:t>lamisma</a:t>
            </a:r>
            <a:r>
              <a:rPr lang="es-ES_tradnl" sz="2800" dirty="0" smtClean="0">
                <a:solidFill>
                  <a:srgbClr val="FFFF00"/>
                </a:solidFill>
              </a:rPr>
              <a:t> naturaleza que el sujeto que cobra conciencia de él” (31)</a:t>
            </a:r>
            <a:endParaRPr lang="es-ES_tradnl" sz="2800" dirty="0" smtClean="0">
              <a:solidFill>
                <a:srgbClr val="FFFF00"/>
              </a:solidFill>
            </a:endParaRPr>
          </a:p>
          <a:p>
            <a:endParaRPr lang="es-ES_tradnl" sz="2000" dirty="0" smtClean="0"/>
          </a:p>
          <a:p>
            <a:endParaRPr lang="es-ES_tradnl" sz="2000" dirty="0" smtClean="0"/>
          </a:p>
          <a:p>
            <a:r>
              <a:rPr lang="es-ES_tradnl" sz="2000" dirty="0" smtClean="0">
                <a:sym typeface="Wingdings"/>
              </a:rPr>
              <a:t> </a:t>
            </a:r>
            <a:r>
              <a:rPr lang="es-ES_tradnl" sz="2000" dirty="0" smtClean="0"/>
              <a:t>para </a:t>
            </a:r>
            <a:r>
              <a:rPr lang="es-ES_tradnl" sz="2000" dirty="0"/>
              <a:t>conciencia viva lo verdaderamente misterioso es materia inerte, bruta, muerta.</a:t>
            </a:r>
          </a:p>
          <a:p>
            <a:r>
              <a:rPr lang="es-ES_tradnl" sz="2000" dirty="0"/>
              <a:t> </a:t>
            </a:r>
          </a:p>
          <a:p>
            <a:r>
              <a:rPr lang="es-ES_tradnl" sz="2000" dirty="0">
                <a:sym typeface="Wingdings"/>
              </a:rPr>
              <a:t></a:t>
            </a:r>
            <a:r>
              <a:rPr lang="es-ES_tradnl" sz="2000" dirty="0"/>
              <a:t> oposición Pensamiento / Materia inerte = lo impensable</a:t>
            </a:r>
          </a:p>
          <a:p>
            <a:endParaRPr lang="es-ES" sz="2000" dirty="0"/>
          </a:p>
        </p:txBody>
      </p:sp>
    </p:spTree>
    <p:extLst>
      <p:ext uri="{BB962C8B-B14F-4D97-AF65-F5344CB8AC3E}">
        <p14:creationId xmlns:p14="http://schemas.microsoft.com/office/powerpoint/2010/main" val="51912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4077" y="4394"/>
            <a:ext cx="8122651" cy="3877985"/>
          </a:xfrm>
          <a:prstGeom prst="rect">
            <a:avLst/>
          </a:prstGeom>
        </p:spPr>
        <p:txBody>
          <a:bodyPr wrap="square">
            <a:spAutoFit/>
          </a:bodyPr>
          <a:lstStyle/>
          <a:p>
            <a:endParaRPr lang="es-ES_tradnl" dirty="0"/>
          </a:p>
          <a:p>
            <a:r>
              <a:rPr lang="es-ES_tradnl" sz="2400" dirty="0">
                <a:sym typeface="Wingdings"/>
              </a:rPr>
              <a:t></a:t>
            </a:r>
            <a:r>
              <a:rPr lang="es-ES_tradnl" sz="2400" dirty="0"/>
              <a:t> fetiche articula representación y materia bruta</a:t>
            </a:r>
          </a:p>
          <a:p>
            <a:r>
              <a:rPr lang="es-ES_tradnl" sz="2400" dirty="0"/>
              <a:t>= necesidad de comprender / imposibilidad de ser </a:t>
            </a:r>
            <a:r>
              <a:rPr lang="es-ES_tradnl" sz="2400" dirty="0" smtClean="0"/>
              <a:t>comprendida</a:t>
            </a:r>
          </a:p>
          <a:p>
            <a:endParaRPr lang="es-ES_tradnl" sz="2400" dirty="0"/>
          </a:p>
          <a:p>
            <a:r>
              <a:rPr lang="es-ES_tradnl" sz="2400" dirty="0"/>
              <a:t>Por eso fetiche tiene mínimo antropomorfismo o zoomorfismo = punto de agarre de pensamiento para pensar </a:t>
            </a:r>
            <a:r>
              <a:rPr lang="es-ES_tradnl" sz="2400" dirty="0" err="1"/>
              <a:t>impensabilidad</a:t>
            </a:r>
            <a:r>
              <a:rPr lang="es-ES_tradnl" sz="2400" dirty="0"/>
              <a:t> de la materia</a:t>
            </a:r>
          </a:p>
          <a:p>
            <a:r>
              <a:rPr lang="es-ES_tradnl" sz="2400" dirty="0"/>
              <a:t> </a:t>
            </a:r>
          </a:p>
          <a:p>
            <a:r>
              <a:rPr lang="es-ES_tradnl" sz="2400" dirty="0">
                <a:sym typeface="Wingdings"/>
              </a:rPr>
              <a:t></a:t>
            </a:r>
            <a:r>
              <a:rPr lang="es-ES_tradnl" sz="2400" dirty="0"/>
              <a:t> </a:t>
            </a:r>
            <a:r>
              <a:rPr lang="es-ES_tradnl" sz="2400" dirty="0" err="1"/>
              <a:t>op</a:t>
            </a:r>
            <a:r>
              <a:rPr lang="es-ES_tradnl" sz="2400" dirty="0"/>
              <a:t>. pensar / ser :: (¿episteme / </a:t>
            </a:r>
            <a:r>
              <a:rPr lang="es-ES_tradnl" sz="2400" dirty="0" err="1"/>
              <a:t>doxa</a:t>
            </a:r>
            <a:r>
              <a:rPr lang="es-ES_tradnl" sz="2400" dirty="0"/>
              <a:t>?)</a:t>
            </a:r>
          </a:p>
          <a:p>
            <a:endParaRPr lang="es-ES_tradnl" dirty="0" smtClean="0"/>
          </a:p>
          <a:p>
            <a:endParaRPr lang="es-ES_tradnl" dirty="0"/>
          </a:p>
        </p:txBody>
      </p:sp>
      <p:pic>
        <p:nvPicPr>
          <p:cNvPr id="3" name="Imagen 2" descr="boli.png"/>
          <p:cNvPicPr>
            <a:picLocks noChangeAspect="1"/>
          </p:cNvPicPr>
          <p:nvPr/>
        </p:nvPicPr>
        <p:blipFill rotWithShape="1">
          <a:blip r:embed="rId2">
            <a:extLst>
              <a:ext uri="{28A0092B-C50C-407E-A947-70E740481C1C}">
                <a14:useLocalDpi xmlns:a14="http://schemas.microsoft.com/office/drawing/2010/main" val="0"/>
              </a:ext>
            </a:extLst>
          </a:blip>
          <a:srcRect l="3083" r="3295" b="60030"/>
          <a:stretch/>
        </p:blipFill>
        <p:spPr>
          <a:xfrm>
            <a:off x="166538" y="2720968"/>
            <a:ext cx="5495769" cy="3525407"/>
          </a:xfrm>
          <a:prstGeom prst="rect">
            <a:avLst/>
          </a:prstGeom>
        </p:spPr>
      </p:pic>
      <p:pic>
        <p:nvPicPr>
          <p:cNvPr id="4" name="Imagen 3" descr="nkisi-nkondi-con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9" y="2457682"/>
            <a:ext cx="2914421" cy="4080190"/>
          </a:xfrm>
          <a:prstGeom prst="rect">
            <a:avLst/>
          </a:prstGeom>
        </p:spPr>
      </p:pic>
    </p:spTree>
    <p:extLst>
      <p:ext uri="{BB962C8B-B14F-4D97-AF65-F5344CB8AC3E}">
        <p14:creationId xmlns:p14="http://schemas.microsoft.com/office/powerpoint/2010/main" val="561895110"/>
      </p:ext>
    </p:extLst>
  </p:cSld>
  <p:clrMapOvr>
    <a:masterClrMapping/>
  </p:clrMapOvr>
</p:sld>
</file>

<file path=ppt/theme/theme1.xml><?xml version="1.0" encoding="utf-8"?>
<a:theme xmlns:a="http://schemas.openxmlformats.org/drawingml/2006/main" name=" Negro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Negro .thmx</Template>
  <TotalTime>2452</TotalTime>
  <Words>967</Words>
  <Application>Microsoft Macintosh PowerPoint</Application>
  <PresentationFormat>Presentación en pantalla (4:3)</PresentationFormat>
  <Paragraphs>172</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 Negro </vt:lpstr>
      <vt:lpstr>Documento de Microsoft Word</vt:lpstr>
      <vt:lpstr>Del Pensamiento Salvaje a una fenomenología del fetiche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menard</dc:creator>
  <cp:lastModifiedBy>menard</cp:lastModifiedBy>
  <cp:revision>43</cp:revision>
  <dcterms:created xsi:type="dcterms:W3CDTF">2020-05-11T16:08:07Z</dcterms:created>
  <dcterms:modified xsi:type="dcterms:W3CDTF">2020-05-13T09:00:41Z</dcterms:modified>
</cp:coreProperties>
</file>