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</p:sldIdLst>
  <p:sldSz cy="5143500" cx="9144000"/>
  <p:notesSz cx="6858000" cy="9144000"/>
  <p:embeddedFontLst>
    <p:embeddedFont>
      <p:font typeface="Dosis"/>
      <p:regular r:id="rId60"/>
      <p:bold r:id="rId61"/>
    </p:embeddedFont>
    <p:embeddedFont>
      <p:font typeface="Raleway"/>
      <p:regular r:id="rId62"/>
      <p:bold r:id="rId63"/>
      <p:italic r:id="rId64"/>
      <p:boldItalic r:id="rId65"/>
    </p:embeddedFont>
    <p:embeddedFont>
      <p:font typeface="Roboto"/>
      <p:regular r:id="rId66"/>
      <p:bold r:id="rId67"/>
      <p:italic r:id="rId68"/>
      <p:boldItalic r:id="rId69"/>
    </p:embeddedFont>
    <p:embeddedFont>
      <p:font typeface="Gloria Hallelujah"/>
      <p:regular r:id="rId70"/>
    </p:embeddedFont>
    <p:embeddedFont>
      <p:font typeface="Dancing Script"/>
      <p:regular r:id="rId71"/>
      <p:bold r:id="rId7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1AFAC12C-B2EF-4512-8FE0-E31B3BE8A2E4}">
  <a:tblStyle styleId="{1AFAC12C-B2EF-4512-8FE0-E31B3BE8A2E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2" Type="http://schemas.openxmlformats.org/officeDocument/2006/relationships/font" Target="fonts/DancingScript-bold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DancingScript-regular.fntdata"/><Relationship Id="rId70" Type="http://schemas.openxmlformats.org/officeDocument/2006/relationships/font" Target="fonts/GloriaHallelujah-regular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aleway-regular.fntdata"/><Relationship Id="rId61" Type="http://schemas.openxmlformats.org/officeDocument/2006/relationships/font" Target="fonts/Dosis-bold.fntdata"/><Relationship Id="rId20" Type="http://schemas.openxmlformats.org/officeDocument/2006/relationships/slide" Target="slides/slide15.xml"/><Relationship Id="rId64" Type="http://schemas.openxmlformats.org/officeDocument/2006/relationships/font" Target="fonts/Raleway-italic.fntdata"/><Relationship Id="rId63" Type="http://schemas.openxmlformats.org/officeDocument/2006/relationships/font" Target="fonts/Raleway-bold.fntdata"/><Relationship Id="rId22" Type="http://schemas.openxmlformats.org/officeDocument/2006/relationships/slide" Target="slides/slide17.xml"/><Relationship Id="rId66" Type="http://schemas.openxmlformats.org/officeDocument/2006/relationships/font" Target="fonts/Roboto-regular.fntdata"/><Relationship Id="rId21" Type="http://schemas.openxmlformats.org/officeDocument/2006/relationships/slide" Target="slides/slide16.xml"/><Relationship Id="rId65" Type="http://schemas.openxmlformats.org/officeDocument/2006/relationships/font" Target="fonts/Raleway-boldItalic.fntdata"/><Relationship Id="rId24" Type="http://schemas.openxmlformats.org/officeDocument/2006/relationships/slide" Target="slides/slide19.xml"/><Relationship Id="rId68" Type="http://schemas.openxmlformats.org/officeDocument/2006/relationships/font" Target="fonts/Roboto-italic.fntdata"/><Relationship Id="rId23" Type="http://schemas.openxmlformats.org/officeDocument/2006/relationships/slide" Target="slides/slide18.xml"/><Relationship Id="rId67" Type="http://schemas.openxmlformats.org/officeDocument/2006/relationships/font" Target="fonts/Roboto-bold.fntdata"/><Relationship Id="rId60" Type="http://schemas.openxmlformats.org/officeDocument/2006/relationships/font" Target="fonts/Dosis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oboto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a3b2d86fe_1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8a3b2d86fe_1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a3b2d86fe_1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a3b2d86fe_1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a3b2d86fe_1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a3b2d86fe_1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219420b8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219420b8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a3b2d86fe_1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a3b2d86fe_1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219420b8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219420b8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a47e821b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a47e821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8a24c22f62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8a24c22f62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a302738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a302738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a302738e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8a302738e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17cfe57c3d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" name="Google Shape;42;g17cfe57c3d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a302738e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a302738e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a302738e9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a302738e9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a3b2d86fe_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a3b2d86fe_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8a3b2d86fe_4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8a3b2d86fe_4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ad5c7785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ad5c7785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a3b2d86fe_4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a3b2d86fe_4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8ad5c7785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8ad5c7785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8a3ff9cd3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8a3ff9cd3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ad5c7785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8ad5c7785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8a45927928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8a4592792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8a3b2d86fe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8a3b2d86fe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ad5c7785f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ad5c7785f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a3ff9cd3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a3ff9cd3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8a459278b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8a459278b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8218e8c5e2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8218e8c5e2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a3ff9cd3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a3ff9cd3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a459278b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a459278b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8a4592792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8a4592792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a459278ba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a459278b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a4592792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a4592792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8a47e821b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8a47e821b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8a3b2d86fe_1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8a3b2d86fe_1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8a3b2d86f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8a3b2d86f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8a3b2d86fe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8a3b2d86fe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8a3b2d86fe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8a3b2d86fe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8a3b2d86fe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8a3b2d86fe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8a3b2d86fe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8a3b2d86fe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8218e8c5e2_1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8218e8c5e2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8a3b2d86fe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8a3b2d86fe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8a3b2d86fe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8a3b2d86fe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8218e8c5e2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8218e8c5e2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8219420b8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8219420b8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a3b2d86fe_1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a3b2d86fe_1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8a47e821b8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8a47e821b8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8218e8c5e2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8218e8c5e2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8a302738e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8a302738e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3ff90a9bb4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3ff90a9bb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8218e8c5e2_1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8218e8c5e2_1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8a3b2d86fe_1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8a3b2d86fe_1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a3b2d86fe_1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8a3b2d86fe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a3b2d86fe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a3b2d86fe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a3b2d86fe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a3b2d86fe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rgbClr val="FFFFFF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29492"/>
            <a:ext cx="9144001" cy="71401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2" name="Google Shape;22;p5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" name="Google Shape;28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7"/>
          <p:cNvSpPr txBox="1"/>
          <p:nvPr>
            <p:ph idx="12" type="sldNum"/>
          </p:nvPr>
        </p:nvSpPr>
        <p:spPr>
          <a:xfrm>
            <a:off x="8472458" y="45689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8" name="Google Shape;8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4429492"/>
            <a:ext cx="9144001" cy="7140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480584" y="45897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sz="1300">
                <a:solidFill>
                  <a:srgbClr val="FFFFFF"/>
                </a:solidFill>
              </a:defRPr>
            </a:lvl1pPr>
            <a:lvl2pPr lvl="1" algn="ctr">
              <a:buNone/>
              <a:defRPr sz="1300">
                <a:solidFill>
                  <a:srgbClr val="FFFFFF"/>
                </a:solidFill>
              </a:defRPr>
            </a:lvl2pPr>
            <a:lvl3pPr lvl="2" algn="ctr">
              <a:buNone/>
              <a:defRPr sz="1300">
                <a:solidFill>
                  <a:srgbClr val="FFFFFF"/>
                </a:solidFill>
              </a:defRPr>
            </a:lvl3pPr>
            <a:lvl4pPr lvl="3" algn="ctr">
              <a:buNone/>
              <a:defRPr sz="1300">
                <a:solidFill>
                  <a:srgbClr val="FFFFFF"/>
                </a:solidFill>
              </a:defRPr>
            </a:lvl4pPr>
            <a:lvl5pPr lvl="4" algn="ctr">
              <a:buNone/>
              <a:defRPr sz="1300">
                <a:solidFill>
                  <a:srgbClr val="FFFFFF"/>
                </a:solidFill>
              </a:defRPr>
            </a:lvl5pPr>
            <a:lvl6pPr lvl="5" algn="ctr">
              <a:buNone/>
              <a:defRPr sz="1300">
                <a:solidFill>
                  <a:srgbClr val="FFFFFF"/>
                </a:solidFill>
              </a:defRPr>
            </a:lvl6pPr>
            <a:lvl7pPr lvl="6" algn="ctr">
              <a:buNone/>
              <a:defRPr sz="1300">
                <a:solidFill>
                  <a:srgbClr val="FFFFFF"/>
                </a:solidFill>
              </a:defRPr>
            </a:lvl7pPr>
            <a:lvl8pPr lvl="7" algn="ctr">
              <a:buNone/>
              <a:defRPr sz="1300">
                <a:solidFill>
                  <a:srgbClr val="FFFFFF"/>
                </a:solidFill>
              </a:defRPr>
            </a:lvl8pPr>
            <a:lvl9pPr lvl="8" algn="ctr">
              <a:buNone/>
              <a:defRPr sz="13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9.jpg"/><Relationship Id="rId4" Type="http://schemas.openxmlformats.org/officeDocument/2006/relationships/image" Target="../media/image86.png"/><Relationship Id="rId5" Type="http://schemas.openxmlformats.org/officeDocument/2006/relationships/image" Target="../media/image4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hyperlink" Target="https://evolution.berkeley.edu/evolibrary/article/evo_07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hyperlink" Target="https://evolution.berkeley.edu/evolibrary/article/evo_07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Relationship Id="rId4" Type="http://schemas.openxmlformats.org/officeDocument/2006/relationships/image" Target="../media/image25.png"/><Relationship Id="rId5" Type="http://schemas.openxmlformats.org/officeDocument/2006/relationships/image" Target="../media/image29.png"/><Relationship Id="rId6" Type="http://schemas.openxmlformats.org/officeDocument/2006/relationships/image" Target="../media/image26.png"/><Relationship Id="rId7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33.png"/><Relationship Id="rId5" Type="http://schemas.openxmlformats.org/officeDocument/2006/relationships/image" Target="../media/image4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5.png"/><Relationship Id="rId4" Type="http://schemas.openxmlformats.org/officeDocument/2006/relationships/image" Target="../media/image51.png"/><Relationship Id="rId5" Type="http://schemas.openxmlformats.org/officeDocument/2006/relationships/image" Target="../media/image46.png"/><Relationship Id="rId6" Type="http://schemas.openxmlformats.org/officeDocument/2006/relationships/image" Target="../media/image43.png"/><Relationship Id="rId7" Type="http://schemas.openxmlformats.org/officeDocument/2006/relationships/image" Target="../media/image6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Relationship Id="rId4" Type="http://schemas.openxmlformats.org/officeDocument/2006/relationships/image" Target="../media/image52.png"/><Relationship Id="rId5" Type="http://schemas.openxmlformats.org/officeDocument/2006/relationships/image" Target="../media/image48.png"/><Relationship Id="rId6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Relationship Id="rId4" Type="http://schemas.openxmlformats.org/officeDocument/2006/relationships/image" Target="../media/image59.png"/><Relationship Id="rId5" Type="http://schemas.openxmlformats.org/officeDocument/2006/relationships/image" Target="../media/image5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png"/><Relationship Id="rId4" Type="http://schemas.openxmlformats.org/officeDocument/2006/relationships/hyperlink" Target="https://www.britannica.com/science/bipedalism" TargetMode="External"/><Relationship Id="rId5" Type="http://schemas.openxmlformats.org/officeDocument/2006/relationships/image" Target="../media/image9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7.png"/><Relationship Id="rId4" Type="http://schemas.openxmlformats.org/officeDocument/2006/relationships/image" Target="../media/image63.png"/><Relationship Id="rId5" Type="http://schemas.openxmlformats.org/officeDocument/2006/relationships/image" Target="../media/image62.png"/><Relationship Id="rId6" Type="http://schemas.openxmlformats.org/officeDocument/2006/relationships/image" Target="../media/image87.png"/><Relationship Id="rId7" Type="http://schemas.openxmlformats.org/officeDocument/2006/relationships/image" Target="../media/image6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4.png"/><Relationship Id="rId6" Type="http://schemas.openxmlformats.org/officeDocument/2006/relationships/image" Target="../media/image76.png"/><Relationship Id="rId7" Type="http://schemas.openxmlformats.org/officeDocument/2006/relationships/image" Target="../media/image9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3.png"/><Relationship Id="rId4" Type="http://schemas.openxmlformats.org/officeDocument/2006/relationships/image" Target="../media/image8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5.png"/><Relationship Id="rId4" Type="http://schemas.openxmlformats.org/officeDocument/2006/relationships/hyperlink" Target="http://humanorigins.si.edu/evidence/human-evolution-timeline-interactive" TargetMode="External"/><Relationship Id="rId5" Type="http://schemas.openxmlformats.org/officeDocument/2006/relationships/hyperlink" Target="http://www.becominghuman.org/node/human-lineage-through-time" TargetMode="External"/><Relationship Id="rId6" Type="http://schemas.openxmlformats.org/officeDocument/2006/relationships/image" Target="../media/image1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1.png"/><Relationship Id="rId4" Type="http://schemas.openxmlformats.org/officeDocument/2006/relationships/image" Target="../media/image8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nature.com/articles/35084063#auth-1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8.png"/><Relationship Id="rId4" Type="http://schemas.openxmlformats.org/officeDocument/2006/relationships/image" Target="../media/image77.png"/><Relationship Id="rId5" Type="http://schemas.openxmlformats.org/officeDocument/2006/relationships/image" Target="../media/image79.png"/><Relationship Id="rId6" Type="http://schemas.openxmlformats.org/officeDocument/2006/relationships/hyperlink" Target="https://www.nature.com/articles/35084063#auth-1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hyperlink" Target="https://link.springer.com/journal/13061" TargetMode="External"/><Relationship Id="rId4" Type="http://schemas.openxmlformats.org/officeDocument/2006/relationships/hyperlink" Target="https://www.nature.com/articles/nrn893#auth-3" TargetMode="External"/><Relationship Id="rId5" Type="http://schemas.openxmlformats.org/officeDocument/2006/relationships/hyperlink" Target="https://www.nature.com/nrn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://humanorigins.si.edu/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hyperlink" Target="http://humanorigins.si.edu/evidence/human-family-tree" TargetMode="External"/><Relationship Id="rId5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D9EAD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8"/>
          <p:cNvPicPr preferRelativeResize="0"/>
          <p:nvPr/>
        </p:nvPicPr>
        <p:blipFill rotWithShape="1">
          <a:blip r:embed="rId3">
            <a:alphaModFix/>
          </a:blip>
          <a:srcRect b="12729" l="0" r="0" t="2967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8"/>
          <p:cNvSpPr/>
          <p:nvPr/>
        </p:nvSpPr>
        <p:spPr>
          <a:xfrm>
            <a:off x="128550" y="123750"/>
            <a:ext cx="8886900" cy="4896000"/>
          </a:xfrm>
          <a:prstGeom prst="rect">
            <a:avLst/>
          </a:prstGeom>
          <a:noFill/>
          <a:ln cap="flat" cmpd="sng" w="9525">
            <a:solidFill>
              <a:srgbClr val="D9EAD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" name="Google Shape;36;p8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-3377817">
            <a:off x="3585277" y="252460"/>
            <a:ext cx="2955644" cy="2877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8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 rot="-3377802">
            <a:off x="2579757" y="740924"/>
            <a:ext cx="1952185" cy="1900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8"/>
          <p:cNvPicPr preferRelativeResize="0"/>
          <p:nvPr/>
        </p:nvPicPr>
        <p:blipFill>
          <a:blip r:embed="rId5">
            <a:alphaModFix amt="83000"/>
          </a:blip>
          <a:stretch>
            <a:fillRect/>
          </a:stretch>
        </p:blipFill>
        <p:spPr>
          <a:xfrm>
            <a:off x="485775" y="1667327"/>
            <a:ext cx="7820026" cy="2278375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/>
          <p:nvPr/>
        </p:nvSpPr>
        <p:spPr>
          <a:xfrm>
            <a:off x="1588200" y="2328438"/>
            <a:ext cx="57150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666666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Ayudantía Paleontología Humana</a:t>
            </a:r>
            <a:endParaRPr sz="4800">
              <a:solidFill>
                <a:srgbClr val="666666"/>
              </a:solidFill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Sistemática filogenética</a:t>
            </a:r>
            <a:endParaRPr/>
          </a:p>
        </p:txBody>
      </p:sp>
      <p:sp>
        <p:nvSpPr>
          <p:cNvPr id="124" name="Google Shape;124;p17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17"/>
          <p:cNvSpPr txBox="1"/>
          <p:nvPr>
            <p:ph idx="1" type="body"/>
          </p:nvPr>
        </p:nvSpPr>
        <p:spPr>
          <a:xfrm>
            <a:off x="311700" y="1017725"/>
            <a:ext cx="3929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Comprender las filogenias </a:t>
            </a:r>
            <a:endParaRPr b="1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Entender una filogenia es muy parecido a leer un árbol genealógico. La </a:t>
            </a:r>
            <a:r>
              <a:rPr lang="en-GB">
                <a:highlight>
                  <a:srgbClr val="F9CB9C"/>
                </a:highlight>
              </a:rPr>
              <a:t>raíz del árbol representa el linaje ancestral</a:t>
            </a:r>
            <a:r>
              <a:rPr lang="en-GB"/>
              <a:t>, y las </a:t>
            </a:r>
            <a:r>
              <a:rPr lang="en-GB">
                <a:highlight>
                  <a:srgbClr val="F9CB9C"/>
                </a:highlight>
              </a:rPr>
              <a:t>puntas de las ramas representan los descendientes</a:t>
            </a:r>
            <a:r>
              <a:rPr lang="en-GB"/>
              <a:t> de ese antepasado. A medida que avanza desde la raíz hasta las puntas, avanza en el tiempo.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highlight>
                  <a:srgbClr val="A2C4C9"/>
                </a:highlight>
              </a:rPr>
              <a:t>Cuando un linaje se divide (especiación), se representa como ramificación en una filogenia</a:t>
            </a:r>
            <a:r>
              <a:rPr lang="en-GB"/>
              <a:t>. Cuando ocurre un evento de especiación, un solo linaje ancestral da lugar a dos o más linajes hijos.</a:t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4750" y="2987675"/>
            <a:ext cx="261937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9275" y="1152475"/>
            <a:ext cx="4371450" cy="127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2324100" y="4445000"/>
            <a:ext cx="3683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5"/>
              </a:rPr>
              <a:t>https://evolution.berkeley.edu/evolibrary/article/evo_07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Sistemática filogenética</a:t>
            </a:r>
            <a:endParaRPr/>
          </a:p>
        </p:txBody>
      </p:sp>
      <p:sp>
        <p:nvSpPr>
          <p:cNvPr id="134" name="Google Shape;134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Comprender las filogenias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Las filogenias trazan patrones de ascendencia compartida entre linajes. </a:t>
            </a:r>
            <a:r>
              <a:rPr lang="en-GB">
                <a:highlight>
                  <a:srgbClr val="B6D7A8"/>
                </a:highlight>
              </a:rPr>
              <a:t>Cada linaje tiene una parte de su historia que es única y partes que se comparten con otros linajes.</a:t>
            </a:r>
            <a:endParaRPr>
              <a:highlight>
                <a:srgbClr val="B6D7A8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De manera similar, cada linaje tiene ancestros que son únicos para ese linaje y ancestros que se comparten con otros linajes, ancestros comunes.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8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1600" y="1311625"/>
            <a:ext cx="4527601" cy="252024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2273300" y="4125775"/>
            <a:ext cx="4165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hlinkClick r:id="rId4"/>
              </a:rPr>
              <a:t>https://evolution.berkeley.edu/evolibrary/article/evo_07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311700" y="216425"/>
            <a:ext cx="450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Apomorfías y Homoplasias</a:t>
            </a:r>
            <a:endParaRPr/>
          </a:p>
        </p:txBody>
      </p:sp>
      <p:sp>
        <p:nvSpPr>
          <p:cNvPr id="143" name="Google Shape;143;p19"/>
          <p:cNvSpPr txBox="1"/>
          <p:nvPr>
            <p:ph idx="1" type="body"/>
          </p:nvPr>
        </p:nvSpPr>
        <p:spPr>
          <a:xfrm>
            <a:off x="311700" y="9238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 la construcción de árboles filogenéticos es una hipótesis de relaciones evolutivas, por lo que queremos </a:t>
            </a:r>
            <a:r>
              <a:rPr lang="en-GB">
                <a:highlight>
                  <a:srgbClr val="D5A6BD"/>
                </a:highlight>
              </a:rPr>
              <a:t>caracteres</a:t>
            </a:r>
            <a:r>
              <a:rPr lang="en-GB">
                <a:highlight>
                  <a:srgbClr val="D5A6BD"/>
                </a:highlight>
              </a:rPr>
              <a:t> que sean indicadores confiables de ascendencia común</a:t>
            </a:r>
            <a:r>
              <a:rPr lang="en-GB"/>
              <a:t>, es por ello que se usan </a:t>
            </a:r>
            <a:r>
              <a:rPr lang="en-GB">
                <a:highlight>
                  <a:srgbClr val="D5A6BD"/>
                </a:highlight>
              </a:rPr>
              <a:t>caracteres homólogos</a:t>
            </a:r>
            <a:r>
              <a:rPr lang="en-GB"/>
              <a:t>, o sea , caracteres en diferentes organismos que son similares porque </a:t>
            </a:r>
            <a:r>
              <a:rPr lang="en-GB">
                <a:highlight>
                  <a:srgbClr val="D5A6BD"/>
                </a:highlight>
              </a:rPr>
              <a:t>fueron heredados de un antepasado común</a:t>
            </a:r>
            <a:r>
              <a:rPr lang="en-GB"/>
              <a:t> que también tenía ese carácter. Estos constituirán las </a:t>
            </a:r>
            <a:r>
              <a:rPr lang="en-GB">
                <a:highlight>
                  <a:srgbClr val="D5A6BD"/>
                </a:highlight>
              </a:rPr>
              <a:t>Apomorfías</a:t>
            </a:r>
            <a:r>
              <a:rPr lang="en-GB"/>
              <a:t>.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Los </a:t>
            </a:r>
            <a:r>
              <a:rPr lang="en-GB">
                <a:highlight>
                  <a:srgbClr val="B6D7A8"/>
                </a:highlight>
              </a:rPr>
              <a:t>caracteres análogos</a:t>
            </a:r>
            <a:r>
              <a:rPr lang="en-GB"/>
              <a:t> en cambio tienen orígenes evolutivos separados pero son </a:t>
            </a:r>
            <a:r>
              <a:rPr lang="en-GB"/>
              <a:t>superficialmente</a:t>
            </a:r>
            <a:r>
              <a:rPr lang="en-GB"/>
              <a:t> similares. </a:t>
            </a:r>
            <a:r>
              <a:rPr lang="en-GB">
                <a:highlight>
                  <a:srgbClr val="93C47D"/>
                </a:highlight>
              </a:rPr>
              <a:t>Estos caracteres constituirán Homoplasias.</a:t>
            </a:r>
            <a:endParaRPr>
              <a:highlight>
                <a:srgbClr val="93C47D"/>
              </a:highlight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9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8800" y="380574"/>
            <a:ext cx="3999900" cy="210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800" y="2558273"/>
            <a:ext cx="3282632" cy="178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Sistemática Filogenética</a:t>
            </a:r>
            <a:endParaRPr/>
          </a:p>
        </p:txBody>
      </p:sp>
      <p:sp>
        <p:nvSpPr>
          <p:cNvPr id="152" name="Google Shape;15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Apomorfía</a:t>
            </a:r>
            <a:r>
              <a:rPr lang="en-GB"/>
              <a:t>: Carácter derivado de un estado ancestral. Por ejemplo, la presencia de alas en los insectos es apomorfo ya que deriva de un estado anterior sin alas.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Plesiomorfía:</a:t>
            </a:r>
            <a:r>
              <a:rPr lang="en-GB"/>
              <a:t> Estado primitivo (ancestral) de un carácter.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Sinapomorfía</a:t>
            </a:r>
            <a:r>
              <a:rPr lang="en-GB"/>
              <a:t>: Carácter apomorfo compartido por dos o más taxa. Se usan para definir grupos naturales (monofiléticos)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Autapomorfía</a:t>
            </a:r>
            <a:r>
              <a:rPr lang="en-GB"/>
              <a:t>: apomorfía exclusiva de un taxón. Ej la presencia de mentón es una autapomorfía de los humanos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Sistemática filogenética</a:t>
            </a:r>
            <a:endParaRPr/>
          </a:p>
        </p:txBody>
      </p:sp>
      <p:sp>
        <p:nvSpPr>
          <p:cNvPr id="159" name="Google Shape;159;p21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0" name="Google Shape;16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33700" y="1610250"/>
            <a:ext cx="5345999" cy="198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263" y="1448313"/>
            <a:ext cx="2600325" cy="24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5927075" y="1255725"/>
            <a:ext cx="9243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ardilla</a:t>
            </a:r>
            <a:endParaRPr/>
          </a:p>
        </p:txBody>
      </p:sp>
      <p:sp>
        <p:nvSpPr>
          <p:cNvPr id="163" name="Google Shape;163;p21"/>
          <p:cNvSpPr txBox="1"/>
          <p:nvPr/>
        </p:nvSpPr>
        <p:spPr>
          <a:xfrm>
            <a:off x="3777250" y="1260675"/>
            <a:ext cx="944400" cy="2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Pez volador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Sistemática filogenética</a:t>
            </a:r>
            <a:endParaRPr/>
          </a:p>
        </p:txBody>
      </p:sp>
      <p:sp>
        <p:nvSpPr>
          <p:cNvPr id="169" name="Google Shape;169;p22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100" y="2529875"/>
            <a:ext cx="6210300" cy="205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279400" y="1117600"/>
            <a:ext cx="8610600" cy="13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A2C4C9"/>
                </a:highlight>
              </a:rPr>
              <a:t>Grupo Monofilético (“rama única”):</a:t>
            </a:r>
            <a:r>
              <a:rPr lang="en-GB"/>
              <a:t> Todos los descendientes del ancestro común.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9FC5E8"/>
                </a:highlight>
              </a:rPr>
              <a:t>Grupo Polifilético (“casi una rama”):</a:t>
            </a:r>
            <a:r>
              <a:rPr lang="en-GB"/>
              <a:t> Algunos, pero no todos, los descendientes de un ancestro en común.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EA9999"/>
                </a:highlight>
              </a:rPr>
              <a:t>Grupo Parafilé</a:t>
            </a:r>
            <a:r>
              <a:rPr lang="en-GB">
                <a:highlight>
                  <a:srgbClr val="EA9999"/>
                </a:highlight>
              </a:rPr>
              <a:t>tico (“muchas ramas”):</a:t>
            </a:r>
            <a:r>
              <a:rPr lang="en-GB">
                <a:highlight>
                  <a:srgbClr val="EA9999"/>
                </a:highlight>
              </a:rPr>
              <a:t> </a:t>
            </a:r>
            <a:r>
              <a:rPr lang="en-GB"/>
              <a:t>Grupo compuesto por taxones que no comparten un ancestro en común más reciente que también </a:t>
            </a:r>
            <a:r>
              <a:rPr lang="en-GB"/>
              <a:t>pertenezca</a:t>
            </a:r>
            <a:r>
              <a:rPr lang="en-GB"/>
              <a:t> al grupo.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/>
          <p:nvPr>
            <p:ph type="title"/>
          </p:nvPr>
        </p:nvSpPr>
        <p:spPr>
          <a:xfrm>
            <a:off x="4578900" y="984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Reloj molecular</a:t>
            </a:r>
            <a:endParaRPr/>
          </a:p>
        </p:txBody>
      </p:sp>
      <p:sp>
        <p:nvSpPr>
          <p:cNvPr id="177" name="Google Shape;177;p23"/>
          <p:cNvSpPr txBox="1"/>
          <p:nvPr>
            <p:ph idx="1" type="body"/>
          </p:nvPr>
        </p:nvSpPr>
        <p:spPr>
          <a:xfrm>
            <a:off x="616500" y="296250"/>
            <a:ext cx="2808000" cy="44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 el transcurso de millones de años, las mutaciones pueden acumularse en cualquier tramo de ADN dado a un ritmo confiable. Por ejemplo, el gen que codifica la proteína alfa-globina (un componente de la hemoglobina) experimenta cambios en la base a una tasa de 56 cambios por par de bases por billón de años. </a:t>
            </a:r>
            <a:r>
              <a:rPr lang="en-GB">
                <a:highlight>
                  <a:srgbClr val="F6B26B"/>
                </a:highlight>
              </a:rPr>
              <a:t>Si esta tasa es confiable, el gen podría usarse como un reloj molecular. </a:t>
            </a:r>
            <a:endParaRPr/>
          </a:p>
          <a:p>
            <a:pPr indent="0" lvl="0" marL="0" rtl="0" algn="just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>
                <a:highlight>
                  <a:srgbClr val="F9CB9C"/>
                </a:highlight>
              </a:rPr>
              <a:t>El uso de relojes moleculares para estimar fechas de divergencia depende de otros métodos de datación.</a:t>
            </a:r>
            <a:r>
              <a:rPr lang="en-GB"/>
              <a:t> Para calcular la velocidad a la que cambia un tramo de ADN, los biólogos deben usar fechas estimadas a partir de otras técnicas de datación relativas y absolutas.</a:t>
            </a:r>
            <a:endParaRPr/>
          </a:p>
        </p:txBody>
      </p:sp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8472458" y="45689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9" name="Google Shape;1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500" y="941200"/>
            <a:ext cx="4644625" cy="56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51500" y="1577975"/>
            <a:ext cx="4644625" cy="27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/>
          <p:cNvPicPr preferRelativeResize="0"/>
          <p:nvPr/>
        </p:nvPicPr>
        <p:blipFill rotWithShape="1">
          <a:blip r:embed="rId3">
            <a:alphaModFix/>
          </a:blip>
          <a:srcRect b="18567" l="21926" r="24671" t="27345"/>
          <a:stretch/>
        </p:blipFill>
        <p:spPr>
          <a:xfrm>
            <a:off x="1116213" y="843875"/>
            <a:ext cx="6911573" cy="393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7" name="Google Shape;187;p24"/>
          <p:cNvSpPr txBox="1"/>
          <p:nvPr>
            <p:ph idx="1" type="subTitle"/>
          </p:nvPr>
        </p:nvSpPr>
        <p:spPr>
          <a:xfrm>
            <a:off x="311700" y="297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</a:rPr>
              <a:t>Filogenia de los Primates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6991925" y="4527125"/>
            <a:ext cx="14265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</a:rPr>
              <a:t>Larsen, C. S. 2018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4" name="Google Shape;194;p25"/>
          <p:cNvSpPr txBox="1"/>
          <p:nvPr>
            <p:ph idx="1" type="body"/>
          </p:nvPr>
        </p:nvSpPr>
        <p:spPr>
          <a:xfrm>
            <a:off x="663300" y="1222800"/>
            <a:ext cx="7162500" cy="19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●</a:t>
            </a:r>
            <a:r>
              <a:rPr b="1" lang="en-GB"/>
              <a:t>Reino: </a:t>
            </a:r>
            <a:r>
              <a:rPr lang="en-GB"/>
              <a:t>Animalia</a:t>
            </a:r>
            <a:endParaRPr/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●</a:t>
            </a:r>
            <a:r>
              <a:rPr b="1" lang="en-GB"/>
              <a:t>Phylum: </a:t>
            </a:r>
            <a:r>
              <a:rPr lang="en-GB"/>
              <a:t>Chordata</a:t>
            </a:r>
            <a:endParaRPr/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en-GB"/>
              <a:t>●</a:t>
            </a:r>
            <a:r>
              <a:rPr b="1" lang="en-GB"/>
              <a:t>Clase: </a:t>
            </a:r>
            <a:r>
              <a:rPr lang="en-GB"/>
              <a:t>Mammalia</a:t>
            </a:r>
            <a:endParaRPr/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●</a:t>
            </a:r>
            <a:r>
              <a:rPr b="1" lang="en-GB"/>
              <a:t>Superorden: </a:t>
            </a:r>
            <a:r>
              <a:rPr lang="en-GB"/>
              <a:t>Euarchontoglires</a:t>
            </a:r>
            <a:endParaRPr/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●</a:t>
            </a:r>
            <a:r>
              <a:rPr b="1" lang="en-GB"/>
              <a:t>Granorden: </a:t>
            </a:r>
            <a:r>
              <a:rPr lang="en-GB"/>
              <a:t>Euarchonta</a:t>
            </a:r>
            <a:endParaRPr/>
          </a:p>
          <a:p>
            <a:pPr indent="0" lvl="0" marL="0" rtl="0" algn="just">
              <a:spcBef>
                <a:spcPts val="300"/>
              </a:spcBef>
              <a:spcAft>
                <a:spcPts val="0"/>
              </a:spcAft>
              <a:buNone/>
            </a:pPr>
            <a:r>
              <a:rPr lang="en-GB"/>
              <a:t>●</a:t>
            </a:r>
            <a:r>
              <a:rPr b="1" lang="en-GB"/>
              <a:t>Orden: </a:t>
            </a:r>
            <a:r>
              <a:rPr lang="en-GB"/>
              <a:t>Primates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195" name="Google Shape;195;p25"/>
          <p:cNvSpPr txBox="1"/>
          <p:nvPr>
            <p:ph idx="4294967295" type="subTitle"/>
          </p:nvPr>
        </p:nvSpPr>
        <p:spPr>
          <a:xfrm>
            <a:off x="311700" y="2724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800">
                <a:solidFill>
                  <a:srgbClr val="000000"/>
                </a:solidFill>
              </a:rPr>
              <a:t>¿Qué es un primate?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96" name="Google Shape;196;p25"/>
          <p:cNvPicPr preferRelativeResize="0"/>
          <p:nvPr/>
        </p:nvPicPr>
        <p:blipFill rotWithShape="1">
          <a:blip r:embed="rId3">
            <a:alphaModFix/>
          </a:blip>
          <a:srcRect b="6093" l="6096" r="3854" t="4946"/>
          <a:stretch/>
        </p:blipFill>
        <p:spPr>
          <a:xfrm>
            <a:off x="4400100" y="1065025"/>
            <a:ext cx="3285000" cy="249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5"/>
          <p:cNvSpPr txBox="1"/>
          <p:nvPr/>
        </p:nvSpPr>
        <p:spPr>
          <a:xfrm>
            <a:off x="5495100" y="3506025"/>
            <a:ext cx="1416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Martin, R. 2008</a:t>
            </a:r>
            <a:endParaRPr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3" name="Google Shape;203;p26"/>
          <p:cNvSpPr txBox="1"/>
          <p:nvPr>
            <p:ph type="title"/>
          </p:nvPr>
        </p:nvSpPr>
        <p:spPr>
          <a:xfrm>
            <a:off x="311700" y="324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00000"/>
                </a:solidFill>
              </a:rPr>
              <a:t>¿Qué es un primate?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7836" y="185625"/>
            <a:ext cx="3072325" cy="445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02073"/>
            <a:ext cx="2014475" cy="21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6"/>
          <p:cNvSpPr txBox="1"/>
          <p:nvPr/>
        </p:nvSpPr>
        <p:spPr>
          <a:xfrm>
            <a:off x="502572" y="3325200"/>
            <a:ext cx="15168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El Aye-aye tiene garras, no uñas 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07" name="Google Shape;207;p26"/>
          <p:cNvPicPr preferRelativeResize="0"/>
          <p:nvPr/>
        </p:nvPicPr>
        <p:blipFill rotWithShape="1">
          <a:blip r:embed="rId5">
            <a:alphaModFix/>
          </a:blip>
          <a:srcRect b="0" l="4770" r="0" t="0"/>
          <a:stretch/>
        </p:blipFill>
        <p:spPr>
          <a:xfrm>
            <a:off x="2742524" y="1202075"/>
            <a:ext cx="1918325" cy="212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6"/>
          <p:cNvSpPr txBox="1"/>
          <p:nvPr/>
        </p:nvSpPr>
        <p:spPr>
          <a:xfrm>
            <a:off x="2923200" y="3325200"/>
            <a:ext cx="17676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Pies humanos no son prensiles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9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860775" y="-2"/>
            <a:ext cx="52832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6" name="Google Shape;46;p9"/>
          <p:cNvSpPr txBox="1"/>
          <p:nvPr>
            <p:ph idx="4294967295" type="ctrTitle"/>
          </p:nvPr>
        </p:nvSpPr>
        <p:spPr>
          <a:xfrm>
            <a:off x="617450" y="448125"/>
            <a:ext cx="6170700" cy="9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25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Puntos a tratar</a:t>
            </a:r>
            <a:endParaRPr sz="25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759050" y="1405125"/>
            <a:ext cx="6029100" cy="282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41300" lvl="0" marL="3429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Gloria Hallelujah"/>
              <a:buChar char="•"/>
            </a:pPr>
            <a:r>
              <a:rPr lang="en-GB" sz="1600">
                <a:solidFill>
                  <a:srgbClr val="38761D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Taxonomía y cladística</a:t>
            </a:r>
            <a:endParaRPr sz="1600">
              <a:solidFill>
                <a:srgbClr val="38761D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Gloria Hallelujah"/>
              <a:buChar char="•"/>
            </a:pPr>
            <a:r>
              <a:rPr lang="en-GB" sz="1600">
                <a:solidFill>
                  <a:srgbClr val="38761D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Filogenia de los primates</a:t>
            </a:r>
            <a:endParaRPr sz="1600">
              <a:solidFill>
                <a:srgbClr val="38761D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-241300" lvl="0" marL="3429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Gloria Hallelujah"/>
              <a:buChar char="•"/>
            </a:pPr>
            <a:r>
              <a:rPr lang="en-GB" sz="1600">
                <a:solidFill>
                  <a:srgbClr val="38761D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Primeros homínidos</a:t>
            </a:r>
            <a:endParaRPr sz="1600">
              <a:solidFill>
                <a:srgbClr val="38761D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8761D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38761D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/>
          <p:nvPr>
            <p:ph type="title"/>
          </p:nvPr>
        </p:nvSpPr>
        <p:spPr>
          <a:xfrm>
            <a:off x="311700" y="314450"/>
            <a:ext cx="8520600" cy="572700"/>
          </a:xfrm>
          <a:prstGeom prst="rect">
            <a:avLst/>
          </a:prstGeom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Clasificación de los primates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14" name="Google Shape;214;p27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5" name="Google Shape;215;p27"/>
          <p:cNvPicPr preferRelativeResize="0"/>
          <p:nvPr/>
        </p:nvPicPr>
        <p:blipFill rotWithShape="1">
          <a:blip r:embed="rId3">
            <a:alphaModFix/>
          </a:blip>
          <a:srcRect b="3467" l="1136" r="0" t="1529"/>
          <a:stretch/>
        </p:blipFill>
        <p:spPr>
          <a:xfrm>
            <a:off x="1596350" y="1135175"/>
            <a:ext cx="5951301" cy="3556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7547650" y="1458500"/>
            <a:ext cx="964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highlight>
                  <a:srgbClr val="C7E75C"/>
                </a:highlight>
              </a:rPr>
              <a:t>Suborden</a:t>
            </a:r>
            <a:endParaRPr sz="1200">
              <a:highlight>
                <a:srgbClr val="C7E75C"/>
              </a:highlight>
            </a:endParaRPr>
          </a:p>
        </p:txBody>
      </p:sp>
      <p:sp>
        <p:nvSpPr>
          <p:cNvPr id="217" name="Google Shape;217;p27"/>
          <p:cNvSpPr txBox="1"/>
          <p:nvPr/>
        </p:nvSpPr>
        <p:spPr>
          <a:xfrm>
            <a:off x="7547650" y="1999150"/>
            <a:ext cx="914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highlight>
                  <a:srgbClr val="C7E75C"/>
                </a:highlight>
              </a:rPr>
              <a:t>Infraorden</a:t>
            </a:r>
            <a:endParaRPr sz="1200">
              <a:highlight>
                <a:srgbClr val="C7E75C"/>
              </a:highlight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7547650" y="2292875"/>
            <a:ext cx="9645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highlight>
                  <a:srgbClr val="C7E75C"/>
                </a:highlight>
              </a:rPr>
              <a:t>Parvorden</a:t>
            </a:r>
            <a:endParaRPr sz="1200">
              <a:highlight>
                <a:srgbClr val="C7E75C"/>
              </a:highlight>
            </a:endParaRPr>
          </a:p>
        </p:txBody>
      </p:sp>
      <p:sp>
        <p:nvSpPr>
          <p:cNvPr id="219" name="Google Shape;219;p27"/>
          <p:cNvSpPr txBox="1"/>
          <p:nvPr/>
        </p:nvSpPr>
        <p:spPr>
          <a:xfrm>
            <a:off x="7547650" y="1064900"/>
            <a:ext cx="864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C7E75C"/>
                </a:highlight>
              </a:rPr>
              <a:t>Orden</a:t>
            </a:r>
            <a:endParaRPr sz="1200"/>
          </a:p>
        </p:txBody>
      </p:sp>
      <p:sp>
        <p:nvSpPr>
          <p:cNvPr id="220" name="Google Shape;220;p27"/>
          <p:cNvSpPr txBox="1"/>
          <p:nvPr/>
        </p:nvSpPr>
        <p:spPr>
          <a:xfrm>
            <a:off x="7547650" y="2712325"/>
            <a:ext cx="1275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DFF15B"/>
                </a:highlight>
              </a:rPr>
              <a:t>Superfamilia</a:t>
            </a:r>
            <a:endParaRPr sz="1100"/>
          </a:p>
        </p:txBody>
      </p:sp>
      <p:sp>
        <p:nvSpPr>
          <p:cNvPr id="221" name="Google Shape;221;p27"/>
          <p:cNvSpPr txBox="1"/>
          <p:nvPr/>
        </p:nvSpPr>
        <p:spPr>
          <a:xfrm>
            <a:off x="7547650" y="3340113"/>
            <a:ext cx="1275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DFF15B"/>
                </a:highlight>
              </a:rPr>
              <a:t>Superfamilia</a:t>
            </a:r>
            <a:endParaRPr sz="1100"/>
          </a:p>
        </p:txBody>
      </p:sp>
      <p:sp>
        <p:nvSpPr>
          <p:cNvPr id="222" name="Google Shape;222;p27"/>
          <p:cNvSpPr txBox="1"/>
          <p:nvPr/>
        </p:nvSpPr>
        <p:spPr>
          <a:xfrm>
            <a:off x="7547650" y="3026234"/>
            <a:ext cx="9645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00"/>
                </a:highlight>
              </a:rPr>
              <a:t>Familia</a:t>
            </a:r>
            <a:endParaRPr sz="1100"/>
          </a:p>
        </p:txBody>
      </p:sp>
      <p:sp>
        <p:nvSpPr>
          <p:cNvPr id="223" name="Google Shape;223;p27"/>
          <p:cNvSpPr txBox="1"/>
          <p:nvPr/>
        </p:nvSpPr>
        <p:spPr>
          <a:xfrm>
            <a:off x="7547650" y="3747334"/>
            <a:ext cx="9645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00"/>
                </a:highlight>
              </a:rPr>
              <a:t>Familia</a:t>
            </a:r>
            <a:endParaRPr sz="1100"/>
          </a:p>
        </p:txBody>
      </p:sp>
      <p:sp>
        <p:nvSpPr>
          <p:cNvPr id="224" name="Google Shape;224;p27"/>
          <p:cNvSpPr/>
          <p:nvPr/>
        </p:nvSpPr>
        <p:spPr>
          <a:xfrm>
            <a:off x="6519925" y="4078625"/>
            <a:ext cx="914100" cy="2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/>
          <p:nvPr>
            <p:ph type="title"/>
          </p:nvPr>
        </p:nvSpPr>
        <p:spPr>
          <a:xfrm>
            <a:off x="311700" y="29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Suborden Strepsirrhini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0" name="Google Shape;230;p28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1" name="Google Shape;231;p28"/>
          <p:cNvPicPr preferRelativeResize="0"/>
          <p:nvPr/>
        </p:nvPicPr>
        <p:blipFill rotWithShape="1">
          <a:blip r:embed="rId3">
            <a:alphaModFix/>
          </a:blip>
          <a:srcRect b="52747" l="33650" r="2398" t="2108"/>
          <a:stretch/>
        </p:blipFill>
        <p:spPr>
          <a:xfrm>
            <a:off x="844150" y="924225"/>
            <a:ext cx="2902976" cy="18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8"/>
          <p:cNvPicPr preferRelativeResize="0"/>
          <p:nvPr/>
        </p:nvPicPr>
        <p:blipFill rotWithShape="1">
          <a:blip r:embed="rId4">
            <a:alphaModFix/>
          </a:blip>
          <a:srcRect b="15669" l="13201" r="40150" t="25535"/>
          <a:stretch/>
        </p:blipFill>
        <p:spPr>
          <a:xfrm>
            <a:off x="844150" y="2702357"/>
            <a:ext cx="2902973" cy="2058091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8"/>
          <p:cNvSpPr txBox="1"/>
          <p:nvPr/>
        </p:nvSpPr>
        <p:spPr>
          <a:xfrm>
            <a:off x="572600" y="4609975"/>
            <a:ext cx="1285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Fleagle, J. 2013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234" name="Google Shape;234;p28"/>
          <p:cNvPicPr preferRelativeResize="0"/>
          <p:nvPr/>
        </p:nvPicPr>
        <p:blipFill rotWithShape="1">
          <a:blip r:embed="rId5">
            <a:alphaModFix/>
          </a:blip>
          <a:srcRect b="10295" l="24613" r="27841" t="19281"/>
          <a:stretch/>
        </p:blipFill>
        <p:spPr>
          <a:xfrm>
            <a:off x="4661300" y="739425"/>
            <a:ext cx="4170998" cy="347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8"/>
          <p:cNvSpPr txBox="1"/>
          <p:nvPr/>
        </p:nvSpPr>
        <p:spPr>
          <a:xfrm>
            <a:off x="7025175" y="4544725"/>
            <a:ext cx="14568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Geissmann, 2003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236" name="Google Shape;236;p28"/>
          <p:cNvPicPr preferRelativeResize="0"/>
          <p:nvPr/>
        </p:nvPicPr>
        <p:blipFill rotWithShape="1">
          <a:blip r:embed="rId6">
            <a:alphaModFix/>
          </a:blip>
          <a:srcRect b="47608" l="17266" r="52621" t="33218"/>
          <a:stretch/>
        </p:blipFill>
        <p:spPr>
          <a:xfrm>
            <a:off x="5413775" y="2521525"/>
            <a:ext cx="1172476" cy="11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/>
          <p:cNvPicPr preferRelativeResize="0"/>
          <p:nvPr/>
        </p:nvPicPr>
        <p:blipFill rotWithShape="1">
          <a:blip r:embed="rId7">
            <a:alphaModFix/>
          </a:blip>
          <a:srcRect b="29064" l="27805" r="29318" t="41140"/>
          <a:stretch/>
        </p:blipFill>
        <p:spPr>
          <a:xfrm>
            <a:off x="5513850" y="974450"/>
            <a:ext cx="972325" cy="1014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9"/>
          <p:cNvSpPr txBox="1"/>
          <p:nvPr>
            <p:ph type="title"/>
          </p:nvPr>
        </p:nvSpPr>
        <p:spPr>
          <a:xfrm>
            <a:off x="311700" y="294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Suborden Strepsirrhini</a:t>
            </a:r>
            <a:endParaRPr/>
          </a:p>
        </p:txBody>
      </p:sp>
      <p:sp>
        <p:nvSpPr>
          <p:cNvPr id="243" name="Google Shape;243;p29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4" name="Google Shape;244;p29"/>
          <p:cNvPicPr preferRelativeResize="0"/>
          <p:nvPr/>
        </p:nvPicPr>
        <p:blipFill rotWithShape="1">
          <a:blip r:embed="rId3">
            <a:alphaModFix/>
          </a:blip>
          <a:srcRect b="5820" l="0" r="0" t="0"/>
          <a:stretch/>
        </p:blipFill>
        <p:spPr>
          <a:xfrm>
            <a:off x="3466538" y="1255650"/>
            <a:ext cx="3186750" cy="207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9"/>
          <p:cNvPicPr preferRelativeResize="0"/>
          <p:nvPr/>
        </p:nvPicPr>
        <p:blipFill rotWithShape="1">
          <a:blip r:embed="rId4">
            <a:alphaModFix/>
          </a:blip>
          <a:srcRect b="9600" l="0" r="0" t="0"/>
          <a:stretch/>
        </p:blipFill>
        <p:spPr>
          <a:xfrm>
            <a:off x="6900975" y="1255648"/>
            <a:ext cx="1722604" cy="20762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 txBox="1"/>
          <p:nvPr/>
        </p:nvSpPr>
        <p:spPr>
          <a:xfrm>
            <a:off x="825750" y="3455800"/>
            <a:ext cx="47094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2"/>
                </a:solidFill>
              </a:rPr>
              <a:t>Nycticebus coucan</a:t>
            </a:r>
            <a:r>
              <a:rPr i="1" lang="en-GB">
                <a:solidFill>
                  <a:schemeClr val="dk2"/>
                </a:solidFill>
              </a:rPr>
              <a:t>g</a:t>
            </a:r>
            <a:r>
              <a:rPr lang="en-GB"/>
              <a:t>                                      </a:t>
            </a:r>
            <a:r>
              <a:rPr i="1" lang="en-GB">
                <a:solidFill>
                  <a:schemeClr val="dk2"/>
                </a:solidFill>
              </a:rPr>
              <a:t> Lemur catta    </a:t>
            </a:r>
            <a:r>
              <a:rPr lang="en-GB"/>
              <a:t>                      </a:t>
            </a:r>
            <a:endParaRPr i="1">
              <a:solidFill>
                <a:schemeClr val="dk2"/>
              </a:solidFill>
            </a:endParaRPr>
          </a:p>
        </p:txBody>
      </p:sp>
      <p:pic>
        <p:nvPicPr>
          <p:cNvPr id="247" name="Google Shape;24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275025"/>
            <a:ext cx="3066451" cy="203748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9"/>
          <p:cNvSpPr txBox="1"/>
          <p:nvPr/>
        </p:nvSpPr>
        <p:spPr>
          <a:xfrm>
            <a:off x="6875025" y="3455800"/>
            <a:ext cx="1774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2"/>
                </a:solidFill>
              </a:rPr>
              <a:t>     </a:t>
            </a:r>
            <a:r>
              <a:rPr i="1" lang="en-GB">
                <a:solidFill>
                  <a:schemeClr val="dk2"/>
                </a:solidFill>
              </a:rPr>
              <a:t>Daubentonia </a:t>
            </a:r>
            <a:endParaRPr i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>
                <a:solidFill>
                  <a:schemeClr val="dk2"/>
                </a:solidFill>
              </a:rPr>
              <a:t>madagascariensis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/>
          <p:nvPr>
            <p:ph type="title"/>
          </p:nvPr>
        </p:nvSpPr>
        <p:spPr>
          <a:xfrm>
            <a:off x="311700" y="354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Subor</a:t>
            </a:r>
            <a:r>
              <a:rPr lang="en-GB">
                <a:solidFill>
                  <a:srgbClr val="000000"/>
                </a:solidFill>
              </a:rPr>
              <a:t>den Haplorrhini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0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5" name="Google Shape;255;p30"/>
          <p:cNvPicPr preferRelativeResize="0"/>
          <p:nvPr/>
        </p:nvPicPr>
        <p:blipFill rotWithShape="1">
          <a:blip r:embed="rId3">
            <a:alphaModFix/>
          </a:blip>
          <a:srcRect b="3467" l="39867" r="0" t="9847"/>
          <a:stretch/>
        </p:blipFill>
        <p:spPr>
          <a:xfrm>
            <a:off x="2511475" y="1324075"/>
            <a:ext cx="3619699" cy="32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 txBox="1"/>
          <p:nvPr/>
        </p:nvSpPr>
        <p:spPr>
          <a:xfrm>
            <a:off x="6201500" y="1324075"/>
            <a:ext cx="964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highlight>
                  <a:srgbClr val="C7E75C"/>
                </a:highlight>
              </a:rPr>
              <a:t>Suborden</a:t>
            </a:r>
            <a:endParaRPr sz="1200">
              <a:highlight>
                <a:srgbClr val="C7E75C"/>
              </a:highlight>
            </a:endParaRPr>
          </a:p>
        </p:txBody>
      </p:sp>
      <p:sp>
        <p:nvSpPr>
          <p:cNvPr id="257" name="Google Shape;257;p30"/>
          <p:cNvSpPr txBox="1"/>
          <p:nvPr/>
        </p:nvSpPr>
        <p:spPr>
          <a:xfrm>
            <a:off x="6201500" y="1848450"/>
            <a:ext cx="914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highlight>
                  <a:srgbClr val="C7E75C"/>
                </a:highlight>
              </a:rPr>
              <a:t>Infraorden</a:t>
            </a:r>
            <a:endParaRPr sz="1200">
              <a:highlight>
                <a:srgbClr val="C7E75C"/>
              </a:highlight>
            </a:endParaRPr>
          </a:p>
        </p:txBody>
      </p:sp>
      <p:sp>
        <p:nvSpPr>
          <p:cNvPr id="258" name="Google Shape;258;p30"/>
          <p:cNvSpPr txBox="1"/>
          <p:nvPr/>
        </p:nvSpPr>
        <p:spPr>
          <a:xfrm>
            <a:off x="6201500" y="2242050"/>
            <a:ext cx="9645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highlight>
                  <a:srgbClr val="C7E75C"/>
                </a:highlight>
              </a:rPr>
              <a:t>Parvorden</a:t>
            </a:r>
            <a:endParaRPr sz="1200">
              <a:highlight>
                <a:srgbClr val="C7E75C"/>
              </a:highlight>
            </a:endParaRPr>
          </a:p>
        </p:txBody>
      </p:sp>
      <p:sp>
        <p:nvSpPr>
          <p:cNvPr id="259" name="Google Shape;259;p30"/>
          <p:cNvSpPr txBox="1"/>
          <p:nvPr/>
        </p:nvSpPr>
        <p:spPr>
          <a:xfrm>
            <a:off x="6201500" y="2640875"/>
            <a:ext cx="1275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DFF15B"/>
                </a:highlight>
              </a:rPr>
              <a:t>Superfamilia</a:t>
            </a:r>
            <a:endParaRPr sz="1200"/>
          </a:p>
        </p:txBody>
      </p:sp>
      <p:sp>
        <p:nvSpPr>
          <p:cNvPr id="260" name="Google Shape;260;p30"/>
          <p:cNvSpPr txBox="1"/>
          <p:nvPr/>
        </p:nvSpPr>
        <p:spPr>
          <a:xfrm>
            <a:off x="6201500" y="2922284"/>
            <a:ext cx="9645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00"/>
                </a:highlight>
              </a:rPr>
              <a:t>Familia</a:t>
            </a:r>
            <a:endParaRPr sz="1100"/>
          </a:p>
        </p:txBody>
      </p:sp>
      <p:sp>
        <p:nvSpPr>
          <p:cNvPr id="261" name="Google Shape;261;p30"/>
          <p:cNvSpPr txBox="1"/>
          <p:nvPr/>
        </p:nvSpPr>
        <p:spPr>
          <a:xfrm>
            <a:off x="6201500" y="3701009"/>
            <a:ext cx="9645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00"/>
                </a:highlight>
              </a:rPr>
              <a:t>Familia</a:t>
            </a:r>
            <a:endParaRPr sz="1100"/>
          </a:p>
        </p:txBody>
      </p:sp>
      <p:sp>
        <p:nvSpPr>
          <p:cNvPr id="262" name="Google Shape;262;p30"/>
          <p:cNvSpPr txBox="1"/>
          <p:nvPr/>
        </p:nvSpPr>
        <p:spPr>
          <a:xfrm>
            <a:off x="6201500" y="3255375"/>
            <a:ext cx="1275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DFF15B"/>
                </a:highlight>
              </a:rPr>
              <a:t>Superfamilia</a:t>
            </a:r>
            <a:endParaRPr sz="1200"/>
          </a:p>
        </p:txBody>
      </p:sp>
      <p:sp>
        <p:nvSpPr>
          <p:cNvPr id="263" name="Google Shape;263;p30"/>
          <p:cNvSpPr/>
          <p:nvPr/>
        </p:nvSpPr>
        <p:spPr>
          <a:xfrm>
            <a:off x="5103450" y="3942200"/>
            <a:ext cx="914100" cy="28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/>
          <p:nvPr>
            <p:ph type="title"/>
          </p:nvPr>
        </p:nvSpPr>
        <p:spPr>
          <a:xfrm>
            <a:off x="311700" y="163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Suborden Haplorrhini</a:t>
            </a:r>
            <a:endParaRPr/>
          </a:p>
        </p:txBody>
      </p:sp>
      <p:sp>
        <p:nvSpPr>
          <p:cNvPr id="269" name="Google Shape;269;p31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0" name="Google Shape;270;p31"/>
          <p:cNvPicPr preferRelativeResize="0"/>
          <p:nvPr/>
        </p:nvPicPr>
        <p:blipFill rotWithShape="1">
          <a:blip r:embed="rId3">
            <a:alphaModFix/>
          </a:blip>
          <a:srcRect b="22199" l="26995" r="27219" t="40439"/>
          <a:stretch/>
        </p:blipFill>
        <p:spPr>
          <a:xfrm>
            <a:off x="648950" y="856998"/>
            <a:ext cx="3600067" cy="165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/>
          <p:cNvPicPr preferRelativeResize="0"/>
          <p:nvPr/>
        </p:nvPicPr>
        <p:blipFill rotWithShape="1">
          <a:blip r:embed="rId4">
            <a:alphaModFix/>
          </a:blip>
          <a:srcRect b="1797" l="0" r="0" t="0"/>
          <a:stretch/>
        </p:blipFill>
        <p:spPr>
          <a:xfrm>
            <a:off x="4798300" y="284300"/>
            <a:ext cx="3600075" cy="438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/>
          <p:cNvPicPr preferRelativeResize="0"/>
          <p:nvPr/>
        </p:nvPicPr>
        <p:blipFill rotWithShape="1">
          <a:blip r:embed="rId5">
            <a:alphaModFix/>
          </a:blip>
          <a:srcRect b="7458" l="0" r="53866" t="0"/>
          <a:stretch/>
        </p:blipFill>
        <p:spPr>
          <a:xfrm>
            <a:off x="552800" y="2504075"/>
            <a:ext cx="2018950" cy="245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1"/>
          <p:cNvPicPr preferRelativeResize="0"/>
          <p:nvPr/>
        </p:nvPicPr>
        <p:blipFill rotWithShape="1">
          <a:blip r:embed="rId6">
            <a:alphaModFix/>
          </a:blip>
          <a:srcRect b="0" l="40706" r="8826" t="0"/>
          <a:stretch/>
        </p:blipFill>
        <p:spPr>
          <a:xfrm>
            <a:off x="2764800" y="2735600"/>
            <a:ext cx="1366100" cy="18080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/>
        </p:nvSpPr>
        <p:spPr>
          <a:xfrm>
            <a:off x="2523500" y="2177825"/>
            <a:ext cx="16074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Geissmann, 2003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275" name="Google Shape;275;p31"/>
          <p:cNvSpPr txBox="1"/>
          <p:nvPr/>
        </p:nvSpPr>
        <p:spPr>
          <a:xfrm>
            <a:off x="4677925" y="254950"/>
            <a:ext cx="1330200" cy="31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Simiiforme</a:t>
            </a:r>
            <a:endParaRPr/>
          </a:p>
        </p:txBody>
      </p:sp>
      <p:sp>
        <p:nvSpPr>
          <p:cNvPr id="276" name="Google Shape;276;p31"/>
          <p:cNvSpPr txBox="1"/>
          <p:nvPr/>
        </p:nvSpPr>
        <p:spPr>
          <a:xfrm>
            <a:off x="6540225" y="244450"/>
            <a:ext cx="1319100" cy="33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Strepsirrhini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Simiformes o Antropoideos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2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3" name="Google Shape;283;p32"/>
          <p:cNvPicPr preferRelativeResize="0"/>
          <p:nvPr/>
        </p:nvPicPr>
        <p:blipFill rotWithShape="1">
          <a:blip r:embed="rId3">
            <a:alphaModFix/>
          </a:blip>
          <a:srcRect b="3470" l="59228" r="0" t="22999"/>
          <a:stretch/>
        </p:blipFill>
        <p:spPr>
          <a:xfrm>
            <a:off x="3274975" y="1263375"/>
            <a:ext cx="2822875" cy="31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2"/>
          <p:cNvSpPr txBox="1"/>
          <p:nvPr/>
        </p:nvSpPr>
        <p:spPr>
          <a:xfrm>
            <a:off x="6085250" y="1316025"/>
            <a:ext cx="9393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highlight>
                  <a:srgbClr val="C7E75C"/>
                </a:highlight>
              </a:rPr>
              <a:t>Infraorden</a:t>
            </a:r>
            <a:endParaRPr sz="1200">
              <a:highlight>
                <a:srgbClr val="C7E75C"/>
              </a:highlight>
            </a:endParaRPr>
          </a:p>
        </p:txBody>
      </p:sp>
      <p:sp>
        <p:nvSpPr>
          <p:cNvPr id="285" name="Google Shape;285;p32"/>
          <p:cNvSpPr txBox="1"/>
          <p:nvPr/>
        </p:nvSpPr>
        <p:spPr>
          <a:xfrm>
            <a:off x="6072650" y="1759850"/>
            <a:ext cx="9645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highlight>
                  <a:srgbClr val="C7E75C"/>
                </a:highlight>
              </a:rPr>
              <a:t>Parvorden</a:t>
            </a:r>
            <a:endParaRPr sz="1200">
              <a:highlight>
                <a:srgbClr val="C7E75C"/>
              </a:highlight>
            </a:endParaRPr>
          </a:p>
        </p:txBody>
      </p:sp>
      <p:sp>
        <p:nvSpPr>
          <p:cNvPr id="286" name="Google Shape;286;p32"/>
          <p:cNvSpPr txBox="1"/>
          <p:nvPr/>
        </p:nvSpPr>
        <p:spPr>
          <a:xfrm>
            <a:off x="6097850" y="2249075"/>
            <a:ext cx="1275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DFF15B"/>
                </a:highlight>
              </a:rPr>
              <a:t>Superfamilia</a:t>
            </a:r>
            <a:endParaRPr sz="1200"/>
          </a:p>
        </p:txBody>
      </p:sp>
      <p:sp>
        <p:nvSpPr>
          <p:cNvPr id="287" name="Google Shape;287;p32"/>
          <p:cNvSpPr txBox="1"/>
          <p:nvPr/>
        </p:nvSpPr>
        <p:spPr>
          <a:xfrm>
            <a:off x="6072650" y="2933925"/>
            <a:ext cx="1275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DFF15B"/>
                </a:highlight>
              </a:rPr>
              <a:t>Superfamilia</a:t>
            </a:r>
            <a:endParaRPr sz="1200"/>
          </a:p>
        </p:txBody>
      </p:sp>
      <p:sp>
        <p:nvSpPr>
          <p:cNvPr id="288" name="Google Shape;288;p32"/>
          <p:cNvSpPr txBox="1"/>
          <p:nvPr/>
        </p:nvSpPr>
        <p:spPr>
          <a:xfrm>
            <a:off x="6072650" y="2591496"/>
            <a:ext cx="9645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00"/>
                </a:highlight>
              </a:rPr>
              <a:t>Familia</a:t>
            </a:r>
            <a:endParaRPr sz="1100"/>
          </a:p>
        </p:txBody>
      </p:sp>
      <p:sp>
        <p:nvSpPr>
          <p:cNvPr id="289" name="Google Shape;289;p32"/>
          <p:cNvSpPr txBox="1"/>
          <p:nvPr/>
        </p:nvSpPr>
        <p:spPr>
          <a:xfrm>
            <a:off x="6072650" y="3426284"/>
            <a:ext cx="9645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00"/>
                </a:highlight>
              </a:rPr>
              <a:t>Familia</a:t>
            </a:r>
            <a:endParaRPr sz="1100"/>
          </a:p>
        </p:txBody>
      </p:sp>
      <p:sp>
        <p:nvSpPr>
          <p:cNvPr id="290" name="Google Shape;290;p32"/>
          <p:cNvSpPr/>
          <p:nvPr/>
        </p:nvSpPr>
        <p:spPr>
          <a:xfrm>
            <a:off x="4882300" y="3707675"/>
            <a:ext cx="1065000" cy="34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3"/>
          <p:cNvSpPr txBox="1"/>
          <p:nvPr>
            <p:ph type="title"/>
          </p:nvPr>
        </p:nvSpPr>
        <p:spPr>
          <a:xfrm>
            <a:off x="150675" y="193875"/>
            <a:ext cx="477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Simiformes o Antropoideos</a:t>
            </a:r>
            <a:endParaRPr/>
          </a:p>
        </p:txBody>
      </p:sp>
      <p:sp>
        <p:nvSpPr>
          <p:cNvPr id="296" name="Google Shape;296;p33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297" name="Google Shape;297;p33"/>
          <p:cNvGraphicFramePr/>
          <p:nvPr/>
        </p:nvGraphicFramePr>
        <p:xfrm>
          <a:off x="1231725" y="1114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{1AFAC12C-B2EF-4512-8FE0-E31B3BE8A2E4}</a:tableStyleId>
              </a:tblPr>
              <a:tblGrid>
                <a:gridCol w="1244450"/>
                <a:gridCol w="1244450"/>
              </a:tblGrid>
              <a:tr h="37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/>
                        <a:t>Platyrrhini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/>
                        <a:t>Catarrhini</a:t>
                      </a:r>
                      <a:endParaRPr b="1"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6D7A8"/>
                    </a:solidFill>
                  </a:tcPr>
                </a:tc>
              </a:tr>
              <a:tr h="37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América 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África y Asia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Nostril ancho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Nostril angosto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3 premolares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2 premolares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Sin tubo auditivo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Tubo auditivo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0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Cola prensil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Cola no prensil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Sin bolsas en mejillas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Bolsas en mejillas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4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Sin callosidad isquial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/>
                        <a:t>Callosidad isquial</a:t>
                      </a:r>
                      <a:endParaRPr sz="1200"/>
                    </a:p>
                  </a:txBody>
                  <a:tcPr marT="91425" marB="91425" marR="91425" marL="91425">
                    <a:lnL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6D7A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298" name="Google Shape;29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4408" y="193873"/>
            <a:ext cx="4409589" cy="13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1435" y="1786713"/>
            <a:ext cx="1924876" cy="239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3"/>
          <p:cNvPicPr preferRelativeResize="0"/>
          <p:nvPr/>
        </p:nvPicPr>
        <p:blipFill rotWithShape="1">
          <a:blip r:embed="rId5">
            <a:alphaModFix/>
          </a:blip>
          <a:srcRect b="0" l="30294" r="15990" t="22227"/>
          <a:stretch/>
        </p:blipFill>
        <p:spPr>
          <a:xfrm>
            <a:off x="7113531" y="1786713"/>
            <a:ext cx="1657119" cy="23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3"/>
          <p:cNvSpPr txBox="1"/>
          <p:nvPr/>
        </p:nvSpPr>
        <p:spPr>
          <a:xfrm>
            <a:off x="4970150" y="4138825"/>
            <a:ext cx="39381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chemeClr val="dk2"/>
                </a:solidFill>
              </a:rPr>
              <a:t>  Ateles fusciceps</a:t>
            </a:r>
            <a:r>
              <a:rPr i="1" lang="en-GB" sz="1200">
                <a:solidFill>
                  <a:schemeClr val="dk2"/>
                </a:solidFill>
              </a:rPr>
              <a:t>      </a:t>
            </a:r>
            <a:r>
              <a:rPr lang="en-GB" sz="1100"/>
              <a:t>        </a:t>
            </a:r>
            <a:r>
              <a:rPr lang="en-GB" sz="1200"/>
              <a:t>           </a:t>
            </a:r>
            <a:r>
              <a:rPr i="1" lang="en-GB" sz="1200">
                <a:solidFill>
                  <a:schemeClr val="dk2"/>
                </a:solidFill>
              </a:rPr>
              <a:t>M</a:t>
            </a:r>
            <a:r>
              <a:rPr i="1" lang="en-GB" sz="1200">
                <a:solidFill>
                  <a:schemeClr val="dk2"/>
                </a:solidFill>
              </a:rPr>
              <a:t>acaca nemestrina</a:t>
            </a:r>
            <a:endParaRPr i="1" sz="1200">
              <a:solidFill>
                <a:schemeClr val="dk2"/>
              </a:solidFill>
            </a:endParaRPr>
          </a:p>
        </p:txBody>
      </p:sp>
      <p:sp>
        <p:nvSpPr>
          <p:cNvPr id="302" name="Google Shape;302;p33"/>
          <p:cNvSpPr txBox="1"/>
          <p:nvPr/>
        </p:nvSpPr>
        <p:spPr>
          <a:xfrm>
            <a:off x="7399638" y="1475325"/>
            <a:ext cx="12858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Fleagle, J., 2013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Simiformes o Antropoideos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4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09" name="Google Shape;309;p34"/>
          <p:cNvPicPr preferRelativeResize="0"/>
          <p:nvPr/>
        </p:nvPicPr>
        <p:blipFill rotWithShape="1">
          <a:blip r:embed="rId3">
            <a:alphaModFix/>
          </a:blip>
          <a:srcRect b="3467" l="77510" r="0" t="33132"/>
          <a:stretch/>
        </p:blipFill>
        <p:spPr>
          <a:xfrm>
            <a:off x="3632700" y="1186263"/>
            <a:ext cx="1878576" cy="32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4"/>
          <p:cNvSpPr txBox="1"/>
          <p:nvPr/>
        </p:nvSpPr>
        <p:spPr>
          <a:xfrm>
            <a:off x="5511300" y="1340050"/>
            <a:ext cx="964500" cy="3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highlight>
                  <a:srgbClr val="C7E75C"/>
                </a:highlight>
              </a:rPr>
              <a:t>Parvorden</a:t>
            </a:r>
            <a:endParaRPr sz="1200">
              <a:highlight>
                <a:srgbClr val="C7E75C"/>
              </a:highlight>
            </a:endParaRPr>
          </a:p>
        </p:txBody>
      </p:sp>
      <p:sp>
        <p:nvSpPr>
          <p:cNvPr id="311" name="Google Shape;311;p34"/>
          <p:cNvSpPr txBox="1"/>
          <p:nvPr/>
        </p:nvSpPr>
        <p:spPr>
          <a:xfrm>
            <a:off x="5511300" y="1890425"/>
            <a:ext cx="1275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DFF15B"/>
                </a:highlight>
              </a:rPr>
              <a:t>Superfamilia</a:t>
            </a:r>
            <a:endParaRPr sz="1200"/>
          </a:p>
        </p:txBody>
      </p:sp>
      <p:sp>
        <p:nvSpPr>
          <p:cNvPr id="312" name="Google Shape;312;p34"/>
          <p:cNvSpPr txBox="1"/>
          <p:nvPr/>
        </p:nvSpPr>
        <p:spPr>
          <a:xfrm>
            <a:off x="5511300" y="2692138"/>
            <a:ext cx="12759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DFF15B"/>
                </a:highlight>
              </a:rPr>
              <a:t>Superfamilia</a:t>
            </a:r>
            <a:endParaRPr sz="1200"/>
          </a:p>
        </p:txBody>
      </p:sp>
      <p:sp>
        <p:nvSpPr>
          <p:cNvPr id="313" name="Google Shape;313;p34"/>
          <p:cNvSpPr txBox="1"/>
          <p:nvPr/>
        </p:nvSpPr>
        <p:spPr>
          <a:xfrm>
            <a:off x="5511300" y="2330296"/>
            <a:ext cx="9645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00"/>
                </a:highlight>
              </a:rPr>
              <a:t>Familia</a:t>
            </a:r>
            <a:endParaRPr sz="1100"/>
          </a:p>
        </p:txBody>
      </p:sp>
      <p:sp>
        <p:nvSpPr>
          <p:cNvPr id="314" name="Google Shape;314;p34"/>
          <p:cNvSpPr txBox="1"/>
          <p:nvPr/>
        </p:nvSpPr>
        <p:spPr>
          <a:xfrm>
            <a:off x="5511300" y="3253359"/>
            <a:ext cx="964500" cy="2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00"/>
                </a:highlight>
              </a:rPr>
              <a:t>Familia</a:t>
            </a:r>
            <a:endParaRPr sz="1100"/>
          </a:p>
        </p:txBody>
      </p:sp>
      <p:sp>
        <p:nvSpPr>
          <p:cNvPr id="315" name="Google Shape;315;p34"/>
          <p:cNvSpPr/>
          <p:nvPr/>
        </p:nvSpPr>
        <p:spPr>
          <a:xfrm>
            <a:off x="4078625" y="3637375"/>
            <a:ext cx="12759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5"/>
          <p:cNvSpPr txBox="1"/>
          <p:nvPr>
            <p:ph type="title"/>
          </p:nvPr>
        </p:nvSpPr>
        <p:spPr>
          <a:xfrm>
            <a:off x="311700" y="166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Catarrhini</a:t>
            </a:r>
            <a:endParaRPr/>
          </a:p>
        </p:txBody>
      </p:sp>
      <p:sp>
        <p:nvSpPr>
          <p:cNvPr id="321" name="Google Shape;321;p35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2" name="Google Shape;322;p35"/>
          <p:cNvPicPr preferRelativeResize="0"/>
          <p:nvPr/>
        </p:nvPicPr>
        <p:blipFill rotWithShape="1">
          <a:blip r:embed="rId3">
            <a:alphaModFix/>
          </a:blip>
          <a:srcRect b="10173" l="31109" r="35024" t="19949"/>
          <a:stretch/>
        </p:blipFill>
        <p:spPr>
          <a:xfrm>
            <a:off x="532450" y="738700"/>
            <a:ext cx="3405552" cy="395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5"/>
          <p:cNvPicPr preferRelativeResize="0"/>
          <p:nvPr/>
        </p:nvPicPr>
        <p:blipFill rotWithShape="1">
          <a:blip r:embed="rId4">
            <a:alphaModFix/>
          </a:blip>
          <a:srcRect b="0" l="0" r="0" t="3910"/>
          <a:stretch/>
        </p:blipFill>
        <p:spPr>
          <a:xfrm>
            <a:off x="4329775" y="65100"/>
            <a:ext cx="1745161" cy="223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9775" y="2300925"/>
            <a:ext cx="1745150" cy="254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7274" y="65105"/>
            <a:ext cx="1597375" cy="239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7275" y="2455125"/>
            <a:ext cx="1597370" cy="239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175" y="2764362"/>
            <a:ext cx="3254551" cy="1820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6"/>
          <p:cNvSpPr txBox="1"/>
          <p:nvPr>
            <p:ph type="title"/>
          </p:nvPr>
        </p:nvSpPr>
        <p:spPr>
          <a:xfrm>
            <a:off x="311700" y="342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Superfamilia Hominoidea</a:t>
            </a:r>
            <a:endParaRPr/>
          </a:p>
        </p:txBody>
      </p:sp>
      <p:sp>
        <p:nvSpPr>
          <p:cNvPr id="333" name="Google Shape;333;p36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4" name="Google Shape;334;p36"/>
          <p:cNvPicPr preferRelativeResize="0"/>
          <p:nvPr/>
        </p:nvPicPr>
        <p:blipFill rotWithShape="1">
          <a:blip r:embed="rId4">
            <a:alphaModFix/>
          </a:blip>
          <a:srcRect b="10159" l="16954" r="37543" t="15469"/>
          <a:stretch/>
        </p:blipFill>
        <p:spPr>
          <a:xfrm>
            <a:off x="5618950" y="1226988"/>
            <a:ext cx="3023774" cy="2779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6"/>
          <p:cNvSpPr txBox="1"/>
          <p:nvPr/>
        </p:nvSpPr>
        <p:spPr>
          <a:xfrm>
            <a:off x="6177775" y="4436475"/>
            <a:ext cx="2069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Gibbs, Sally et al. 2000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336" name="Google Shape;33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4838" y="3206313"/>
            <a:ext cx="2863075" cy="93613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6"/>
          <p:cNvSpPr txBox="1"/>
          <p:nvPr/>
        </p:nvSpPr>
        <p:spPr>
          <a:xfrm>
            <a:off x="361975" y="1188100"/>
            <a:ext cx="2801100" cy="1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Características</a:t>
            </a:r>
            <a:endParaRPr b="1"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GB">
                <a:solidFill>
                  <a:schemeClr val="dk2"/>
                </a:solidFill>
              </a:rPr>
              <a:t>Cerebro de gran tamaño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GB">
                <a:solidFill>
                  <a:schemeClr val="dk2"/>
                </a:solidFill>
              </a:rPr>
              <a:t>Fórmula dental 2.1.2.3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GB">
                <a:solidFill>
                  <a:schemeClr val="dk2"/>
                </a:solidFill>
              </a:rPr>
              <a:t>Complejo cp3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338" name="Google Shape;33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7863" y="1120438"/>
            <a:ext cx="1379050" cy="153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6"/>
          <p:cNvSpPr txBox="1"/>
          <p:nvPr/>
        </p:nvSpPr>
        <p:spPr>
          <a:xfrm>
            <a:off x="6559375" y="691900"/>
            <a:ext cx="1687800" cy="4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Familia Hominidae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40" name="Google Shape;340;p36"/>
          <p:cNvSpPr txBox="1"/>
          <p:nvPr/>
        </p:nvSpPr>
        <p:spPr>
          <a:xfrm>
            <a:off x="5012925" y="506800"/>
            <a:ext cx="1265700" cy="6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Familia Hylobatidae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3" name="Google Shape;53;p1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Taxonomía y cladística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7"/>
          <p:cNvSpPr txBox="1"/>
          <p:nvPr>
            <p:ph type="title"/>
          </p:nvPr>
        </p:nvSpPr>
        <p:spPr>
          <a:xfrm>
            <a:off x="311700" y="33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Superfamilia Hominoidea</a:t>
            </a:r>
            <a:endParaRPr/>
          </a:p>
        </p:txBody>
      </p:sp>
      <p:sp>
        <p:nvSpPr>
          <p:cNvPr id="346" name="Google Shape;346;p37"/>
          <p:cNvSpPr txBox="1"/>
          <p:nvPr>
            <p:ph idx="1" type="body"/>
          </p:nvPr>
        </p:nvSpPr>
        <p:spPr>
          <a:xfrm>
            <a:off x="311700" y="826850"/>
            <a:ext cx="3999900" cy="13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Comportamiento postural</a:t>
            </a:r>
            <a:endParaRPr b="1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Tórax ancho y poco profundo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Escápula en posición dorsal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Región lumbar corta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Alas ilíacas anchas</a:t>
            </a:r>
            <a:endParaRPr/>
          </a:p>
        </p:txBody>
      </p:sp>
      <p:sp>
        <p:nvSpPr>
          <p:cNvPr id="347" name="Google Shape;347;p37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8" name="Google Shape;348;p37"/>
          <p:cNvPicPr preferRelativeResize="0"/>
          <p:nvPr/>
        </p:nvPicPr>
        <p:blipFill rotWithShape="1">
          <a:blip r:embed="rId3">
            <a:alphaModFix/>
          </a:blip>
          <a:srcRect b="0" l="0" r="0" t="45896"/>
          <a:stretch/>
        </p:blipFill>
        <p:spPr>
          <a:xfrm>
            <a:off x="5839397" y="2966625"/>
            <a:ext cx="2285454" cy="18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675" y="2481350"/>
            <a:ext cx="3481350" cy="228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 rotWithShape="1">
          <a:blip r:embed="rId5">
            <a:alphaModFix/>
          </a:blip>
          <a:srcRect b="53647" l="0" r="10386" t="0"/>
          <a:stretch/>
        </p:blipFill>
        <p:spPr>
          <a:xfrm>
            <a:off x="5618421" y="535425"/>
            <a:ext cx="2390579" cy="18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 txBox="1"/>
          <p:nvPr/>
        </p:nvSpPr>
        <p:spPr>
          <a:xfrm>
            <a:off x="6079575" y="163938"/>
            <a:ext cx="16080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Cercopithecoidea</a:t>
            </a:r>
            <a:endParaRPr sz="1200"/>
          </a:p>
        </p:txBody>
      </p:sp>
      <p:sp>
        <p:nvSpPr>
          <p:cNvPr id="352" name="Google Shape;352;p37"/>
          <p:cNvSpPr/>
          <p:nvPr/>
        </p:nvSpPr>
        <p:spPr>
          <a:xfrm>
            <a:off x="1085000" y="3223200"/>
            <a:ext cx="441900" cy="639900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7"/>
          <p:cNvSpPr txBox="1"/>
          <p:nvPr/>
        </p:nvSpPr>
        <p:spPr>
          <a:xfrm>
            <a:off x="4468025" y="4840500"/>
            <a:ext cx="9567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Tuttle, 2014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354" name="Google Shape;354;p37"/>
          <p:cNvSpPr txBox="1"/>
          <p:nvPr/>
        </p:nvSpPr>
        <p:spPr>
          <a:xfrm>
            <a:off x="6328350" y="2663625"/>
            <a:ext cx="14265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Hominoidea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8"/>
          <p:cNvSpPr txBox="1"/>
          <p:nvPr>
            <p:ph type="title"/>
          </p:nvPr>
        </p:nvSpPr>
        <p:spPr>
          <a:xfrm>
            <a:off x="311700" y="33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Superfamilia Hominoidea</a:t>
            </a:r>
            <a:endParaRPr/>
          </a:p>
        </p:txBody>
      </p:sp>
      <p:sp>
        <p:nvSpPr>
          <p:cNvPr id="360" name="Google Shape;360;p38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1" name="Google Shape;361;p38"/>
          <p:cNvPicPr preferRelativeResize="0"/>
          <p:nvPr/>
        </p:nvPicPr>
        <p:blipFill rotWithShape="1">
          <a:blip r:embed="rId3">
            <a:alphaModFix/>
          </a:blip>
          <a:srcRect b="3465" l="6283" r="1584" t="2884"/>
          <a:stretch/>
        </p:blipFill>
        <p:spPr>
          <a:xfrm>
            <a:off x="4701512" y="1495675"/>
            <a:ext cx="3676784" cy="3104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 txBox="1"/>
          <p:nvPr/>
        </p:nvSpPr>
        <p:spPr>
          <a:xfrm>
            <a:off x="5686000" y="1161175"/>
            <a:ext cx="1506900" cy="3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2"/>
                </a:solidFill>
                <a:highlight>
                  <a:srgbClr val="FFFFFF"/>
                </a:highlight>
              </a:rPr>
              <a:t>Knuckle-walking</a:t>
            </a:r>
            <a:endParaRPr i="1">
              <a:solidFill>
                <a:schemeClr val="dk2"/>
              </a:solidFill>
            </a:endParaRPr>
          </a:p>
        </p:txBody>
      </p:sp>
      <p:pic>
        <p:nvPicPr>
          <p:cNvPr id="363" name="Google Shape;36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00" y="1433574"/>
            <a:ext cx="3748751" cy="3166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8"/>
          <p:cNvSpPr txBox="1"/>
          <p:nvPr/>
        </p:nvSpPr>
        <p:spPr>
          <a:xfrm>
            <a:off x="1903700" y="1838375"/>
            <a:ext cx="1086600" cy="30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6AA84F"/>
                </a:solidFill>
              </a:rPr>
              <a:t>PRONOGRADÍA</a:t>
            </a:r>
            <a:endParaRPr b="1" sz="900">
              <a:solidFill>
                <a:srgbClr val="6AA84F"/>
              </a:solidFill>
            </a:endParaRPr>
          </a:p>
        </p:txBody>
      </p:sp>
      <p:sp>
        <p:nvSpPr>
          <p:cNvPr id="365" name="Google Shape;365;p38"/>
          <p:cNvSpPr txBox="1"/>
          <p:nvPr/>
        </p:nvSpPr>
        <p:spPr>
          <a:xfrm>
            <a:off x="1668375" y="3778400"/>
            <a:ext cx="1456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6AA84F"/>
                </a:solidFill>
              </a:rPr>
              <a:t>ORTOGRADÍA</a:t>
            </a:r>
            <a:endParaRPr b="1" sz="900">
              <a:solidFill>
                <a:srgbClr val="6AA84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6AA84F"/>
                </a:solidFill>
              </a:rPr>
              <a:t>(ANTI-PRONOGRADÍA)</a:t>
            </a:r>
            <a:endParaRPr b="1" sz="900">
              <a:solidFill>
                <a:srgbClr val="6AA84F"/>
              </a:solidFill>
            </a:endParaRPr>
          </a:p>
        </p:txBody>
      </p:sp>
      <p:sp>
        <p:nvSpPr>
          <p:cNvPr id="366" name="Google Shape;366;p38"/>
          <p:cNvSpPr txBox="1"/>
          <p:nvPr/>
        </p:nvSpPr>
        <p:spPr>
          <a:xfrm>
            <a:off x="311700" y="907225"/>
            <a:ext cx="3000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>
                <a:solidFill>
                  <a:schemeClr val="dk2"/>
                </a:solidFill>
              </a:rPr>
              <a:t>Comportamiento postural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9"/>
          <p:cNvSpPr txBox="1"/>
          <p:nvPr>
            <p:ph type="title"/>
          </p:nvPr>
        </p:nvSpPr>
        <p:spPr>
          <a:xfrm>
            <a:off x="311700" y="33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Superfamilia Hominoidea</a:t>
            </a:r>
            <a:endParaRPr/>
          </a:p>
        </p:txBody>
      </p:sp>
      <p:sp>
        <p:nvSpPr>
          <p:cNvPr id="372" name="Google Shape;372;p39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3" name="Google Shape;373;p39"/>
          <p:cNvPicPr preferRelativeResize="0"/>
          <p:nvPr/>
        </p:nvPicPr>
        <p:blipFill rotWithShape="1">
          <a:blip r:embed="rId3">
            <a:alphaModFix/>
          </a:blip>
          <a:srcRect b="3190" l="64597" r="632" t="2121"/>
          <a:stretch/>
        </p:blipFill>
        <p:spPr>
          <a:xfrm>
            <a:off x="802600" y="2929175"/>
            <a:ext cx="2843001" cy="190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9"/>
          <p:cNvPicPr preferRelativeResize="0"/>
          <p:nvPr/>
        </p:nvPicPr>
        <p:blipFill rotWithShape="1">
          <a:blip r:embed="rId3">
            <a:alphaModFix/>
          </a:blip>
          <a:srcRect b="3190" l="32040" r="36528" t="2121"/>
          <a:stretch/>
        </p:blipFill>
        <p:spPr>
          <a:xfrm>
            <a:off x="802600" y="947400"/>
            <a:ext cx="2843001" cy="19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9"/>
          <p:cNvPicPr preferRelativeResize="0"/>
          <p:nvPr/>
        </p:nvPicPr>
        <p:blipFill rotWithShape="1">
          <a:blip r:embed="rId4">
            <a:alphaModFix/>
          </a:blip>
          <a:srcRect b="0" l="49377" r="0" t="0"/>
          <a:stretch/>
        </p:blipFill>
        <p:spPr>
          <a:xfrm>
            <a:off x="3832550" y="1412250"/>
            <a:ext cx="2570025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525" y="1048075"/>
            <a:ext cx="2340100" cy="320954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9"/>
          <p:cNvSpPr txBox="1"/>
          <p:nvPr/>
        </p:nvSpPr>
        <p:spPr>
          <a:xfrm>
            <a:off x="4168213" y="1008988"/>
            <a:ext cx="18987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Bipedismo facultativo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78" name="Google Shape;378;p39"/>
          <p:cNvSpPr txBox="1"/>
          <p:nvPr/>
        </p:nvSpPr>
        <p:spPr>
          <a:xfrm>
            <a:off x="7082375" y="654475"/>
            <a:ext cx="1225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Braquiación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Superfamilia Hominoidea</a:t>
            </a:r>
            <a:endParaRPr/>
          </a:p>
        </p:txBody>
      </p:sp>
      <p:sp>
        <p:nvSpPr>
          <p:cNvPr id="384" name="Google Shape;384;p40"/>
          <p:cNvSpPr txBox="1"/>
          <p:nvPr>
            <p:ph idx="1" type="body"/>
          </p:nvPr>
        </p:nvSpPr>
        <p:spPr>
          <a:xfrm>
            <a:off x="311700" y="1152475"/>
            <a:ext cx="399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/>
              <a:t>Anatomía postcraneal</a:t>
            </a:r>
            <a:endParaRPr b="1"/>
          </a:p>
        </p:txBody>
      </p:sp>
      <p:sp>
        <p:nvSpPr>
          <p:cNvPr id="385" name="Google Shape;385;p40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86" name="Google Shape;386;p40"/>
          <p:cNvPicPr preferRelativeResize="0"/>
          <p:nvPr/>
        </p:nvPicPr>
        <p:blipFill rotWithShape="1">
          <a:blip r:embed="rId3">
            <a:alphaModFix/>
          </a:blip>
          <a:srcRect b="1507" l="1469" r="1245" t="1826"/>
          <a:stretch/>
        </p:blipFill>
        <p:spPr>
          <a:xfrm>
            <a:off x="883861" y="1558250"/>
            <a:ext cx="3358739" cy="294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0"/>
          <p:cNvSpPr txBox="1"/>
          <p:nvPr/>
        </p:nvSpPr>
        <p:spPr>
          <a:xfrm>
            <a:off x="1135000" y="4510575"/>
            <a:ext cx="3000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https://www.britannica.com/science/bipedalism</a:t>
            </a:r>
            <a:endParaRPr sz="1300"/>
          </a:p>
        </p:txBody>
      </p:sp>
      <p:pic>
        <p:nvPicPr>
          <p:cNvPr id="388" name="Google Shape;388;p40"/>
          <p:cNvPicPr preferRelativeResize="0"/>
          <p:nvPr/>
        </p:nvPicPr>
        <p:blipFill rotWithShape="1">
          <a:blip r:embed="rId5">
            <a:alphaModFix/>
          </a:blip>
          <a:srcRect b="12605" l="18684" r="22962" t="37274"/>
          <a:stretch/>
        </p:blipFill>
        <p:spPr>
          <a:xfrm>
            <a:off x="4560850" y="1798749"/>
            <a:ext cx="4323850" cy="208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1"/>
          <p:cNvSpPr txBox="1"/>
          <p:nvPr>
            <p:ph type="title"/>
          </p:nvPr>
        </p:nvSpPr>
        <p:spPr>
          <a:xfrm>
            <a:off x="311700" y="210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Superfamilia Hominoidea</a:t>
            </a:r>
            <a:endParaRPr/>
          </a:p>
        </p:txBody>
      </p:sp>
      <p:sp>
        <p:nvSpPr>
          <p:cNvPr id="394" name="Google Shape;394;p41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5" name="Google Shape;395;p41"/>
          <p:cNvSpPr txBox="1"/>
          <p:nvPr>
            <p:ph idx="1" type="body"/>
          </p:nvPr>
        </p:nvSpPr>
        <p:spPr>
          <a:xfrm>
            <a:off x="311700" y="783550"/>
            <a:ext cx="3999900" cy="102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¿Qué hay para comer?</a:t>
            </a:r>
            <a:endParaRPr b="1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Dieta omnívora</a:t>
            </a:r>
            <a:endParaRPr/>
          </a:p>
        </p:txBody>
      </p:sp>
      <p:pic>
        <p:nvPicPr>
          <p:cNvPr id="396" name="Google Shape;396;p41"/>
          <p:cNvPicPr preferRelativeResize="0"/>
          <p:nvPr/>
        </p:nvPicPr>
        <p:blipFill rotWithShape="1">
          <a:blip r:embed="rId3">
            <a:alphaModFix/>
          </a:blip>
          <a:srcRect b="3455" l="1461" r="1081" t="1865"/>
          <a:stretch/>
        </p:blipFill>
        <p:spPr>
          <a:xfrm>
            <a:off x="934100" y="1599500"/>
            <a:ext cx="2517170" cy="15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1"/>
          <p:cNvPicPr preferRelativeResize="0"/>
          <p:nvPr/>
        </p:nvPicPr>
        <p:blipFill rotWithShape="1">
          <a:blip r:embed="rId4">
            <a:alphaModFix/>
          </a:blip>
          <a:srcRect b="0" l="0" r="10434" t="0"/>
          <a:stretch/>
        </p:blipFill>
        <p:spPr>
          <a:xfrm>
            <a:off x="3889474" y="891662"/>
            <a:ext cx="2408575" cy="18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1"/>
          <p:cNvPicPr preferRelativeResize="0"/>
          <p:nvPr/>
        </p:nvPicPr>
        <p:blipFill rotWithShape="1">
          <a:blip r:embed="rId5">
            <a:alphaModFix/>
          </a:blip>
          <a:srcRect b="2801" l="13376" r="3331" t="1915"/>
          <a:stretch/>
        </p:blipFill>
        <p:spPr>
          <a:xfrm>
            <a:off x="900825" y="3211063"/>
            <a:ext cx="2583734" cy="15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1"/>
          <p:cNvPicPr preferRelativeResize="0"/>
          <p:nvPr/>
        </p:nvPicPr>
        <p:blipFill rotWithShape="1">
          <a:blip r:embed="rId6">
            <a:alphaModFix/>
          </a:blip>
          <a:srcRect b="0" l="5935" r="0" t="0"/>
          <a:stretch/>
        </p:blipFill>
        <p:spPr>
          <a:xfrm>
            <a:off x="6507550" y="998525"/>
            <a:ext cx="2367225" cy="335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1"/>
          <p:cNvPicPr preferRelativeResize="0"/>
          <p:nvPr/>
        </p:nvPicPr>
        <p:blipFill rotWithShape="1">
          <a:blip r:embed="rId7">
            <a:alphaModFix/>
          </a:blip>
          <a:srcRect b="3280" l="16213" r="7234" t="4049"/>
          <a:stretch/>
        </p:blipFill>
        <p:spPr>
          <a:xfrm>
            <a:off x="3889475" y="2800730"/>
            <a:ext cx="2408575" cy="1945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 txBox="1"/>
          <p:nvPr>
            <p:ph type="title"/>
          </p:nvPr>
        </p:nvSpPr>
        <p:spPr>
          <a:xfrm>
            <a:off x="311700" y="25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Superfamilia Hominoidea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2"/>
          <p:cNvSpPr txBox="1"/>
          <p:nvPr>
            <p:ph idx="1" type="body"/>
          </p:nvPr>
        </p:nvSpPr>
        <p:spPr>
          <a:xfrm>
            <a:off x="311700" y="911375"/>
            <a:ext cx="399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/>
              <a:t>Historia Vital</a:t>
            </a:r>
            <a:endParaRPr b="1"/>
          </a:p>
        </p:txBody>
      </p:sp>
      <p:sp>
        <p:nvSpPr>
          <p:cNvPr id="407" name="Google Shape;407;p42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8" name="Google Shape;408;p42"/>
          <p:cNvSpPr txBox="1"/>
          <p:nvPr/>
        </p:nvSpPr>
        <p:spPr>
          <a:xfrm>
            <a:off x="311700" y="1225625"/>
            <a:ext cx="3000000" cy="14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GB">
                <a:solidFill>
                  <a:schemeClr val="dk2"/>
                </a:solidFill>
              </a:rPr>
              <a:t>Largos periodos de gestación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GB">
                <a:solidFill>
                  <a:schemeClr val="dk2"/>
                </a:solidFill>
              </a:rPr>
              <a:t>Pequeñas camadas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GB">
                <a:solidFill>
                  <a:schemeClr val="dk2"/>
                </a:solidFill>
              </a:rPr>
              <a:t>Largo intervalo entre partos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GB">
                <a:solidFill>
                  <a:schemeClr val="dk2"/>
                </a:solidFill>
              </a:rPr>
              <a:t>Edad tardía de destete</a:t>
            </a:r>
            <a:endParaRPr>
              <a:solidFill>
                <a:schemeClr val="dk2"/>
              </a:solidFill>
            </a:endParaRPr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</a:pPr>
            <a:r>
              <a:rPr lang="en-GB">
                <a:solidFill>
                  <a:schemeClr val="dk2"/>
                </a:solidFill>
              </a:rPr>
              <a:t>Larga longevidad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09" name="Google Shape;409;p42"/>
          <p:cNvSpPr txBox="1"/>
          <p:nvPr/>
        </p:nvSpPr>
        <p:spPr>
          <a:xfrm>
            <a:off x="594975" y="3175000"/>
            <a:ext cx="2670000" cy="11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marR="12700" rtl="0" algn="l">
              <a:lnSpc>
                <a:spcPct val="147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Gran medida corporal  </a:t>
            </a:r>
            <a:endParaRPr>
              <a:solidFill>
                <a:schemeClr val="dk2"/>
              </a:solidFill>
            </a:endParaRPr>
          </a:p>
          <a:p>
            <a:pPr indent="0" lvl="0" marL="12700" marR="12700" rtl="0" algn="l">
              <a:lnSpc>
                <a:spcPct val="147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2"/>
                </a:solidFill>
              </a:rPr>
              <a:t>Elevada encefalización  Complejidad social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10" name="Google Shape;410;p42"/>
          <p:cNvSpPr/>
          <p:nvPr/>
        </p:nvSpPr>
        <p:spPr>
          <a:xfrm>
            <a:off x="1346175" y="2541775"/>
            <a:ext cx="341700" cy="5727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1" name="Google Shape;411;p42"/>
          <p:cNvPicPr preferRelativeResize="0"/>
          <p:nvPr/>
        </p:nvPicPr>
        <p:blipFill rotWithShape="1">
          <a:blip r:embed="rId3">
            <a:alphaModFix/>
          </a:blip>
          <a:srcRect b="3530" l="21594" r="3733" t="0"/>
          <a:stretch/>
        </p:blipFill>
        <p:spPr>
          <a:xfrm>
            <a:off x="3594975" y="858725"/>
            <a:ext cx="2293875" cy="19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1304" y="1433225"/>
            <a:ext cx="1797200" cy="26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94976" y="2805863"/>
            <a:ext cx="1874867" cy="20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62252" y="2836913"/>
            <a:ext cx="1979046" cy="197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2"/>
          <p:cNvPicPr preferRelativeResize="0"/>
          <p:nvPr/>
        </p:nvPicPr>
        <p:blipFill rotWithShape="1">
          <a:blip r:embed="rId7">
            <a:alphaModFix/>
          </a:blip>
          <a:srcRect b="29579" l="22293" r="18288" t="8987"/>
          <a:stretch/>
        </p:blipFill>
        <p:spPr>
          <a:xfrm>
            <a:off x="5888850" y="858726"/>
            <a:ext cx="1436575" cy="197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3"/>
          <p:cNvSpPr txBox="1"/>
          <p:nvPr>
            <p:ph type="title"/>
          </p:nvPr>
        </p:nvSpPr>
        <p:spPr>
          <a:xfrm>
            <a:off x="311700" y="334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Superfamilia Hominoidea</a:t>
            </a:r>
            <a:endParaRPr/>
          </a:p>
        </p:txBody>
      </p:sp>
      <p:sp>
        <p:nvSpPr>
          <p:cNvPr id="421" name="Google Shape;421;p43"/>
          <p:cNvSpPr txBox="1"/>
          <p:nvPr>
            <p:ph idx="1" type="body"/>
          </p:nvPr>
        </p:nvSpPr>
        <p:spPr>
          <a:xfrm>
            <a:off x="311700" y="967500"/>
            <a:ext cx="3726900" cy="99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Dimorfismo sexual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Muy dimórficos sexualmente: </a:t>
            </a:r>
            <a:r>
              <a:rPr i="1" lang="en-GB"/>
              <a:t>Pongo, Gorilla</a:t>
            </a:r>
            <a:endParaRPr i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.</a:t>
            </a:r>
            <a:endParaRPr/>
          </a:p>
        </p:txBody>
      </p:sp>
      <p:sp>
        <p:nvSpPr>
          <p:cNvPr id="422" name="Google Shape;422;p43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3" name="Google Shape;423;p43"/>
          <p:cNvPicPr preferRelativeResize="0"/>
          <p:nvPr/>
        </p:nvPicPr>
        <p:blipFill rotWithShape="1">
          <a:blip r:embed="rId3">
            <a:alphaModFix/>
          </a:blip>
          <a:srcRect b="3350" l="6576" r="3454" t="10952"/>
          <a:stretch/>
        </p:blipFill>
        <p:spPr>
          <a:xfrm>
            <a:off x="492600" y="2001238"/>
            <a:ext cx="3365100" cy="21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43"/>
          <p:cNvSpPr txBox="1"/>
          <p:nvPr/>
        </p:nvSpPr>
        <p:spPr>
          <a:xfrm>
            <a:off x="4755075" y="1045500"/>
            <a:ext cx="3726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>
                <a:solidFill>
                  <a:schemeClr val="dk2"/>
                </a:solidFill>
              </a:rPr>
              <a:t>Muy poco dimórficos sexualmente: </a:t>
            </a:r>
            <a:r>
              <a:rPr i="1" lang="en-GB">
                <a:solidFill>
                  <a:schemeClr val="dk2"/>
                </a:solidFill>
              </a:rPr>
              <a:t>Hylobates, Pan, Homo </a:t>
            </a:r>
            <a:endParaRPr i="1"/>
          </a:p>
        </p:txBody>
      </p:sp>
      <p:pic>
        <p:nvPicPr>
          <p:cNvPr id="425" name="Google Shape;425;p43"/>
          <p:cNvPicPr preferRelativeResize="0"/>
          <p:nvPr/>
        </p:nvPicPr>
        <p:blipFill rotWithShape="1">
          <a:blip r:embed="rId4">
            <a:alphaModFix/>
          </a:blip>
          <a:srcRect b="0" l="2893" r="4966" t="0"/>
          <a:stretch/>
        </p:blipFill>
        <p:spPr>
          <a:xfrm>
            <a:off x="4755075" y="1756500"/>
            <a:ext cx="3726901" cy="26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Superfamilia Hominoidea</a:t>
            </a:r>
            <a:endParaRPr/>
          </a:p>
        </p:txBody>
      </p:sp>
      <p:sp>
        <p:nvSpPr>
          <p:cNvPr id="431" name="Google Shape;431;p44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2" name="Google Shape;432;p44"/>
          <p:cNvSpPr txBox="1"/>
          <p:nvPr>
            <p:ph idx="1" type="body"/>
          </p:nvPr>
        </p:nvSpPr>
        <p:spPr>
          <a:xfrm>
            <a:off x="422200" y="1112275"/>
            <a:ext cx="2913000" cy="6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-GB"/>
              <a:t>Inteligencia de los hominoideos</a:t>
            </a:r>
            <a:endParaRPr b="1"/>
          </a:p>
        </p:txBody>
      </p:sp>
      <p:pic>
        <p:nvPicPr>
          <p:cNvPr id="433" name="Google Shape;433;p44"/>
          <p:cNvPicPr preferRelativeResize="0"/>
          <p:nvPr/>
        </p:nvPicPr>
        <p:blipFill rotWithShape="1">
          <a:blip r:embed="rId3">
            <a:alphaModFix/>
          </a:blip>
          <a:srcRect b="11865" l="19959" r="39505" t="33351"/>
          <a:stretch/>
        </p:blipFill>
        <p:spPr>
          <a:xfrm>
            <a:off x="833825" y="1582675"/>
            <a:ext cx="3727027" cy="283317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4"/>
          <p:cNvSpPr txBox="1"/>
          <p:nvPr/>
        </p:nvSpPr>
        <p:spPr>
          <a:xfrm>
            <a:off x="572650" y="4500575"/>
            <a:ext cx="1707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Passingham, 2002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435" name="Google Shape;43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2150" y="1017713"/>
            <a:ext cx="3409875" cy="32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4"/>
          <p:cNvSpPr txBox="1"/>
          <p:nvPr/>
        </p:nvSpPr>
        <p:spPr>
          <a:xfrm>
            <a:off x="6392625" y="4500575"/>
            <a:ext cx="2039400" cy="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Rosales-Reynoso, 2018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Superfamilia Hominoidea</a:t>
            </a:r>
            <a:endParaRPr/>
          </a:p>
        </p:txBody>
      </p:sp>
      <p:sp>
        <p:nvSpPr>
          <p:cNvPr id="442" name="Google Shape;442;p45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3" name="Google Shape;443;p45"/>
          <p:cNvPicPr preferRelativeResize="0"/>
          <p:nvPr/>
        </p:nvPicPr>
        <p:blipFill rotWithShape="1">
          <a:blip r:embed="rId3">
            <a:alphaModFix/>
          </a:blip>
          <a:srcRect b="2326" l="13876" r="21640" t="18802"/>
          <a:stretch/>
        </p:blipFill>
        <p:spPr>
          <a:xfrm>
            <a:off x="1902438" y="1017725"/>
            <a:ext cx="5339131" cy="367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6"/>
          <p:cNvSpPr txBox="1"/>
          <p:nvPr>
            <p:ph type="title"/>
          </p:nvPr>
        </p:nvSpPr>
        <p:spPr>
          <a:xfrm>
            <a:off x="311700" y="18494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Primeros Homínidos</a:t>
            </a:r>
            <a:endParaRPr/>
          </a:p>
        </p:txBody>
      </p:sp>
      <p:sp>
        <p:nvSpPr>
          <p:cNvPr id="449" name="Google Shape;449;p46"/>
          <p:cNvSpPr txBox="1"/>
          <p:nvPr>
            <p:ph idx="12" type="sldNum"/>
          </p:nvPr>
        </p:nvSpPr>
        <p:spPr>
          <a:xfrm>
            <a:off x="8472458" y="45965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52875" y="3310075"/>
            <a:ext cx="5267400" cy="13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 u="sng"/>
              <a:t>N</a:t>
            </a:r>
            <a:r>
              <a:rPr b="1" lang="en-GB" sz="1500" u="sng"/>
              <a:t>emotecnia</a:t>
            </a:r>
            <a:r>
              <a:rPr b="1" lang="en-GB" sz="1500" u="sng"/>
              <a:t>: </a:t>
            </a:r>
            <a:endParaRPr b="1" sz="1500" u="sng"/>
          </a:p>
          <a:p>
            <a:pPr indent="0" lvl="0" marL="0" rtl="0" algn="just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highlight>
                  <a:srgbClr val="4A86E8"/>
                </a:highlight>
              </a:rPr>
              <a:t>Domin</a:t>
            </a:r>
            <a:r>
              <a:rPr lang="en-GB" sz="1500">
                <a:solidFill>
                  <a:srgbClr val="000000"/>
                </a:solidFill>
              </a:rPr>
              <a:t>go es un </a:t>
            </a:r>
            <a:r>
              <a:rPr lang="en-GB" sz="1500">
                <a:solidFill>
                  <a:srgbClr val="000000"/>
                </a:solidFill>
                <a:highlight>
                  <a:srgbClr val="00FFFF"/>
                </a:highlight>
              </a:rPr>
              <a:t>rey</a:t>
            </a:r>
            <a:r>
              <a:rPr lang="en-GB" sz="1500">
                <a:solidFill>
                  <a:srgbClr val="000000"/>
                </a:solidFill>
              </a:rPr>
              <a:t> </a:t>
            </a:r>
            <a:r>
              <a:rPr lang="en-GB" sz="1500">
                <a:solidFill>
                  <a:srgbClr val="000000"/>
                </a:solidFill>
                <a:highlight>
                  <a:srgbClr val="63F5AF"/>
                </a:highlight>
              </a:rPr>
              <a:t>filó</a:t>
            </a:r>
            <a:r>
              <a:rPr lang="en-GB" sz="1500">
                <a:solidFill>
                  <a:srgbClr val="000000"/>
                </a:solidFill>
              </a:rPr>
              <a:t>sofo con mucha </a:t>
            </a:r>
            <a:r>
              <a:rPr lang="en-GB" sz="1500">
                <a:solidFill>
                  <a:srgbClr val="000000"/>
                </a:solidFill>
                <a:highlight>
                  <a:srgbClr val="00FF00"/>
                </a:highlight>
              </a:rPr>
              <a:t>clase</a:t>
            </a:r>
            <a:r>
              <a:rPr lang="en-GB" sz="1500">
                <a:solidFill>
                  <a:srgbClr val="000000"/>
                </a:solidFill>
              </a:rPr>
              <a:t> que </a:t>
            </a:r>
            <a:r>
              <a:rPr lang="en-GB" sz="1500">
                <a:solidFill>
                  <a:srgbClr val="000000"/>
                </a:solidFill>
                <a:highlight>
                  <a:srgbClr val="C7E75C"/>
                </a:highlight>
              </a:rPr>
              <a:t>orden</a:t>
            </a:r>
            <a:r>
              <a:rPr lang="en-GB" sz="1500">
                <a:solidFill>
                  <a:srgbClr val="000000"/>
                </a:solidFill>
              </a:rPr>
              <a:t>a para su </a:t>
            </a:r>
            <a:r>
              <a:rPr lang="en-GB" sz="1500">
                <a:solidFill>
                  <a:srgbClr val="000000"/>
                </a:solidFill>
                <a:highlight>
                  <a:srgbClr val="FFFF00"/>
                </a:highlight>
              </a:rPr>
              <a:t>familia</a:t>
            </a:r>
            <a:r>
              <a:rPr lang="en-GB" sz="1500">
                <a:solidFill>
                  <a:srgbClr val="000000"/>
                </a:solidFill>
              </a:rPr>
              <a:t> </a:t>
            </a:r>
            <a:r>
              <a:rPr lang="en-GB" sz="1500">
                <a:solidFill>
                  <a:srgbClr val="000000"/>
                </a:solidFill>
                <a:highlight>
                  <a:srgbClr val="F6B26B"/>
                </a:highlight>
              </a:rPr>
              <a:t>género</a:t>
            </a:r>
            <a:r>
              <a:rPr lang="en-GB" sz="1500">
                <a:solidFill>
                  <a:srgbClr val="000000"/>
                </a:solidFill>
              </a:rPr>
              <a:t>s de muy buena </a:t>
            </a:r>
            <a:r>
              <a:rPr lang="en-GB" sz="1500">
                <a:solidFill>
                  <a:srgbClr val="000000"/>
                </a:solidFill>
                <a:highlight>
                  <a:srgbClr val="DD7E6B"/>
                </a:highlight>
              </a:rPr>
              <a:t>especie</a:t>
            </a:r>
            <a:r>
              <a:rPr lang="en-GB" sz="1500">
                <a:solidFill>
                  <a:srgbClr val="000000"/>
                </a:solidFill>
              </a:rPr>
              <a:t>.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" name="Google Shape;6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250" y="144850"/>
            <a:ext cx="1926284" cy="4566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/>
          <p:nvPr/>
        </p:nvSpPr>
        <p:spPr>
          <a:xfrm>
            <a:off x="4318000" y="1487675"/>
            <a:ext cx="2895600" cy="11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Taxonomía</a:t>
            </a:r>
            <a:endParaRPr sz="36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7"/>
          <p:cNvPicPr preferRelativeResize="0"/>
          <p:nvPr/>
        </p:nvPicPr>
        <p:blipFill rotWithShape="1">
          <a:blip r:embed="rId3">
            <a:alphaModFix/>
          </a:blip>
          <a:srcRect b="0" l="6785" r="6776" t="0"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7"/>
          <p:cNvSpPr/>
          <p:nvPr/>
        </p:nvSpPr>
        <p:spPr>
          <a:xfrm>
            <a:off x="0" y="301375"/>
            <a:ext cx="9244500" cy="64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47"/>
          <p:cNvSpPr txBox="1"/>
          <p:nvPr/>
        </p:nvSpPr>
        <p:spPr>
          <a:xfrm>
            <a:off x="25" y="398875"/>
            <a:ext cx="91440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Temporalidad: Mioceno tardío 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57" name="Google Shape;457;p47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3" name="Google Shape;46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675" y="198300"/>
            <a:ext cx="7185575" cy="43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8"/>
          <p:cNvSpPr txBox="1"/>
          <p:nvPr/>
        </p:nvSpPr>
        <p:spPr>
          <a:xfrm>
            <a:off x="137775" y="2400300"/>
            <a:ext cx="1989900" cy="19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CAMBIOS CLAVES: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Formación de la antártica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Tº estables pero con tendencia a la disminución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9"/>
          <p:cNvPicPr preferRelativeResize="0"/>
          <p:nvPr/>
        </p:nvPicPr>
        <p:blipFill rotWithShape="1">
          <a:blip r:embed="rId3">
            <a:alphaModFix/>
          </a:blip>
          <a:srcRect b="12495" l="0" r="0" t="1250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9"/>
          <p:cNvSpPr/>
          <p:nvPr/>
        </p:nvSpPr>
        <p:spPr>
          <a:xfrm>
            <a:off x="0" y="301375"/>
            <a:ext cx="9244500" cy="64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49"/>
          <p:cNvSpPr txBox="1"/>
          <p:nvPr/>
        </p:nvSpPr>
        <p:spPr>
          <a:xfrm>
            <a:off x="25" y="398875"/>
            <a:ext cx="9144000" cy="5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Lugar: Valle del rift</a:t>
            </a:r>
            <a:endParaRPr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472" name="Google Shape;472;p49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0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8" name="Google Shape;47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889856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0"/>
          <p:cNvSpPr txBox="1"/>
          <p:nvPr/>
        </p:nvSpPr>
        <p:spPr>
          <a:xfrm>
            <a:off x="5891375" y="241150"/>
            <a:ext cx="3021900" cy="393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Cambio climático en África 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Valle del rift</a:t>
            </a:r>
            <a:endParaRPr/>
          </a:p>
        </p:txBody>
      </p:sp>
      <p:sp>
        <p:nvSpPr>
          <p:cNvPr id="485" name="Google Shape;485;p51"/>
          <p:cNvSpPr txBox="1"/>
          <p:nvPr>
            <p:ph idx="1" type="body"/>
          </p:nvPr>
        </p:nvSpPr>
        <p:spPr>
          <a:xfrm>
            <a:off x="311700" y="101772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¿Qué pasa? Magma sube y genera separación entre las placas dando lugar a aguas saladas (debido a la actividad volcánica)</a:t>
            </a:r>
            <a:endParaRPr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¿Cuándo comienza? Hace 6 millones de años, y se extiende hasta hoy en día.</a:t>
            </a:r>
            <a:endParaRPr/>
          </a:p>
          <a:p>
            <a:pPr indent="-317500" lvl="0" marL="457200" rtl="0" algn="just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¿Qué provoca (por qué es importante)? Este evento provoca una aridificación de la zona. Lo que a su vez provoca la especiación para adaptarse al nuevo ambiente.  </a:t>
            </a:r>
            <a:endParaRPr/>
          </a:p>
        </p:txBody>
      </p:sp>
      <p:sp>
        <p:nvSpPr>
          <p:cNvPr id="486" name="Google Shape;486;p51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7" name="Google Shape;48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025" y="445025"/>
            <a:ext cx="2944216" cy="379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3" name="Google Shape;493;p52"/>
          <p:cNvPicPr preferRelativeResize="0"/>
          <p:nvPr/>
        </p:nvPicPr>
        <p:blipFill rotWithShape="1">
          <a:blip r:embed="rId3">
            <a:alphaModFix/>
          </a:blip>
          <a:srcRect b="14498" l="30479" r="34919" t="21204"/>
          <a:stretch/>
        </p:blipFill>
        <p:spPr>
          <a:xfrm>
            <a:off x="2069450" y="177475"/>
            <a:ext cx="4405152" cy="460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Homininos</a:t>
            </a:r>
            <a:endParaRPr/>
          </a:p>
        </p:txBody>
      </p:sp>
      <p:sp>
        <p:nvSpPr>
          <p:cNvPr id="499" name="Google Shape;499;p53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0" name="Google Shape;500;p53"/>
          <p:cNvPicPr preferRelativeResize="0"/>
          <p:nvPr/>
        </p:nvPicPr>
        <p:blipFill rotWithShape="1">
          <a:blip r:embed="rId3">
            <a:alphaModFix/>
          </a:blip>
          <a:srcRect b="4814" l="20213" r="21518" t="18024"/>
          <a:stretch/>
        </p:blipFill>
        <p:spPr>
          <a:xfrm>
            <a:off x="2428475" y="86950"/>
            <a:ext cx="6043976" cy="45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3"/>
          <p:cNvSpPr txBox="1"/>
          <p:nvPr/>
        </p:nvSpPr>
        <p:spPr>
          <a:xfrm>
            <a:off x="167900" y="1172325"/>
            <a:ext cx="21369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        Link de línea interactiva: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http://humanorigins.si.edu/evidence/human-evolution-timeline-interactive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5"/>
              </a:rPr>
              <a:t>http://www.becominghuman.org/node/human-lineage-through-time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3"/>
          <p:cNvSpPr/>
          <p:nvPr/>
        </p:nvSpPr>
        <p:spPr>
          <a:xfrm>
            <a:off x="106100" y="1067550"/>
            <a:ext cx="2260500" cy="28875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3" name="Google Shape;503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172323"/>
            <a:ext cx="320250" cy="3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4"/>
          <p:cNvSpPr txBox="1"/>
          <p:nvPr>
            <p:ph type="title"/>
          </p:nvPr>
        </p:nvSpPr>
        <p:spPr>
          <a:xfrm>
            <a:off x="311688" y="236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Tabla resumen</a:t>
            </a:r>
            <a:endParaRPr/>
          </a:p>
        </p:txBody>
      </p:sp>
      <p:sp>
        <p:nvSpPr>
          <p:cNvPr id="509" name="Google Shape;509;p54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510" name="Google Shape;510;p54"/>
          <p:cNvGraphicFramePr/>
          <p:nvPr/>
        </p:nvGraphicFramePr>
        <p:xfrm>
          <a:off x="2029425" y="116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{1AFAC12C-B2EF-4512-8FE0-E31B3BE8A2E4}</a:tableStyleId>
              </a:tblPr>
              <a:tblGrid>
                <a:gridCol w="1772475"/>
                <a:gridCol w="1872925"/>
                <a:gridCol w="1862900"/>
              </a:tblGrid>
              <a:tr h="60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Sahelanthropus tchadensis </a:t>
                      </a:r>
                      <a:r>
                        <a:rPr b="1" lang="en-GB"/>
                        <a:t>(Brunet, 2001)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Orrorin tugenensis </a:t>
                      </a:r>
                      <a:r>
                        <a:rPr b="1" lang="en-GB"/>
                        <a:t>(Senut, 2001)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Chad, Africa central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7 Ma.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Turgen, Kenya.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6,1- 5,7 Ma.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 encontrado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Cráneo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Mandíbula, dientes, húmero y fémur.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Evidencias de bipedalismo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Foramen magnum en posición anterior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Fémur: Posición superior similar al humano.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Sahelantropus tchadensis</a:t>
            </a:r>
            <a:endParaRPr i="1"/>
          </a:p>
        </p:txBody>
      </p:sp>
      <p:sp>
        <p:nvSpPr>
          <p:cNvPr id="516" name="Google Shape;516;p55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17" name="Google Shape;517;p55"/>
          <p:cNvPicPr preferRelativeResize="0"/>
          <p:nvPr/>
        </p:nvPicPr>
        <p:blipFill rotWithShape="1">
          <a:blip r:embed="rId3">
            <a:alphaModFix/>
          </a:blip>
          <a:srcRect b="10635" l="18873" r="38895" t="39196"/>
          <a:stretch/>
        </p:blipFill>
        <p:spPr>
          <a:xfrm>
            <a:off x="190500" y="1295400"/>
            <a:ext cx="3390900" cy="22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5"/>
          <p:cNvPicPr preferRelativeResize="0"/>
          <p:nvPr/>
        </p:nvPicPr>
        <p:blipFill rotWithShape="1">
          <a:blip r:embed="rId4">
            <a:alphaModFix/>
          </a:blip>
          <a:srcRect b="7685" l="5311" r="24157" t="18415"/>
          <a:stretch/>
        </p:blipFill>
        <p:spPr>
          <a:xfrm>
            <a:off x="4098250" y="1181100"/>
            <a:ext cx="4613948" cy="271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Orrorin tugenensis </a:t>
            </a:r>
            <a:endParaRPr i="1"/>
          </a:p>
        </p:txBody>
      </p:sp>
      <p:sp>
        <p:nvSpPr>
          <p:cNvPr id="524" name="Google Shape;524;p56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5" name="Google Shape;525;p56"/>
          <p:cNvPicPr preferRelativeResize="0"/>
          <p:nvPr/>
        </p:nvPicPr>
        <p:blipFill rotWithShape="1">
          <a:blip r:embed="rId3">
            <a:alphaModFix/>
          </a:blip>
          <a:srcRect b="6309" l="2342" r="22824" t="14919"/>
          <a:stretch/>
        </p:blipFill>
        <p:spPr>
          <a:xfrm>
            <a:off x="83100" y="1066800"/>
            <a:ext cx="5686651" cy="336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6"/>
          <p:cNvPicPr preferRelativeResize="0"/>
          <p:nvPr/>
        </p:nvPicPr>
        <p:blipFill rotWithShape="1">
          <a:blip r:embed="rId4">
            <a:alphaModFix/>
          </a:blip>
          <a:srcRect b="6109" l="19581" r="46806" t="14550"/>
          <a:stretch/>
        </p:blipFill>
        <p:spPr>
          <a:xfrm>
            <a:off x="5871550" y="228600"/>
            <a:ext cx="3073401" cy="407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7" name="Google Shape;67;p12"/>
          <p:cNvPicPr preferRelativeResize="0"/>
          <p:nvPr/>
        </p:nvPicPr>
        <p:blipFill rotWithShape="1">
          <a:blip r:embed="rId3">
            <a:alphaModFix/>
          </a:blip>
          <a:srcRect b="49490" l="0" r="2429" t="3515"/>
          <a:stretch/>
        </p:blipFill>
        <p:spPr>
          <a:xfrm>
            <a:off x="993150" y="1246026"/>
            <a:ext cx="3371400" cy="33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 rotWithShape="1">
          <a:blip r:embed="rId4">
            <a:alphaModFix/>
          </a:blip>
          <a:srcRect b="1068" l="0" r="0" t="49234"/>
          <a:stretch/>
        </p:blipFill>
        <p:spPr>
          <a:xfrm>
            <a:off x="4784775" y="1246025"/>
            <a:ext cx="3267441" cy="3341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Taxonomía de </a:t>
            </a:r>
            <a:r>
              <a:rPr i="1" lang="en-GB"/>
              <a:t>Homo sapiens</a:t>
            </a:r>
            <a:endParaRPr i="1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57"/>
          <p:cNvSpPr txBox="1"/>
          <p:nvPr>
            <p:ph type="title"/>
          </p:nvPr>
        </p:nvSpPr>
        <p:spPr>
          <a:xfrm>
            <a:off x="311700" y="294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Tabla resumen</a:t>
            </a:r>
            <a:endParaRPr/>
          </a:p>
        </p:txBody>
      </p:sp>
      <p:sp>
        <p:nvSpPr>
          <p:cNvPr id="532" name="Google Shape;532;p57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aphicFrame>
        <p:nvGraphicFramePr>
          <p:cNvPr id="533" name="Google Shape;533;p57"/>
          <p:cNvGraphicFramePr/>
          <p:nvPr/>
        </p:nvGraphicFramePr>
        <p:xfrm>
          <a:off x="3339825" y="103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{1AFAC12C-B2EF-4512-8FE0-E31B3BE8A2E4}</a:tableStyleId>
              </a:tblPr>
              <a:tblGrid>
                <a:gridCol w="2053750"/>
                <a:gridCol w="1963350"/>
              </a:tblGrid>
              <a:tr h="60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Ardipithecus kadabba </a:t>
                      </a:r>
                      <a:r>
                        <a:rPr b="1" lang="en-GB" sz="1300"/>
                        <a:t>(</a:t>
                      </a:r>
                      <a:r>
                        <a:rPr b="1" lang="en-GB" sz="1300">
                          <a:uFill>
                            <a:noFill/>
                          </a:uFill>
                          <a:hlinkClick r:id="rId3"/>
                        </a:rPr>
                        <a:t>Haile-Selassie</a:t>
                      </a:r>
                      <a:r>
                        <a:rPr b="1" lang="en-GB" sz="1300"/>
                        <a:t>, Y., 2001) </a:t>
                      </a:r>
                      <a:endParaRPr b="1" i="1" sz="1600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Ardipithecus</a:t>
                      </a:r>
                      <a:endParaRPr b="1"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-GB"/>
                        <a:t>ramidus </a:t>
                      </a:r>
                      <a:r>
                        <a:rPr b="1" lang="en-GB"/>
                        <a:t>(White et al., 1994)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Afar, Etiopía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5,6 Ma.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Afar, Etiopía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4,4 Ma.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Ulna, húmero, falánges, dientes y clavícula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Esqueleto casi completo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62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Articulación de falanges de los pies.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Morfología del pie más plana.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Foramen magnum anterior.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/>
                        <a:t>Pelvis reducida en comparación a chimpancé.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534" name="Google Shape;534;p57"/>
          <p:cNvGraphicFramePr/>
          <p:nvPr/>
        </p:nvGraphicFramePr>
        <p:xfrm>
          <a:off x="1718025" y="1037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{1AFAC12C-B2EF-4512-8FE0-E31B3BE8A2E4}</a:tableStyleId>
              </a:tblPr>
              <a:tblGrid>
                <a:gridCol w="1621800"/>
              </a:tblGrid>
              <a:tr h="811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62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Lugar y tiempo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11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/>
                        <a:t>Fósil encontrado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21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>
                          <a:solidFill>
                            <a:schemeClr val="dk1"/>
                          </a:solidFill>
                        </a:rPr>
                        <a:t>Evidencias de bipedalismo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99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8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40" name="Google Shape;540;p58"/>
          <p:cNvPicPr preferRelativeResize="0"/>
          <p:nvPr/>
        </p:nvPicPr>
        <p:blipFill rotWithShape="1">
          <a:blip r:embed="rId3">
            <a:alphaModFix/>
          </a:blip>
          <a:srcRect b="0" l="35815" r="0" t="0"/>
          <a:stretch/>
        </p:blipFill>
        <p:spPr>
          <a:xfrm>
            <a:off x="5424826" y="927921"/>
            <a:ext cx="2678925" cy="314072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8"/>
          <p:cNvSpPr txBox="1"/>
          <p:nvPr/>
        </p:nvSpPr>
        <p:spPr>
          <a:xfrm>
            <a:off x="5826650" y="425025"/>
            <a:ext cx="1999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2"/>
                </a:solidFill>
              </a:rPr>
              <a:t>Ardipithecus ramidus</a:t>
            </a:r>
            <a:endParaRPr i="1">
              <a:solidFill>
                <a:schemeClr val="dk2"/>
              </a:solidFill>
            </a:endParaRPr>
          </a:p>
        </p:txBody>
      </p:sp>
      <p:pic>
        <p:nvPicPr>
          <p:cNvPr id="542" name="Google Shape;54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7450" y="2833600"/>
            <a:ext cx="2809940" cy="193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58"/>
          <p:cNvSpPr txBox="1"/>
          <p:nvPr/>
        </p:nvSpPr>
        <p:spPr>
          <a:xfrm>
            <a:off x="1967313" y="224125"/>
            <a:ext cx="1999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2"/>
                </a:solidFill>
              </a:rPr>
              <a:t>Ardipithecus kadabba</a:t>
            </a:r>
            <a:endParaRPr i="1">
              <a:solidFill>
                <a:schemeClr val="dk2"/>
              </a:solidFill>
            </a:endParaRPr>
          </a:p>
        </p:txBody>
      </p:sp>
      <p:pic>
        <p:nvPicPr>
          <p:cNvPr id="544" name="Google Shape;54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6350" y="575725"/>
            <a:ext cx="2419210" cy="219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8"/>
          <p:cNvSpPr txBox="1"/>
          <p:nvPr/>
        </p:nvSpPr>
        <p:spPr>
          <a:xfrm>
            <a:off x="277400" y="2482000"/>
            <a:ext cx="15792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  <a:uFill>
                  <a:noFill/>
                </a:uFill>
                <a:hlinkClick r:id="rId6"/>
              </a:rPr>
              <a:t>Haile-Selassie</a:t>
            </a:r>
            <a:r>
              <a:rPr lang="en-GB" sz="1000">
                <a:solidFill>
                  <a:schemeClr val="dk2"/>
                </a:solidFill>
              </a:rPr>
              <a:t>, Y., 2001 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546" name="Google Shape;546;p58"/>
          <p:cNvSpPr txBox="1"/>
          <p:nvPr/>
        </p:nvSpPr>
        <p:spPr>
          <a:xfrm>
            <a:off x="60275" y="4339250"/>
            <a:ext cx="16338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Haile-Selassie et al. 2004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547" name="Google Shape;547;p58"/>
          <p:cNvSpPr txBox="1"/>
          <p:nvPr/>
        </p:nvSpPr>
        <p:spPr>
          <a:xfrm>
            <a:off x="6994200" y="4068650"/>
            <a:ext cx="21498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White et al., 2009</a:t>
            </a:r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9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3" name="Google Shape;553;p59"/>
          <p:cNvSpPr txBox="1"/>
          <p:nvPr>
            <p:ph type="title"/>
          </p:nvPr>
        </p:nvSpPr>
        <p:spPr>
          <a:xfrm>
            <a:off x="311700" y="183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BIBLIOGRAFÍA</a:t>
            </a:r>
            <a:endParaRPr sz="30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9"/>
          <p:cNvSpPr txBox="1"/>
          <p:nvPr>
            <p:ph idx="1" type="body"/>
          </p:nvPr>
        </p:nvSpPr>
        <p:spPr>
          <a:xfrm>
            <a:off x="311700" y="654600"/>
            <a:ext cx="8127000" cy="38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Fleagle, J. G. (2013). </a:t>
            </a:r>
            <a:r>
              <a:rPr i="1" lang="en-GB" sz="1200"/>
              <a:t>Primate Adaptation and Evolution</a:t>
            </a:r>
            <a:r>
              <a:rPr lang="en-GB" sz="1200"/>
              <a:t> (3rd ed.; J. G. Fleagle, Ed.). USA: Elsevier Inc.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Geissman, T. (2003). </a:t>
            </a:r>
            <a:r>
              <a:rPr i="1" lang="en-GB" sz="1200"/>
              <a:t>Vergleichende Primatologie</a:t>
            </a:r>
            <a:r>
              <a:rPr lang="en-GB" sz="1200"/>
              <a:t> (1st ed.). Springer-Verlag Berlin Heidelberg.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Gibbs, S., Collard, M. &amp; Wood, B. (2000). Soft-tissue characters in higher primate phylogenetics. </a:t>
            </a:r>
            <a:r>
              <a:rPr i="1" lang="en-GB" sz="1200"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Proceedings of the National Academy of Sciences, 97(20), 11130–11132.</a:t>
            </a:r>
            <a:endParaRPr i="1" sz="1200"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</a:pPr>
            <a:r>
              <a:rPr lang="en-GB" sz="1200">
                <a:highlight>
                  <a:srgbClr val="FFFFFF"/>
                </a:highlight>
              </a:rPr>
              <a:t>Haile-Selassie, Y. (2001). Late Miocene hominids from the Middle Awash, Ethiopia. Nature, 412, 178-181.</a:t>
            </a:r>
            <a:endParaRPr sz="1200">
              <a:highlight>
                <a:srgbClr val="FFFFFF"/>
              </a:highlight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>
                <a:highlight>
                  <a:srgbClr val="FFFFFF"/>
                </a:highlight>
              </a:rPr>
              <a:t>Haile-Selassie, Y., Suwa, G. &amp; White, T. (2004). Late Miocene Teeth from Middle Awash, Ethiopia, and Early Hominid Dental Evolution. </a:t>
            </a:r>
            <a:r>
              <a:rPr i="1" lang="en-GB" sz="1200">
                <a:highlight>
                  <a:srgbClr val="FFFFFF"/>
                </a:highlight>
              </a:rPr>
              <a:t>Science</a:t>
            </a:r>
            <a:r>
              <a:rPr lang="en-GB" sz="1200">
                <a:highlight>
                  <a:srgbClr val="FFFFFF"/>
                </a:highlight>
              </a:rPr>
              <a:t>, 303, 1503-1505. </a:t>
            </a:r>
            <a:endParaRPr sz="1200">
              <a:highlight>
                <a:srgbClr val="FFFFFF"/>
              </a:highlight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Larsen, C. S. (2018). </a:t>
            </a:r>
            <a:r>
              <a:rPr i="1" lang="en-GB" sz="1200"/>
              <a:t>Essentials of biological anthropology</a:t>
            </a:r>
            <a:r>
              <a:rPr lang="en-GB" sz="1200"/>
              <a:t> (4th ed.; J. Schindel, Ed.). New York, USA: w.w. Norton &amp; Company.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Martin, R. D. (2008). Colugos: obscure mammals glide into the evolutionary limelight. </a:t>
            </a:r>
            <a:r>
              <a:rPr i="1" lang="en-GB" sz="1200">
                <a:uFill>
                  <a:noFill/>
                </a:uFill>
                <a:hlinkClick r:id="rId3"/>
              </a:rPr>
              <a:t>Journal of Biology</a:t>
            </a:r>
            <a:r>
              <a:rPr i="1" lang="en-GB" sz="1200"/>
              <a:t>, 7 </a:t>
            </a:r>
            <a:r>
              <a:rPr lang="en-GB" sz="1200"/>
              <a:t>(13), 1-5.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Rosales-Reynoso, M., Juárez-Vázquez, C., Barros-Núñez, P. (2018). Evolución y genómica del cerebro humano. </a:t>
            </a:r>
            <a:r>
              <a:rPr i="1" lang="en-GB" sz="1200"/>
              <a:t>Neurología (English Edition),</a:t>
            </a:r>
            <a:r>
              <a:rPr lang="en-GB" sz="1200"/>
              <a:t> </a:t>
            </a:r>
            <a:r>
              <a:rPr i="1" lang="en-GB" sz="1200"/>
              <a:t>33</a:t>
            </a:r>
            <a:r>
              <a:rPr lang="en-GB" sz="1200"/>
              <a:t>(4), 254-265.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Passingham, R., Stephan, K. &amp; K</a:t>
            </a:r>
            <a:r>
              <a:rPr lang="en-GB" sz="1200">
                <a:highlight>
                  <a:srgbClr val="FFFFFF"/>
                </a:highlight>
                <a:uFill>
                  <a:noFill/>
                </a:uFill>
                <a:hlinkClick r:id="rId4"/>
              </a:rPr>
              <a:t>ötter</a:t>
            </a:r>
            <a:r>
              <a:rPr lang="en-GB" sz="1200"/>
              <a:t>, R. (2002). </a:t>
            </a:r>
            <a:r>
              <a:rPr lang="en-GB" sz="1200">
                <a:highlight>
                  <a:srgbClr val="FFFFFF"/>
                </a:highlight>
              </a:rPr>
              <a:t>The anatomical basis of functional localization in the cortex. </a:t>
            </a:r>
            <a:r>
              <a:rPr i="1" lang="en-GB" sz="1200">
                <a:highlight>
                  <a:srgbClr val="FFFFFF"/>
                </a:highlight>
                <a:uFill>
                  <a:noFill/>
                </a:uFill>
                <a:hlinkClick r:id="rId5"/>
              </a:rPr>
              <a:t>Nature Reviews Neuroscience</a:t>
            </a:r>
            <a:r>
              <a:rPr lang="en-GB" sz="1200">
                <a:highlight>
                  <a:srgbClr val="FFFFFF"/>
                </a:highlight>
              </a:rPr>
              <a:t>, 3, 606-616.</a:t>
            </a:r>
            <a:endParaRPr sz="1200">
              <a:highlight>
                <a:srgbClr val="FFFFFF"/>
              </a:highlight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Tuttle, R. (2014). </a:t>
            </a:r>
            <a:r>
              <a:rPr i="1" lang="en-GB" sz="1200">
                <a:highlight>
                  <a:srgbClr val="FFFFFF"/>
                </a:highlight>
              </a:rPr>
              <a:t>Apes and Human Evolution </a:t>
            </a:r>
            <a:r>
              <a:rPr lang="en-GB" sz="1200">
                <a:highlight>
                  <a:srgbClr val="FFFFFF"/>
                </a:highlight>
              </a:rPr>
              <a:t>(1st ed.). Harvard University Press.</a:t>
            </a:r>
            <a:endParaRPr sz="1200">
              <a:highlight>
                <a:srgbClr val="FFFFFF"/>
              </a:highlight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>
                <a:highlight>
                  <a:srgbClr val="FFFFFF"/>
                </a:highlight>
              </a:rPr>
              <a:t>White, T., Asfaw, B., Beyene, Y., </a:t>
            </a:r>
            <a:r>
              <a:rPr lang="en-GB" sz="1200">
                <a:highlight>
                  <a:srgbClr val="FFFFFF"/>
                </a:highlight>
              </a:rPr>
              <a:t>Haile-Selassie, Y.,  Lovejoy, C., Suwa, G. &amp; WoldeGabriel, G. (2009). </a:t>
            </a:r>
            <a:r>
              <a:rPr i="1" lang="en-GB" sz="1200">
                <a:highlight>
                  <a:srgbClr val="FFFFFF"/>
                </a:highlight>
              </a:rPr>
              <a:t>Ardipithecus ramidus</a:t>
            </a:r>
            <a:r>
              <a:rPr lang="en-GB" sz="1200">
                <a:highlight>
                  <a:srgbClr val="FFFFFF"/>
                </a:highlight>
              </a:rPr>
              <a:t> and the Paleobiology of Early Hominids. </a:t>
            </a:r>
            <a:r>
              <a:rPr i="1" lang="en-GB" sz="1200">
                <a:highlight>
                  <a:srgbClr val="FFFFFF"/>
                </a:highlight>
              </a:rPr>
              <a:t>Science,</a:t>
            </a:r>
            <a:r>
              <a:rPr lang="en-GB" sz="1200">
                <a:highlight>
                  <a:srgbClr val="FFFFFF"/>
                </a:highlight>
              </a:rPr>
              <a:t> 326, 75-86.</a:t>
            </a:r>
            <a:endParaRPr sz="120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60"/>
          <p:cNvSpPr txBox="1"/>
          <p:nvPr/>
        </p:nvSpPr>
        <p:spPr>
          <a:xfrm>
            <a:off x="869000" y="1165525"/>
            <a:ext cx="7603500" cy="26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osis"/>
              <a:buChar char="●"/>
            </a:pPr>
            <a:r>
              <a:rPr lang="en-GB">
                <a:solidFill>
                  <a:schemeClr val="dk2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3"/>
              </a:rPr>
              <a:t>http://humanorigins.si.edu/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osis"/>
              <a:buChar char="●"/>
            </a:pPr>
            <a:r>
              <a:rPr lang="en-GB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https://evolution.berkeley.edu/evolibrary/article/evo_07</a:t>
            </a:r>
            <a:endParaRPr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osis"/>
              <a:buChar char="●"/>
            </a:pPr>
            <a:r>
              <a:rPr lang="en-GB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  <a:t>http://www.becominghuman.org/</a:t>
            </a:r>
            <a:endParaRPr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342900" rtl="0" algn="l">
              <a:spcBef>
                <a:spcPts val="640"/>
              </a:spcBef>
              <a:spcAft>
                <a:spcPts val="0"/>
              </a:spcAft>
              <a:buNone/>
            </a:pPr>
            <a:br>
              <a:rPr lang="en-GB">
                <a:solidFill>
                  <a:srgbClr val="434343"/>
                </a:solidFill>
                <a:latin typeface="Dosis"/>
                <a:ea typeface="Dosis"/>
                <a:cs typeface="Dosis"/>
                <a:sym typeface="Dosis"/>
              </a:rPr>
            </a:br>
            <a:endParaRPr>
              <a:solidFill>
                <a:srgbClr val="434343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560" name="Google Shape;560;p60"/>
          <p:cNvSpPr txBox="1"/>
          <p:nvPr/>
        </p:nvSpPr>
        <p:spPr>
          <a:xfrm>
            <a:off x="869000" y="0"/>
            <a:ext cx="32988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434343"/>
                </a:solidFill>
                <a:latin typeface="Gloria Hallelujah"/>
                <a:ea typeface="Gloria Hallelujah"/>
                <a:cs typeface="Gloria Hallelujah"/>
                <a:sym typeface="Gloria Hallelujah"/>
              </a:rPr>
              <a:t>Recursos web</a:t>
            </a:r>
            <a:endParaRPr sz="3000">
              <a:solidFill>
                <a:srgbClr val="434343"/>
              </a:solidFill>
              <a:latin typeface="Gloria Hallelujah"/>
              <a:ea typeface="Gloria Hallelujah"/>
              <a:cs typeface="Gloria Hallelujah"/>
              <a:sym typeface="Gloria Hallelujah"/>
            </a:endParaRPr>
          </a:p>
        </p:txBody>
      </p:sp>
      <p:sp>
        <p:nvSpPr>
          <p:cNvPr id="561" name="Google Shape;561;p60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1"/>
          <p:cNvSpPr txBox="1"/>
          <p:nvPr>
            <p:ph idx="12" type="sldNum"/>
          </p:nvPr>
        </p:nvSpPr>
        <p:spPr>
          <a:xfrm>
            <a:off x="8472458" y="45870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67" name="Google Shape;567;p61"/>
          <p:cNvCxnSpPr/>
          <p:nvPr/>
        </p:nvCxnSpPr>
        <p:spPr>
          <a:xfrm>
            <a:off x="1819750" y="1208650"/>
            <a:ext cx="2389500" cy="2578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8" name="Google Shape;568;p61"/>
          <p:cNvCxnSpPr/>
          <p:nvPr/>
        </p:nvCxnSpPr>
        <p:spPr>
          <a:xfrm flipH="1" rot="10800000">
            <a:off x="4223450" y="1154425"/>
            <a:ext cx="2322300" cy="2661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9" name="Google Shape;569;p61"/>
          <p:cNvCxnSpPr/>
          <p:nvPr/>
        </p:nvCxnSpPr>
        <p:spPr>
          <a:xfrm flipH="1" rot="10800000">
            <a:off x="2743200" y="1195125"/>
            <a:ext cx="1018500" cy="977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0" name="Google Shape;570;p61"/>
          <p:cNvCxnSpPr/>
          <p:nvPr/>
        </p:nvCxnSpPr>
        <p:spPr>
          <a:xfrm>
            <a:off x="4861700" y="1148375"/>
            <a:ext cx="896400" cy="896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1" name="Google Shape;571;p61"/>
          <p:cNvCxnSpPr/>
          <p:nvPr/>
        </p:nvCxnSpPr>
        <p:spPr>
          <a:xfrm>
            <a:off x="5785175" y="1161950"/>
            <a:ext cx="393900" cy="434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2" name="Google Shape;572;p61"/>
          <p:cNvSpPr txBox="1"/>
          <p:nvPr/>
        </p:nvSpPr>
        <p:spPr>
          <a:xfrm>
            <a:off x="1247125" y="2044775"/>
            <a:ext cx="1290000" cy="3177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Strepsirrhini</a:t>
            </a:r>
            <a:endParaRPr sz="1300"/>
          </a:p>
        </p:txBody>
      </p:sp>
      <p:sp>
        <p:nvSpPr>
          <p:cNvPr id="573" name="Google Shape;573;p61"/>
          <p:cNvSpPr txBox="1"/>
          <p:nvPr/>
        </p:nvSpPr>
        <p:spPr>
          <a:xfrm>
            <a:off x="1167900" y="877425"/>
            <a:ext cx="1154100" cy="3177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Lemuriformes</a:t>
            </a:r>
            <a:endParaRPr sz="1200"/>
          </a:p>
        </p:txBody>
      </p:sp>
      <p:sp>
        <p:nvSpPr>
          <p:cNvPr id="574" name="Google Shape;574;p61"/>
          <p:cNvSpPr txBox="1"/>
          <p:nvPr/>
        </p:nvSpPr>
        <p:spPr>
          <a:xfrm>
            <a:off x="3048700" y="877425"/>
            <a:ext cx="1086300" cy="3177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Lorisiformes</a:t>
            </a:r>
            <a:endParaRPr sz="1300"/>
          </a:p>
        </p:txBody>
      </p:sp>
      <p:sp>
        <p:nvSpPr>
          <p:cNvPr id="575" name="Google Shape;575;p61"/>
          <p:cNvSpPr txBox="1"/>
          <p:nvPr/>
        </p:nvSpPr>
        <p:spPr>
          <a:xfrm>
            <a:off x="4233500" y="798550"/>
            <a:ext cx="1018500" cy="3177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Tarsiiformes</a:t>
            </a:r>
            <a:endParaRPr sz="1200"/>
          </a:p>
        </p:txBody>
      </p:sp>
      <p:sp>
        <p:nvSpPr>
          <p:cNvPr id="576" name="Google Shape;576;p61"/>
          <p:cNvSpPr txBox="1"/>
          <p:nvPr/>
        </p:nvSpPr>
        <p:spPr>
          <a:xfrm>
            <a:off x="5301250" y="798550"/>
            <a:ext cx="1018500" cy="3177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Platyrrhini</a:t>
            </a:r>
            <a:r>
              <a:rPr lang="en-GB"/>
              <a:t> </a:t>
            </a:r>
            <a:endParaRPr/>
          </a:p>
        </p:txBody>
      </p:sp>
      <p:sp>
        <p:nvSpPr>
          <p:cNvPr id="577" name="Google Shape;577;p61"/>
          <p:cNvSpPr txBox="1"/>
          <p:nvPr/>
        </p:nvSpPr>
        <p:spPr>
          <a:xfrm>
            <a:off x="6369000" y="798550"/>
            <a:ext cx="1018500" cy="3177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Catarrhini</a:t>
            </a:r>
            <a:endParaRPr sz="1300"/>
          </a:p>
        </p:txBody>
      </p:sp>
      <p:sp>
        <p:nvSpPr>
          <p:cNvPr id="578" name="Google Shape;578;p61"/>
          <p:cNvSpPr txBox="1"/>
          <p:nvPr/>
        </p:nvSpPr>
        <p:spPr>
          <a:xfrm>
            <a:off x="6369000" y="1437725"/>
            <a:ext cx="1154100" cy="3177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Simiiformes</a:t>
            </a:r>
            <a:r>
              <a:rPr lang="en-GB"/>
              <a:t> </a:t>
            </a:r>
            <a:endParaRPr/>
          </a:p>
        </p:txBody>
      </p:sp>
      <p:sp>
        <p:nvSpPr>
          <p:cNvPr id="579" name="Google Shape;579;p61"/>
          <p:cNvSpPr txBox="1"/>
          <p:nvPr/>
        </p:nvSpPr>
        <p:spPr>
          <a:xfrm>
            <a:off x="5839475" y="2044775"/>
            <a:ext cx="1154100" cy="3177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Haplorrhini</a:t>
            </a:r>
            <a:endParaRPr sz="1300"/>
          </a:p>
        </p:txBody>
      </p:sp>
      <p:sp>
        <p:nvSpPr>
          <p:cNvPr id="580" name="Google Shape;580;p61"/>
          <p:cNvSpPr txBox="1"/>
          <p:nvPr/>
        </p:nvSpPr>
        <p:spPr>
          <a:xfrm>
            <a:off x="38100" y="2991925"/>
            <a:ext cx="2705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/>
              <a:t>Orden: PRIMATES</a:t>
            </a:r>
            <a:endParaRPr sz="2200"/>
          </a:p>
        </p:txBody>
      </p:sp>
      <p:sp>
        <p:nvSpPr>
          <p:cNvPr id="581" name="Google Shape;581;p61"/>
          <p:cNvSpPr txBox="1"/>
          <p:nvPr/>
        </p:nvSpPr>
        <p:spPr>
          <a:xfrm>
            <a:off x="529750" y="3426625"/>
            <a:ext cx="1154100" cy="3936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Suborden</a:t>
            </a:r>
            <a:endParaRPr/>
          </a:p>
        </p:txBody>
      </p:sp>
      <p:sp>
        <p:nvSpPr>
          <p:cNvPr id="582" name="Google Shape;582;p61"/>
          <p:cNvSpPr txBox="1"/>
          <p:nvPr/>
        </p:nvSpPr>
        <p:spPr>
          <a:xfrm>
            <a:off x="529750" y="3820225"/>
            <a:ext cx="1154100" cy="4347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Infraorden</a:t>
            </a:r>
            <a:endParaRPr/>
          </a:p>
        </p:txBody>
      </p:sp>
      <p:sp>
        <p:nvSpPr>
          <p:cNvPr id="583" name="Google Shape;583;p61"/>
          <p:cNvSpPr txBox="1"/>
          <p:nvPr/>
        </p:nvSpPr>
        <p:spPr>
          <a:xfrm>
            <a:off x="529750" y="4254925"/>
            <a:ext cx="1154100" cy="3939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Parvorden</a:t>
            </a:r>
            <a:endParaRPr/>
          </a:p>
        </p:txBody>
      </p:sp>
      <p:sp>
        <p:nvSpPr>
          <p:cNvPr id="584" name="Google Shape;584;p61"/>
          <p:cNvSpPr txBox="1"/>
          <p:nvPr/>
        </p:nvSpPr>
        <p:spPr>
          <a:xfrm>
            <a:off x="6040400" y="2903663"/>
            <a:ext cx="20505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/>
              <a:t>CARACTERÍSTICAS</a:t>
            </a:r>
            <a:endParaRPr sz="1300"/>
          </a:p>
        </p:txBody>
      </p:sp>
      <p:sp>
        <p:nvSpPr>
          <p:cNvPr id="585" name="Google Shape;585;p61"/>
          <p:cNvSpPr txBox="1"/>
          <p:nvPr/>
        </p:nvSpPr>
        <p:spPr>
          <a:xfrm>
            <a:off x="3613300" y="4208400"/>
            <a:ext cx="15345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Cola no prensil</a:t>
            </a:r>
            <a:endParaRPr sz="1200"/>
          </a:p>
        </p:txBody>
      </p:sp>
      <p:sp>
        <p:nvSpPr>
          <p:cNvPr id="586" name="Google Shape;586;p61"/>
          <p:cNvSpPr txBox="1"/>
          <p:nvPr/>
        </p:nvSpPr>
        <p:spPr>
          <a:xfrm>
            <a:off x="5090625" y="1109675"/>
            <a:ext cx="13581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Cola prensil</a:t>
            </a:r>
            <a:endParaRPr sz="1200"/>
          </a:p>
        </p:txBody>
      </p:sp>
      <p:sp>
        <p:nvSpPr>
          <p:cNvPr id="587" name="Google Shape;587;p61"/>
          <p:cNvSpPr txBox="1"/>
          <p:nvPr/>
        </p:nvSpPr>
        <p:spPr>
          <a:xfrm>
            <a:off x="2692975" y="305888"/>
            <a:ext cx="12900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Prosimiae</a:t>
            </a:r>
            <a:endParaRPr sz="1200"/>
          </a:p>
        </p:txBody>
      </p:sp>
      <p:sp>
        <p:nvSpPr>
          <p:cNvPr id="588" name="Google Shape;588;p61"/>
          <p:cNvSpPr txBox="1"/>
          <p:nvPr/>
        </p:nvSpPr>
        <p:spPr>
          <a:xfrm>
            <a:off x="5907275" y="245925"/>
            <a:ext cx="10185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Simiae</a:t>
            </a:r>
            <a:endParaRPr sz="1200"/>
          </a:p>
        </p:txBody>
      </p:sp>
      <p:sp>
        <p:nvSpPr>
          <p:cNvPr id="589" name="Google Shape;589;p61"/>
          <p:cNvSpPr txBox="1"/>
          <p:nvPr/>
        </p:nvSpPr>
        <p:spPr>
          <a:xfrm>
            <a:off x="3572500" y="3800963"/>
            <a:ext cx="14394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Nariz húmeda</a:t>
            </a:r>
            <a:endParaRPr sz="1200"/>
          </a:p>
        </p:txBody>
      </p:sp>
      <p:sp>
        <p:nvSpPr>
          <p:cNvPr id="590" name="Google Shape;590;p61"/>
          <p:cNvSpPr txBox="1"/>
          <p:nvPr/>
        </p:nvSpPr>
        <p:spPr>
          <a:xfrm>
            <a:off x="5370900" y="2277263"/>
            <a:ext cx="12900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Nariz “seca”</a:t>
            </a:r>
            <a:endParaRPr sz="1200"/>
          </a:p>
        </p:txBody>
      </p:sp>
      <p:sp>
        <p:nvSpPr>
          <p:cNvPr id="591" name="Google Shape;591;p61"/>
          <p:cNvSpPr txBox="1"/>
          <p:nvPr/>
        </p:nvSpPr>
        <p:spPr>
          <a:xfrm>
            <a:off x="4135000" y="1208650"/>
            <a:ext cx="1154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Plato orbital</a:t>
            </a:r>
            <a:endParaRPr sz="1200"/>
          </a:p>
        </p:txBody>
      </p:sp>
      <p:sp>
        <p:nvSpPr>
          <p:cNvPr id="592" name="Google Shape;592;p61"/>
          <p:cNvSpPr txBox="1"/>
          <p:nvPr/>
        </p:nvSpPr>
        <p:spPr>
          <a:xfrm>
            <a:off x="5888700" y="1719613"/>
            <a:ext cx="14394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Septum orbital</a:t>
            </a:r>
            <a:endParaRPr sz="1200"/>
          </a:p>
        </p:txBody>
      </p:sp>
      <p:sp>
        <p:nvSpPr>
          <p:cNvPr id="593" name="Google Shape;593;p61"/>
          <p:cNvSpPr txBox="1"/>
          <p:nvPr/>
        </p:nvSpPr>
        <p:spPr>
          <a:xfrm>
            <a:off x="3572500" y="4010700"/>
            <a:ext cx="16161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Barra Post orbital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75" name="Google Shape;75;p13"/>
          <p:cNvCxnSpPr/>
          <p:nvPr/>
        </p:nvCxnSpPr>
        <p:spPr>
          <a:xfrm flipH="1" rot="10800000">
            <a:off x="1891700" y="2924000"/>
            <a:ext cx="4278000" cy="6300"/>
          </a:xfrm>
          <a:prstGeom prst="straightConnector1">
            <a:avLst/>
          </a:prstGeom>
          <a:noFill/>
          <a:ln cap="flat" cmpd="sng" w="28575">
            <a:solidFill>
              <a:srgbClr val="DFF15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" name="Google Shape;76;p13"/>
          <p:cNvSpPr txBox="1"/>
          <p:nvPr/>
        </p:nvSpPr>
        <p:spPr>
          <a:xfrm>
            <a:off x="6200775" y="2735500"/>
            <a:ext cx="28608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DFF15B"/>
                </a:highlight>
              </a:rPr>
              <a:t>Superfamilia Hominoidea</a:t>
            </a:r>
            <a:r>
              <a:rPr lang="en-GB"/>
              <a:t>: Simios </a:t>
            </a:r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250" y="144850"/>
            <a:ext cx="1926284" cy="45660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/>
          <p:nvPr/>
        </p:nvSpPr>
        <p:spPr>
          <a:xfrm>
            <a:off x="2955050" y="272000"/>
            <a:ext cx="21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6D9EEB"/>
                </a:highlight>
              </a:rPr>
              <a:t>Eukarya</a:t>
            </a:r>
            <a:r>
              <a:rPr lang="en-GB"/>
              <a:t>: Eucariontes</a:t>
            </a:r>
            <a:endParaRPr/>
          </a:p>
        </p:txBody>
      </p:sp>
      <p:sp>
        <p:nvSpPr>
          <p:cNvPr id="79" name="Google Shape;79;p13"/>
          <p:cNvSpPr txBox="1"/>
          <p:nvPr/>
        </p:nvSpPr>
        <p:spPr>
          <a:xfrm>
            <a:off x="2955050" y="805400"/>
            <a:ext cx="21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00FFFF"/>
                </a:highlight>
              </a:rPr>
              <a:t>Animalia: </a:t>
            </a:r>
            <a:r>
              <a:rPr lang="en-GB"/>
              <a:t>Animales</a:t>
            </a:r>
            <a:endParaRPr/>
          </a:p>
        </p:txBody>
      </p:sp>
      <p:sp>
        <p:nvSpPr>
          <p:cNvPr id="80" name="Google Shape;80;p13"/>
          <p:cNvSpPr txBox="1"/>
          <p:nvPr/>
        </p:nvSpPr>
        <p:spPr>
          <a:xfrm>
            <a:off x="2955050" y="1338800"/>
            <a:ext cx="3721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63F5AF"/>
                </a:highlight>
              </a:rPr>
              <a:t>Chordata: </a:t>
            </a:r>
            <a:r>
              <a:rPr lang="en-GB"/>
              <a:t>Cordados - Vertebrados</a:t>
            </a:r>
            <a:endParaRPr/>
          </a:p>
        </p:txBody>
      </p:sp>
      <p:sp>
        <p:nvSpPr>
          <p:cNvPr id="81" name="Google Shape;81;p13"/>
          <p:cNvSpPr txBox="1"/>
          <p:nvPr/>
        </p:nvSpPr>
        <p:spPr>
          <a:xfrm>
            <a:off x="2955050" y="1948400"/>
            <a:ext cx="21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00FF00"/>
                </a:highlight>
              </a:rPr>
              <a:t>Mamalia :</a:t>
            </a:r>
            <a:r>
              <a:rPr lang="en-GB"/>
              <a:t> Mamíferos</a:t>
            </a:r>
            <a:endParaRPr/>
          </a:p>
        </p:txBody>
      </p:sp>
      <p:sp>
        <p:nvSpPr>
          <p:cNvPr id="82" name="Google Shape;82;p13"/>
          <p:cNvSpPr txBox="1"/>
          <p:nvPr/>
        </p:nvSpPr>
        <p:spPr>
          <a:xfrm>
            <a:off x="2955050" y="2433200"/>
            <a:ext cx="21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C7E75C"/>
                </a:highlight>
              </a:rPr>
              <a:t>Primates</a:t>
            </a:r>
            <a:endParaRPr>
              <a:highlight>
                <a:srgbClr val="C7E75C"/>
              </a:highlight>
            </a:endParaRPr>
          </a:p>
        </p:txBody>
      </p:sp>
      <p:sp>
        <p:nvSpPr>
          <p:cNvPr id="83" name="Google Shape;83;p13"/>
          <p:cNvSpPr txBox="1"/>
          <p:nvPr/>
        </p:nvSpPr>
        <p:spPr>
          <a:xfrm>
            <a:off x="2932325" y="3027500"/>
            <a:ext cx="3721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FF00"/>
                </a:highlight>
              </a:rPr>
              <a:t>Hominidae</a:t>
            </a:r>
            <a:r>
              <a:rPr lang="en-GB"/>
              <a:t>: Hominidos (grandes simios)</a:t>
            </a:r>
            <a:endParaRPr/>
          </a:p>
        </p:txBody>
      </p:sp>
      <p:sp>
        <p:nvSpPr>
          <p:cNvPr id="84" name="Google Shape;84;p13"/>
          <p:cNvSpPr txBox="1"/>
          <p:nvPr/>
        </p:nvSpPr>
        <p:spPr>
          <a:xfrm>
            <a:off x="2932325" y="3621800"/>
            <a:ext cx="21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highlight>
                  <a:srgbClr val="F6B26B"/>
                </a:highlight>
              </a:rPr>
              <a:t>Homo</a:t>
            </a:r>
            <a:endParaRPr i="1">
              <a:highlight>
                <a:srgbClr val="F6B26B"/>
              </a:highlight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2932325" y="4079000"/>
            <a:ext cx="21513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highlight>
                  <a:srgbClr val="DD7E6B"/>
                </a:highlight>
              </a:rPr>
              <a:t>Homo sapiens</a:t>
            </a:r>
            <a:endParaRPr i="1">
              <a:highlight>
                <a:srgbClr val="DD7E6B"/>
              </a:highlight>
            </a:endParaRPr>
          </a:p>
        </p:txBody>
      </p:sp>
      <p:cxnSp>
        <p:nvCxnSpPr>
          <p:cNvPr id="86" name="Google Shape;86;p13"/>
          <p:cNvCxnSpPr/>
          <p:nvPr/>
        </p:nvCxnSpPr>
        <p:spPr>
          <a:xfrm>
            <a:off x="1904075" y="3523800"/>
            <a:ext cx="4315200" cy="0"/>
          </a:xfrm>
          <a:prstGeom prst="straightConnector1">
            <a:avLst/>
          </a:prstGeom>
          <a:noFill/>
          <a:ln cap="flat" cmpd="sng" w="28575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" name="Google Shape;87;p13"/>
          <p:cNvSpPr txBox="1"/>
          <p:nvPr/>
        </p:nvSpPr>
        <p:spPr>
          <a:xfrm>
            <a:off x="6231675" y="3621800"/>
            <a:ext cx="7121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1C232"/>
                </a:highlight>
              </a:rPr>
              <a:t>Tribu  Hominini:</a:t>
            </a:r>
            <a:r>
              <a:rPr lang="en-GB"/>
              <a:t> </a:t>
            </a:r>
            <a:r>
              <a:rPr i="1" lang="en-GB"/>
              <a:t>Pan</a:t>
            </a:r>
            <a:r>
              <a:rPr lang="en-GB"/>
              <a:t> y </a:t>
            </a:r>
            <a:r>
              <a:rPr i="1" lang="en-GB"/>
              <a:t>Homo </a:t>
            </a:r>
            <a:endParaRPr i="1"/>
          </a:p>
        </p:txBody>
      </p:sp>
      <p:sp>
        <p:nvSpPr>
          <p:cNvPr id="88" name="Google Shape;88;p13"/>
          <p:cNvSpPr txBox="1"/>
          <p:nvPr/>
        </p:nvSpPr>
        <p:spPr>
          <a:xfrm>
            <a:off x="6231675" y="3126200"/>
            <a:ext cx="2799000" cy="2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FFD966"/>
                </a:highlight>
              </a:rPr>
              <a:t>Subfamilia Homininae</a:t>
            </a:r>
            <a:r>
              <a:rPr lang="en-GB"/>
              <a:t>: Homininas (africanos)</a:t>
            </a:r>
            <a:endParaRPr/>
          </a:p>
        </p:txBody>
      </p:sp>
      <p:sp>
        <p:nvSpPr>
          <p:cNvPr id="89" name="Google Shape;89;p13"/>
          <p:cNvSpPr txBox="1"/>
          <p:nvPr/>
        </p:nvSpPr>
        <p:spPr>
          <a:xfrm>
            <a:off x="6231675" y="3964400"/>
            <a:ext cx="27990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highlight>
                  <a:srgbClr val="BF9000"/>
                </a:highlight>
              </a:rPr>
              <a:t>Subtribu Hominina:</a:t>
            </a:r>
            <a:r>
              <a:rPr lang="en-GB"/>
              <a:t> Homininos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(Marcha bípeda y postura erguida)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4888"/>
            <a:ext cx="8839200" cy="309372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7663800" y="1347700"/>
            <a:ext cx="125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-"/>
            </a:pPr>
            <a:r>
              <a:rPr lang="en-GB">
                <a:solidFill>
                  <a:srgbClr val="FF0000"/>
                </a:solidFill>
              </a:rPr>
              <a:t>idea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7663800" y="2008775"/>
            <a:ext cx="125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-"/>
            </a:pPr>
            <a:r>
              <a:rPr lang="en-GB">
                <a:solidFill>
                  <a:srgbClr val="FF0000"/>
                </a:solidFill>
              </a:rPr>
              <a:t>idae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7663800" y="2654013"/>
            <a:ext cx="125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-"/>
            </a:pPr>
            <a:r>
              <a:rPr lang="en-GB">
                <a:solidFill>
                  <a:srgbClr val="FF0000"/>
                </a:solidFill>
              </a:rPr>
              <a:t>inae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7663800" y="3299238"/>
            <a:ext cx="125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-"/>
            </a:pPr>
            <a:r>
              <a:rPr lang="en-GB">
                <a:solidFill>
                  <a:srgbClr val="FF0000"/>
                </a:solidFill>
              </a:rPr>
              <a:t>ini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idx="12" type="sldNum"/>
          </p:nvPr>
        </p:nvSpPr>
        <p:spPr>
          <a:xfrm>
            <a:off x="8481983" y="45896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5" name="Google Shape;105;p15"/>
          <p:cNvPicPr preferRelativeResize="0"/>
          <p:nvPr/>
        </p:nvPicPr>
        <p:blipFill rotWithShape="1">
          <a:blip r:embed="rId3">
            <a:alphaModFix/>
          </a:blip>
          <a:srcRect b="11092" l="15492" r="16944" t="15204"/>
          <a:stretch/>
        </p:blipFill>
        <p:spPr>
          <a:xfrm>
            <a:off x="351024" y="347025"/>
            <a:ext cx="6675400" cy="409374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5"/>
          <p:cNvSpPr txBox="1"/>
          <p:nvPr/>
        </p:nvSpPr>
        <p:spPr>
          <a:xfrm>
            <a:off x="7249750" y="180100"/>
            <a:ext cx="1617900" cy="25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HOMININOS</a:t>
            </a:r>
            <a:r>
              <a:rPr lang="en-GB" sz="1900"/>
              <a:t> 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Link de árbol interactivo: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http://humanorigins.si.edu/evidence/human-family-tree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5"/>
          <p:cNvSpPr/>
          <p:nvPr/>
        </p:nvSpPr>
        <p:spPr>
          <a:xfrm>
            <a:off x="7122400" y="1065325"/>
            <a:ext cx="1872600" cy="1600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81975" y="1172173"/>
            <a:ext cx="320250" cy="32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type="title"/>
          </p:nvPr>
        </p:nvSpPr>
        <p:spPr>
          <a:xfrm>
            <a:off x="311700" y="445025"/>
            <a:ext cx="405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Sistemática filogenética</a:t>
            </a:r>
            <a:endParaRPr/>
          </a:p>
        </p:txBody>
      </p:sp>
      <p:sp>
        <p:nvSpPr>
          <p:cNvPr id="114" name="Google Shape;114;p16"/>
          <p:cNvSpPr txBox="1"/>
          <p:nvPr>
            <p:ph idx="1" type="body"/>
          </p:nvPr>
        </p:nvSpPr>
        <p:spPr>
          <a:xfrm>
            <a:off x="311700" y="1152475"/>
            <a:ext cx="2367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/>
              <a:t>Red</a:t>
            </a:r>
            <a:endParaRPr u="sng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Sin enraizar</a:t>
            </a:r>
            <a:endParaRPr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u="sng"/>
              <a:t>Cladograma</a:t>
            </a:r>
            <a:endParaRPr u="sng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Enraizado y sin escala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u="sng"/>
              <a:t>Filograma</a:t>
            </a:r>
            <a:endParaRPr u="sng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Enraizado y con escala</a:t>
            </a:r>
            <a:endParaRPr/>
          </a:p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8481983" y="456886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b="21224" l="22208" r="20859" t="34224"/>
          <a:stretch/>
        </p:blipFill>
        <p:spPr>
          <a:xfrm>
            <a:off x="2878250" y="2187200"/>
            <a:ext cx="5413349" cy="238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 b="24587" l="14624" r="50990" t="28365"/>
          <a:stretch/>
        </p:blipFill>
        <p:spPr>
          <a:xfrm>
            <a:off x="5756500" y="219675"/>
            <a:ext cx="2059074" cy="158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5108975" y="1017725"/>
            <a:ext cx="951900" cy="8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