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1913-C698-4394-8D68-73720EDD60AA}" type="datetimeFigureOut">
              <a:rPr lang="es-CL" smtClean="0"/>
              <a:t>14-12-2019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EF0ADCB-AC82-4196-A273-E88A98E463D2}" type="slidenum">
              <a:rPr lang="es-CL" smtClean="0"/>
              <a:t>‹Nº›</a:t>
            </a:fld>
            <a:endParaRPr lang="es-CL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5021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1913-C698-4394-8D68-73720EDD60AA}" type="datetimeFigureOut">
              <a:rPr lang="es-CL" smtClean="0"/>
              <a:t>14-12-2019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ADCB-AC82-4196-A273-E88A98E463D2}" type="slidenum">
              <a:rPr lang="es-CL" smtClean="0"/>
              <a:t>‹Nº›</a:t>
            </a:fld>
            <a:endParaRPr lang="es-CL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835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1913-C698-4394-8D68-73720EDD60AA}" type="datetimeFigureOut">
              <a:rPr lang="es-CL" smtClean="0"/>
              <a:t>14-12-2019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ADCB-AC82-4196-A273-E88A98E463D2}" type="slidenum">
              <a:rPr lang="es-CL" smtClean="0"/>
              <a:t>‹Nº›</a:t>
            </a:fld>
            <a:endParaRPr lang="es-CL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4031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BE91913-C698-4394-8D68-73720EDD60AA}" type="datetimeFigureOut">
              <a:rPr lang="es-CL" smtClean="0"/>
              <a:t>14-12-2019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ADCB-AC82-4196-A273-E88A98E463D2}" type="slidenum">
              <a:rPr lang="es-CL" smtClean="0"/>
              <a:t>‹Nº›</a:t>
            </a:fld>
            <a:endParaRPr lang="es-CL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793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1913-C698-4394-8D68-73720EDD60AA}" type="datetimeFigureOut">
              <a:rPr lang="es-CL" smtClean="0"/>
              <a:t>14-12-2019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ADCB-AC82-4196-A273-E88A98E463D2}" type="slidenum">
              <a:rPr lang="es-CL" smtClean="0"/>
              <a:t>‹Nº›</a:t>
            </a:fld>
            <a:endParaRPr lang="es-CL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479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1913-C698-4394-8D68-73720EDD60AA}" type="datetimeFigureOut">
              <a:rPr lang="es-CL" smtClean="0"/>
              <a:t>14-12-2019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ADCB-AC82-4196-A273-E88A98E463D2}" type="slidenum">
              <a:rPr lang="es-CL" smtClean="0"/>
              <a:t>‹Nº›</a:t>
            </a:fld>
            <a:endParaRPr lang="es-CL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947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1913-C698-4394-8D68-73720EDD60AA}" type="datetimeFigureOut">
              <a:rPr lang="es-CL" smtClean="0"/>
              <a:t>14-12-2019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ADCB-AC82-4196-A273-E88A98E463D2}" type="slidenum">
              <a:rPr lang="es-CL" smtClean="0"/>
              <a:t>‹Nº›</a:t>
            </a:fld>
            <a:endParaRPr lang="es-CL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0986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1913-C698-4394-8D68-73720EDD60AA}" type="datetimeFigureOut">
              <a:rPr lang="es-CL" smtClean="0"/>
              <a:t>14-12-2019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ADCB-AC82-4196-A273-E88A98E463D2}" type="slidenum">
              <a:rPr lang="es-CL" smtClean="0"/>
              <a:t>‹Nº›</a:t>
            </a:fld>
            <a:endParaRPr lang="es-CL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5086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1913-C698-4394-8D68-73720EDD60AA}" type="datetimeFigureOut">
              <a:rPr lang="es-CL" smtClean="0"/>
              <a:t>14-12-2019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ADCB-AC82-4196-A273-E88A98E463D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5278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1913-C698-4394-8D68-73720EDD60AA}" type="datetimeFigureOut">
              <a:rPr lang="es-CL" smtClean="0"/>
              <a:t>14-12-2019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ADCB-AC82-4196-A273-E88A98E463D2}" type="slidenum">
              <a:rPr lang="es-CL" smtClean="0"/>
              <a:t>‹Nº›</a:t>
            </a:fld>
            <a:endParaRPr lang="es-CL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806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5BE91913-C698-4394-8D68-73720EDD60AA}" type="datetimeFigureOut">
              <a:rPr lang="es-CL" smtClean="0"/>
              <a:t>14-12-2019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EF0ADCB-AC82-4196-A273-E88A98E463D2}" type="slidenum">
              <a:rPr lang="es-CL" smtClean="0"/>
              <a:t>‹Nº›</a:t>
            </a:fld>
            <a:endParaRPr lang="es-CL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90057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91913-C698-4394-8D68-73720EDD60AA}" type="datetimeFigureOut">
              <a:rPr lang="es-CL" smtClean="0"/>
              <a:t>14-12-2019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EF0ADCB-AC82-4196-A273-E88A98E463D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936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12E44F-2C6C-4FB3-81CF-7F76C2D923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717" y="926931"/>
            <a:ext cx="10508566" cy="2618554"/>
          </a:xfrm>
        </p:spPr>
        <p:txBody>
          <a:bodyPr>
            <a:normAutofit fontScale="90000"/>
          </a:bodyPr>
          <a:lstStyle/>
          <a:p>
            <a:r>
              <a:rPr lang="es-CL" u="sng" dirty="0"/>
              <a:t>Ayudantía III:  “El positivismo y neopositivismo”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4703DED-44E6-4B8A-A82F-A800F3C546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645707"/>
          </a:xfrm>
        </p:spPr>
        <p:txBody>
          <a:bodyPr>
            <a:normAutofit/>
          </a:bodyPr>
          <a:lstStyle/>
          <a:p>
            <a:pPr algn="r"/>
            <a:r>
              <a:rPr lang="es-CL" dirty="0"/>
              <a:t>Nicolás Tobar y Matías Retamales</a:t>
            </a:r>
          </a:p>
          <a:p>
            <a:pPr algn="r"/>
            <a:r>
              <a:rPr lang="es-CL" dirty="0"/>
              <a:t>EPISTEMOLOGÍA 2019</a:t>
            </a:r>
          </a:p>
          <a:p>
            <a:pPr algn="r"/>
            <a:r>
              <a:rPr lang="es-CL" dirty="0"/>
              <a:t>17/10/19</a:t>
            </a:r>
          </a:p>
        </p:txBody>
      </p:sp>
    </p:spTree>
    <p:extLst>
      <p:ext uri="{BB962C8B-B14F-4D97-AF65-F5344CB8AC3E}">
        <p14:creationId xmlns:p14="http://schemas.microsoft.com/office/powerpoint/2010/main" val="864914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37F794-66BD-4338-8088-D9890C513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1391655"/>
            <a:ext cx="9603275" cy="1049235"/>
          </a:xfrm>
        </p:spPr>
        <p:txBody>
          <a:bodyPr/>
          <a:lstStyle/>
          <a:p>
            <a:r>
              <a:rPr lang="es-CL" dirty="0"/>
              <a:t>Contexto histórico del positivismo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1BC886-4699-48AA-9050-70D83A7F4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Siglo XIX </a:t>
            </a:r>
            <a:r>
              <a:rPr lang="es-CL" dirty="0">
                <a:sym typeface="Wingdings" panose="05000000000000000000" pitchFamily="2" charset="2"/>
              </a:rPr>
              <a:t> Paso de la sociedad tradicional a la sociedad moderna.</a:t>
            </a:r>
          </a:p>
          <a:p>
            <a:pPr lvl="1"/>
            <a:r>
              <a:rPr lang="es-CL" dirty="0">
                <a:sym typeface="Wingdings" panose="05000000000000000000" pitchFamily="2" charset="2"/>
              </a:rPr>
              <a:t>Nisbet: Conservadurismo sociológico.</a:t>
            </a:r>
          </a:p>
          <a:p>
            <a:pPr lvl="1"/>
            <a:r>
              <a:rPr lang="es-CL" dirty="0">
                <a:sym typeface="Wingdings" panose="05000000000000000000" pitchFamily="2" charset="2"/>
              </a:rPr>
              <a:t>Habermas: Sociología como ciencia de crisis (Conservación vs Transformación).</a:t>
            </a:r>
          </a:p>
          <a:p>
            <a:pPr lvl="1"/>
            <a:r>
              <a:rPr lang="es-CL" dirty="0">
                <a:sym typeface="Wingdings" panose="05000000000000000000" pitchFamily="2" charset="2"/>
              </a:rPr>
              <a:t>Gouldner: Sociología como ciencia para orientar nuevas libertades.</a:t>
            </a:r>
          </a:p>
          <a:p>
            <a:r>
              <a:rPr lang="es-CL" dirty="0">
                <a:sym typeface="Wingdings" panose="05000000000000000000" pitchFamily="2" charset="2"/>
              </a:rPr>
              <a:t>Pretensión científica de la sociología.</a:t>
            </a:r>
          </a:p>
          <a:p>
            <a:pPr lvl="1"/>
            <a:r>
              <a:rPr lang="es-CL" dirty="0">
                <a:sym typeface="Wingdings" panose="05000000000000000000" pitchFamily="2" charset="2"/>
              </a:rPr>
              <a:t>Ciencia =/= metafísica .</a:t>
            </a:r>
          </a:p>
          <a:p>
            <a:pPr lvl="1"/>
            <a:r>
              <a:rPr lang="es-CL" dirty="0">
                <a:sym typeface="Wingdings" panose="05000000000000000000" pitchFamily="2" charset="2"/>
              </a:rPr>
              <a:t>Cuestionamiento al pensamiento filosófico-especulativo  Influencia de Ciencias naturales.</a:t>
            </a:r>
          </a:p>
          <a:p>
            <a:pPr lvl="1"/>
            <a:r>
              <a:rPr lang="es-CL" dirty="0">
                <a:sym typeface="Wingdings" panose="05000000000000000000" pitchFamily="2" charset="2"/>
              </a:rPr>
              <a:t>Noción de progreso y ciencia.</a:t>
            </a:r>
          </a:p>
          <a:p>
            <a:pPr lvl="1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39293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9399A1-6945-4B57-978E-4F89C9DD9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8043" y="804520"/>
            <a:ext cx="5550355" cy="1049235"/>
          </a:xfrm>
        </p:spPr>
        <p:txBody>
          <a:bodyPr>
            <a:normAutofit/>
          </a:bodyPr>
          <a:lstStyle/>
          <a:p>
            <a:r>
              <a:rPr lang="es-CL" dirty="0"/>
              <a:t>Leszek </a:t>
            </a:r>
            <a:r>
              <a:rPr lang="es-CL" dirty="0" err="1"/>
              <a:t>Kolakawzki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63D207-5D2A-4B5E-B7B8-4ADFEE2B5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8043" y="2015732"/>
            <a:ext cx="5550355" cy="3450613"/>
          </a:xfrm>
        </p:spPr>
        <p:txBody>
          <a:bodyPr>
            <a:normAutofit/>
          </a:bodyPr>
          <a:lstStyle/>
          <a:p>
            <a:r>
              <a:rPr lang="es-CL" dirty="0"/>
              <a:t>Nace en 1927 en </a:t>
            </a:r>
            <a:r>
              <a:rPr lang="es-CL" dirty="0" err="1"/>
              <a:t>Radom</a:t>
            </a:r>
            <a:r>
              <a:rPr lang="es-CL" dirty="0"/>
              <a:t>, Polonia.</a:t>
            </a:r>
          </a:p>
          <a:p>
            <a:r>
              <a:rPr lang="es-CL" dirty="0"/>
              <a:t>Evolución desde el marxismo al positivismo </a:t>
            </a:r>
            <a:r>
              <a:rPr lang="es-CL" dirty="0" err="1"/>
              <a:t>anti-totalitario</a:t>
            </a:r>
            <a:r>
              <a:rPr lang="es-CL" dirty="0"/>
              <a:t> critico al marxismo.</a:t>
            </a:r>
          </a:p>
          <a:p>
            <a:r>
              <a:rPr lang="es-CL" dirty="0"/>
              <a:t>Catedrático de Yale, Berkeley, Oxford y Chicago (Filosofía continental).</a:t>
            </a:r>
          </a:p>
          <a:p>
            <a:endParaRPr lang="es-CL" dirty="0"/>
          </a:p>
        </p:txBody>
      </p:sp>
      <p:pic>
        <p:nvPicPr>
          <p:cNvPr id="1026" name="Picture 2" descr="Resultado de imagen para kolakowski">
            <a:extLst>
              <a:ext uri="{FF2B5EF4-FFF2-40B4-BE49-F238E27FC236}">
                <a16:creationId xmlns:a16="http://schemas.microsoft.com/office/drawing/2014/main" id="{A050B937-3445-450C-B527-519B856951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7" r="-4" b="-4"/>
          <a:stretch/>
        </p:blipFill>
        <p:spPr bwMode="auto">
          <a:xfrm>
            <a:off x="1285438" y="1116345"/>
            <a:ext cx="2799103" cy="386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6340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696490-2BE1-48FD-91F9-73B09846F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7137" y="1589843"/>
            <a:ext cx="8517726" cy="4916465"/>
          </a:xfrm>
        </p:spPr>
        <p:txBody>
          <a:bodyPr anchor="t">
            <a:normAutofit/>
          </a:bodyPr>
          <a:lstStyle/>
          <a:p>
            <a:r>
              <a:rPr lang="es-CL" dirty="0"/>
              <a:t>“El positivismo es una </a:t>
            </a:r>
            <a:r>
              <a:rPr lang="es-CL" b="1" dirty="0"/>
              <a:t>postura filosófica </a:t>
            </a:r>
            <a:r>
              <a:rPr lang="es-CL" dirty="0"/>
              <a:t>relativa al </a:t>
            </a:r>
            <a:r>
              <a:rPr lang="es-CL" b="1" dirty="0"/>
              <a:t>saber humano</a:t>
            </a:r>
            <a:r>
              <a:rPr lang="es-CL" dirty="0"/>
              <a:t>, que, si no resuelve sensu stricto los problemas relativos al modo de adquisición del saber –en el sentido psicológico o histórico- constituye, por el contrario, un conjunto de </a:t>
            </a:r>
            <a:r>
              <a:rPr lang="es-CL" b="1" dirty="0"/>
              <a:t>reglas y criterios de juicios sobre el conocimiento humano</a:t>
            </a:r>
            <a:r>
              <a:rPr lang="es-CL" dirty="0"/>
              <a:t>. Trata de los contenidos de nuestros enunciados sobre el mundo, necesariamente inherentes al saber, y formula las </a:t>
            </a:r>
            <a:r>
              <a:rPr lang="es-CL" b="1" dirty="0"/>
              <a:t>normas</a:t>
            </a:r>
            <a:r>
              <a:rPr lang="es-CL" dirty="0"/>
              <a:t> que permiten establecer una distinción entre el objeto de una </a:t>
            </a:r>
            <a:r>
              <a:rPr lang="es-CL" b="1" dirty="0"/>
              <a:t>cuestión posible </a:t>
            </a:r>
            <a:r>
              <a:rPr lang="es-CL" dirty="0"/>
              <a:t>y lo que, razonablemente, </a:t>
            </a:r>
            <a:r>
              <a:rPr lang="es-CL" b="1" dirty="0"/>
              <a:t>no se puede presentar en cuestión.</a:t>
            </a:r>
            <a:r>
              <a:rPr lang="es-CL" dirty="0"/>
              <a:t>” (p. 14 -15).</a:t>
            </a:r>
          </a:p>
        </p:txBody>
      </p:sp>
    </p:spTree>
    <p:extLst>
      <p:ext uri="{BB962C8B-B14F-4D97-AF65-F5344CB8AC3E}">
        <p14:creationId xmlns:p14="http://schemas.microsoft.com/office/powerpoint/2010/main" val="2233034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F9DA86-74C5-4E2B-A182-81BC378A9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867037"/>
            <a:ext cx="9603275" cy="1049235"/>
          </a:xfrm>
        </p:spPr>
        <p:txBody>
          <a:bodyPr/>
          <a:lstStyle/>
          <a:p>
            <a:r>
              <a:rPr lang="es-CL" dirty="0"/>
              <a:t>Capítulo I: Características generales del positivismo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A5DC122B-0F4D-4D7A-A51B-D7749DAFDFB6}"/>
              </a:ext>
            </a:extLst>
          </p:cNvPr>
          <p:cNvSpPr/>
          <p:nvPr/>
        </p:nvSpPr>
        <p:spPr>
          <a:xfrm>
            <a:off x="323556" y="2074083"/>
            <a:ext cx="2912013" cy="15413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Las reglas positivistas permiten distinguir lo que puede ser conocido de lo que no vale la pena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86B9779-464B-49AF-B82E-52DFBE557853}"/>
              </a:ext>
            </a:extLst>
          </p:cNvPr>
          <p:cNvSpPr txBox="1"/>
          <p:nvPr/>
        </p:nvSpPr>
        <p:spPr>
          <a:xfrm>
            <a:off x="386860" y="4467173"/>
            <a:ext cx="27854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¿Cuáles son esas normas que permiten establecer cuestiones mal formuladas o que no valen la pena?</a:t>
            </a:r>
          </a:p>
        </p:txBody>
      </p:sp>
      <p:cxnSp>
        <p:nvCxnSpPr>
          <p:cNvPr id="4" name="Conector recto de flecha 3">
            <a:extLst>
              <a:ext uri="{FF2B5EF4-FFF2-40B4-BE49-F238E27FC236}">
                <a16:creationId xmlns:a16="http://schemas.microsoft.com/office/drawing/2014/main" id="{23E9C498-277D-42B4-8279-65CF4FACDD4C}"/>
              </a:ext>
            </a:extLst>
          </p:cNvPr>
          <p:cNvCxnSpPr/>
          <p:nvPr/>
        </p:nvCxnSpPr>
        <p:spPr>
          <a:xfrm>
            <a:off x="1779562" y="3615396"/>
            <a:ext cx="0" cy="8299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áfico 6" descr="Chat RTL">
            <a:extLst>
              <a:ext uri="{FF2B5EF4-FFF2-40B4-BE49-F238E27FC236}">
                <a16:creationId xmlns:a16="http://schemas.microsoft.com/office/drawing/2014/main" id="{AA46D5F7-1EF9-4167-B55B-6268F565E5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36179" y="1916272"/>
            <a:ext cx="812860" cy="81286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82A788CB-0B28-4823-8447-A06F264459E8}"/>
              </a:ext>
            </a:extLst>
          </p:cNvPr>
          <p:cNvSpPr txBox="1"/>
          <p:nvPr/>
        </p:nvSpPr>
        <p:spPr>
          <a:xfrm>
            <a:off x="4749039" y="2074083"/>
            <a:ext cx="6772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1. Fenomenalismo: No existe diferencia real entre esencia y fenómeno (Distinción empírica).</a:t>
            </a:r>
          </a:p>
        </p:txBody>
      </p:sp>
      <p:pic>
        <p:nvPicPr>
          <p:cNvPr id="16" name="Gráfico 15" descr="Libro cerrado">
            <a:extLst>
              <a:ext uri="{FF2B5EF4-FFF2-40B4-BE49-F238E27FC236}">
                <a16:creationId xmlns:a16="http://schemas.microsoft.com/office/drawing/2014/main" id="{E5EE6F8C-C409-4008-AA58-57CADFA11B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36179" y="2886943"/>
            <a:ext cx="829996" cy="728453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11FFC76A-1365-48C7-AEAE-651D79E1C481}"/>
              </a:ext>
            </a:extLst>
          </p:cNvPr>
          <p:cNvSpPr txBox="1"/>
          <p:nvPr/>
        </p:nvSpPr>
        <p:spPr>
          <a:xfrm>
            <a:off x="4749039" y="2789504"/>
            <a:ext cx="6772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dirty="0"/>
              <a:t>2. Nominalismo: Que un saber cualquiera tenga en la realidad otros equivalentes que los objetos concretos singulares (Distinción racional).</a:t>
            </a:r>
          </a:p>
        </p:txBody>
      </p:sp>
      <p:pic>
        <p:nvPicPr>
          <p:cNvPr id="19" name="Gráfico 18" descr="Cerrar">
            <a:extLst>
              <a:ext uri="{FF2B5EF4-FFF2-40B4-BE49-F238E27FC236}">
                <a16:creationId xmlns:a16="http://schemas.microsoft.com/office/drawing/2014/main" id="{775E4CAA-5778-4261-98AA-6BC2EEE1399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60994" y="3773207"/>
            <a:ext cx="780366" cy="780366"/>
          </a:xfrm>
          <a:prstGeom prst="rect">
            <a:avLst/>
          </a:prstGeom>
        </p:spPr>
      </p:pic>
      <p:sp>
        <p:nvSpPr>
          <p:cNvPr id="20" name="CuadroTexto 19">
            <a:extLst>
              <a:ext uri="{FF2B5EF4-FFF2-40B4-BE49-F238E27FC236}">
                <a16:creationId xmlns:a16="http://schemas.microsoft.com/office/drawing/2014/main" id="{4E443224-26A5-4DE4-9812-4471D00EC522}"/>
              </a:ext>
            </a:extLst>
          </p:cNvPr>
          <p:cNvSpPr txBox="1"/>
          <p:nvPr/>
        </p:nvSpPr>
        <p:spPr>
          <a:xfrm>
            <a:off x="4826537" y="3840224"/>
            <a:ext cx="6772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3. Negación de todo valor cognoscitivo a los juicios de valor y a los enunciados normativos</a:t>
            </a:r>
          </a:p>
        </p:txBody>
      </p:sp>
      <p:pic>
        <p:nvPicPr>
          <p:cNvPr id="22" name="Gráfico 21" descr="Cabeza con engranajes">
            <a:extLst>
              <a:ext uri="{FF2B5EF4-FFF2-40B4-BE49-F238E27FC236}">
                <a16:creationId xmlns:a16="http://schemas.microsoft.com/office/drawing/2014/main" id="{5D86CE88-517A-42F8-AD9D-28A2FD1B805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880292" y="4711384"/>
            <a:ext cx="914400" cy="914400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DB681250-9952-4DB0-8647-EABB635EA13E}"/>
              </a:ext>
            </a:extLst>
          </p:cNvPr>
          <p:cNvSpPr txBox="1"/>
          <p:nvPr/>
        </p:nvSpPr>
        <p:spPr>
          <a:xfrm>
            <a:off x="4794692" y="4845418"/>
            <a:ext cx="5431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4. Fe en la unidad fundamental del método de la ciencia</a:t>
            </a:r>
          </a:p>
        </p:txBody>
      </p:sp>
      <p:cxnSp>
        <p:nvCxnSpPr>
          <p:cNvPr id="25" name="Conector: curvado 24">
            <a:extLst>
              <a:ext uri="{FF2B5EF4-FFF2-40B4-BE49-F238E27FC236}">
                <a16:creationId xmlns:a16="http://schemas.microsoft.com/office/drawing/2014/main" id="{CB9AC6F0-C545-4192-8F59-15459955A1CB}"/>
              </a:ext>
            </a:extLst>
          </p:cNvPr>
          <p:cNvCxnSpPr/>
          <p:nvPr/>
        </p:nvCxnSpPr>
        <p:spPr>
          <a:xfrm flipV="1">
            <a:off x="10044332" y="1232216"/>
            <a:ext cx="815926" cy="675338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: esquinas redondeadas 25">
            <a:extLst>
              <a:ext uri="{FF2B5EF4-FFF2-40B4-BE49-F238E27FC236}">
                <a16:creationId xmlns:a16="http://schemas.microsoft.com/office/drawing/2014/main" id="{555E4E56-8655-4A3A-BA0F-3BA509F3C482}"/>
              </a:ext>
            </a:extLst>
          </p:cNvPr>
          <p:cNvSpPr/>
          <p:nvPr/>
        </p:nvSpPr>
        <p:spPr>
          <a:xfrm>
            <a:off x="10979833" y="758278"/>
            <a:ext cx="1083213" cy="10187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Contra Kant y Hegel</a:t>
            </a:r>
          </a:p>
        </p:txBody>
      </p:sp>
    </p:spTree>
    <p:extLst>
      <p:ext uri="{BB962C8B-B14F-4D97-AF65-F5344CB8AC3E}">
        <p14:creationId xmlns:p14="http://schemas.microsoft.com/office/powerpoint/2010/main" val="4280510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2F30E6-21D2-4A30-B382-F65A19964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¿A cual de las 4 características generales se refiere </a:t>
            </a:r>
            <a:r>
              <a:rPr lang="es-CL" dirty="0" err="1"/>
              <a:t>Kolakowski</a:t>
            </a:r>
            <a:r>
              <a:rPr lang="es-CL" dirty="0"/>
              <a:t> en esta frase?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0D3B4C-6C58-40E9-AB72-3266BE025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/>
              <a:t>“En verdad nuestro saber exige el empleo constante de los </a:t>
            </a:r>
            <a:r>
              <a:rPr lang="es-CL" b="1" dirty="0"/>
              <a:t>instrumentos conceptuales</a:t>
            </a:r>
            <a:r>
              <a:rPr lang="es-CL" dirty="0"/>
              <a:t> que describen ciertas </a:t>
            </a:r>
            <a:r>
              <a:rPr lang="es-CL" b="1" dirty="0"/>
              <a:t>situaciones ideales</a:t>
            </a:r>
            <a:r>
              <a:rPr lang="es-CL" dirty="0"/>
              <a:t>, las cuales no están nunca verificadas en el mundo empírico” (p. 18)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“Nuestro saber tiende a </a:t>
            </a:r>
            <a:r>
              <a:rPr lang="es-CL" b="1" dirty="0"/>
              <a:t>ordenar estos hechos </a:t>
            </a:r>
            <a:r>
              <a:rPr lang="es-CL" dirty="0"/>
              <a:t>y se convierte, por consiguiente, en un saber verdadero, es decir, algo que puede </a:t>
            </a:r>
            <a:r>
              <a:rPr lang="es-CL" b="1" dirty="0"/>
              <a:t>utilizarse de modo práctico </a:t>
            </a:r>
            <a:r>
              <a:rPr lang="es-CL" dirty="0"/>
              <a:t>y que permite </a:t>
            </a:r>
            <a:r>
              <a:rPr lang="es-CL" b="1" dirty="0"/>
              <a:t>prever ciertos acontecimientos </a:t>
            </a:r>
            <a:r>
              <a:rPr lang="es-CL" dirty="0"/>
              <a:t>en función de otros acontecimientos..(p.19)</a:t>
            </a:r>
          </a:p>
        </p:txBody>
      </p:sp>
    </p:spTree>
    <p:extLst>
      <p:ext uri="{BB962C8B-B14F-4D97-AF65-F5344CB8AC3E}">
        <p14:creationId xmlns:p14="http://schemas.microsoft.com/office/powerpoint/2010/main" val="4243206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755641-14DB-4292-9171-494AFBE13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3. Negación del valor cognoscitivo a juicios de valor y juicios normativos en la ciencia.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316CB5-8E6C-45D1-A8A4-2328320C2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1" y="2171769"/>
            <a:ext cx="7352548" cy="329457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CL" dirty="0"/>
              <a:t>Los juicios calificativos (morales, estéticos, políticos, </a:t>
            </a:r>
            <a:r>
              <a:rPr lang="es-CL" dirty="0" err="1"/>
              <a:t>etc</a:t>
            </a:r>
            <a:r>
              <a:rPr lang="es-CL" dirty="0"/>
              <a:t>) no son dados por la experiencia.</a:t>
            </a:r>
          </a:p>
          <a:p>
            <a:pPr algn="just"/>
            <a:r>
              <a:rPr lang="es-CL" dirty="0"/>
              <a:t>La experiencia por sí sola no permite dar juicios de valor ni ordenamientos morales, por lo que este tipo de enunciados pierden sentido en la ciencia.</a:t>
            </a:r>
          </a:p>
          <a:p>
            <a:pPr algn="just"/>
            <a:r>
              <a:rPr lang="es-CL" dirty="0"/>
              <a:t>Se tiene derecho a dar juicios de valor, pero no a justificarlo con razones científica.</a:t>
            </a:r>
          </a:p>
          <a:p>
            <a:pPr algn="just"/>
            <a:r>
              <a:rPr lang="es-CL" dirty="0"/>
              <a:t>Los únicos juicios que puede hacer la ciencia son los que tienen que ver con </a:t>
            </a:r>
            <a:r>
              <a:rPr lang="es-CL" b="1" dirty="0"/>
              <a:t>eficiencia</a:t>
            </a:r>
            <a:r>
              <a:rPr lang="es-CL" dirty="0"/>
              <a:t> (tecnología).</a:t>
            </a:r>
          </a:p>
          <a:p>
            <a:endParaRPr lang="es-CL" dirty="0"/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713DED0A-8695-47DF-A2C3-F68FAAE55E73}"/>
              </a:ext>
            </a:extLst>
          </p:cNvPr>
          <p:cNvSpPr/>
          <p:nvPr/>
        </p:nvSpPr>
        <p:spPr>
          <a:xfrm>
            <a:off x="9256541" y="2356017"/>
            <a:ext cx="2489981" cy="292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3A1F6C9-C17C-4AD9-A506-29DBEC193908}"/>
              </a:ext>
            </a:extLst>
          </p:cNvPr>
          <p:cNvSpPr txBox="1"/>
          <p:nvPr/>
        </p:nvSpPr>
        <p:spPr>
          <a:xfrm>
            <a:off x="9453489" y="2644726"/>
            <a:ext cx="21523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/>
              <a:t>Ejemplo</a:t>
            </a:r>
            <a:r>
              <a:rPr lang="es-CL" dirty="0"/>
              <a:t>: Métodos para curar a un paciente enfermo vs Derechos humanos sobre la vida y bienestar.</a:t>
            </a:r>
          </a:p>
        </p:txBody>
      </p:sp>
    </p:spTree>
    <p:extLst>
      <p:ext uri="{BB962C8B-B14F-4D97-AF65-F5344CB8AC3E}">
        <p14:creationId xmlns:p14="http://schemas.microsoft.com/office/powerpoint/2010/main" val="564625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66631D-48F9-4792-880E-E91090C17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4. </a:t>
            </a:r>
            <a:r>
              <a:rPr lang="es-CL" dirty="0" err="1"/>
              <a:t>Fé</a:t>
            </a:r>
            <a:r>
              <a:rPr lang="es-CL" dirty="0"/>
              <a:t> en la unidad fundamental del método de la ciencia.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86478B-89BA-4015-9561-06F026C0E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2002559"/>
            <a:ext cx="9603275" cy="3553782"/>
          </a:xfrm>
        </p:spPr>
        <p:txBody>
          <a:bodyPr>
            <a:noAutofit/>
          </a:bodyPr>
          <a:lstStyle/>
          <a:p>
            <a:r>
              <a:rPr lang="es-CL" dirty="0"/>
              <a:t>“Los </a:t>
            </a:r>
            <a:r>
              <a:rPr lang="es-CL" b="1" dirty="0"/>
              <a:t>modos de adquisición </a:t>
            </a:r>
            <a:r>
              <a:rPr lang="es-CL" dirty="0"/>
              <a:t>de un saber válido son fundamentalmente los </a:t>
            </a:r>
            <a:r>
              <a:rPr lang="es-CL" b="1" dirty="0"/>
              <a:t>mismos en todos los campos de la experiencia</a:t>
            </a:r>
            <a:r>
              <a:rPr lang="es-CL" dirty="0"/>
              <a:t>, como son igualmente idénticas las principales etapas de la elaboración de la experiencia a través de la </a:t>
            </a:r>
            <a:r>
              <a:rPr lang="es-CL" b="1" dirty="0"/>
              <a:t>reflexión teórica</a:t>
            </a:r>
            <a:r>
              <a:rPr lang="es-CL" dirty="0"/>
              <a:t>.” (p. 21).</a:t>
            </a:r>
          </a:p>
          <a:p>
            <a:r>
              <a:rPr lang="es-CL" dirty="0"/>
              <a:t>Progreso conduce a la reducción de los saberes a una ciencia.</a:t>
            </a:r>
          </a:p>
          <a:p>
            <a:r>
              <a:rPr lang="es-CL" dirty="0"/>
              <a:t>Lenguaje </a:t>
            </a:r>
            <a:r>
              <a:rPr lang="es-CL" dirty="0" err="1"/>
              <a:t>fisicalista</a:t>
            </a:r>
            <a:r>
              <a:rPr lang="es-CL" dirty="0"/>
              <a:t> </a:t>
            </a:r>
            <a:r>
              <a:rPr lang="es-CL" dirty="0">
                <a:sym typeface="Wingdings" panose="05000000000000000000" pitchFamily="2" charset="2"/>
              </a:rPr>
              <a:t> Propiedades y fenómenos universales, anteriores a cualquier otro fenómeno.</a:t>
            </a:r>
          </a:p>
          <a:p>
            <a:r>
              <a:rPr lang="es-CL" dirty="0"/>
              <a:t>Todos los campos de las ciencias deben basarse en lo empírico, donde la abstracción esté vinculada a lo empírico y que </a:t>
            </a:r>
            <a:r>
              <a:rPr lang="es-CL" dirty="0" err="1"/>
              <a:t>niege</a:t>
            </a:r>
            <a:r>
              <a:rPr lang="es-CL" dirty="0"/>
              <a:t> los juicios de valor.</a:t>
            </a:r>
          </a:p>
        </p:txBody>
      </p:sp>
    </p:spTree>
    <p:extLst>
      <p:ext uri="{BB962C8B-B14F-4D97-AF65-F5344CB8AC3E}">
        <p14:creationId xmlns:p14="http://schemas.microsoft.com/office/powerpoint/2010/main" val="492074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Picture 143">
            <a:extLst>
              <a:ext uri="{FF2B5EF4-FFF2-40B4-BE49-F238E27FC236}">
                <a16:creationId xmlns:a16="http://schemas.microsoft.com/office/drawing/2014/main" id="{CB1DE69F-569C-4A49-8E50-4093C135A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46" name="Rectangle 145">
            <a:extLst>
              <a:ext uri="{FF2B5EF4-FFF2-40B4-BE49-F238E27FC236}">
                <a16:creationId xmlns:a16="http://schemas.microsoft.com/office/drawing/2014/main" id="{50B488F5-9CE4-4346-B22F-600286ED4D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5F76596F-57DF-4A0C-96D9-046DC3B3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0" name="Picture 149">
            <a:extLst>
              <a:ext uri="{FF2B5EF4-FFF2-40B4-BE49-F238E27FC236}">
                <a16:creationId xmlns:a16="http://schemas.microsoft.com/office/drawing/2014/main" id="{16176A8D-754E-4699-9AAC-A833466A20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  <p:sp useBgFill="1">
        <p:nvSpPr>
          <p:cNvPr id="152" name="Rectangle 151">
            <a:extLst>
              <a:ext uri="{FF2B5EF4-FFF2-40B4-BE49-F238E27FC236}">
                <a16:creationId xmlns:a16="http://schemas.microsoft.com/office/drawing/2014/main" id="{00859BFC-CBBF-4A4F-A2F9-14B4EEA1C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06B78DA6-B234-48EB-950B-A48090906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335B937-E163-4C88-B559-5429E7C3B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3476" y="988098"/>
            <a:ext cx="2858835" cy="2404800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2800"/>
              <a:t>Ejemplos de aplicaciones del positivismo en ciencias sociales.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87B62D-D5D4-4306-8FED-AD36242DC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9364" y="3395822"/>
            <a:ext cx="2864360" cy="1718545"/>
          </a:xfrm>
        </p:spPr>
        <p:txBody>
          <a:bodyPr vert="horz" lIns="91440" tIns="91440" rIns="91440" bIns="91440" rtlCol="0">
            <a:normAutofit fontScale="92500" lnSpcReduction="10000"/>
          </a:bodyPr>
          <a:lstStyle/>
          <a:p>
            <a:pPr marL="0" indent="0">
              <a:buNone/>
            </a:pPr>
            <a:r>
              <a:rPr lang="en-US" sz="1600" dirty="0" err="1"/>
              <a:t>Conductismo</a:t>
            </a:r>
            <a:r>
              <a:rPr lang="en-US" sz="1600" dirty="0"/>
              <a:t>: </a:t>
            </a:r>
            <a:r>
              <a:rPr lang="en-US" sz="1600" dirty="0" err="1"/>
              <a:t>Experimento</a:t>
            </a:r>
            <a:r>
              <a:rPr lang="en-US" sz="1600" dirty="0"/>
              <a:t> de Pavlov.</a:t>
            </a:r>
          </a:p>
          <a:p>
            <a:pPr marL="0" indent="0">
              <a:buNone/>
            </a:pPr>
            <a:r>
              <a:rPr lang="en-US" sz="1600" dirty="0" err="1"/>
              <a:t>Escuelas</a:t>
            </a:r>
            <a:r>
              <a:rPr lang="en-US" sz="1600" dirty="0"/>
              <a:t> </a:t>
            </a:r>
            <a:r>
              <a:rPr lang="en-US" sz="1600" dirty="0" err="1"/>
              <a:t>normalistas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Pedagogía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r>
              <a:rPr lang="en-US" sz="1600" dirty="0"/>
              <a:t>Durkheim y el </a:t>
            </a:r>
            <a:r>
              <a:rPr lang="en-US" sz="1600" dirty="0" err="1"/>
              <a:t>suicidio</a:t>
            </a:r>
            <a:r>
              <a:rPr lang="en-US" sz="1600" dirty="0"/>
              <a:t>.</a:t>
            </a:r>
          </a:p>
        </p:txBody>
      </p: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A4CF3562-A1AF-4446-AE50-D15E4C72BE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7" y="482171"/>
            <a:ext cx="7560115" cy="5149101"/>
            <a:chOff x="632237" y="482171"/>
            <a:chExt cx="7560115" cy="5149101"/>
          </a:xfrm>
        </p:grpSpPr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944EEB06-F5BF-4E66-941C-9CDD4B93B3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237" y="482171"/>
              <a:ext cx="7560115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0AF96BFF-C7EE-4448-9E17-BC1C00F432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5296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60" name="Picture 159">
            <a:extLst>
              <a:ext uri="{FF2B5EF4-FFF2-40B4-BE49-F238E27FC236}">
                <a16:creationId xmlns:a16="http://schemas.microsoft.com/office/drawing/2014/main" id="{CF4844E2-B281-476F-B694-257B7889C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75094" b="36564"/>
          <a:stretch/>
        </p:blipFill>
        <p:spPr>
          <a:xfrm>
            <a:off x="8669363" y="643464"/>
            <a:ext cx="2852928" cy="155448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Rectangle 161">
            <a:extLst>
              <a:ext uri="{FF2B5EF4-FFF2-40B4-BE49-F238E27FC236}">
                <a16:creationId xmlns:a16="http://schemas.microsoft.com/office/drawing/2014/main" id="{4CDE3AE1-0882-4EB5-A145-A16C7057FF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8720" y="977099"/>
            <a:ext cx="6599716" cy="4136205"/>
          </a:xfrm>
          <a:prstGeom prst="rect">
            <a:avLst/>
          </a:prstGeom>
          <a:solidFill>
            <a:srgbClr val="FFFFFE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Resultado de imagen para experimento de pavlov">
            <a:extLst>
              <a:ext uri="{FF2B5EF4-FFF2-40B4-BE49-F238E27FC236}">
                <a16:creationId xmlns:a16="http://schemas.microsoft.com/office/drawing/2014/main" id="{99887FE5-8E34-4E5B-9B94-60470EA3DD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7" r="1154" b="-2"/>
          <a:stretch/>
        </p:blipFill>
        <p:spPr bwMode="auto">
          <a:xfrm>
            <a:off x="1271240" y="1116345"/>
            <a:ext cx="6282882" cy="386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" name="Picture 163">
            <a:extLst>
              <a:ext uri="{FF2B5EF4-FFF2-40B4-BE49-F238E27FC236}">
                <a16:creationId xmlns:a16="http://schemas.microsoft.com/office/drawing/2014/main" id="{627DDDD2-A00E-491F-BFD3-56E7261A7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BE0CFF93-B6EB-4924-81B1-735AA31F21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4" descr="Resultado de imagen para experimento de pavlov">
            <a:extLst>
              <a:ext uri="{FF2B5EF4-FFF2-40B4-BE49-F238E27FC236}">
                <a16:creationId xmlns:a16="http://schemas.microsoft.com/office/drawing/2014/main" id="{1A458436-0643-4194-A0D7-6FE98FC690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720" y="988098"/>
            <a:ext cx="6607370" cy="4072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71017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ería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693</Words>
  <Application>Microsoft Office PowerPoint</Application>
  <PresentationFormat>Panorámica</PresentationFormat>
  <Paragraphs>45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Galería</vt:lpstr>
      <vt:lpstr>Ayudantía III:  “El positivismo y neopositivismo”</vt:lpstr>
      <vt:lpstr>Contexto histórico del positivismo</vt:lpstr>
      <vt:lpstr>Leszek Kolakawzki</vt:lpstr>
      <vt:lpstr>Presentación de PowerPoint</vt:lpstr>
      <vt:lpstr>Capítulo I: Características generales del positivismo</vt:lpstr>
      <vt:lpstr>¿A cual de las 4 características generales se refiere Kolakowski en esta frase?</vt:lpstr>
      <vt:lpstr>3. Negación del valor cognoscitivo a juicios de valor y juicios normativos en la ciencia.</vt:lpstr>
      <vt:lpstr>4. Fé en la unidad fundamental del método de la ciencia.</vt:lpstr>
      <vt:lpstr>Ejemplos de aplicaciones del positivismo en ciencias sociales.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Ayudantía III:  “El positivismo y neopositivismo”</dc:title>
  <dc:creator>Nicolás Tobar Jorquera</dc:creator>
  <cp:lastModifiedBy>Nicolás Tobar Jorquera</cp:lastModifiedBy>
  <cp:revision>2</cp:revision>
  <dcterms:created xsi:type="dcterms:W3CDTF">2019-12-14T23:06:29Z</dcterms:created>
  <dcterms:modified xsi:type="dcterms:W3CDTF">2019-12-14T23:10:27Z</dcterms:modified>
</cp:coreProperties>
</file>