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C606C-5951-4243-B141-FE0A14FC7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La superación del racionalismo-empirismo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0F09DE-3068-4BDE-BDE5-248869A1B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Epistemología 2019</a:t>
            </a:r>
          </a:p>
          <a:p>
            <a:r>
              <a:rPr lang="es-CL" dirty="0"/>
              <a:t>Nicolás Tobar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370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71EF3-7887-4F15-B4B0-15B97EC8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91655"/>
            <a:ext cx="9603275" cy="1049235"/>
          </a:xfrm>
        </p:spPr>
        <p:txBody>
          <a:bodyPr/>
          <a:lstStyle/>
          <a:p>
            <a:r>
              <a:rPr lang="es-CL" dirty="0"/>
              <a:t>Por lo tanto Hegel se plantea 2 objetivos…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9D901A-942C-41D1-890E-9481DF7A1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Superar el dualismo y entregar a la filosofía monista idealista (no materialista).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Explicar el devenir y rechazar a la inmutabilidad del ser.</a:t>
            </a:r>
          </a:p>
        </p:txBody>
      </p:sp>
    </p:spTree>
    <p:extLst>
      <p:ext uri="{BB962C8B-B14F-4D97-AF65-F5344CB8AC3E}">
        <p14:creationId xmlns:p14="http://schemas.microsoft.com/office/powerpoint/2010/main" val="334713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AA3B2-FED8-458B-BC67-619B472C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763858"/>
            <a:ext cx="9603275" cy="1049235"/>
          </a:xfrm>
        </p:spPr>
        <p:txBody>
          <a:bodyPr/>
          <a:lstStyle/>
          <a:p>
            <a:r>
              <a:rPr lang="es-CL" dirty="0"/>
              <a:t>1. La identidad del pensamiento y del mundo objetivo a través de la conciencia.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B69271-9AFD-4EB7-9B8C-1F06DA1C1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Necesidad de superar dualismo entre pensamiento y mundo objetivo para evitar inmutabilidad del ser.</a:t>
            </a:r>
          </a:p>
          <a:p>
            <a:r>
              <a:rPr lang="es-CL" dirty="0"/>
              <a:t>Historicidad del ser </a:t>
            </a:r>
            <a:r>
              <a:rPr lang="es-CL" dirty="0">
                <a:sym typeface="Wingdings" panose="05000000000000000000" pitchFamily="2" charset="2"/>
              </a:rPr>
              <a:t> Ambos momentos como diferentes sucesos de un proceso de autoconciencia del ser en su devenir.</a:t>
            </a:r>
          </a:p>
          <a:p>
            <a:r>
              <a:rPr lang="es-CL" dirty="0">
                <a:sym typeface="Wingdings" panose="05000000000000000000" pitchFamily="2" charset="2"/>
              </a:rPr>
              <a:t>Principio de identidad como final del proceso  La verdad de lo finito es infinito. (Idealismo monista).</a:t>
            </a:r>
          </a:p>
          <a:p>
            <a:r>
              <a:rPr lang="es-CL" dirty="0">
                <a:sym typeface="Wingdings" panose="05000000000000000000" pitchFamily="2" charset="2"/>
              </a:rPr>
              <a:t>Se eleva la </a:t>
            </a:r>
            <a:r>
              <a:rPr lang="es-CL" b="1" dirty="0">
                <a:sym typeface="Wingdings" panose="05000000000000000000" pitchFamily="2" charset="2"/>
              </a:rPr>
              <a:t>conciencia de la verdad </a:t>
            </a:r>
            <a:r>
              <a:rPr lang="es-CL" dirty="0">
                <a:sym typeface="Wingdings" panose="05000000000000000000" pitchFamily="2" charset="2"/>
              </a:rPr>
              <a:t>a un espíritu absoluto. Pensamiento crea realidad.</a:t>
            </a:r>
            <a:endParaRPr lang="es-CL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EEBB9D1-2CEA-4F2E-AD0D-7B10D58F05D1}"/>
              </a:ext>
            </a:extLst>
          </p:cNvPr>
          <p:cNvSpPr/>
          <p:nvPr/>
        </p:nvSpPr>
        <p:spPr>
          <a:xfrm>
            <a:off x="8548048" y="5198403"/>
            <a:ext cx="3220872" cy="1508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 diferencia de Kant, que se pregunta por la conciencia individual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FC67BBA-535D-40C7-90C2-1326F7BB5BDF}"/>
              </a:ext>
            </a:extLst>
          </p:cNvPr>
          <p:cNvCxnSpPr/>
          <p:nvPr/>
        </p:nvCxnSpPr>
        <p:spPr>
          <a:xfrm>
            <a:off x="7342496" y="5056912"/>
            <a:ext cx="1392071" cy="40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4F157B5-4C68-4640-BFA3-9C732FFB3E80}"/>
              </a:ext>
            </a:extLst>
          </p:cNvPr>
          <p:cNvCxnSpPr>
            <a:cxnSpLocks/>
          </p:cNvCxnSpPr>
          <p:nvPr/>
        </p:nvCxnSpPr>
        <p:spPr>
          <a:xfrm flipH="1">
            <a:off x="2620370" y="5056912"/>
            <a:ext cx="837064" cy="40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292F4046-4473-4DB2-8F54-A4335169D48C}"/>
              </a:ext>
            </a:extLst>
          </p:cNvPr>
          <p:cNvSpPr/>
          <p:nvPr/>
        </p:nvSpPr>
        <p:spPr>
          <a:xfrm>
            <a:off x="11556" y="5436542"/>
            <a:ext cx="3325505" cy="1300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 diferencia de Kant que encuentra la verdad en el noúmeno.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D8382C6-1382-48AD-B36A-719EAF0E9C83}"/>
              </a:ext>
            </a:extLst>
          </p:cNvPr>
          <p:cNvCxnSpPr/>
          <p:nvPr/>
        </p:nvCxnSpPr>
        <p:spPr>
          <a:xfrm>
            <a:off x="5811887" y="4993686"/>
            <a:ext cx="0" cy="40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71DE9B80-44A8-4606-BEF5-946CF2874184}"/>
              </a:ext>
            </a:extLst>
          </p:cNvPr>
          <p:cNvSpPr/>
          <p:nvPr/>
        </p:nvSpPr>
        <p:spPr>
          <a:xfrm>
            <a:off x="4281278" y="5466345"/>
            <a:ext cx="3061218" cy="1240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 diferencia de Kant, une la filosofía con la teología.</a:t>
            </a:r>
          </a:p>
        </p:txBody>
      </p:sp>
    </p:spTree>
    <p:extLst>
      <p:ext uri="{BB962C8B-B14F-4D97-AF65-F5344CB8AC3E}">
        <p14:creationId xmlns:p14="http://schemas.microsoft.com/office/powerpoint/2010/main" val="19452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C104C-6CB6-4661-AA0E-CA5CB517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391655"/>
            <a:ext cx="9603275" cy="1049235"/>
          </a:xfrm>
        </p:spPr>
        <p:txBody>
          <a:bodyPr/>
          <a:lstStyle/>
          <a:p>
            <a:r>
              <a:rPr lang="es-CL" dirty="0"/>
              <a:t>II. Crítica al principio de identidad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A41415-E7B3-4BD5-9009-A909A725C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Crítica al principio de identidad: No-ser es parte de la esencia del ser en su movimiento.</a:t>
            </a:r>
          </a:p>
          <a:p>
            <a:r>
              <a:rPr lang="es-CL" dirty="0"/>
              <a:t>Conocer implica entonces establecer relaciones entre el ser y el no-ser de la esencia</a:t>
            </a:r>
          </a:p>
          <a:p>
            <a:r>
              <a:rPr lang="es-CL" dirty="0"/>
              <a:t>Para comprender se debe buscar la totalidad, es decir, el movimiento que guarda con todo aquello que no es la cosa.</a:t>
            </a:r>
          </a:p>
          <a:p>
            <a:pPr lvl="1"/>
            <a:r>
              <a:rPr lang="es-CL" dirty="0"/>
              <a:t>Quiebre con Lógica tradicional estática.</a:t>
            </a:r>
          </a:p>
          <a:p>
            <a:pPr marL="457200" lvl="1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006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73158-54A8-4D23-BDAC-B5890B0D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94849"/>
            <a:ext cx="9603275" cy="1049235"/>
          </a:xfrm>
        </p:spPr>
        <p:txBody>
          <a:bodyPr/>
          <a:lstStyle/>
          <a:p>
            <a:r>
              <a:rPr lang="es-CL" dirty="0"/>
              <a:t>III. Crítica DE la realidad inmediata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5CFBE-1488-4E30-A7F3-58668983A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Análisis desde lo finito a lo infinito (pensamiento moderno).</a:t>
            </a:r>
          </a:p>
          <a:p>
            <a:r>
              <a:rPr lang="es-CL" dirty="0"/>
              <a:t>Desprenderse de lo inmediato a través de la fijación en las contradicciones de la unidad.</a:t>
            </a:r>
          </a:p>
          <a:p>
            <a:r>
              <a:rPr lang="es-CL" dirty="0"/>
              <a:t>Crítica al método de abstracción </a:t>
            </a:r>
            <a:r>
              <a:rPr lang="es-CL" dirty="0">
                <a:sym typeface="Wingdings" panose="05000000000000000000" pitchFamily="2" charset="2"/>
              </a:rPr>
              <a:t> Propuesta de Reflexión que penetre en lo profundo del ser, buscando las contradicciones entre su esencia y apariencia.</a:t>
            </a:r>
          </a:p>
          <a:p>
            <a:r>
              <a:rPr lang="es-CL" dirty="0">
                <a:sym typeface="Wingdings" panose="05000000000000000000" pitchFamily="2" charset="2"/>
              </a:rPr>
              <a:t>Propuesta del concepto como sustancia que se reconoce a sí misma.</a:t>
            </a:r>
          </a:p>
          <a:p>
            <a:pPr lvl="1"/>
            <a:r>
              <a:rPr lang="es-CL" dirty="0">
                <a:sym typeface="Wingdings" panose="05000000000000000000" pitchFamily="2" charset="2"/>
              </a:rPr>
              <a:t>Síntesis entre la contradicción inmediato/mediato, infinito/finito.</a:t>
            </a:r>
          </a:p>
          <a:p>
            <a:pPr lvl="1"/>
            <a:r>
              <a:rPr lang="es-CL" dirty="0">
                <a:sym typeface="Wingdings" panose="05000000000000000000" pitchFamily="2" charset="2"/>
              </a:rPr>
              <a:t>Análisis no lineal ni mecánico.</a:t>
            </a:r>
          </a:p>
          <a:p>
            <a:r>
              <a:rPr lang="es-CL" dirty="0">
                <a:sym typeface="Wingdings" panose="05000000000000000000" pitchFamily="2" charset="2"/>
              </a:rPr>
              <a:t>Unidad Sujeto-Objeto!!!!!!!</a:t>
            </a:r>
          </a:p>
          <a:p>
            <a:endParaRPr lang="es-CL" dirty="0"/>
          </a:p>
          <a:p>
            <a:endParaRPr lang="es-CL" dirty="0"/>
          </a:p>
          <a:p>
            <a:pPr marL="457200" lvl="1" indent="0">
              <a:buNone/>
            </a:pPr>
            <a:endParaRPr lang="es-CL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AA39AA0-19D3-40CE-BF93-0B2C9DC58014}"/>
              </a:ext>
            </a:extLst>
          </p:cNvPr>
          <p:cNvCxnSpPr/>
          <p:nvPr/>
        </p:nvCxnSpPr>
        <p:spPr>
          <a:xfrm>
            <a:off x="8719930" y="3429000"/>
            <a:ext cx="1126435" cy="50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9B0DFCFF-64C5-466B-B5C6-0BD6253A64E4}"/>
              </a:ext>
            </a:extLst>
          </p:cNvPr>
          <p:cNvSpPr/>
          <p:nvPr/>
        </p:nvSpPr>
        <p:spPr>
          <a:xfrm>
            <a:off x="9806608" y="3682448"/>
            <a:ext cx="2160104" cy="1556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Intento de superación del conocimiento fenoménico de Kant!!!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FD904D2-C74B-49C5-BAE8-04C26192D275}"/>
              </a:ext>
            </a:extLst>
          </p:cNvPr>
          <p:cNvCxnSpPr>
            <a:cxnSpLocks/>
          </p:cNvCxnSpPr>
          <p:nvPr/>
        </p:nvCxnSpPr>
        <p:spPr>
          <a:xfrm>
            <a:off x="4240696" y="4890052"/>
            <a:ext cx="1027043" cy="349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7EA74C2A-0E10-4926-ABB9-8F91CE331902}"/>
              </a:ext>
            </a:extLst>
          </p:cNvPr>
          <p:cNvSpPr/>
          <p:nvPr/>
        </p:nvSpPr>
        <p:spPr>
          <a:xfrm>
            <a:off x="5267739" y="4987829"/>
            <a:ext cx="2975113" cy="1049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Contradiciendo a Descartes y Kant.</a:t>
            </a:r>
          </a:p>
        </p:txBody>
      </p:sp>
    </p:spTree>
    <p:extLst>
      <p:ext uri="{BB962C8B-B14F-4D97-AF65-F5344CB8AC3E}">
        <p14:creationId xmlns:p14="http://schemas.microsoft.com/office/powerpoint/2010/main" val="338878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0ABE8-52B8-4FF5-AA72-C86C8675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91655"/>
            <a:ext cx="9603275" cy="1049235"/>
          </a:xfrm>
        </p:spPr>
        <p:txBody>
          <a:bodyPr/>
          <a:lstStyle/>
          <a:p>
            <a:r>
              <a:rPr lang="es-CL" dirty="0"/>
              <a:t>IV. La dialéctica de la realidad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5BE659-CC3F-4975-81AD-46DDE94D8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Unidad de la forma y contenido.</a:t>
            </a:r>
          </a:p>
          <a:p>
            <a:r>
              <a:rPr lang="es-CL" dirty="0"/>
              <a:t>Dialéctica no se compromete con un método particular, se adapta al movimiento propio del objeto de estudio.</a:t>
            </a:r>
          </a:p>
          <a:p>
            <a:r>
              <a:rPr lang="es-CL" dirty="0"/>
              <a:t>La dialéctica se vuelve solo expresión de la realidad, es decir la conciencia. Se busca la forma en que ella se mueve.</a:t>
            </a:r>
          </a:p>
          <a:p>
            <a:r>
              <a:rPr lang="es-CL" dirty="0"/>
              <a:t>Buscar el movimiento propio de aquello que se quiere conocer.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177123E-63EE-4660-AE98-AAF0229FF945}"/>
              </a:ext>
            </a:extLst>
          </p:cNvPr>
          <p:cNvSpPr/>
          <p:nvPr/>
        </p:nvSpPr>
        <p:spPr>
          <a:xfrm>
            <a:off x="0" y="4644149"/>
            <a:ext cx="3432313" cy="1446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Entonces no podría existir un método científico como lo habían planteado antes</a:t>
            </a:r>
          </a:p>
        </p:txBody>
      </p: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6BC3148E-B360-4864-9B6E-7DC1C557FB79}"/>
              </a:ext>
            </a:extLst>
          </p:cNvPr>
          <p:cNvCxnSpPr/>
          <p:nvPr/>
        </p:nvCxnSpPr>
        <p:spPr>
          <a:xfrm rot="5400000">
            <a:off x="342015" y="3323594"/>
            <a:ext cx="1590261" cy="83488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22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20B53-8F7B-4BC4-B395-1537954D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L" dirty="0"/>
            </a:br>
            <a:r>
              <a:rPr lang="es-CL" dirty="0"/>
              <a:t>En síntesis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2BDF6C-7788-4851-9650-C9C133B49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Conciencia y Objetividad entendida desde su historicidad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Mediación entre el ser y no-ser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Reflexión por sobre el análisis inmediato.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Unidad de forma y contenido</a:t>
            </a:r>
          </a:p>
        </p:txBody>
      </p:sp>
    </p:spTree>
    <p:extLst>
      <p:ext uri="{BB962C8B-B14F-4D97-AF65-F5344CB8AC3E}">
        <p14:creationId xmlns:p14="http://schemas.microsoft.com/office/powerpoint/2010/main" val="283800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BB736-A256-4BDD-9F60-44BBD608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91655"/>
            <a:ext cx="9603275" cy="1049235"/>
          </a:xfrm>
        </p:spPr>
        <p:txBody>
          <a:bodyPr/>
          <a:lstStyle/>
          <a:p>
            <a:r>
              <a:rPr lang="es-CL" dirty="0"/>
              <a:t>Preguntas para ejercitar a </a:t>
            </a:r>
            <a:r>
              <a:rPr lang="es-CL" dirty="0" err="1"/>
              <a:t>hegel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3A9D25-DDEF-479A-A27C-717CD03E4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¿Cuáles son los elemento que Hegel critica de Kant? ¿Cuáles son las diferencias entre sus propuestas?</a:t>
            </a:r>
          </a:p>
          <a:p>
            <a:r>
              <a:rPr lang="es-CL" dirty="0"/>
              <a:t>¿En qué se diferencia el método científico de Hegel de todos los demás?</a:t>
            </a:r>
          </a:p>
          <a:p>
            <a:r>
              <a:rPr lang="es-CL" dirty="0"/>
              <a:t>¿Cuáles son y en qué consisten las cuatro </a:t>
            </a:r>
            <a:r>
              <a:rPr lang="es-CL" dirty="0" err="1"/>
              <a:t>vertices</a:t>
            </a:r>
            <a:r>
              <a:rPr lang="es-CL" dirty="0"/>
              <a:t> de la propuesta de Hegel.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475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1B07B-82D1-4CF0-8E6C-139AE9B3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80097"/>
            <a:ext cx="9603275" cy="1049235"/>
          </a:xfrm>
        </p:spPr>
        <p:txBody>
          <a:bodyPr/>
          <a:lstStyle/>
          <a:p>
            <a:r>
              <a:rPr lang="es-CL" dirty="0"/>
              <a:t>Recordemos a hume…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F2FFD-0B3F-4D54-B292-31021E9B3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Conocimiento proveniente de los sentidos </a:t>
            </a:r>
            <a:r>
              <a:rPr lang="es-CL" dirty="0">
                <a:sym typeface="Wingdings" panose="05000000000000000000" pitchFamily="2" charset="2"/>
              </a:rPr>
              <a:t> Empirista.</a:t>
            </a:r>
          </a:p>
          <a:p>
            <a:pPr lvl="1"/>
            <a:r>
              <a:rPr lang="es-CL" dirty="0">
                <a:sym typeface="Wingdings" panose="05000000000000000000" pitchFamily="2" charset="2"/>
              </a:rPr>
              <a:t>Imaginación dependiente de la experiencia (</a:t>
            </a:r>
            <a:r>
              <a:rPr lang="es-CL" dirty="0" err="1">
                <a:sym typeface="Wingdings" panose="05000000000000000000" pitchFamily="2" charset="2"/>
              </a:rPr>
              <a:t>Ej</a:t>
            </a:r>
            <a:r>
              <a:rPr lang="es-CL" dirty="0">
                <a:sym typeface="Wingdings" panose="05000000000000000000" pitchFamily="2" charset="2"/>
              </a:rPr>
              <a:t>: Ciudad).</a:t>
            </a:r>
          </a:p>
          <a:p>
            <a:r>
              <a:rPr lang="es-CL" dirty="0">
                <a:sym typeface="Wingdings" panose="05000000000000000000" pitchFamily="2" charset="2"/>
              </a:rPr>
              <a:t>Los hechos se infieren desde la costumbre de la causalidad  Escepticismo científico.</a:t>
            </a:r>
          </a:p>
          <a:p>
            <a:pPr lvl="1"/>
            <a:r>
              <a:rPr lang="es-CL" dirty="0" err="1">
                <a:sym typeface="Wingdings" panose="05000000000000000000" pitchFamily="2" charset="2"/>
              </a:rPr>
              <a:t>Ej</a:t>
            </a:r>
            <a:r>
              <a:rPr lang="es-CL" dirty="0">
                <a:sym typeface="Wingdings" panose="05000000000000000000" pitchFamily="2" charset="2"/>
              </a:rPr>
              <a:t>: Llama y calor, Nieve y frío.</a:t>
            </a:r>
          </a:p>
          <a:p>
            <a:pPr lvl="1"/>
            <a:endParaRPr lang="es-CL" dirty="0">
              <a:sym typeface="Wingdings" panose="05000000000000000000" pitchFamily="2" charset="2"/>
            </a:endParaRPr>
          </a:p>
        </p:txBody>
      </p:sp>
      <p:sp>
        <p:nvSpPr>
          <p:cNvPr id="4" name="Bocadillo nube: nube 3">
            <a:extLst>
              <a:ext uri="{FF2B5EF4-FFF2-40B4-BE49-F238E27FC236}">
                <a16:creationId xmlns:a16="http://schemas.microsoft.com/office/drawing/2014/main" id="{25AA7A22-6E83-4E43-B69B-28E2A4898BC4}"/>
              </a:ext>
            </a:extLst>
          </p:cNvPr>
          <p:cNvSpPr/>
          <p:nvPr/>
        </p:nvSpPr>
        <p:spPr>
          <a:xfrm>
            <a:off x="8680174" y="3429000"/>
            <a:ext cx="3511826" cy="1736034"/>
          </a:xfrm>
          <a:prstGeom prst="cloudCallout">
            <a:avLst>
              <a:gd name="adj1" fmla="val -44984"/>
              <a:gd name="adj2" fmla="val 65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Kant intentará combatir este escepticismo…</a:t>
            </a:r>
          </a:p>
        </p:txBody>
      </p:sp>
      <p:pic>
        <p:nvPicPr>
          <p:cNvPr id="1026" name="Picture 2" descr="Resultado de imagen para david hume">
            <a:extLst>
              <a:ext uri="{FF2B5EF4-FFF2-40B4-BE49-F238E27FC236}">
                <a16:creationId xmlns:a16="http://schemas.microsoft.com/office/drawing/2014/main" id="{5CF78ECF-ED96-402A-BDD5-7C7FBBFF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5" y="4022185"/>
            <a:ext cx="1625528" cy="19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homero png">
            <a:extLst>
              <a:ext uri="{FF2B5EF4-FFF2-40B4-BE49-F238E27FC236}">
                <a16:creationId xmlns:a16="http://schemas.microsoft.com/office/drawing/2014/main" id="{5D2D7454-8E42-4C8E-B1FA-7A271467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10" y="5194416"/>
            <a:ext cx="1357520" cy="16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6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2A018C-865F-463F-944D-5C2ED23C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738849B-C66C-41F3-80F9-277CCD95F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495610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7B7D239A-D785-4D1F-A8C4-A75600E0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804520"/>
            <a:ext cx="495841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Inmanuel kant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E07FF13-A7EB-4465-B3A3-E8B26C048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F6B82C-9AA8-4EA3-87B9-448CDFAB52D0}"/>
              </a:ext>
            </a:extLst>
          </p:cNvPr>
          <p:cNvSpPr txBox="1"/>
          <p:nvPr/>
        </p:nvSpPr>
        <p:spPr>
          <a:xfrm>
            <a:off x="1451581" y="2015732"/>
            <a:ext cx="495841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Filósofo</a:t>
            </a:r>
            <a:r>
              <a:rPr lang="en-US" dirty="0"/>
              <a:t> </a:t>
            </a:r>
            <a:r>
              <a:rPr lang="en-US" dirty="0" err="1"/>
              <a:t>prusiano</a:t>
            </a:r>
            <a:r>
              <a:rPr lang="en-US" dirty="0"/>
              <a:t> </a:t>
            </a:r>
            <a:r>
              <a:rPr lang="en-US" dirty="0" err="1"/>
              <a:t>fiel</a:t>
            </a:r>
            <a:r>
              <a:rPr lang="en-US" dirty="0"/>
              <a:t> </a:t>
            </a:r>
            <a:r>
              <a:rPr lang="en-US" dirty="0" err="1"/>
              <a:t>representante</a:t>
            </a:r>
            <a:r>
              <a:rPr lang="en-US" dirty="0"/>
              <a:t> de la </a:t>
            </a:r>
            <a:r>
              <a:rPr lang="en-US" dirty="0" err="1"/>
              <a:t>ilustración</a:t>
            </a:r>
            <a:r>
              <a:rPr lang="en-US" dirty="0"/>
              <a:t> e </a:t>
            </a:r>
            <a:r>
              <a:rPr lang="en-US" dirty="0" err="1"/>
              <a:t>inicios</a:t>
            </a:r>
            <a:r>
              <a:rPr lang="en-US" dirty="0"/>
              <a:t> de la </a:t>
            </a:r>
            <a:r>
              <a:rPr lang="en-US" dirty="0" err="1"/>
              <a:t>modernidad</a:t>
            </a:r>
            <a:r>
              <a:rPr lang="en-US" dirty="0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Cristiano, </a:t>
            </a:r>
            <a:r>
              <a:rPr lang="en-US" dirty="0" err="1"/>
              <a:t>interprete</a:t>
            </a:r>
            <a:r>
              <a:rPr lang="en-US" dirty="0"/>
              <a:t> de la biblia.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Gran </a:t>
            </a:r>
            <a:r>
              <a:rPr lang="en-US" dirty="0" err="1"/>
              <a:t>influencia</a:t>
            </a:r>
            <a:r>
              <a:rPr lang="en-US" dirty="0"/>
              <a:t> </a:t>
            </a:r>
            <a:r>
              <a:rPr lang="en-US" dirty="0" err="1"/>
              <a:t>analítica</a:t>
            </a:r>
            <a:r>
              <a:rPr lang="en-US" dirty="0"/>
              <a:t> y </a:t>
            </a:r>
            <a:r>
              <a:rPr lang="en-US" dirty="0" err="1"/>
              <a:t>filosófica</a:t>
            </a:r>
            <a:r>
              <a:rPr lang="en-US" dirty="0"/>
              <a:t> 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mundial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siglo</a:t>
            </a:r>
            <a:r>
              <a:rPr lang="en-US" dirty="0"/>
              <a:t> XVIII.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08AC817-B4B8-429C-B507-074E447CC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50B18D8-C579-42C4-80E7-118866B9D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058F23F-80CD-4CDB-9817-D85CAA982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Resultado de imagen para immanuel kant">
            <a:extLst>
              <a:ext uri="{FF2B5EF4-FFF2-40B4-BE49-F238E27FC236}">
                <a16:creationId xmlns:a16="http://schemas.microsoft.com/office/drawing/2014/main" id="{EEF25A4B-3595-4601-B7B0-74DC4A86EB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156"/>
          <a:stretch/>
        </p:blipFill>
        <p:spPr bwMode="auto">
          <a:xfrm>
            <a:off x="7555450" y="1116345"/>
            <a:ext cx="3360025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3325370-A7EA-4294-B4F2-3282DB3DF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C3070B6-C738-4874-9F3C-09E5E6855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231ED-7012-4DAB-9084-B3A5EB75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391655"/>
            <a:ext cx="9603275" cy="1049235"/>
          </a:xfrm>
        </p:spPr>
        <p:txBody>
          <a:bodyPr/>
          <a:lstStyle/>
          <a:p>
            <a:r>
              <a:rPr lang="es-CL" dirty="0"/>
              <a:t>Crítica a la razón pura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9B0AFA-B5AD-43F2-9BBB-038214B18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Objetivo: Buscar los elementos constituyentes de la razón que certifiquen el conocimiento de manera que no caiga en el dualismo empirista-racionalista, ni en el escepticismo.</a:t>
            </a:r>
          </a:p>
          <a:p>
            <a:r>
              <a:rPr lang="es-CL" dirty="0"/>
              <a:t>Como propuesta, configura el </a:t>
            </a:r>
            <a:r>
              <a:rPr lang="es-CL" b="1" dirty="0"/>
              <a:t>Idealismo Trascendental.</a:t>
            </a:r>
          </a:p>
        </p:txBody>
      </p:sp>
    </p:spTree>
    <p:extLst>
      <p:ext uri="{BB962C8B-B14F-4D97-AF65-F5344CB8AC3E}">
        <p14:creationId xmlns:p14="http://schemas.microsoft.com/office/powerpoint/2010/main" val="59603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A21EB7D-81E5-4703-8299-257E91594F47}"/>
              </a:ext>
            </a:extLst>
          </p:cNvPr>
          <p:cNvSpPr/>
          <p:nvPr/>
        </p:nvSpPr>
        <p:spPr>
          <a:xfrm>
            <a:off x="159026" y="185530"/>
            <a:ext cx="2358887" cy="1444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“Todo conocimiento comienza en la experiencia, no por eso originase de ella.”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65F7C6D-A08A-425D-991A-A6D779935E28}"/>
              </a:ext>
            </a:extLst>
          </p:cNvPr>
          <p:cNvCxnSpPr/>
          <p:nvPr/>
        </p:nvCxnSpPr>
        <p:spPr>
          <a:xfrm>
            <a:off x="1272208" y="1630017"/>
            <a:ext cx="0" cy="43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98A448B-F1BC-45AF-9B3D-147A909F3F43}"/>
              </a:ext>
            </a:extLst>
          </p:cNvPr>
          <p:cNvCxnSpPr>
            <a:cxnSpLocks/>
          </p:cNvCxnSpPr>
          <p:nvPr/>
        </p:nvCxnSpPr>
        <p:spPr>
          <a:xfrm>
            <a:off x="291548" y="2676939"/>
            <a:ext cx="2080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C41E400-FC52-4DB8-85CB-D78C45C08343}"/>
              </a:ext>
            </a:extLst>
          </p:cNvPr>
          <p:cNvCxnSpPr/>
          <p:nvPr/>
        </p:nvCxnSpPr>
        <p:spPr>
          <a:xfrm>
            <a:off x="1272208" y="2345635"/>
            <a:ext cx="0" cy="119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C8D407E-5462-4A80-ADD2-7A08BB6C79BF}"/>
              </a:ext>
            </a:extLst>
          </p:cNvPr>
          <p:cNvSpPr txBox="1"/>
          <p:nvPr/>
        </p:nvSpPr>
        <p:spPr>
          <a:xfrm>
            <a:off x="291538" y="2345635"/>
            <a:ext cx="98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 priori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05C3A06-56F4-414B-911F-4B75BE34F6B1}"/>
              </a:ext>
            </a:extLst>
          </p:cNvPr>
          <p:cNvSpPr txBox="1"/>
          <p:nvPr/>
        </p:nvSpPr>
        <p:spPr>
          <a:xfrm>
            <a:off x="1272184" y="2307607"/>
            <a:ext cx="133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 posteriori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AAD164-FA98-4C72-A6CF-027914738564}"/>
              </a:ext>
            </a:extLst>
          </p:cNvPr>
          <p:cNvSpPr txBox="1"/>
          <p:nvPr/>
        </p:nvSpPr>
        <p:spPr>
          <a:xfrm>
            <a:off x="238514" y="2743272"/>
            <a:ext cx="112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Regla Universal, Puros*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62C732-A4E3-4EB5-B111-A8792DF95237}"/>
              </a:ext>
            </a:extLst>
          </p:cNvPr>
          <p:cNvSpPr txBox="1"/>
          <p:nvPr/>
        </p:nvSpPr>
        <p:spPr>
          <a:xfrm>
            <a:off x="1431158" y="2782740"/>
            <a:ext cx="98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Experiencia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8B48EE-FFAD-43F6-AAA6-32EFA669E49B}"/>
              </a:ext>
            </a:extLst>
          </p:cNvPr>
          <p:cNvSpPr txBox="1"/>
          <p:nvPr/>
        </p:nvSpPr>
        <p:spPr>
          <a:xfrm>
            <a:off x="2782957" y="304800"/>
            <a:ext cx="8136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La experiencia no da jamás juicios de universalidad verdadera. Debe ser a priori (Basándose en Hume).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Por lo tanto, para conocer la verdad se requiere buscar los elementos puros de nuestra facultad de conocer, en otras palabras, la estructura constituyente de nuestra razón </a:t>
            </a:r>
            <a:r>
              <a:rPr lang="es-CL" dirty="0">
                <a:sym typeface="Wingdings" panose="05000000000000000000" pitchFamily="2" charset="2"/>
              </a:rPr>
              <a:t> </a:t>
            </a:r>
            <a:r>
              <a:rPr lang="es-CL" b="1" dirty="0">
                <a:sym typeface="Wingdings" panose="05000000000000000000" pitchFamily="2" charset="2"/>
              </a:rPr>
              <a:t>Filosofía transcendental. </a:t>
            </a:r>
            <a:r>
              <a:rPr lang="es-CL" dirty="0">
                <a:sym typeface="Wingdings" panose="05000000000000000000" pitchFamily="2" charset="2"/>
              </a:rPr>
              <a:t>(EJ: Espacio/Tiempo/Cantidad).</a:t>
            </a:r>
            <a:endParaRPr lang="es-CL" b="1" dirty="0"/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20A5CE33-1576-4AFF-BE42-5F225D7FD64A}"/>
              </a:ext>
            </a:extLst>
          </p:cNvPr>
          <p:cNvCxnSpPr>
            <a:cxnSpLocks/>
          </p:cNvCxnSpPr>
          <p:nvPr/>
        </p:nvCxnSpPr>
        <p:spPr>
          <a:xfrm>
            <a:off x="1855304" y="2173357"/>
            <a:ext cx="1736005" cy="161244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0FFA063-C131-426E-ACE1-A308CFB13C04}"/>
              </a:ext>
            </a:extLst>
          </p:cNvPr>
          <p:cNvCxnSpPr/>
          <p:nvPr/>
        </p:nvCxnSpPr>
        <p:spPr>
          <a:xfrm>
            <a:off x="2928730" y="2676939"/>
            <a:ext cx="1842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FB60622-E8AA-47A1-B01D-EC20C451F74A}"/>
              </a:ext>
            </a:extLst>
          </p:cNvPr>
          <p:cNvCxnSpPr/>
          <p:nvPr/>
        </p:nvCxnSpPr>
        <p:spPr>
          <a:xfrm>
            <a:off x="3829878" y="2345635"/>
            <a:ext cx="0" cy="1083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23DB5AF-D947-4CC2-9ACB-3BDF2D0BD595}"/>
              </a:ext>
            </a:extLst>
          </p:cNvPr>
          <p:cNvSpPr txBox="1"/>
          <p:nvPr/>
        </p:nvSpPr>
        <p:spPr>
          <a:xfrm>
            <a:off x="2875722" y="2325468"/>
            <a:ext cx="100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Analítico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062070-F0E6-4D53-B88C-1686949FE08D}"/>
              </a:ext>
            </a:extLst>
          </p:cNvPr>
          <p:cNvSpPr txBox="1"/>
          <p:nvPr/>
        </p:nvSpPr>
        <p:spPr>
          <a:xfrm>
            <a:off x="3829878" y="2307607"/>
            <a:ext cx="100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Sintético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BAF44AB-61DA-4E0F-BFDD-A5E8B122A090}"/>
              </a:ext>
            </a:extLst>
          </p:cNvPr>
          <p:cNvSpPr txBox="1"/>
          <p:nvPr/>
        </p:nvSpPr>
        <p:spPr>
          <a:xfrm>
            <a:off x="2902226" y="2862470"/>
            <a:ext cx="87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 = P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5F6F3C0-9550-4DBE-B9C8-A86C6B34882F}"/>
              </a:ext>
            </a:extLst>
          </p:cNvPr>
          <p:cNvSpPr txBox="1"/>
          <p:nvPr/>
        </p:nvSpPr>
        <p:spPr>
          <a:xfrm>
            <a:off x="3929265" y="2814575"/>
            <a:ext cx="80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 + P</a:t>
            </a:r>
          </a:p>
        </p:txBody>
      </p:sp>
      <p:sp>
        <p:nvSpPr>
          <p:cNvPr id="33" name="Cerrar llave 32">
            <a:extLst>
              <a:ext uri="{FF2B5EF4-FFF2-40B4-BE49-F238E27FC236}">
                <a16:creationId xmlns:a16="http://schemas.microsoft.com/office/drawing/2014/main" id="{CEC939B8-19FA-4B7F-9CE6-EBFAB5307545}"/>
              </a:ext>
            </a:extLst>
          </p:cNvPr>
          <p:cNvSpPr/>
          <p:nvPr/>
        </p:nvSpPr>
        <p:spPr>
          <a:xfrm>
            <a:off x="4757638" y="2109261"/>
            <a:ext cx="397527" cy="16654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96CACC6-E14F-4968-A773-6AAB3BB80BA2}"/>
              </a:ext>
            </a:extLst>
          </p:cNvPr>
          <p:cNvSpPr txBox="1"/>
          <p:nvPr/>
        </p:nvSpPr>
        <p:spPr>
          <a:xfrm>
            <a:off x="5367130" y="2123806"/>
            <a:ext cx="4969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Para fundamentar la constitución del conocimiento, Kant se pregunta:  ¿Cómo son posibles los juicios sintéticos a priori? (¿Cómo conocemos lo que conocemos? Por ejemplo, las matemáticas, física o geometría.</a:t>
            </a:r>
          </a:p>
        </p:txBody>
      </p:sp>
      <p:cxnSp>
        <p:nvCxnSpPr>
          <p:cNvPr id="36" name="Conector: curvado 35">
            <a:extLst>
              <a:ext uri="{FF2B5EF4-FFF2-40B4-BE49-F238E27FC236}">
                <a16:creationId xmlns:a16="http://schemas.microsoft.com/office/drawing/2014/main" id="{785B13C4-EAD3-4C19-B774-8D674510A904}"/>
              </a:ext>
            </a:extLst>
          </p:cNvPr>
          <p:cNvCxnSpPr/>
          <p:nvPr/>
        </p:nvCxnSpPr>
        <p:spPr>
          <a:xfrm>
            <a:off x="8110352" y="3429000"/>
            <a:ext cx="1934817" cy="145774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rgamino: vertical 36">
            <a:extLst>
              <a:ext uri="{FF2B5EF4-FFF2-40B4-BE49-F238E27FC236}">
                <a16:creationId xmlns:a16="http://schemas.microsoft.com/office/drawing/2014/main" id="{CF93DAC9-C62E-4890-A97E-7B79D22E8E95}"/>
              </a:ext>
            </a:extLst>
          </p:cNvPr>
          <p:cNvSpPr/>
          <p:nvPr/>
        </p:nvSpPr>
        <p:spPr>
          <a:xfrm>
            <a:off x="9866239" y="3331914"/>
            <a:ext cx="2107105" cy="265043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Conocemos mediante el entendimiento de la experiencia, no de ella misma.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57EACE0-8F57-4855-8A1A-C11E240818B2}"/>
              </a:ext>
            </a:extLst>
          </p:cNvPr>
          <p:cNvSpPr txBox="1"/>
          <p:nvPr/>
        </p:nvSpPr>
        <p:spPr>
          <a:xfrm>
            <a:off x="364354" y="4195897"/>
            <a:ext cx="832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Todo juicio se basa en categorías analíticas puras de la razón que luego se enlazan con estructuras sintéticas.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Fenómeno </a:t>
            </a:r>
            <a:r>
              <a:rPr lang="es-CL" dirty="0">
                <a:sym typeface="Wingdings" panose="05000000000000000000" pitchFamily="2" charset="2"/>
              </a:rPr>
              <a:t> Como se manifiesta/ Noúmeno  Como es en sí.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Ejemplo del color del teléfono para un perro y humano.</a:t>
            </a:r>
            <a:endParaRPr lang="es-C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14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17" grpId="0"/>
      <p:bldP spid="29" grpId="0"/>
      <p:bldP spid="30" grpId="0"/>
      <p:bldP spid="31" grpId="0"/>
      <p:bldP spid="32" grpId="0"/>
      <p:bldP spid="33" grpId="0" animBg="1"/>
      <p:bldP spid="34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7113A-D2ED-463F-8B64-25675A7B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96" y="643467"/>
            <a:ext cx="5975956" cy="412754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2600" dirty="0" err="1"/>
              <a:t>Propuesta</a:t>
            </a:r>
            <a:r>
              <a:rPr lang="en-US" sz="2600" dirty="0"/>
              <a:t> de una </a:t>
            </a:r>
            <a:r>
              <a:rPr lang="en-US" sz="2600" dirty="0" err="1"/>
              <a:t>ciencia</a:t>
            </a:r>
            <a:r>
              <a:rPr lang="en-US" sz="2600" dirty="0"/>
              <a:t> </a:t>
            </a:r>
            <a:r>
              <a:rPr lang="en-US" sz="2600" dirty="0" err="1"/>
              <a:t>como</a:t>
            </a:r>
            <a:r>
              <a:rPr lang="en-US" sz="2600" dirty="0"/>
              <a:t> </a:t>
            </a:r>
            <a:r>
              <a:rPr lang="en-US" sz="2600" dirty="0" err="1"/>
              <a:t>crítica</a:t>
            </a:r>
            <a:r>
              <a:rPr lang="en-US" sz="2600" dirty="0"/>
              <a:t> de la </a:t>
            </a:r>
            <a:r>
              <a:rPr lang="en-US" sz="2600" dirty="0" err="1"/>
              <a:t>razón</a:t>
            </a:r>
            <a:r>
              <a:rPr lang="en-US" sz="2600" dirty="0"/>
              <a:t> </a:t>
            </a:r>
            <a:r>
              <a:rPr lang="en-US" sz="2600" dirty="0" err="1"/>
              <a:t>pura</a:t>
            </a:r>
            <a:r>
              <a:rPr lang="en-US" sz="2600" dirty="0"/>
              <a:t>, es </a:t>
            </a:r>
            <a:r>
              <a:rPr lang="en-US" sz="2600" dirty="0" err="1"/>
              <a:t>decir</a:t>
            </a:r>
            <a:r>
              <a:rPr lang="en-US" sz="2600" dirty="0"/>
              <a:t> que no </a:t>
            </a:r>
            <a:r>
              <a:rPr lang="en-US" sz="2600" dirty="0" err="1"/>
              <a:t>asuma</a:t>
            </a:r>
            <a:r>
              <a:rPr lang="en-US" sz="2600" dirty="0"/>
              <a:t> dogmas antes de </a:t>
            </a:r>
            <a:r>
              <a:rPr lang="en-US" sz="2600" dirty="0" err="1"/>
              <a:t>conocer</a:t>
            </a:r>
            <a:r>
              <a:rPr lang="en-US" sz="2600" dirty="0"/>
              <a:t>, </a:t>
            </a:r>
            <a:r>
              <a:rPr lang="en-US" sz="2600" dirty="0" err="1"/>
              <a:t>sino</a:t>
            </a:r>
            <a:r>
              <a:rPr lang="en-US" sz="2600" dirty="0"/>
              <a:t> que </a:t>
            </a:r>
            <a:r>
              <a:rPr lang="en-US" sz="2600" dirty="0" err="1"/>
              <a:t>estudie</a:t>
            </a:r>
            <a:r>
              <a:rPr lang="en-US" sz="2600" dirty="0"/>
              <a:t> y critique el modo de </a:t>
            </a:r>
            <a:r>
              <a:rPr lang="en-US" sz="2600" dirty="0" err="1"/>
              <a:t>conocer</a:t>
            </a:r>
            <a:r>
              <a:rPr lang="en-US" sz="2600" dirty="0"/>
              <a:t> (</a:t>
            </a:r>
            <a:r>
              <a:rPr lang="en-US" sz="2600" dirty="0" err="1"/>
              <a:t>como</a:t>
            </a:r>
            <a:r>
              <a:rPr lang="en-US" sz="2600" dirty="0"/>
              <a:t> </a:t>
            </a:r>
            <a:r>
              <a:rPr lang="en-US" sz="2600" dirty="0" err="1"/>
              <a:t>juicios</a:t>
            </a:r>
            <a:r>
              <a:rPr lang="en-US" sz="2600" dirty="0"/>
              <a:t> a priori </a:t>
            </a:r>
            <a:r>
              <a:rPr lang="en-US" sz="2600" dirty="0" err="1"/>
              <a:t>analíticos</a:t>
            </a:r>
            <a:r>
              <a:rPr lang="en-US" sz="2600" dirty="0"/>
              <a:t>), para </a:t>
            </a:r>
            <a:r>
              <a:rPr lang="en-US" sz="2600" dirty="0" err="1"/>
              <a:t>luego</a:t>
            </a:r>
            <a:r>
              <a:rPr lang="en-US" sz="2600" dirty="0"/>
              <a:t> </a:t>
            </a:r>
            <a:r>
              <a:rPr lang="en-US" sz="2600" dirty="0" err="1"/>
              <a:t>analizar</a:t>
            </a:r>
            <a:r>
              <a:rPr lang="en-US" sz="2600" dirty="0"/>
              <a:t> la </a:t>
            </a:r>
            <a:r>
              <a:rPr lang="en-US" sz="2600" dirty="0" err="1"/>
              <a:t>extensión</a:t>
            </a:r>
            <a:r>
              <a:rPr lang="en-US" sz="2600" dirty="0"/>
              <a:t> (</a:t>
            </a:r>
            <a:r>
              <a:rPr lang="en-US" sz="2600" dirty="0" err="1"/>
              <a:t>como</a:t>
            </a:r>
            <a:r>
              <a:rPr lang="en-US" sz="2600" dirty="0"/>
              <a:t> </a:t>
            </a:r>
            <a:r>
              <a:rPr lang="en-US" sz="2600" dirty="0" err="1"/>
              <a:t>juicios</a:t>
            </a:r>
            <a:r>
              <a:rPr lang="en-US" sz="2600" dirty="0"/>
              <a:t> </a:t>
            </a:r>
            <a:r>
              <a:rPr lang="en-US" sz="2600" dirty="0" err="1"/>
              <a:t>sintéticos</a:t>
            </a:r>
            <a:r>
              <a:rPr lang="en-US" sz="2600" dirty="0"/>
              <a:t> a posteriori/a priori)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ultado de imagen para kant animado">
            <a:extLst>
              <a:ext uri="{FF2B5EF4-FFF2-40B4-BE49-F238E27FC236}">
                <a16:creationId xmlns:a16="http://schemas.microsoft.com/office/drawing/2014/main" id="{DDA570AC-28F4-4629-A81C-0729390BB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r="9138"/>
          <a:stretch/>
        </p:blipFill>
        <p:spPr bwMode="auto">
          <a:xfrm>
            <a:off x="3179" y="-2"/>
            <a:ext cx="465111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4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FFE3D-AC42-4669-B216-80840102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91655"/>
            <a:ext cx="9603275" cy="1049235"/>
          </a:xfrm>
        </p:spPr>
        <p:txBody>
          <a:bodyPr/>
          <a:lstStyle/>
          <a:p>
            <a:r>
              <a:rPr lang="es-CL" dirty="0"/>
              <a:t>Preguntas para ejercitar a </a:t>
            </a:r>
            <a:r>
              <a:rPr lang="es-CL" dirty="0" err="1"/>
              <a:t>kant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379EB1-8A39-423C-B4DE-1721E64FC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¿Cómo lo hace Kant para superar el debate que inician Bacon y Descartes?</a:t>
            </a:r>
          </a:p>
          <a:p>
            <a:r>
              <a:rPr lang="es-CL" dirty="0"/>
              <a:t>¿Por qué se nomina a su propuesta como Idealismo Trascendental?</a:t>
            </a:r>
          </a:p>
          <a:p>
            <a:r>
              <a:rPr lang="es-CL" dirty="0"/>
              <a:t>¿Cuál sería el camino que debe seguir la ciencia según Kant?</a:t>
            </a:r>
          </a:p>
        </p:txBody>
      </p:sp>
    </p:spTree>
    <p:extLst>
      <p:ext uri="{BB962C8B-B14F-4D97-AF65-F5344CB8AC3E}">
        <p14:creationId xmlns:p14="http://schemas.microsoft.com/office/powerpoint/2010/main" val="63122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82">
            <a:extLst>
              <a:ext uri="{FF2B5EF4-FFF2-40B4-BE49-F238E27FC236}">
                <a16:creationId xmlns:a16="http://schemas.microsoft.com/office/drawing/2014/main" id="{152A018C-865F-463F-944D-5C2ED23C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5" name="Straight Connector 84">
            <a:extLst>
              <a:ext uri="{FF2B5EF4-FFF2-40B4-BE49-F238E27FC236}">
                <a16:creationId xmlns:a16="http://schemas.microsoft.com/office/drawing/2014/main" id="{F738849B-C66C-41F3-80F9-277CCD95F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495610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E6A77EF1-3240-4EA9-A92B-39A000CE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804520"/>
            <a:ext cx="4958419" cy="1049235"/>
          </a:xfrm>
        </p:spPr>
        <p:txBody>
          <a:bodyPr>
            <a:normAutofit/>
          </a:bodyPr>
          <a:lstStyle/>
          <a:p>
            <a:r>
              <a:rPr lang="es-CL" dirty="0"/>
              <a:t>Georg </a:t>
            </a:r>
            <a:r>
              <a:rPr lang="es-CL" dirty="0" err="1"/>
              <a:t>Fiedrich</a:t>
            </a:r>
            <a:r>
              <a:rPr lang="es-CL" dirty="0"/>
              <a:t> </a:t>
            </a:r>
            <a:r>
              <a:rPr lang="es-CL" dirty="0" err="1"/>
              <a:t>wilhelm</a:t>
            </a:r>
            <a:r>
              <a:rPr lang="es-CL" dirty="0"/>
              <a:t> </a:t>
            </a:r>
            <a:r>
              <a:rPr lang="es-CL" dirty="0" err="1"/>
              <a:t>hegel</a:t>
            </a:r>
            <a:endParaRPr lang="es-CL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E07FF13-A7EB-4465-B3A3-E8B26C048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31B7367C-053F-4B85-B2F6-883FDC22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958419" cy="3450613"/>
          </a:xfrm>
        </p:spPr>
        <p:txBody>
          <a:bodyPr>
            <a:normAutofit/>
          </a:bodyPr>
          <a:lstStyle/>
          <a:p>
            <a:r>
              <a:rPr lang="en-US" dirty="0" err="1"/>
              <a:t>Filósofo</a:t>
            </a:r>
            <a:r>
              <a:rPr lang="en-US" dirty="0"/>
              <a:t> </a:t>
            </a:r>
            <a:r>
              <a:rPr lang="en-US" dirty="0" err="1"/>
              <a:t>idealista</a:t>
            </a:r>
            <a:r>
              <a:rPr lang="en-US" dirty="0"/>
              <a:t> </a:t>
            </a:r>
            <a:r>
              <a:rPr lang="en-US" dirty="0" err="1"/>
              <a:t>alemán</a:t>
            </a:r>
            <a:r>
              <a:rPr lang="en-US" dirty="0"/>
              <a:t>. Uno de los </a:t>
            </a:r>
            <a:r>
              <a:rPr lang="en-US" dirty="0" err="1"/>
              <a:t>últimos</a:t>
            </a:r>
            <a:r>
              <a:rPr lang="en-US" dirty="0"/>
              <a:t> de la </a:t>
            </a:r>
            <a:r>
              <a:rPr lang="en-US" dirty="0" err="1"/>
              <a:t>modernidad</a:t>
            </a:r>
            <a:r>
              <a:rPr lang="en-US" dirty="0"/>
              <a:t>.</a:t>
            </a:r>
          </a:p>
          <a:p>
            <a:r>
              <a:rPr lang="en-US" dirty="0" err="1"/>
              <a:t>Vive</a:t>
            </a:r>
            <a:r>
              <a:rPr lang="en-US" dirty="0"/>
              <a:t> </a:t>
            </a:r>
            <a:r>
              <a:rPr lang="en-US" dirty="0" err="1"/>
              <a:t>directamente</a:t>
            </a:r>
            <a:r>
              <a:rPr lang="en-US" dirty="0"/>
              <a:t> las </a:t>
            </a:r>
            <a:r>
              <a:rPr lang="en-US" dirty="0" err="1"/>
              <a:t>revoluciones</a:t>
            </a:r>
            <a:r>
              <a:rPr lang="en-US" dirty="0"/>
              <a:t> </a:t>
            </a:r>
            <a:r>
              <a:rPr lang="en-US" dirty="0" err="1"/>
              <a:t>políticas</a:t>
            </a:r>
            <a:r>
              <a:rPr lang="en-US" dirty="0"/>
              <a:t> y </a:t>
            </a:r>
            <a:r>
              <a:rPr lang="en-US" dirty="0" err="1"/>
              <a:t>económicas</a:t>
            </a:r>
            <a:r>
              <a:rPr lang="en-US" dirty="0"/>
              <a:t> de la </a:t>
            </a:r>
            <a:r>
              <a:rPr lang="en-US" dirty="0" err="1"/>
              <a:t>modernidad</a:t>
            </a:r>
            <a:r>
              <a:rPr lang="en-US" dirty="0"/>
              <a:t>.</a:t>
            </a:r>
          </a:p>
          <a:p>
            <a:r>
              <a:rPr lang="en-US" dirty="0" err="1"/>
              <a:t>Influenciará</a:t>
            </a:r>
            <a:r>
              <a:rPr lang="en-US" dirty="0"/>
              <a:t> a </a:t>
            </a:r>
            <a:r>
              <a:rPr lang="en-US" dirty="0" err="1"/>
              <a:t>posteriores</a:t>
            </a:r>
            <a:r>
              <a:rPr lang="en-US" dirty="0"/>
              <a:t> </a:t>
            </a:r>
            <a:r>
              <a:rPr lang="en-US" dirty="0" err="1"/>
              <a:t>autores</a:t>
            </a:r>
            <a:r>
              <a:rPr lang="en-US" dirty="0"/>
              <a:t> </a:t>
            </a:r>
            <a:r>
              <a:rPr lang="en-US" dirty="0" err="1"/>
              <a:t>influyentes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Nietzche</a:t>
            </a:r>
            <a:r>
              <a:rPr lang="en-US" dirty="0"/>
              <a:t>, Marx o Freud.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08AC817-B4B8-429C-B507-074E447CC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50B18D8-C579-42C4-80E7-118866B9D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058F23F-80CD-4CDB-9817-D85CAA982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Hegel portrait by Schlesinger 1831.jpg">
            <a:extLst>
              <a:ext uri="{FF2B5EF4-FFF2-40B4-BE49-F238E27FC236}">
                <a16:creationId xmlns:a16="http://schemas.microsoft.com/office/drawing/2014/main" id="{0A27C75F-EA5D-44D3-A7A6-6F252892D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5" b="925"/>
          <a:stretch/>
        </p:blipFill>
        <p:spPr bwMode="auto">
          <a:xfrm>
            <a:off x="7555450" y="1116345"/>
            <a:ext cx="3360025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3325370-A7EA-4294-B4F2-3282DB3DF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C3070B6-C738-4874-9F3C-09E5E6855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0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81CBD-85E5-459B-8F87-1E7F5529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91655"/>
            <a:ext cx="9603275" cy="1049235"/>
          </a:xfrm>
        </p:spPr>
        <p:txBody>
          <a:bodyPr/>
          <a:lstStyle/>
          <a:p>
            <a:r>
              <a:rPr lang="es-CL" dirty="0"/>
              <a:t>2 Críticas a </a:t>
            </a:r>
            <a:r>
              <a:rPr lang="es-CL" dirty="0" err="1"/>
              <a:t>kant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8F4816-1E52-4B5E-9C73-C1C37794D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Conocer la estructura constituyente implica un formalismo estático, conocer antes de conoces, lo cual no tiene sentido.</a:t>
            </a:r>
          </a:p>
          <a:p>
            <a:pPr lvl="1"/>
            <a:r>
              <a:rPr lang="es-CL" dirty="0" err="1"/>
              <a:t>Ej</a:t>
            </a:r>
            <a:r>
              <a:rPr lang="es-CL" dirty="0"/>
              <a:t>: Es como aprender a nadar antes de tirarse al río.</a:t>
            </a:r>
          </a:p>
          <a:p>
            <a:r>
              <a:rPr lang="es-CL" dirty="0"/>
              <a:t>Secularización entre dios y la filosofía </a:t>
            </a:r>
            <a:r>
              <a:rPr lang="es-CL" dirty="0">
                <a:sym typeface="Wingdings" panose="05000000000000000000" pitchFamily="2" charset="2"/>
              </a:rPr>
              <a:t>Culpa de su incapacidad de superar el Dualismo finito/infinito (Fenómeno/Noúmeno).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156407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1017</Words>
  <Application>Microsoft Office PowerPoint</Application>
  <PresentationFormat>Panorámica</PresentationFormat>
  <Paragraphs>89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Galería</vt:lpstr>
      <vt:lpstr>La superación del racionalismo-empirismo</vt:lpstr>
      <vt:lpstr>Recordemos a hume…</vt:lpstr>
      <vt:lpstr>Inmanuel kant</vt:lpstr>
      <vt:lpstr>Crítica a la razón pura</vt:lpstr>
      <vt:lpstr>Presentación de PowerPoint</vt:lpstr>
      <vt:lpstr>Propuesta de una ciencia como crítica de la razón pura, es decir que no asuma dogmas antes de conocer, sino que estudie y critique el modo de conocer (como juicios a priori analíticos), para luego analizar la extensión (como juicios sintéticos a posteriori/a priori)</vt:lpstr>
      <vt:lpstr>Preguntas para ejercitar a kant</vt:lpstr>
      <vt:lpstr>Georg Fiedrich wilhelm hegel</vt:lpstr>
      <vt:lpstr>2 Críticas a kant</vt:lpstr>
      <vt:lpstr>Por lo tanto Hegel se plantea 2 objetivos…</vt:lpstr>
      <vt:lpstr>1. La identidad del pensamiento y del mundo objetivo a través de la conciencia.</vt:lpstr>
      <vt:lpstr>II. Crítica al principio de identidad</vt:lpstr>
      <vt:lpstr>III. Crítica DE la realidad inmediata</vt:lpstr>
      <vt:lpstr>IV. La dialéctica de la realidad</vt:lpstr>
      <vt:lpstr> En síntesis</vt:lpstr>
      <vt:lpstr>Preguntas para ejercitar a hegel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superación del racionalismo-empirismo</dc:title>
  <dc:creator>Nicolás Tobar Jorquera</dc:creator>
  <cp:lastModifiedBy>Nicolás Tobar Jorquera</cp:lastModifiedBy>
  <cp:revision>15</cp:revision>
  <dcterms:created xsi:type="dcterms:W3CDTF">2019-09-04T21:10:19Z</dcterms:created>
  <dcterms:modified xsi:type="dcterms:W3CDTF">2019-09-27T01:52:05Z</dcterms:modified>
</cp:coreProperties>
</file>