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PT Sans Narrow"/>
      <p:regular r:id="rId23"/>
      <p:bold r:id="rId24"/>
    </p:embeddedFont>
    <p:embeddedFont>
      <p:font typeface="Open Sans"/>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PTSansNarrow-bold.fntdata"/><Relationship Id="rId23" Type="http://schemas.openxmlformats.org/officeDocument/2006/relationships/font" Target="fonts/PTSansNarrow-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bold.fntdata"/><Relationship Id="rId25" Type="http://schemas.openxmlformats.org/officeDocument/2006/relationships/font" Target="fonts/OpenSans-regular.fntdata"/><Relationship Id="rId28" Type="http://schemas.openxmlformats.org/officeDocument/2006/relationships/font" Target="fonts/OpenSans-boldItalic.fntdata"/><Relationship Id="rId27"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6158668df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6158668df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g617b261dd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617b261dd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Google Shape;166;g6158668df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6158668df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Google Shape;172;g617e3451c5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617e3451c5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g617e34530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617e34530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g617e345307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617e34530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g6158668df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6158668df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61780a2823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61780a2823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6158668df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6158668df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63af275e6c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63af275e6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63af275e6c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63af275e6c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g61780a2823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61780a2823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63af275e6c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63af275e6c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g6158668df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6158668df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g615970bc57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615970bc5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g615970bc5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615970bc5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s-419"/>
              <a:t>Ayudantía PFA II </a:t>
            </a:r>
            <a:endParaRPr/>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419" sz="5400">
                <a:solidFill>
                  <a:schemeClr val="accent1"/>
                </a:solidFill>
                <a:latin typeface="PT Sans Narrow"/>
                <a:ea typeface="PT Sans Narrow"/>
                <a:cs typeface="PT Sans Narrow"/>
                <a:sym typeface="PT Sans Narrow"/>
              </a:rPr>
              <a:t>Prueba 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22"/>
          <p:cNvSpPr txBox="1"/>
          <p:nvPr>
            <p:ph type="title"/>
          </p:nvPr>
        </p:nvSpPr>
        <p:spPr>
          <a:xfrm>
            <a:off x="311700" y="2926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419" sz="3000"/>
              <a:t>Godelier, M. (2010). “Comunidad, sociedad, cultura. Tres claves para comprender las identidades en conflicto”</a:t>
            </a:r>
            <a:endParaRPr sz="3000"/>
          </a:p>
        </p:txBody>
      </p:sp>
      <p:sp>
        <p:nvSpPr>
          <p:cNvPr id="159" name="Google Shape;159;p22"/>
          <p:cNvSpPr txBox="1"/>
          <p:nvPr>
            <p:ph idx="1" type="body"/>
          </p:nvPr>
        </p:nvSpPr>
        <p:spPr>
          <a:xfrm>
            <a:off x="311700" y="1571125"/>
            <a:ext cx="8520600" cy="33027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Clr>
                <a:srgbClr val="000000"/>
              </a:buClr>
              <a:buSzPts val="1800"/>
              <a:buChar char="●"/>
            </a:pPr>
            <a:r>
              <a:rPr lang="es-419">
                <a:solidFill>
                  <a:srgbClr val="000000"/>
                </a:solidFill>
              </a:rPr>
              <a:t>Ni sistemas de parentesco ni los modos de producción explican satisfactoriamente la generación de una sociedad ni la interdependencia de los grupos que la componen. </a:t>
            </a:r>
            <a:r>
              <a:rPr b="1" lang="es-419">
                <a:solidFill>
                  <a:srgbClr val="000000"/>
                </a:solidFill>
              </a:rPr>
              <a:t>¿Cómo explicar entonces la creación de una sociedad?</a:t>
            </a:r>
            <a:endParaRPr b="1">
              <a:solidFill>
                <a:srgbClr val="000000"/>
              </a:solidFill>
            </a:endParaRPr>
          </a:p>
          <a:p>
            <a:pPr indent="-342900" lvl="1" marL="914400" rtl="0" algn="just">
              <a:spcBef>
                <a:spcPts val="1600"/>
              </a:spcBef>
              <a:spcAft>
                <a:spcPts val="1600"/>
              </a:spcAft>
              <a:buClr>
                <a:srgbClr val="000000"/>
              </a:buClr>
              <a:buSzPts val="1800"/>
              <a:buChar char="○"/>
            </a:pPr>
            <a:r>
              <a:rPr b="1" lang="es-419" sz="1800">
                <a:solidFill>
                  <a:srgbClr val="000000"/>
                </a:solidFill>
              </a:rPr>
              <a:t>Relaciones político-religiosas:</a:t>
            </a:r>
            <a:r>
              <a:rPr lang="es-419" sz="1800">
                <a:solidFill>
                  <a:srgbClr val="000000"/>
                </a:solidFill>
              </a:rPr>
              <a:t> mitos de origen; ritos; dependencia con respecto a un orden socio-cósmico (el Todo) a través de dicha </a:t>
            </a:r>
            <a:r>
              <a:rPr lang="es-419" sz="1800">
                <a:solidFill>
                  <a:srgbClr val="000000"/>
                </a:solidFill>
              </a:rPr>
              <a:t>relación</a:t>
            </a:r>
            <a:r>
              <a:rPr lang="es-419" sz="1800">
                <a:solidFill>
                  <a:srgbClr val="000000"/>
                </a:solidFill>
              </a:rPr>
              <a:t> político-religiosa, se transforman los modos de producción</a:t>
            </a:r>
            <a:endParaRPr sz="18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p23"/>
          <p:cNvSpPr txBox="1"/>
          <p:nvPr>
            <p:ph idx="1" type="body"/>
          </p:nvPr>
        </p:nvSpPr>
        <p:spPr>
          <a:xfrm>
            <a:off x="298575" y="209475"/>
            <a:ext cx="8323500" cy="3302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s-419" sz="2000">
                <a:solidFill>
                  <a:srgbClr val="666666"/>
                </a:solidFill>
              </a:rPr>
              <a:t>A nivel conceptual: </a:t>
            </a:r>
            <a:endParaRPr b="1" sz="2000">
              <a:solidFill>
                <a:srgbClr val="666666"/>
              </a:solidFill>
            </a:endParaRPr>
          </a:p>
          <a:p>
            <a:pPr indent="-342900" lvl="0" marL="457200" rtl="0" algn="just">
              <a:spcBef>
                <a:spcPts val="1600"/>
              </a:spcBef>
              <a:spcAft>
                <a:spcPts val="0"/>
              </a:spcAft>
              <a:buClr>
                <a:srgbClr val="000000"/>
              </a:buClr>
              <a:buSzPts val="1800"/>
              <a:buChar char="●"/>
            </a:pPr>
            <a:r>
              <a:rPr lang="es-419">
                <a:solidFill>
                  <a:srgbClr val="000000"/>
                </a:solidFill>
              </a:rPr>
              <a:t>Godelier distingue </a:t>
            </a:r>
            <a:r>
              <a:rPr b="1" lang="es-419">
                <a:solidFill>
                  <a:srgbClr val="000000"/>
                </a:solidFill>
              </a:rPr>
              <a:t>Comunidad, Sociedad y Cultura.</a:t>
            </a:r>
            <a:endParaRPr b="1">
              <a:solidFill>
                <a:srgbClr val="000000"/>
              </a:solidFill>
            </a:endParaRPr>
          </a:p>
          <a:p>
            <a:pPr indent="-342900" lvl="0" marL="457200" rtl="0" algn="just">
              <a:spcBef>
                <a:spcPts val="1600"/>
              </a:spcBef>
              <a:spcAft>
                <a:spcPts val="0"/>
              </a:spcAft>
              <a:buClr>
                <a:srgbClr val="000000"/>
              </a:buClr>
              <a:buSzPts val="1800"/>
              <a:buChar char="●"/>
            </a:pPr>
            <a:r>
              <a:rPr lang="es-419">
                <a:solidFill>
                  <a:srgbClr val="000000"/>
                </a:solidFill>
              </a:rPr>
              <a:t>Comunidad refiere a un grupo social con una existencia social que les es </a:t>
            </a:r>
            <a:r>
              <a:rPr b="1" lang="es-419">
                <a:solidFill>
                  <a:srgbClr val="000000"/>
                </a:solidFill>
              </a:rPr>
              <a:t>particular y propia</a:t>
            </a:r>
            <a:r>
              <a:rPr lang="es-419">
                <a:solidFill>
                  <a:srgbClr val="000000"/>
                </a:solidFill>
              </a:rPr>
              <a:t>; Sociedad incorpora la idea de </a:t>
            </a:r>
            <a:r>
              <a:rPr b="1" lang="es-419">
                <a:solidFill>
                  <a:srgbClr val="000000"/>
                </a:solidFill>
              </a:rPr>
              <a:t>soberanía</a:t>
            </a:r>
            <a:r>
              <a:rPr lang="es-419">
                <a:solidFill>
                  <a:srgbClr val="000000"/>
                </a:solidFill>
              </a:rPr>
              <a:t> de un territorio; Cultura hace referencia a </a:t>
            </a:r>
            <a:r>
              <a:rPr b="1" lang="es-419">
                <a:solidFill>
                  <a:srgbClr val="000000"/>
                </a:solidFill>
              </a:rPr>
              <a:t>modelos o pautas</a:t>
            </a:r>
            <a:r>
              <a:rPr lang="es-419">
                <a:solidFill>
                  <a:srgbClr val="000000"/>
                </a:solidFill>
              </a:rPr>
              <a:t> para pensar, sentir y actuar.</a:t>
            </a:r>
            <a:endParaRPr>
              <a:solidFill>
                <a:srgbClr val="000000"/>
              </a:solidFill>
            </a:endParaRPr>
          </a:p>
          <a:p>
            <a:pPr indent="-342900" lvl="0" marL="457200" rtl="0" algn="just">
              <a:spcBef>
                <a:spcPts val="1600"/>
              </a:spcBef>
              <a:spcAft>
                <a:spcPts val="0"/>
              </a:spcAft>
              <a:buClr>
                <a:srgbClr val="000000"/>
              </a:buClr>
              <a:buSzPts val="1800"/>
              <a:buChar char="●"/>
            </a:pPr>
            <a:r>
              <a:rPr lang="es-419">
                <a:solidFill>
                  <a:srgbClr val="000000"/>
                </a:solidFill>
              </a:rPr>
              <a:t>Finalmente, la </a:t>
            </a:r>
            <a:r>
              <a:rPr b="1" lang="es-419">
                <a:solidFill>
                  <a:srgbClr val="000000"/>
                </a:solidFill>
              </a:rPr>
              <a:t>identidad es</a:t>
            </a:r>
            <a:r>
              <a:rPr lang="es-419">
                <a:solidFill>
                  <a:srgbClr val="000000"/>
                </a:solidFill>
              </a:rPr>
              <a:t> “la cristalización al interior de un individuo de las relaciones sociales y culturales en el seno de las cuales él/ella está comprometido/a y a las cuales es inducido/a a reproducir o a rechazar ” (p.13).</a:t>
            </a:r>
            <a:endParaRPr>
              <a:solidFill>
                <a:srgbClr val="000000"/>
              </a:solidFill>
            </a:endParaRPr>
          </a:p>
          <a:p>
            <a:pPr indent="-342900" lvl="0" marL="457200" rtl="0" algn="just">
              <a:spcBef>
                <a:spcPts val="1600"/>
              </a:spcBef>
              <a:spcAft>
                <a:spcPts val="1600"/>
              </a:spcAft>
              <a:buClr>
                <a:srgbClr val="000000"/>
              </a:buClr>
              <a:buSzPts val="1800"/>
              <a:buChar char="●"/>
            </a:pPr>
            <a:r>
              <a:rPr lang="es-419">
                <a:solidFill>
                  <a:srgbClr val="000000"/>
                </a:solidFill>
              </a:rPr>
              <a:t>“La identidad social es una y múltiple”</a:t>
            </a: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8" name="Shape 168"/>
        <p:cNvGrpSpPr/>
        <p:nvPr/>
      </p:nvGrpSpPr>
      <p:grpSpPr>
        <a:xfrm>
          <a:off x="0" y="0"/>
          <a:ext cx="0" cy="0"/>
          <a:chOff x="0" y="0"/>
          <a:chExt cx="0" cy="0"/>
        </a:xfrm>
      </p:grpSpPr>
      <p:sp>
        <p:nvSpPr>
          <p:cNvPr id="169" name="Google Shape;169;p24"/>
          <p:cNvSpPr txBox="1"/>
          <p:nvPr>
            <p:ph type="title"/>
          </p:nvPr>
        </p:nvSpPr>
        <p:spPr>
          <a:xfrm>
            <a:off x="311700" y="1402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419" sz="3000"/>
              <a:t>Radcliffe-Brown, A. R. (año). “Estructura y función en la sociedad primitiva”</a:t>
            </a:r>
            <a:endParaRPr sz="3000"/>
          </a:p>
        </p:txBody>
      </p:sp>
      <p:sp>
        <p:nvSpPr>
          <p:cNvPr id="170" name="Google Shape;170;p24"/>
          <p:cNvSpPr txBox="1"/>
          <p:nvPr>
            <p:ph idx="1" type="body"/>
          </p:nvPr>
        </p:nvSpPr>
        <p:spPr>
          <a:xfrm>
            <a:off x="235500" y="1266325"/>
            <a:ext cx="8520600" cy="3302700"/>
          </a:xfrm>
          <a:prstGeom prst="rect">
            <a:avLst/>
          </a:prstGeom>
        </p:spPr>
        <p:txBody>
          <a:bodyPr anchorCtr="0" anchor="t" bIns="91425" lIns="91425" spcFirstLastPara="1" rIns="91425" wrap="square" tIns="91425">
            <a:noAutofit/>
          </a:bodyPr>
          <a:lstStyle/>
          <a:p>
            <a:pPr indent="-336550" lvl="0" marL="457200" rtl="0" algn="just">
              <a:spcBef>
                <a:spcPts val="0"/>
              </a:spcBef>
              <a:spcAft>
                <a:spcPts val="0"/>
              </a:spcAft>
              <a:buClr>
                <a:srgbClr val="000000"/>
              </a:buClr>
              <a:buSzPts val="1700"/>
              <a:buChar char="●"/>
            </a:pPr>
            <a:r>
              <a:rPr lang="es-419" sz="1700">
                <a:solidFill>
                  <a:srgbClr val="000000"/>
                </a:solidFill>
              </a:rPr>
              <a:t>Se recupera la definición de función entregada por Durkheim; “La función de una institución social es la correspondencia entre esta y las necesidades del organismo social” (p. 203).</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RB advierte que estas “necesidades” mencionadas en la anterior definición deben ser tomadas con precaución ya que este término puede llevar a definiciones teleológicas. Por esta razón las “necesidades” deben ser entendidas unicamentes como las “condiciones necesarias para la existencia”  (p. 203).</a:t>
            </a:r>
            <a:endParaRPr sz="1700">
              <a:solidFill>
                <a:srgbClr val="000000"/>
              </a:solidFill>
            </a:endParaRPr>
          </a:p>
          <a:p>
            <a:pPr indent="-336550" lvl="0" marL="457200" rtl="0" algn="just">
              <a:spcBef>
                <a:spcPts val="1600"/>
              </a:spcBef>
              <a:spcAft>
                <a:spcPts val="1600"/>
              </a:spcAft>
              <a:buClr>
                <a:srgbClr val="000000"/>
              </a:buClr>
              <a:buSzPts val="1700"/>
              <a:buChar char="●"/>
            </a:pPr>
            <a:r>
              <a:rPr lang="es-419" sz="1700">
                <a:solidFill>
                  <a:srgbClr val="000000"/>
                </a:solidFill>
              </a:rPr>
              <a:t>Analogía entre condiciones necesarias para la existencia de las sociedades humanas y condiciones necesarias para la existencia de organismos animales.</a:t>
            </a:r>
            <a:endParaRPr sz="17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Google Shape;175;p25"/>
          <p:cNvSpPr txBox="1"/>
          <p:nvPr>
            <p:ph idx="1" type="body"/>
          </p:nvPr>
        </p:nvSpPr>
        <p:spPr>
          <a:xfrm>
            <a:off x="159300" y="296325"/>
            <a:ext cx="8520600" cy="4124100"/>
          </a:xfrm>
          <a:prstGeom prst="rect">
            <a:avLst/>
          </a:prstGeom>
        </p:spPr>
        <p:txBody>
          <a:bodyPr anchorCtr="0" anchor="t" bIns="91425" lIns="91425" spcFirstLastPara="1" rIns="91425" wrap="square" tIns="91425">
            <a:noAutofit/>
          </a:bodyPr>
          <a:lstStyle/>
          <a:p>
            <a:pPr indent="-336550" lvl="0" marL="457200" rtl="0" algn="just">
              <a:spcBef>
                <a:spcPts val="0"/>
              </a:spcBef>
              <a:spcAft>
                <a:spcPts val="0"/>
              </a:spcAft>
              <a:buClr>
                <a:srgbClr val="000000"/>
              </a:buClr>
              <a:buSzPts val="1700"/>
              <a:buChar char="●"/>
            </a:pPr>
            <a:r>
              <a:rPr lang="es-419" sz="1700">
                <a:solidFill>
                  <a:srgbClr val="000000"/>
                </a:solidFill>
              </a:rPr>
              <a:t>Observación de RB: “el organismo no es en sí mismo la estructura; es una colección de unidades ordenadas en una estructura, es decir, en una serie de relaciones; el organismo tiene una estructura” (p. 204)</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 vida de un organismo se concibe como el funcionamiento de su estructura. A través y mediante la continuidad de este funcionamiento se preserva la continuidad de la estructura.”(p. 204) </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Tres problemas en una investigación sistemática de la naturaleza de la sociedad humana: la morfología social (que tipos de estructuras sociales hay, cuales son sus similitudes y diferencias, y cómo pueden clasificarse), la fisiología social (como funcionan las estructuras sociales) y los problemas de desarrollo o evolución (como aparecen nuevos tipos de estructura social). </a:t>
            </a:r>
            <a:endParaRPr sz="1700">
              <a:solidFill>
                <a:srgbClr val="000000"/>
              </a:solidFill>
            </a:endParaRPr>
          </a:p>
          <a:p>
            <a:pPr indent="-336550" lvl="0" marL="457200" rtl="0" algn="just">
              <a:spcBef>
                <a:spcPts val="1600"/>
              </a:spcBef>
              <a:spcAft>
                <a:spcPts val="1600"/>
              </a:spcAft>
              <a:buClr>
                <a:srgbClr val="000000"/>
              </a:buClr>
              <a:buSzPts val="1700"/>
              <a:buChar char="●"/>
            </a:pPr>
            <a:r>
              <a:rPr lang="es-419" sz="1700">
                <a:solidFill>
                  <a:srgbClr val="000000"/>
                </a:solidFill>
              </a:rPr>
              <a:t>Morfología y fisiología social no pueden estudiarse por separado. </a:t>
            </a:r>
            <a:endParaRPr sz="170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26"/>
          <p:cNvSpPr txBox="1"/>
          <p:nvPr>
            <p:ph idx="1" type="body"/>
          </p:nvPr>
        </p:nvSpPr>
        <p:spPr>
          <a:xfrm>
            <a:off x="235500" y="296325"/>
            <a:ext cx="8520600" cy="4124100"/>
          </a:xfrm>
          <a:prstGeom prst="rect">
            <a:avLst/>
          </a:prstGeom>
        </p:spPr>
        <p:txBody>
          <a:bodyPr anchorCtr="0" anchor="t" bIns="91425" lIns="91425" spcFirstLastPara="1" rIns="91425" wrap="square" tIns="91425">
            <a:noAutofit/>
          </a:bodyPr>
          <a:lstStyle/>
          <a:p>
            <a:pPr indent="-323850" lvl="0" marL="457200" rtl="0" algn="just">
              <a:spcBef>
                <a:spcPts val="0"/>
              </a:spcBef>
              <a:spcAft>
                <a:spcPts val="0"/>
              </a:spcAft>
              <a:buClr>
                <a:srgbClr val="000000"/>
              </a:buClr>
              <a:buSzPts val="1500"/>
              <a:buChar char="●"/>
            </a:pPr>
            <a:r>
              <a:rPr lang="es-419" sz="1500">
                <a:solidFill>
                  <a:srgbClr val="000000"/>
                </a:solidFill>
              </a:rPr>
              <a:t>“Según la definición que aquí se ofrece «función» es la contribución que una actividad parcial hace a la actividad total de la que forma parte. La función de un uso social particular es la contribución que hace a la vida social total como funcionamiento del sistema social total. Tal visión implica que un sistema social (la estructura social total de una sociedad junto con la totalidad de usos sociales en que esta estructura aparece y de los cuales depende para la continuación de su existencia) tiene un cierto tipo de unidad, del que puede hablarse como de unidad funcional. Podemos definirlo como una condición en la que todas las partes del sistema social trabajan juntas con un grado suficiente de armonía o consistencia interna, es decir, sin producir constantes conflictos que no puedan resolverse o regularse” (p. 207).</a:t>
            </a:r>
            <a:endParaRPr sz="1500">
              <a:solidFill>
                <a:srgbClr val="000000"/>
              </a:solidFill>
            </a:endParaRPr>
          </a:p>
          <a:p>
            <a:pPr indent="-323850" lvl="0" marL="457200" rtl="0" algn="just">
              <a:spcBef>
                <a:spcPts val="1600"/>
              </a:spcBef>
              <a:spcAft>
                <a:spcPts val="0"/>
              </a:spcAft>
              <a:buClr>
                <a:srgbClr val="000000"/>
              </a:buClr>
              <a:buSzPts val="1500"/>
              <a:buChar char="●"/>
            </a:pPr>
            <a:r>
              <a:rPr lang="es-419" sz="1500">
                <a:solidFill>
                  <a:srgbClr val="000000"/>
                </a:solidFill>
              </a:rPr>
              <a:t>En la antropología social se investigan las formas de asociación de que existen entre los seres humanos.</a:t>
            </a:r>
            <a:endParaRPr sz="1500">
              <a:solidFill>
                <a:srgbClr val="000000"/>
              </a:solidFill>
            </a:endParaRPr>
          </a:p>
          <a:p>
            <a:pPr indent="-323850" lvl="0" marL="457200" rtl="0" algn="just">
              <a:spcBef>
                <a:spcPts val="1600"/>
              </a:spcBef>
              <a:spcAft>
                <a:spcPts val="0"/>
              </a:spcAft>
              <a:buClr>
                <a:srgbClr val="000000"/>
              </a:buClr>
              <a:buSzPts val="1500"/>
              <a:buChar char="●"/>
            </a:pPr>
            <a:r>
              <a:rPr lang="es-419" sz="1500">
                <a:solidFill>
                  <a:srgbClr val="000000"/>
                </a:solidFill>
              </a:rPr>
              <a:t>“Los seres humanos están conectados por una compleja red de relaciones que tienen una existencia real. Uso el término «estructura social» para indicar esta red” (p. 217).</a:t>
            </a:r>
            <a:endParaRPr sz="1500">
              <a:solidFill>
                <a:srgbClr val="000000"/>
              </a:solidFill>
            </a:endParaRPr>
          </a:p>
          <a:p>
            <a:pPr indent="0" lvl="0" marL="0" rtl="0" algn="just">
              <a:spcBef>
                <a:spcPts val="1600"/>
              </a:spcBef>
              <a:spcAft>
                <a:spcPts val="1600"/>
              </a:spcAft>
              <a:buNone/>
            </a:pPr>
            <a:r>
              <a:t/>
            </a:r>
            <a:endParaRPr sz="150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27"/>
          <p:cNvSpPr txBox="1"/>
          <p:nvPr>
            <p:ph idx="1" type="body"/>
          </p:nvPr>
        </p:nvSpPr>
        <p:spPr>
          <a:xfrm>
            <a:off x="235500" y="143925"/>
            <a:ext cx="8520600" cy="4124100"/>
          </a:xfrm>
          <a:prstGeom prst="rect">
            <a:avLst/>
          </a:prstGeom>
        </p:spPr>
        <p:txBody>
          <a:bodyPr anchorCtr="0" anchor="t" bIns="91425" lIns="91425" spcFirstLastPara="1" rIns="91425" wrap="square" tIns="91425">
            <a:noAutofit/>
          </a:bodyPr>
          <a:lstStyle/>
          <a:p>
            <a:pPr indent="-336550" lvl="0" marL="457200" rtl="0" algn="just">
              <a:spcBef>
                <a:spcPts val="0"/>
              </a:spcBef>
              <a:spcAft>
                <a:spcPts val="0"/>
              </a:spcAft>
              <a:buClr>
                <a:srgbClr val="000000"/>
              </a:buClr>
              <a:buSzPts val="1700"/>
              <a:buChar char="●"/>
            </a:pPr>
            <a:r>
              <a:rPr lang="es-419" sz="1700">
                <a:solidFill>
                  <a:srgbClr val="000000"/>
                </a:solidFill>
              </a:rPr>
              <a:t>No es lo mismo estudiar estructuras sociales que relaciones sociales. </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“En primer lugar, considero como parte de la estructura social todas las relaciones sociales de persona a persona” (p. 218).</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“En segundo lugar, incluyo dentro de la estructura social la diferenciación de individuos y de clases por su papel social” (p. 219).</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“En el estudio de la estructura social, la realidad concreta que nos ocupa es la serie de relaciones realmente existente en un momento dado que ligan a ciertos seres humanos” (p. 219).</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Individuo y persona.</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“Las instituciones sociales, en el sentido de modos regularizados de conducta, constituyen la maquinaria mediante la cual una estructura social, una red de relaciones sociales, mantiene su existencia y su continuidad”.</a:t>
            </a:r>
            <a:endParaRPr sz="1700">
              <a:solidFill>
                <a:srgbClr val="000000"/>
              </a:solidFill>
            </a:endParaRPr>
          </a:p>
          <a:p>
            <a:pPr indent="0" lvl="0" marL="0" rtl="0" algn="just">
              <a:spcBef>
                <a:spcPts val="1600"/>
              </a:spcBef>
              <a:spcAft>
                <a:spcPts val="0"/>
              </a:spcAft>
              <a:buNone/>
            </a:pPr>
            <a:r>
              <a:t/>
            </a:r>
            <a:endParaRPr sz="1700">
              <a:solidFill>
                <a:srgbClr val="000000"/>
              </a:solidFill>
            </a:endParaRPr>
          </a:p>
          <a:p>
            <a:pPr indent="0" lvl="0" marL="0" rtl="0" algn="just">
              <a:spcBef>
                <a:spcPts val="1600"/>
              </a:spcBef>
              <a:spcAft>
                <a:spcPts val="1600"/>
              </a:spcAft>
              <a:buNone/>
            </a:pPr>
            <a:r>
              <a:t/>
            </a:r>
            <a:endParaRPr sz="170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8"/>
          <p:cNvSpPr txBox="1"/>
          <p:nvPr>
            <p:ph type="title"/>
          </p:nvPr>
        </p:nvSpPr>
        <p:spPr>
          <a:xfrm>
            <a:off x="311700" y="2926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419" sz="3000"/>
              <a:t>Radcliffe-Brown, A. R. (1975). “El método de la antropología social”</a:t>
            </a:r>
            <a:endParaRPr sz="3000"/>
          </a:p>
        </p:txBody>
      </p:sp>
      <p:sp>
        <p:nvSpPr>
          <p:cNvPr id="191" name="Google Shape;191;p28"/>
          <p:cNvSpPr txBox="1"/>
          <p:nvPr>
            <p:ph idx="1" type="body"/>
          </p:nvPr>
        </p:nvSpPr>
        <p:spPr>
          <a:xfrm>
            <a:off x="311700" y="1379525"/>
            <a:ext cx="8520600" cy="288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s-419">
                <a:solidFill>
                  <a:srgbClr val="000000"/>
                </a:solidFill>
              </a:rPr>
              <a:t>Considera que la antropología social aún no es una ciencia madura pues no tiene terminologías universales.</a:t>
            </a:r>
            <a:endParaRPr>
              <a:solidFill>
                <a:srgbClr val="000000"/>
              </a:solidFill>
            </a:endParaRPr>
          </a:p>
          <a:p>
            <a:pPr indent="-342900" lvl="0" marL="457200" rtl="0" algn="l">
              <a:spcBef>
                <a:spcPts val="1600"/>
              </a:spcBef>
              <a:spcAft>
                <a:spcPts val="0"/>
              </a:spcAft>
              <a:buClr>
                <a:srgbClr val="000000"/>
              </a:buClr>
              <a:buSzPts val="1800"/>
              <a:buChar char="●"/>
            </a:pPr>
            <a:r>
              <a:rPr b="1" lang="es-419">
                <a:solidFill>
                  <a:srgbClr val="000000"/>
                </a:solidFill>
              </a:rPr>
              <a:t>Herencia Durkheimiana:</a:t>
            </a:r>
            <a:r>
              <a:rPr lang="es-419">
                <a:solidFill>
                  <a:srgbClr val="000000"/>
                </a:solidFill>
              </a:rPr>
              <a:t> La sociedad es una realidad empírica la cual se puede observar y estudiar y es hacia la cual deben apuntar los modelos y teorías.</a:t>
            </a:r>
            <a:endParaRPr>
              <a:solidFill>
                <a:srgbClr val="000000"/>
              </a:solidFill>
            </a:endParaRPr>
          </a:p>
          <a:p>
            <a:pPr indent="-342900" lvl="0" marL="457200" rtl="0" algn="l">
              <a:spcBef>
                <a:spcPts val="1600"/>
              </a:spcBef>
              <a:spcAft>
                <a:spcPts val="1600"/>
              </a:spcAft>
              <a:buClr>
                <a:srgbClr val="000000"/>
              </a:buClr>
              <a:buSzPts val="1800"/>
              <a:buChar char="●"/>
            </a:pPr>
            <a:r>
              <a:rPr lang="es-419">
                <a:solidFill>
                  <a:srgbClr val="000000"/>
                </a:solidFill>
              </a:rPr>
              <a:t>La realidad empírica de la que trata la antropología social es el proceso de vida social durante un periodo determinado en una región determinada. Entendiéndose la vida social como un proceso que compone influencias mutuas y acciones combinadas. </a:t>
            </a:r>
            <a:endParaRPr>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9"/>
          <p:cNvSpPr txBox="1"/>
          <p:nvPr>
            <p:ph idx="1" type="body"/>
          </p:nvPr>
        </p:nvSpPr>
        <p:spPr>
          <a:xfrm>
            <a:off x="227700" y="206925"/>
            <a:ext cx="8746500" cy="43620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Clr>
                <a:srgbClr val="999999"/>
              </a:buClr>
              <a:buSzPts val="1800"/>
              <a:buChar char="●"/>
            </a:pPr>
            <a:r>
              <a:rPr b="1" lang="es-419">
                <a:solidFill>
                  <a:srgbClr val="999999"/>
                </a:solidFill>
              </a:rPr>
              <a:t>Dos perspectivas para analizar la Sociedad:</a:t>
            </a:r>
            <a:endParaRPr b="1">
              <a:solidFill>
                <a:srgbClr val="999999"/>
              </a:solidFill>
            </a:endParaRPr>
          </a:p>
          <a:p>
            <a:pPr indent="-323850" lvl="1" marL="914400" rtl="0" algn="just">
              <a:spcBef>
                <a:spcPts val="1600"/>
              </a:spcBef>
              <a:spcAft>
                <a:spcPts val="0"/>
              </a:spcAft>
              <a:buClr>
                <a:srgbClr val="000000"/>
              </a:buClr>
              <a:buSzPts val="1500"/>
              <a:buChar char="○"/>
            </a:pPr>
            <a:r>
              <a:rPr b="1" lang="es-419" sz="1500">
                <a:solidFill>
                  <a:srgbClr val="000000"/>
                </a:solidFill>
              </a:rPr>
              <a:t>Perspectiva sincrónica:</a:t>
            </a:r>
            <a:r>
              <a:rPr lang="es-419" sz="1500">
                <a:solidFill>
                  <a:srgbClr val="000000"/>
                </a:solidFill>
              </a:rPr>
              <a:t> Estudiar los fenómenos sociales de una sociedad en un periodo determinado sin tomar en cuenta los cambios anteriores en su historia.</a:t>
            </a:r>
            <a:endParaRPr sz="1500">
              <a:solidFill>
                <a:srgbClr val="000000"/>
              </a:solidFill>
            </a:endParaRPr>
          </a:p>
          <a:p>
            <a:pPr indent="-323850" lvl="1" marL="914400" rtl="0" algn="just">
              <a:spcBef>
                <a:spcPts val="1600"/>
              </a:spcBef>
              <a:spcAft>
                <a:spcPts val="0"/>
              </a:spcAft>
              <a:buClr>
                <a:srgbClr val="000000"/>
              </a:buClr>
              <a:buSzPts val="1500"/>
              <a:buChar char="○"/>
            </a:pPr>
            <a:r>
              <a:rPr b="1" lang="es-419" sz="1500">
                <a:solidFill>
                  <a:srgbClr val="000000"/>
                </a:solidFill>
              </a:rPr>
              <a:t>Perspectiva diacrónica: </a:t>
            </a:r>
            <a:r>
              <a:rPr lang="es-419" sz="1500">
                <a:solidFill>
                  <a:srgbClr val="000000"/>
                </a:solidFill>
              </a:rPr>
              <a:t>Estudiarlos en consideración de los cambios que han tenido en su historia.</a:t>
            </a:r>
            <a:endParaRPr sz="1500">
              <a:solidFill>
                <a:srgbClr val="000000"/>
              </a:solidFill>
            </a:endParaRPr>
          </a:p>
          <a:p>
            <a:pPr indent="-342900" lvl="0" marL="457200" rtl="0" algn="just">
              <a:spcBef>
                <a:spcPts val="1600"/>
              </a:spcBef>
              <a:spcAft>
                <a:spcPts val="0"/>
              </a:spcAft>
              <a:buClr>
                <a:srgbClr val="999999"/>
              </a:buClr>
              <a:buSzPts val="1800"/>
              <a:buChar char="●"/>
            </a:pPr>
            <a:r>
              <a:rPr b="1" lang="es-419">
                <a:solidFill>
                  <a:srgbClr val="999999"/>
                </a:solidFill>
              </a:rPr>
              <a:t>Nacen dos conceptos:</a:t>
            </a:r>
            <a:endParaRPr b="1">
              <a:solidFill>
                <a:srgbClr val="999999"/>
              </a:solidFill>
            </a:endParaRPr>
          </a:p>
          <a:p>
            <a:pPr indent="-323850" lvl="1" marL="914400" rtl="0" algn="just">
              <a:spcBef>
                <a:spcPts val="1600"/>
              </a:spcBef>
              <a:spcAft>
                <a:spcPts val="0"/>
              </a:spcAft>
              <a:buClr>
                <a:srgbClr val="000000"/>
              </a:buClr>
              <a:buSzPts val="1500"/>
              <a:buChar char="○"/>
            </a:pPr>
            <a:r>
              <a:rPr b="1" lang="es-419" sz="1500">
                <a:solidFill>
                  <a:srgbClr val="000000"/>
                </a:solidFill>
              </a:rPr>
              <a:t>Estructura social: </a:t>
            </a:r>
            <a:r>
              <a:rPr lang="es-419" sz="1500">
                <a:solidFill>
                  <a:srgbClr val="000000"/>
                </a:solidFill>
              </a:rPr>
              <a:t>Distribución de las partes o componentes dentro de una unidad más amplia. En una sociedad esta está compuesta por instituciones y relaciones mutuas, siendo las unidades mínimas las personas que se distribuyen en estas. Dichos grupos están en constante influencia entre ellos.</a:t>
            </a:r>
            <a:endParaRPr sz="1500">
              <a:solidFill>
                <a:srgbClr val="000000"/>
              </a:solidFill>
            </a:endParaRPr>
          </a:p>
          <a:p>
            <a:pPr indent="-323850" lvl="1" marL="914400" rtl="0" algn="just">
              <a:spcBef>
                <a:spcPts val="1600"/>
              </a:spcBef>
              <a:spcAft>
                <a:spcPts val="0"/>
              </a:spcAft>
              <a:buClr>
                <a:srgbClr val="000000"/>
              </a:buClr>
              <a:buSzPts val="1500"/>
              <a:buChar char="○"/>
            </a:pPr>
            <a:r>
              <a:rPr b="1" lang="es-419" sz="1500">
                <a:solidFill>
                  <a:srgbClr val="000000"/>
                </a:solidFill>
              </a:rPr>
              <a:t>Organización social:</a:t>
            </a:r>
            <a:r>
              <a:rPr lang="es-419" sz="1500">
                <a:solidFill>
                  <a:srgbClr val="000000"/>
                </a:solidFill>
              </a:rPr>
              <a:t> Esta constituye la distribución de las actividades en una sociedad. Solo va de acuerdo con la estructura si es que esta tiene cierta permanencia en el tiempo.</a:t>
            </a:r>
            <a:endParaRPr sz="1500">
              <a:solidFill>
                <a:srgbClr val="000000"/>
              </a:solidFill>
            </a:endParaRPr>
          </a:p>
          <a:p>
            <a:pPr indent="0" lvl="0" marL="0" rtl="0" algn="l">
              <a:spcBef>
                <a:spcPts val="1600"/>
              </a:spcBef>
              <a:spcAft>
                <a:spcPts val="1600"/>
              </a:spcAft>
              <a:buNone/>
            </a:pPr>
            <a:r>
              <a:t/>
            </a: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1778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419" sz="3000"/>
              <a:t>Durkheim, E. y Mauss, M. (1996). “Sobre algunas formas primitivas de clasificación”</a:t>
            </a:r>
            <a:endParaRPr sz="3000"/>
          </a:p>
        </p:txBody>
      </p:sp>
      <p:sp>
        <p:nvSpPr>
          <p:cNvPr id="73" name="Google Shape;73;p14"/>
          <p:cNvSpPr txBox="1"/>
          <p:nvPr>
            <p:ph idx="1" type="body"/>
          </p:nvPr>
        </p:nvSpPr>
        <p:spPr>
          <a:xfrm>
            <a:off x="195175" y="1385200"/>
            <a:ext cx="8637000" cy="2955300"/>
          </a:xfrm>
          <a:prstGeom prst="rect">
            <a:avLst/>
          </a:prstGeom>
        </p:spPr>
        <p:txBody>
          <a:bodyPr anchorCtr="0" anchor="t" bIns="91425" lIns="91425" spcFirstLastPara="1" rIns="91425" wrap="square" tIns="91425">
            <a:noAutofit/>
          </a:bodyPr>
          <a:lstStyle/>
          <a:p>
            <a:pPr indent="-330200" lvl="0" marL="457200" rtl="0" algn="just">
              <a:spcBef>
                <a:spcPts val="0"/>
              </a:spcBef>
              <a:spcAft>
                <a:spcPts val="0"/>
              </a:spcAft>
              <a:buClr>
                <a:srgbClr val="000000"/>
              </a:buClr>
              <a:buSzPts val="1600"/>
              <a:buChar char="●"/>
            </a:pPr>
            <a:r>
              <a:rPr b="1" lang="es-419" sz="1600">
                <a:solidFill>
                  <a:srgbClr val="000000"/>
                </a:solidFill>
              </a:rPr>
              <a:t>Contra la psicología contemporánea: </a:t>
            </a:r>
            <a:r>
              <a:rPr lang="es-419" sz="1600">
                <a:solidFill>
                  <a:srgbClr val="000000"/>
                </a:solidFill>
              </a:rPr>
              <a:t>Consideraba facultades lógicas como la clasificación como una consecuencia de la actividad individual. Comienzan el texto oponiéndose a este concepto de “función clasificatoria” (p. 25).</a:t>
            </a:r>
            <a:endParaRPr sz="1600">
              <a:solidFill>
                <a:srgbClr val="000000"/>
              </a:solidFill>
            </a:endParaRPr>
          </a:p>
          <a:p>
            <a:pPr indent="-330200" lvl="0" marL="457200" rtl="0" algn="just">
              <a:spcBef>
                <a:spcPts val="1600"/>
              </a:spcBef>
              <a:spcAft>
                <a:spcPts val="0"/>
              </a:spcAft>
              <a:buClr>
                <a:srgbClr val="000000"/>
              </a:buClr>
              <a:buSzPts val="1600"/>
              <a:buChar char="●"/>
            </a:pPr>
            <a:r>
              <a:rPr b="1" lang="es-419" sz="1600">
                <a:solidFill>
                  <a:srgbClr val="000000"/>
                </a:solidFill>
              </a:rPr>
              <a:t>La pregunta por las clasificaciones:</a:t>
            </a:r>
            <a:r>
              <a:rPr lang="es-419" sz="1600">
                <a:solidFill>
                  <a:srgbClr val="000000"/>
                </a:solidFill>
              </a:rPr>
              <a:t> La idea que tenemos de clasificación es relativamente reciente (Aristóteles). Pregunta por la prehistoria de la clasificación: ¿Cómo se llegó a esas disposiciones? </a:t>
            </a:r>
            <a:r>
              <a:rPr b="1" lang="es-419" sz="1600">
                <a:solidFill>
                  <a:srgbClr val="000000"/>
                </a:solidFill>
              </a:rPr>
              <a:t>→ </a:t>
            </a:r>
            <a:r>
              <a:rPr lang="es-419" sz="1600">
                <a:solidFill>
                  <a:srgbClr val="000000"/>
                </a:solidFill>
              </a:rPr>
              <a:t>Buscar clasificaciones rudimentarias </a:t>
            </a:r>
            <a:r>
              <a:rPr b="1" lang="es-419" sz="1600">
                <a:solidFill>
                  <a:srgbClr val="000000"/>
                </a:solidFill>
              </a:rPr>
              <a:t>→</a:t>
            </a:r>
            <a:r>
              <a:rPr lang="es-419" sz="1600">
                <a:solidFill>
                  <a:srgbClr val="000000"/>
                </a:solidFill>
              </a:rPr>
              <a:t> Tribus australianas </a:t>
            </a:r>
            <a:endParaRPr sz="1600">
              <a:solidFill>
                <a:srgbClr val="000000"/>
              </a:solidFill>
            </a:endParaRPr>
          </a:p>
          <a:p>
            <a:pPr indent="-330200" lvl="0" marL="457200" rtl="0" algn="just">
              <a:spcBef>
                <a:spcPts val="1600"/>
              </a:spcBef>
              <a:spcAft>
                <a:spcPts val="1600"/>
              </a:spcAft>
              <a:buClr>
                <a:srgbClr val="000000"/>
              </a:buClr>
              <a:buSzPts val="1600"/>
              <a:buChar char="●"/>
            </a:pPr>
            <a:r>
              <a:rPr b="1" lang="es-419" sz="1600">
                <a:solidFill>
                  <a:srgbClr val="000000"/>
                </a:solidFill>
              </a:rPr>
              <a:t>Idea de la indistinción: </a:t>
            </a:r>
            <a:r>
              <a:rPr lang="es-419" sz="1600">
                <a:solidFill>
                  <a:srgbClr val="000000"/>
                </a:solidFill>
              </a:rPr>
              <a:t>Humanidad antes se encontraba en la “confusión fundamental”; esto refiere a un mundo indistinto, desorganizado.  Esta indistinción se ve reflejada en los mitos de origen (p. 29.)</a:t>
            </a:r>
            <a:endParaRPr sz="16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p15"/>
          <p:cNvSpPr txBox="1"/>
          <p:nvPr>
            <p:ph idx="1" type="body"/>
          </p:nvPr>
        </p:nvSpPr>
        <p:spPr>
          <a:xfrm>
            <a:off x="195175" y="242200"/>
            <a:ext cx="8637000" cy="1712100"/>
          </a:xfrm>
          <a:prstGeom prst="rect">
            <a:avLst/>
          </a:prstGeom>
        </p:spPr>
        <p:txBody>
          <a:bodyPr anchorCtr="0" anchor="t" bIns="91425" lIns="91425" spcFirstLastPara="1" rIns="91425" wrap="square" tIns="91425">
            <a:noAutofit/>
          </a:bodyPr>
          <a:lstStyle/>
          <a:p>
            <a:pPr indent="-317500" lvl="0" marL="457200" rtl="0" algn="just">
              <a:spcBef>
                <a:spcPts val="0"/>
              </a:spcBef>
              <a:spcAft>
                <a:spcPts val="0"/>
              </a:spcAft>
              <a:buClr>
                <a:srgbClr val="000000"/>
              </a:buClr>
              <a:buSzPts val="1400"/>
              <a:buChar char="●"/>
            </a:pPr>
            <a:r>
              <a:rPr b="1" lang="es-419" sz="1400">
                <a:solidFill>
                  <a:srgbClr val="000000"/>
                </a:solidFill>
              </a:rPr>
              <a:t>Sociedades europeas/sociedades rudimentarias: </a:t>
            </a:r>
            <a:r>
              <a:rPr lang="es-419" sz="1400">
                <a:solidFill>
                  <a:srgbClr val="000000"/>
                </a:solidFill>
              </a:rPr>
              <a:t>Grado más completo de distinción: soc. europeas / grado de indistinción casi completo: “sociedades menos evolucionadas” </a:t>
            </a:r>
            <a:r>
              <a:rPr b="1" lang="es-419" sz="1400">
                <a:solidFill>
                  <a:srgbClr val="000000"/>
                </a:solidFill>
              </a:rPr>
              <a:t>→ </a:t>
            </a:r>
            <a:r>
              <a:rPr lang="es-419" sz="1400">
                <a:solidFill>
                  <a:srgbClr val="000000"/>
                </a:solidFill>
              </a:rPr>
              <a:t>No se distinguen de su tótem. Ej: Clan del cocodrilo en Mabuiag y su gran temperamento.</a:t>
            </a:r>
            <a:endParaRPr sz="1400">
              <a:solidFill>
                <a:srgbClr val="000000"/>
              </a:solidFill>
            </a:endParaRPr>
          </a:p>
          <a:p>
            <a:pPr indent="-317500" lvl="0" marL="457200" rtl="0" algn="just">
              <a:lnSpc>
                <a:spcPct val="115000"/>
              </a:lnSpc>
              <a:spcBef>
                <a:spcPts val="1600"/>
              </a:spcBef>
              <a:spcAft>
                <a:spcPts val="0"/>
              </a:spcAft>
              <a:buClr>
                <a:srgbClr val="000000"/>
              </a:buClr>
              <a:buSzPts val="1400"/>
              <a:buChar char="●"/>
            </a:pPr>
            <a:r>
              <a:rPr b="1" lang="es-419" sz="1400">
                <a:solidFill>
                  <a:srgbClr val="000000"/>
                </a:solidFill>
              </a:rPr>
              <a:t>TESIS: La clasificación es social, no natural:</a:t>
            </a:r>
            <a:r>
              <a:rPr lang="es-419" sz="1400">
                <a:solidFill>
                  <a:srgbClr val="000000"/>
                </a:solidFill>
              </a:rPr>
              <a:t> “(…) bien lejos se encuentra el hombre de clasificar espontáneamente o como resultado de una suerte de necesidad natural” (p. 29).</a:t>
            </a:r>
            <a:endParaRPr sz="1400">
              <a:solidFill>
                <a:srgbClr val="000000"/>
              </a:solidFill>
            </a:endParaRPr>
          </a:p>
        </p:txBody>
      </p:sp>
      <p:sp>
        <p:nvSpPr>
          <p:cNvPr id="79" name="Google Shape;79;p15"/>
          <p:cNvSpPr/>
          <p:nvPr/>
        </p:nvSpPr>
        <p:spPr>
          <a:xfrm>
            <a:off x="345450" y="2768875"/>
            <a:ext cx="1194000" cy="1203000"/>
          </a:xfrm>
          <a:prstGeom prst="ellipse">
            <a:avLst/>
          </a:prstGeom>
          <a:solidFill>
            <a:srgbClr val="FF99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1600">
                <a:latin typeface="Open Sans"/>
                <a:ea typeface="Open Sans"/>
                <a:cs typeface="Open Sans"/>
                <a:sym typeface="Open Sans"/>
              </a:rPr>
              <a:t>TRIBU</a:t>
            </a:r>
            <a:endParaRPr b="1" sz="1600">
              <a:latin typeface="Open Sans"/>
              <a:ea typeface="Open Sans"/>
              <a:cs typeface="Open Sans"/>
              <a:sym typeface="Open Sans"/>
            </a:endParaRPr>
          </a:p>
        </p:txBody>
      </p:sp>
      <p:sp>
        <p:nvSpPr>
          <p:cNvPr id="80" name="Google Shape;80;p15"/>
          <p:cNvSpPr/>
          <p:nvPr/>
        </p:nvSpPr>
        <p:spPr>
          <a:xfrm>
            <a:off x="1667900" y="2164900"/>
            <a:ext cx="998700" cy="955800"/>
          </a:xfrm>
          <a:prstGeom prst="flowChartConnector">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900">
                <a:solidFill>
                  <a:srgbClr val="FFFFFF"/>
                </a:solidFill>
                <a:latin typeface="Open Sans"/>
                <a:ea typeface="Open Sans"/>
                <a:cs typeface="Open Sans"/>
                <a:sym typeface="Open Sans"/>
              </a:rPr>
              <a:t>FRATRÍA</a:t>
            </a:r>
            <a:endParaRPr b="1" sz="900">
              <a:solidFill>
                <a:srgbClr val="FFFFFF"/>
              </a:solidFill>
              <a:latin typeface="Open Sans"/>
              <a:ea typeface="Open Sans"/>
              <a:cs typeface="Open Sans"/>
              <a:sym typeface="Open Sans"/>
            </a:endParaRPr>
          </a:p>
        </p:txBody>
      </p:sp>
      <p:sp>
        <p:nvSpPr>
          <p:cNvPr id="81" name="Google Shape;81;p15"/>
          <p:cNvSpPr/>
          <p:nvPr/>
        </p:nvSpPr>
        <p:spPr>
          <a:xfrm>
            <a:off x="2960075" y="2164950"/>
            <a:ext cx="1951500" cy="406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800"/>
              <a:t>GRUPO MATRIMONIAL</a:t>
            </a:r>
            <a:endParaRPr b="1" sz="800"/>
          </a:p>
        </p:txBody>
      </p:sp>
      <p:sp>
        <p:nvSpPr>
          <p:cNvPr id="82" name="Google Shape;82;p15"/>
          <p:cNvSpPr/>
          <p:nvPr/>
        </p:nvSpPr>
        <p:spPr>
          <a:xfrm>
            <a:off x="1667900" y="3629800"/>
            <a:ext cx="998700" cy="955800"/>
          </a:xfrm>
          <a:prstGeom prst="flowChartConnector">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900">
                <a:solidFill>
                  <a:srgbClr val="FFFFFF"/>
                </a:solidFill>
                <a:latin typeface="Open Sans"/>
                <a:ea typeface="Open Sans"/>
                <a:cs typeface="Open Sans"/>
                <a:sym typeface="Open Sans"/>
              </a:rPr>
              <a:t>FRATRÍA</a:t>
            </a:r>
            <a:endParaRPr b="1" sz="900">
              <a:solidFill>
                <a:srgbClr val="FFFFFF"/>
              </a:solidFill>
              <a:latin typeface="Open Sans"/>
              <a:ea typeface="Open Sans"/>
              <a:cs typeface="Open Sans"/>
              <a:sym typeface="Open Sans"/>
            </a:endParaRPr>
          </a:p>
        </p:txBody>
      </p:sp>
      <p:sp>
        <p:nvSpPr>
          <p:cNvPr id="83" name="Google Shape;83;p15"/>
          <p:cNvSpPr/>
          <p:nvPr/>
        </p:nvSpPr>
        <p:spPr>
          <a:xfrm>
            <a:off x="2960075" y="2706200"/>
            <a:ext cx="1951500" cy="406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800"/>
              <a:t>GRUPO MATRIMONIAL</a:t>
            </a:r>
            <a:endParaRPr b="1" sz="800"/>
          </a:p>
        </p:txBody>
      </p:sp>
      <p:sp>
        <p:nvSpPr>
          <p:cNvPr id="84" name="Google Shape;84;p15"/>
          <p:cNvSpPr/>
          <p:nvPr/>
        </p:nvSpPr>
        <p:spPr>
          <a:xfrm>
            <a:off x="2960075" y="4178800"/>
            <a:ext cx="1951500" cy="406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800"/>
              <a:t>GRUPO MATRIMONIAL</a:t>
            </a:r>
            <a:endParaRPr b="1" sz="800"/>
          </a:p>
        </p:txBody>
      </p:sp>
      <p:sp>
        <p:nvSpPr>
          <p:cNvPr id="85" name="Google Shape;85;p15"/>
          <p:cNvSpPr/>
          <p:nvPr/>
        </p:nvSpPr>
        <p:spPr>
          <a:xfrm>
            <a:off x="2960075" y="3629800"/>
            <a:ext cx="1951500" cy="406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s-419" sz="800"/>
              <a:t>GRUPO MATRIMONIAL</a:t>
            </a:r>
            <a:endParaRPr b="1" sz="800"/>
          </a:p>
        </p:txBody>
      </p:sp>
      <p:sp>
        <p:nvSpPr>
          <p:cNvPr id="86" name="Google Shape;86;p15"/>
          <p:cNvSpPr/>
          <p:nvPr/>
        </p:nvSpPr>
        <p:spPr>
          <a:xfrm>
            <a:off x="5097575" y="2113225"/>
            <a:ext cx="482100" cy="2514300"/>
          </a:xfrm>
          <a:prstGeom prst="rightBrace">
            <a:avLst>
              <a:gd fmla="val 8333" name="adj1"/>
              <a:gd fmla="val 50000" name="adj2"/>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a:p>
        </p:txBody>
      </p:sp>
      <p:grpSp>
        <p:nvGrpSpPr>
          <p:cNvPr id="87" name="Google Shape;87;p15"/>
          <p:cNvGrpSpPr/>
          <p:nvPr/>
        </p:nvGrpSpPr>
        <p:grpSpPr>
          <a:xfrm>
            <a:off x="5479675" y="3482150"/>
            <a:ext cx="857850" cy="1241000"/>
            <a:chOff x="5479675" y="3405950"/>
            <a:chExt cx="857850" cy="1241000"/>
          </a:xfrm>
        </p:grpSpPr>
        <p:sp>
          <p:nvSpPr>
            <p:cNvPr id="88" name="Google Shape;88;p15"/>
            <p:cNvSpPr txBox="1"/>
            <p:nvPr/>
          </p:nvSpPr>
          <p:spPr>
            <a:xfrm>
              <a:off x="5487925" y="34059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89" name="Google Shape;89;p15"/>
            <p:cNvSpPr txBox="1"/>
            <p:nvPr/>
          </p:nvSpPr>
          <p:spPr>
            <a:xfrm>
              <a:off x="5487925" y="359600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0" name="Google Shape;90;p15"/>
            <p:cNvSpPr txBox="1"/>
            <p:nvPr/>
          </p:nvSpPr>
          <p:spPr>
            <a:xfrm>
              <a:off x="5479675" y="38127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1" name="Google Shape;91;p15"/>
            <p:cNvSpPr txBox="1"/>
            <p:nvPr/>
          </p:nvSpPr>
          <p:spPr>
            <a:xfrm>
              <a:off x="5479675" y="4043025"/>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2" name="Google Shape;92;p15"/>
            <p:cNvSpPr txBox="1"/>
            <p:nvPr/>
          </p:nvSpPr>
          <p:spPr>
            <a:xfrm>
              <a:off x="5479675" y="42401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grpSp>
      <p:grpSp>
        <p:nvGrpSpPr>
          <p:cNvPr id="93" name="Google Shape;93;p15"/>
          <p:cNvGrpSpPr/>
          <p:nvPr/>
        </p:nvGrpSpPr>
        <p:grpSpPr>
          <a:xfrm>
            <a:off x="5479675" y="2164950"/>
            <a:ext cx="857850" cy="1241000"/>
            <a:chOff x="5479675" y="3405950"/>
            <a:chExt cx="857850" cy="1241000"/>
          </a:xfrm>
        </p:grpSpPr>
        <p:sp>
          <p:nvSpPr>
            <p:cNvPr id="94" name="Google Shape;94;p15"/>
            <p:cNvSpPr txBox="1"/>
            <p:nvPr/>
          </p:nvSpPr>
          <p:spPr>
            <a:xfrm>
              <a:off x="5487925" y="34059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5" name="Google Shape;95;p15"/>
            <p:cNvSpPr txBox="1"/>
            <p:nvPr/>
          </p:nvSpPr>
          <p:spPr>
            <a:xfrm>
              <a:off x="5487925" y="359600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6" name="Google Shape;96;p15"/>
            <p:cNvSpPr txBox="1"/>
            <p:nvPr/>
          </p:nvSpPr>
          <p:spPr>
            <a:xfrm>
              <a:off x="5479675" y="38127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7" name="Google Shape;97;p15"/>
            <p:cNvSpPr txBox="1"/>
            <p:nvPr/>
          </p:nvSpPr>
          <p:spPr>
            <a:xfrm>
              <a:off x="5479675" y="4043025"/>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sp>
          <p:nvSpPr>
            <p:cNvPr id="98" name="Google Shape;98;p15"/>
            <p:cNvSpPr txBox="1"/>
            <p:nvPr/>
          </p:nvSpPr>
          <p:spPr>
            <a:xfrm>
              <a:off x="5479675" y="4240150"/>
              <a:ext cx="849600" cy="40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sz="900">
                  <a:latin typeface="Open Sans"/>
                  <a:ea typeface="Open Sans"/>
                  <a:cs typeface="Open Sans"/>
                  <a:sym typeface="Open Sans"/>
                </a:rPr>
                <a:t>CLAN</a:t>
              </a:r>
              <a:endParaRPr b="1" sz="900">
                <a:latin typeface="Open Sans"/>
                <a:ea typeface="Open Sans"/>
                <a:cs typeface="Open Sans"/>
                <a:sym typeface="Open Sans"/>
              </a:endParaRPr>
            </a:p>
          </p:txBody>
        </p:sp>
      </p:grpSp>
      <p:sp>
        <p:nvSpPr>
          <p:cNvPr id="99" name="Google Shape;99;p15"/>
          <p:cNvSpPr/>
          <p:nvPr/>
        </p:nvSpPr>
        <p:spPr>
          <a:xfrm>
            <a:off x="6252975" y="3119725"/>
            <a:ext cx="723300" cy="501300"/>
          </a:xfrm>
          <a:prstGeom prst="rightArrow">
            <a:avLst>
              <a:gd fmla="val 50000" name="adj1"/>
              <a:gd fmla="val 50000" name="adj2"/>
            </a:avLst>
          </a:prstGeom>
          <a:solidFill>
            <a:srgbClr val="FF99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5"/>
          <p:cNvSpPr txBox="1"/>
          <p:nvPr/>
        </p:nvSpPr>
        <p:spPr>
          <a:xfrm>
            <a:off x="6889650" y="3048900"/>
            <a:ext cx="1527000" cy="801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419">
                <a:latin typeface="Open Sans"/>
                <a:ea typeface="Open Sans"/>
                <a:cs typeface="Open Sans"/>
                <a:sym typeface="Open Sans"/>
              </a:rPr>
              <a:t>Asociados a </a:t>
            </a:r>
            <a:r>
              <a:rPr lang="es-419">
                <a:latin typeface="Open Sans"/>
                <a:ea typeface="Open Sans"/>
                <a:cs typeface="Open Sans"/>
                <a:sym typeface="Open Sans"/>
              </a:rPr>
              <a:t>tótems</a:t>
            </a:r>
            <a:r>
              <a:rPr lang="es-419">
                <a:latin typeface="Open Sans"/>
                <a:ea typeface="Open Sans"/>
                <a:cs typeface="Open Sans"/>
                <a:sym typeface="Open Sans"/>
              </a:rPr>
              <a:t> </a:t>
            </a:r>
            <a:endParaRPr>
              <a:latin typeface="Open Sans"/>
              <a:ea typeface="Open Sans"/>
              <a:cs typeface="Open Sans"/>
              <a:sym typeface="Open Sans"/>
            </a:endParaRPr>
          </a:p>
        </p:txBody>
      </p:sp>
      <p:cxnSp>
        <p:nvCxnSpPr>
          <p:cNvPr id="101" name="Google Shape;101;p15"/>
          <p:cNvCxnSpPr>
            <a:endCxn id="80" idx="2"/>
          </p:cNvCxnSpPr>
          <p:nvPr/>
        </p:nvCxnSpPr>
        <p:spPr>
          <a:xfrm flipH="1" rot="10800000">
            <a:off x="1393100" y="2642800"/>
            <a:ext cx="274800" cy="330900"/>
          </a:xfrm>
          <a:prstGeom prst="straightConnector1">
            <a:avLst/>
          </a:prstGeom>
          <a:noFill/>
          <a:ln cap="flat" cmpd="sng" w="19050">
            <a:solidFill>
              <a:srgbClr val="000000"/>
            </a:solidFill>
            <a:prstDash val="solid"/>
            <a:round/>
            <a:headEnd len="med" w="med" type="none"/>
            <a:tailEnd len="med" w="med" type="none"/>
          </a:ln>
        </p:spPr>
      </p:cxnSp>
      <p:cxnSp>
        <p:nvCxnSpPr>
          <p:cNvPr id="102" name="Google Shape;102;p15"/>
          <p:cNvCxnSpPr>
            <a:stCxn id="79" idx="5"/>
            <a:endCxn id="82" idx="2"/>
          </p:cNvCxnSpPr>
          <p:nvPr/>
        </p:nvCxnSpPr>
        <p:spPr>
          <a:xfrm>
            <a:off x="1364593" y="3795700"/>
            <a:ext cx="303300" cy="312000"/>
          </a:xfrm>
          <a:prstGeom prst="straightConnector1">
            <a:avLst/>
          </a:prstGeom>
          <a:noFill/>
          <a:ln cap="flat" cmpd="sng" w="19050">
            <a:solidFill>
              <a:srgbClr val="000000"/>
            </a:solidFill>
            <a:prstDash val="solid"/>
            <a:round/>
            <a:headEnd len="med" w="med" type="none"/>
            <a:tailEnd len="med" w="med" type="none"/>
          </a:ln>
        </p:spPr>
      </p:cxnSp>
      <p:cxnSp>
        <p:nvCxnSpPr>
          <p:cNvPr id="103" name="Google Shape;103;p15"/>
          <p:cNvCxnSpPr>
            <a:endCxn id="81" idx="2"/>
          </p:cNvCxnSpPr>
          <p:nvPr/>
        </p:nvCxnSpPr>
        <p:spPr>
          <a:xfrm>
            <a:off x="2544875" y="2344050"/>
            <a:ext cx="415200" cy="24300"/>
          </a:xfrm>
          <a:prstGeom prst="straightConnector1">
            <a:avLst/>
          </a:prstGeom>
          <a:noFill/>
          <a:ln cap="flat" cmpd="sng" w="19050">
            <a:solidFill>
              <a:srgbClr val="000000"/>
            </a:solidFill>
            <a:prstDash val="solid"/>
            <a:round/>
            <a:headEnd len="med" w="med" type="none"/>
            <a:tailEnd len="med" w="med" type="none"/>
          </a:ln>
        </p:spPr>
      </p:cxnSp>
      <p:cxnSp>
        <p:nvCxnSpPr>
          <p:cNvPr id="104" name="Google Shape;104;p15"/>
          <p:cNvCxnSpPr>
            <a:endCxn id="83" idx="2"/>
          </p:cNvCxnSpPr>
          <p:nvPr/>
        </p:nvCxnSpPr>
        <p:spPr>
          <a:xfrm flipH="1" rot="10800000">
            <a:off x="2518175" y="2909600"/>
            <a:ext cx="441900" cy="77400"/>
          </a:xfrm>
          <a:prstGeom prst="straightConnector1">
            <a:avLst/>
          </a:prstGeom>
          <a:noFill/>
          <a:ln cap="flat" cmpd="sng" w="19050">
            <a:solidFill>
              <a:srgbClr val="000000"/>
            </a:solidFill>
            <a:prstDash val="solid"/>
            <a:round/>
            <a:headEnd len="med" w="med" type="none"/>
            <a:tailEnd len="med" w="med" type="none"/>
          </a:ln>
        </p:spPr>
      </p:cxnSp>
      <p:cxnSp>
        <p:nvCxnSpPr>
          <p:cNvPr id="105" name="Google Shape;105;p15"/>
          <p:cNvCxnSpPr>
            <a:endCxn id="85" idx="2"/>
          </p:cNvCxnSpPr>
          <p:nvPr/>
        </p:nvCxnSpPr>
        <p:spPr>
          <a:xfrm>
            <a:off x="2518175" y="3804100"/>
            <a:ext cx="441900" cy="29100"/>
          </a:xfrm>
          <a:prstGeom prst="straightConnector1">
            <a:avLst/>
          </a:prstGeom>
          <a:noFill/>
          <a:ln cap="flat" cmpd="sng" w="19050">
            <a:solidFill>
              <a:srgbClr val="000000"/>
            </a:solidFill>
            <a:prstDash val="solid"/>
            <a:round/>
            <a:headEnd len="med" w="med" type="none"/>
            <a:tailEnd len="med" w="med" type="none"/>
          </a:ln>
        </p:spPr>
      </p:cxnSp>
      <p:cxnSp>
        <p:nvCxnSpPr>
          <p:cNvPr id="106" name="Google Shape;106;p15"/>
          <p:cNvCxnSpPr>
            <a:stCxn id="82" idx="5"/>
            <a:endCxn id="84" idx="2"/>
          </p:cNvCxnSpPr>
          <p:nvPr/>
        </p:nvCxnSpPr>
        <p:spPr>
          <a:xfrm flipH="1" rot="10800000">
            <a:off x="2520344" y="4382326"/>
            <a:ext cx="439800" cy="63300"/>
          </a:xfrm>
          <a:prstGeom prst="straightConnector1">
            <a:avLst/>
          </a:prstGeom>
          <a:noFill/>
          <a:ln cap="flat" cmpd="sng" w="19050">
            <a:solidFill>
              <a:srgbClr val="000000"/>
            </a:solidFill>
            <a:prstDash val="solid"/>
            <a:round/>
            <a:headEnd len="med" w="med" type="none"/>
            <a:tailEnd len="med" w="med"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16"/>
          <p:cNvSpPr txBox="1"/>
          <p:nvPr>
            <p:ph idx="1" type="body"/>
          </p:nvPr>
        </p:nvSpPr>
        <p:spPr>
          <a:xfrm>
            <a:off x="195175" y="166000"/>
            <a:ext cx="8637000" cy="29553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Clr>
                <a:srgbClr val="000000"/>
              </a:buClr>
              <a:buSzPts val="1800"/>
              <a:buChar char="●"/>
            </a:pPr>
            <a:r>
              <a:rPr b="1" lang="es-419">
                <a:solidFill>
                  <a:srgbClr val="000000"/>
                </a:solidFill>
              </a:rPr>
              <a:t>Relaciones totémicas:</a:t>
            </a:r>
            <a:endParaRPr b="1">
              <a:solidFill>
                <a:srgbClr val="000000"/>
              </a:solidFill>
            </a:endParaRPr>
          </a:p>
          <a:p>
            <a:pPr indent="-323850" lvl="1" marL="914400" rtl="0" algn="just">
              <a:lnSpc>
                <a:spcPct val="100000"/>
              </a:lnSpc>
              <a:spcBef>
                <a:spcPts val="1600"/>
              </a:spcBef>
              <a:spcAft>
                <a:spcPts val="0"/>
              </a:spcAft>
              <a:buClr>
                <a:srgbClr val="000000"/>
              </a:buClr>
              <a:buSzPts val="1500"/>
              <a:buChar char="○"/>
            </a:pPr>
            <a:r>
              <a:rPr lang="es-419" sz="1500">
                <a:solidFill>
                  <a:srgbClr val="000000"/>
                </a:solidFill>
              </a:rPr>
              <a:t>“Los individuos del clan, los seres de la especie totémica y los de las especies que le son vinculadas, no son sino aspectos diferentes de una única y misma realidad” (p. 42).</a:t>
            </a:r>
            <a:endParaRPr sz="1500">
              <a:solidFill>
                <a:srgbClr val="000000"/>
              </a:solidFill>
            </a:endParaRPr>
          </a:p>
          <a:p>
            <a:pPr indent="-323850" lvl="1" marL="914400" rtl="0" algn="just">
              <a:lnSpc>
                <a:spcPct val="100000"/>
              </a:lnSpc>
              <a:spcBef>
                <a:spcPts val="1600"/>
              </a:spcBef>
              <a:spcAft>
                <a:spcPts val="0"/>
              </a:spcAft>
              <a:buClr>
                <a:srgbClr val="000000"/>
              </a:buClr>
              <a:buSzPts val="1500"/>
              <a:buChar char="○"/>
            </a:pPr>
            <a:r>
              <a:rPr lang="es-419" sz="1500">
                <a:solidFill>
                  <a:srgbClr val="000000"/>
                </a:solidFill>
              </a:rPr>
              <a:t>Estas relaciones lógicas son concebidas como relaciones de parentesco. Por eso, el nombre totémico es en cierto sentido el nombre individual.</a:t>
            </a:r>
            <a:endParaRPr sz="1500">
              <a:solidFill>
                <a:srgbClr val="000000"/>
              </a:solidFill>
            </a:endParaRPr>
          </a:p>
          <a:p>
            <a:pPr indent="-323850" lvl="1" marL="914400" rtl="0" algn="just">
              <a:lnSpc>
                <a:spcPct val="100000"/>
              </a:lnSpc>
              <a:spcBef>
                <a:spcPts val="1600"/>
              </a:spcBef>
              <a:spcAft>
                <a:spcPts val="0"/>
              </a:spcAft>
              <a:buClr>
                <a:srgbClr val="000000"/>
              </a:buClr>
              <a:buSzPts val="1500"/>
              <a:buChar char="○"/>
            </a:pPr>
            <a:r>
              <a:rPr lang="es-419" sz="1500">
                <a:solidFill>
                  <a:srgbClr val="000000"/>
                </a:solidFill>
              </a:rPr>
              <a:t>“(…) las cosas son entendidas como si estuvieras dispuestas en una serie de círculos concéntricos respecto del individuo” (p. 45).</a:t>
            </a:r>
            <a:endParaRPr sz="1500">
              <a:solidFill>
                <a:srgbClr val="000000"/>
              </a:solidFill>
            </a:endParaRPr>
          </a:p>
          <a:p>
            <a:pPr indent="-323850" lvl="0" marL="457200" rtl="0" algn="just">
              <a:spcBef>
                <a:spcPts val="1600"/>
              </a:spcBef>
              <a:spcAft>
                <a:spcPts val="0"/>
              </a:spcAft>
              <a:buClr>
                <a:srgbClr val="000000"/>
              </a:buClr>
              <a:buSzPts val="1500"/>
              <a:buChar char="●"/>
            </a:pPr>
            <a:r>
              <a:rPr b="1" lang="es-419" sz="1500">
                <a:solidFill>
                  <a:srgbClr val="000000"/>
                </a:solidFill>
              </a:rPr>
              <a:t>Ejemplos de tipos de clasificaciones que se dan en el texto:</a:t>
            </a:r>
            <a:r>
              <a:rPr lang="es-419" sz="1500">
                <a:solidFill>
                  <a:srgbClr val="000000"/>
                </a:solidFill>
              </a:rPr>
              <a:t> tribus australianas, los zuñi, los sioux, sistema adivinatorio chino.</a:t>
            </a:r>
            <a:endParaRPr sz="1500">
              <a:solidFill>
                <a:srgbClr val="000000"/>
              </a:solidFill>
            </a:endParaRPr>
          </a:p>
          <a:p>
            <a:pPr indent="-323850" lvl="0" marL="457200" rtl="0" algn="just">
              <a:spcBef>
                <a:spcPts val="1600"/>
              </a:spcBef>
              <a:spcAft>
                <a:spcPts val="1600"/>
              </a:spcAft>
              <a:buClr>
                <a:srgbClr val="000000"/>
              </a:buClr>
              <a:buSzPts val="1500"/>
              <a:buChar char="●"/>
            </a:pPr>
            <a:r>
              <a:rPr b="1" lang="es-419" sz="1500">
                <a:solidFill>
                  <a:srgbClr val="000000"/>
                </a:solidFill>
              </a:rPr>
              <a:t>Continuidad de las clasificaciones: </a:t>
            </a:r>
            <a:r>
              <a:rPr lang="es-419" sz="1500">
                <a:solidFill>
                  <a:srgbClr val="000000"/>
                </a:solidFill>
              </a:rPr>
              <a:t>“Las clasificaciones primitivas no constituyen, así pues, unas excepcionales singularidades, sin analogía con aquellos que encontramos en uso entre los pueblos más cultos; al contrario, parecen remitir sin solución de continuidad a las primeras clasificaciones científicas” (p. 96).</a:t>
            </a:r>
            <a:endParaRPr sz="15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17"/>
          <p:cNvSpPr/>
          <p:nvPr/>
        </p:nvSpPr>
        <p:spPr>
          <a:xfrm>
            <a:off x="749925" y="3475075"/>
            <a:ext cx="2475000" cy="842700"/>
          </a:xfrm>
          <a:prstGeom prst="ellipse">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7"/>
          <p:cNvSpPr/>
          <p:nvPr/>
        </p:nvSpPr>
        <p:spPr>
          <a:xfrm>
            <a:off x="1085625" y="931475"/>
            <a:ext cx="1474800" cy="842700"/>
          </a:xfrm>
          <a:prstGeom prst="ellipse">
            <a:avLst/>
          </a:prstGeom>
          <a:solidFill>
            <a:srgbClr val="A4C2F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7"/>
          <p:cNvSpPr txBox="1"/>
          <p:nvPr/>
        </p:nvSpPr>
        <p:spPr>
          <a:xfrm>
            <a:off x="1240425" y="1129775"/>
            <a:ext cx="1165200" cy="44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a:latin typeface="Open Sans"/>
                <a:ea typeface="Open Sans"/>
                <a:cs typeface="Open Sans"/>
                <a:sym typeface="Open Sans"/>
              </a:rPr>
              <a:t>Distinción</a:t>
            </a:r>
            <a:endParaRPr b="1">
              <a:latin typeface="Open Sans"/>
              <a:ea typeface="Open Sans"/>
              <a:cs typeface="Open Sans"/>
              <a:sym typeface="Open Sans"/>
            </a:endParaRPr>
          </a:p>
        </p:txBody>
      </p:sp>
      <p:sp>
        <p:nvSpPr>
          <p:cNvPr id="119" name="Google Shape;119;p17"/>
          <p:cNvSpPr txBox="1"/>
          <p:nvPr/>
        </p:nvSpPr>
        <p:spPr>
          <a:xfrm>
            <a:off x="1085625" y="3673375"/>
            <a:ext cx="2019000" cy="44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a:latin typeface="Open Sans"/>
                <a:ea typeface="Open Sans"/>
                <a:cs typeface="Open Sans"/>
                <a:sym typeface="Open Sans"/>
              </a:rPr>
              <a:t>Relación</a:t>
            </a:r>
            <a:r>
              <a:rPr b="1" lang="es-419">
                <a:latin typeface="Open Sans"/>
                <a:ea typeface="Open Sans"/>
                <a:cs typeface="Open Sans"/>
                <a:sym typeface="Open Sans"/>
              </a:rPr>
              <a:t>/</a:t>
            </a:r>
            <a:r>
              <a:rPr b="1" lang="es-419">
                <a:latin typeface="Open Sans"/>
                <a:ea typeface="Open Sans"/>
                <a:cs typeface="Open Sans"/>
                <a:sym typeface="Open Sans"/>
              </a:rPr>
              <a:t>Jerarquía</a:t>
            </a:r>
            <a:endParaRPr b="1">
              <a:latin typeface="Open Sans"/>
              <a:ea typeface="Open Sans"/>
              <a:cs typeface="Open Sans"/>
              <a:sym typeface="Open Sans"/>
            </a:endParaRPr>
          </a:p>
        </p:txBody>
      </p:sp>
      <p:sp>
        <p:nvSpPr>
          <p:cNvPr id="120" name="Google Shape;120;p17"/>
          <p:cNvSpPr/>
          <p:nvPr/>
        </p:nvSpPr>
        <p:spPr>
          <a:xfrm>
            <a:off x="62175" y="2076050"/>
            <a:ext cx="1697700" cy="842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7"/>
          <p:cNvSpPr txBox="1"/>
          <p:nvPr/>
        </p:nvSpPr>
        <p:spPr>
          <a:xfrm>
            <a:off x="173625" y="2209250"/>
            <a:ext cx="1474800" cy="57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419">
                <a:solidFill>
                  <a:srgbClr val="FFFFFF"/>
                </a:solidFill>
                <a:latin typeface="Open Sans"/>
                <a:ea typeface="Open Sans"/>
                <a:cs typeface="Open Sans"/>
                <a:sym typeface="Open Sans"/>
              </a:rPr>
              <a:t>¿Que es una </a:t>
            </a:r>
            <a:r>
              <a:rPr b="1" lang="es-419">
                <a:solidFill>
                  <a:srgbClr val="FFFFFF"/>
                </a:solidFill>
                <a:latin typeface="Open Sans"/>
                <a:ea typeface="Open Sans"/>
                <a:cs typeface="Open Sans"/>
                <a:sym typeface="Open Sans"/>
              </a:rPr>
              <a:t>clasificación</a:t>
            </a:r>
            <a:r>
              <a:rPr b="1" lang="es-419">
                <a:solidFill>
                  <a:srgbClr val="FFFFFF"/>
                </a:solidFill>
                <a:latin typeface="Open Sans"/>
                <a:ea typeface="Open Sans"/>
                <a:cs typeface="Open Sans"/>
                <a:sym typeface="Open Sans"/>
              </a:rPr>
              <a:t>?</a:t>
            </a:r>
            <a:endParaRPr b="1">
              <a:solidFill>
                <a:srgbClr val="FFFFFF"/>
              </a:solidFill>
              <a:latin typeface="Open Sans"/>
              <a:ea typeface="Open Sans"/>
              <a:cs typeface="Open Sans"/>
              <a:sym typeface="Open Sans"/>
            </a:endParaRPr>
          </a:p>
        </p:txBody>
      </p:sp>
      <p:cxnSp>
        <p:nvCxnSpPr>
          <p:cNvPr id="122" name="Google Shape;122;p17"/>
          <p:cNvCxnSpPr/>
          <p:nvPr/>
        </p:nvCxnSpPr>
        <p:spPr>
          <a:xfrm>
            <a:off x="2631038" y="1277750"/>
            <a:ext cx="445200" cy="12300"/>
          </a:xfrm>
          <a:prstGeom prst="straightConnector1">
            <a:avLst/>
          </a:prstGeom>
          <a:noFill/>
          <a:ln cap="flat" cmpd="sng" w="38100">
            <a:solidFill>
              <a:srgbClr val="000000"/>
            </a:solidFill>
            <a:prstDash val="solid"/>
            <a:round/>
            <a:headEnd len="med" w="med" type="none"/>
            <a:tailEnd len="med" w="med" type="stealth"/>
          </a:ln>
        </p:spPr>
      </p:cxnSp>
      <p:sp>
        <p:nvSpPr>
          <p:cNvPr id="123" name="Google Shape;123;p17"/>
          <p:cNvSpPr txBox="1"/>
          <p:nvPr/>
        </p:nvSpPr>
        <p:spPr>
          <a:xfrm>
            <a:off x="3301675" y="298000"/>
            <a:ext cx="3048900" cy="15993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just">
              <a:spcBef>
                <a:spcPts val="0"/>
              </a:spcBef>
              <a:spcAft>
                <a:spcPts val="0"/>
              </a:spcAft>
              <a:buNone/>
            </a:pPr>
            <a:r>
              <a:rPr lang="es-419" sz="1300">
                <a:latin typeface="Open Sans"/>
                <a:ea typeface="Open Sans"/>
                <a:cs typeface="Open Sans"/>
                <a:sym typeface="Open Sans"/>
              </a:rPr>
              <a:t>Funciona como un operador de </a:t>
            </a:r>
            <a:r>
              <a:rPr lang="es-419" sz="1300">
                <a:latin typeface="Open Sans"/>
                <a:ea typeface="Open Sans"/>
                <a:cs typeface="Open Sans"/>
                <a:sym typeface="Open Sans"/>
              </a:rPr>
              <a:t>disyunción y de conjunción, es decir, permite agrupar elementos. </a:t>
            </a:r>
            <a:r>
              <a:rPr b="1" lang="es-419" sz="1300">
                <a:latin typeface="Open Sans"/>
                <a:ea typeface="Open Sans"/>
                <a:cs typeface="Open Sans"/>
                <a:sym typeface="Open Sans"/>
              </a:rPr>
              <a:t>Al realizar dicha operación las distinciones demarcan (o crean) límites que vuelven inteligible un continuo (Mundo)</a:t>
            </a:r>
            <a:endParaRPr b="1" sz="1300">
              <a:latin typeface="Open Sans"/>
              <a:ea typeface="Open Sans"/>
              <a:cs typeface="Open Sans"/>
              <a:sym typeface="Open Sans"/>
            </a:endParaRPr>
          </a:p>
          <a:p>
            <a:pPr indent="0" lvl="0" marL="0" rtl="0" algn="l">
              <a:spcBef>
                <a:spcPts val="0"/>
              </a:spcBef>
              <a:spcAft>
                <a:spcPts val="0"/>
              </a:spcAft>
              <a:buNone/>
            </a:pPr>
            <a:r>
              <a:t/>
            </a:r>
            <a:endParaRPr b="1">
              <a:latin typeface="Open Sans"/>
              <a:ea typeface="Open Sans"/>
              <a:cs typeface="Open Sans"/>
              <a:sym typeface="Open Sans"/>
            </a:endParaRPr>
          </a:p>
        </p:txBody>
      </p:sp>
      <p:sp>
        <p:nvSpPr>
          <p:cNvPr id="124" name="Google Shape;124;p17"/>
          <p:cNvSpPr/>
          <p:nvPr/>
        </p:nvSpPr>
        <p:spPr>
          <a:xfrm flipH="1" rot="5400000">
            <a:off x="207675" y="1125500"/>
            <a:ext cx="681600" cy="749700"/>
          </a:xfrm>
          <a:prstGeom prst="bentUpArrow">
            <a:avLst>
              <a:gd fmla="val 25000" name="adj1"/>
              <a:gd fmla="val 25000" name="adj2"/>
              <a:gd fmla="val 25000" name="adj3"/>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7"/>
          <p:cNvSpPr/>
          <p:nvPr/>
        </p:nvSpPr>
        <p:spPr>
          <a:xfrm rot="5400000">
            <a:off x="-64075" y="3281725"/>
            <a:ext cx="944400" cy="532800"/>
          </a:xfrm>
          <a:prstGeom prst="bentUpArrow">
            <a:avLst>
              <a:gd fmla="val 25000" name="adj1"/>
              <a:gd fmla="val 25000" name="adj2"/>
              <a:gd fmla="val 25000" name="adj3"/>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6" name="Google Shape;126;p17"/>
          <p:cNvCxnSpPr/>
          <p:nvPr/>
        </p:nvCxnSpPr>
        <p:spPr>
          <a:xfrm>
            <a:off x="3300325" y="3891625"/>
            <a:ext cx="404400" cy="9600"/>
          </a:xfrm>
          <a:prstGeom prst="straightConnector1">
            <a:avLst/>
          </a:prstGeom>
          <a:noFill/>
          <a:ln cap="flat" cmpd="sng" w="38100">
            <a:solidFill>
              <a:srgbClr val="000000"/>
            </a:solidFill>
            <a:prstDash val="solid"/>
            <a:round/>
            <a:headEnd len="med" w="med" type="none"/>
            <a:tailEnd len="med" w="med" type="stealth"/>
          </a:ln>
        </p:spPr>
      </p:cxnSp>
      <p:sp>
        <p:nvSpPr>
          <p:cNvPr id="127" name="Google Shape;127;p17"/>
          <p:cNvSpPr txBox="1"/>
          <p:nvPr/>
        </p:nvSpPr>
        <p:spPr>
          <a:xfrm>
            <a:off x="3780125" y="3375875"/>
            <a:ext cx="3048900" cy="14895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just">
              <a:spcBef>
                <a:spcPts val="0"/>
              </a:spcBef>
              <a:spcAft>
                <a:spcPts val="0"/>
              </a:spcAft>
              <a:buNone/>
            </a:pPr>
            <a:r>
              <a:rPr lang="es-419">
                <a:latin typeface="Open Sans"/>
                <a:ea typeface="Open Sans"/>
                <a:cs typeface="Open Sans"/>
                <a:sym typeface="Open Sans"/>
              </a:rPr>
              <a:t>Una </a:t>
            </a:r>
            <a:r>
              <a:rPr lang="es-419">
                <a:latin typeface="Open Sans"/>
                <a:ea typeface="Open Sans"/>
                <a:cs typeface="Open Sans"/>
                <a:sym typeface="Open Sans"/>
              </a:rPr>
              <a:t>clasificación</a:t>
            </a:r>
            <a:r>
              <a:rPr lang="es-419">
                <a:latin typeface="Open Sans"/>
                <a:ea typeface="Open Sans"/>
                <a:cs typeface="Open Sans"/>
                <a:sym typeface="Open Sans"/>
              </a:rPr>
              <a:t> no es solamente agrupar elementos, de hecho, </a:t>
            </a:r>
            <a:r>
              <a:rPr b="1" lang="es-419">
                <a:latin typeface="Open Sans"/>
                <a:ea typeface="Open Sans"/>
                <a:cs typeface="Open Sans"/>
                <a:sym typeface="Open Sans"/>
              </a:rPr>
              <a:t>ya en la </a:t>
            </a:r>
            <a:r>
              <a:rPr b="1" lang="es-419">
                <a:latin typeface="Open Sans"/>
                <a:ea typeface="Open Sans"/>
                <a:cs typeface="Open Sans"/>
                <a:sym typeface="Open Sans"/>
              </a:rPr>
              <a:t>operación del</a:t>
            </a:r>
            <a:r>
              <a:rPr b="1" lang="es-419">
                <a:latin typeface="Open Sans"/>
                <a:ea typeface="Open Sans"/>
                <a:cs typeface="Open Sans"/>
                <a:sym typeface="Open Sans"/>
              </a:rPr>
              <a:t> distinguir se encuentra </a:t>
            </a:r>
            <a:r>
              <a:rPr b="1" lang="es-419">
                <a:latin typeface="Open Sans"/>
                <a:ea typeface="Open Sans"/>
                <a:cs typeface="Open Sans"/>
                <a:sym typeface="Open Sans"/>
              </a:rPr>
              <a:t>implícita</a:t>
            </a:r>
            <a:r>
              <a:rPr b="1" lang="es-419">
                <a:latin typeface="Open Sans"/>
                <a:ea typeface="Open Sans"/>
                <a:cs typeface="Open Sans"/>
                <a:sym typeface="Open Sans"/>
              </a:rPr>
              <a:t> una </a:t>
            </a:r>
            <a:r>
              <a:rPr b="1" lang="es-419">
                <a:latin typeface="Open Sans"/>
                <a:ea typeface="Open Sans"/>
                <a:cs typeface="Open Sans"/>
                <a:sym typeface="Open Sans"/>
              </a:rPr>
              <a:t>relación, una jerarquización </a:t>
            </a:r>
            <a:r>
              <a:rPr b="1" lang="es-419">
                <a:latin typeface="Open Sans"/>
                <a:ea typeface="Open Sans"/>
                <a:cs typeface="Open Sans"/>
                <a:sym typeface="Open Sans"/>
              </a:rPr>
              <a:t>entre los elementos. </a:t>
            </a:r>
            <a:endParaRPr>
              <a:latin typeface="Open Sans"/>
              <a:ea typeface="Open Sans"/>
              <a:cs typeface="Open Sans"/>
              <a:sym typeface="Open Sans"/>
            </a:endParaRPr>
          </a:p>
        </p:txBody>
      </p:sp>
      <p:sp>
        <p:nvSpPr>
          <p:cNvPr id="128" name="Google Shape;128;p17"/>
          <p:cNvSpPr/>
          <p:nvPr/>
        </p:nvSpPr>
        <p:spPr>
          <a:xfrm>
            <a:off x="6455075" y="1135100"/>
            <a:ext cx="445200" cy="297600"/>
          </a:xfrm>
          <a:prstGeom prst="rightArrow">
            <a:avLst>
              <a:gd fmla="val 50000" name="adj1"/>
              <a:gd fmla="val 50000" name="adj2"/>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7"/>
          <p:cNvSpPr/>
          <p:nvPr/>
        </p:nvSpPr>
        <p:spPr>
          <a:xfrm>
            <a:off x="7004775" y="484249"/>
            <a:ext cx="1697700" cy="1489500"/>
          </a:xfrm>
          <a:prstGeom prst="ellipse">
            <a:avLst/>
          </a:prstGeom>
          <a:solidFill>
            <a:srgbClr val="8E7CC3"/>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just">
              <a:spcBef>
                <a:spcPts val="0"/>
              </a:spcBef>
              <a:spcAft>
                <a:spcPts val="0"/>
              </a:spcAft>
              <a:buNone/>
            </a:pPr>
            <a:r>
              <a:rPr lang="es-419">
                <a:solidFill>
                  <a:srgbClr val="FFFFFF"/>
                </a:solidFill>
              </a:rPr>
              <a:t>Existe </a:t>
            </a:r>
            <a:r>
              <a:rPr b="1" lang="es-419">
                <a:solidFill>
                  <a:srgbClr val="FFFFFF"/>
                </a:solidFill>
              </a:rPr>
              <a:t>“un adentro</a:t>
            </a:r>
            <a:r>
              <a:rPr lang="es-419">
                <a:solidFill>
                  <a:srgbClr val="FFFFFF"/>
                </a:solidFill>
              </a:rPr>
              <a:t>” y </a:t>
            </a:r>
            <a:r>
              <a:rPr b="1" lang="es-419">
                <a:solidFill>
                  <a:srgbClr val="FFFFFF"/>
                </a:solidFill>
              </a:rPr>
              <a:t>“un afuera”</a:t>
            </a:r>
            <a:endParaRPr b="1">
              <a:solidFill>
                <a:srgbClr val="FFFFFF"/>
              </a:solidFill>
            </a:endParaRPr>
          </a:p>
        </p:txBody>
      </p:sp>
      <p:sp>
        <p:nvSpPr>
          <p:cNvPr id="130" name="Google Shape;130;p17"/>
          <p:cNvSpPr/>
          <p:nvPr/>
        </p:nvSpPr>
        <p:spPr>
          <a:xfrm>
            <a:off x="7281450" y="3564324"/>
            <a:ext cx="1790400" cy="919500"/>
          </a:xfrm>
          <a:prstGeom prst="roundRect">
            <a:avLst>
              <a:gd fmla="val 16667" name="adj"/>
            </a:avLst>
          </a:prstGeom>
          <a:solidFill>
            <a:srgbClr val="45818E"/>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just">
              <a:spcBef>
                <a:spcPts val="0"/>
              </a:spcBef>
              <a:spcAft>
                <a:spcPts val="0"/>
              </a:spcAft>
              <a:buNone/>
            </a:pPr>
            <a:r>
              <a:rPr b="1" lang="es-419">
                <a:solidFill>
                  <a:srgbClr val="FFFFFF"/>
                </a:solidFill>
              </a:rPr>
              <a:t>De una </a:t>
            </a:r>
            <a:r>
              <a:rPr b="1" lang="es-419">
                <a:solidFill>
                  <a:srgbClr val="FFFFFF"/>
                </a:solidFill>
              </a:rPr>
              <a:t>distinción emergen otras distinciones</a:t>
            </a:r>
            <a:r>
              <a:rPr lang="es-419">
                <a:solidFill>
                  <a:srgbClr val="FFFFFF"/>
                </a:solidFill>
              </a:rPr>
              <a:t> </a:t>
            </a:r>
            <a:endParaRPr>
              <a:solidFill>
                <a:srgbClr val="FFFFFF"/>
              </a:solidFill>
            </a:endParaRPr>
          </a:p>
        </p:txBody>
      </p:sp>
      <p:sp>
        <p:nvSpPr>
          <p:cNvPr id="131" name="Google Shape;131;p17"/>
          <p:cNvSpPr/>
          <p:nvPr/>
        </p:nvSpPr>
        <p:spPr>
          <a:xfrm>
            <a:off x="6919788" y="3901225"/>
            <a:ext cx="270900" cy="245700"/>
          </a:xfrm>
          <a:prstGeom prst="rightArrow">
            <a:avLst>
              <a:gd fmla="val 50000" name="adj1"/>
              <a:gd fmla="val 50000" name="adj2"/>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2" name="Google Shape;132;p17"/>
          <p:cNvCxnSpPr/>
          <p:nvPr/>
        </p:nvCxnSpPr>
        <p:spPr>
          <a:xfrm>
            <a:off x="1753625" y="2562575"/>
            <a:ext cx="7442700" cy="15300"/>
          </a:xfrm>
          <a:prstGeom prst="straightConnector1">
            <a:avLst/>
          </a:prstGeom>
          <a:noFill/>
          <a:ln cap="flat" cmpd="sng" w="19050">
            <a:solidFill>
              <a:schemeClr val="dk2"/>
            </a:solidFill>
            <a:prstDash val="dash"/>
            <a:round/>
            <a:headEnd len="med" w="med" type="none"/>
            <a:tailEnd len="med" w="med"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18"/>
          <p:cNvSpPr txBox="1"/>
          <p:nvPr>
            <p:ph idx="1" type="body"/>
          </p:nvPr>
        </p:nvSpPr>
        <p:spPr>
          <a:xfrm>
            <a:off x="235500" y="199525"/>
            <a:ext cx="8520600" cy="4405500"/>
          </a:xfrm>
          <a:prstGeom prst="rect">
            <a:avLst/>
          </a:prstGeom>
        </p:spPr>
        <p:txBody>
          <a:bodyPr anchorCtr="0" anchor="t" bIns="91425" lIns="91425" spcFirstLastPara="1" rIns="91425" wrap="square" tIns="91425">
            <a:noAutofit/>
          </a:bodyPr>
          <a:lstStyle/>
          <a:p>
            <a:pPr indent="-330200" lvl="0" marL="457200" rtl="0" algn="just">
              <a:spcBef>
                <a:spcPts val="0"/>
              </a:spcBef>
              <a:spcAft>
                <a:spcPts val="0"/>
              </a:spcAft>
              <a:buClr>
                <a:srgbClr val="434343"/>
              </a:buClr>
              <a:buSzPts val="1600"/>
              <a:buChar char="●"/>
            </a:pPr>
            <a:r>
              <a:rPr b="1" lang="es-419" sz="1600">
                <a:solidFill>
                  <a:srgbClr val="434343"/>
                </a:solidFill>
              </a:rPr>
              <a:t>En resumen, las características de las clasificaciones son:</a:t>
            </a:r>
            <a:endParaRPr b="1" sz="1600">
              <a:solidFill>
                <a:srgbClr val="434343"/>
              </a:solidFill>
            </a:endParaRPr>
          </a:p>
          <a:p>
            <a:pPr indent="-323850" lvl="0" marL="914400" rtl="0" algn="just">
              <a:lnSpc>
                <a:spcPct val="100000"/>
              </a:lnSpc>
              <a:spcBef>
                <a:spcPts val="1600"/>
              </a:spcBef>
              <a:spcAft>
                <a:spcPts val="0"/>
              </a:spcAft>
              <a:buClr>
                <a:srgbClr val="000000"/>
              </a:buClr>
              <a:buSzPts val="1500"/>
              <a:buChar char="●"/>
            </a:pPr>
            <a:r>
              <a:rPr lang="es-419" sz="1500">
                <a:solidFill>
                  <a:srgbClr val="000000"/>
                </a:solidFill>
              </a:rPr>
              <a:t>Son de </a:t>
            </a:r>
            <a:r>
              <a:rPr b="1" lang="es-419" sz="1500">
                <a:solidFill>
                  <a:srgbClr val="000000"/>
                </a:solidFill>
              </a:rPr>
              <a:t>carácter social</a:t>
            </a:r>
            <a:r>
              <a:rPr lang="es-419" sz="1500">
                <a:solidFill>
                  <a:srgbClr val="000000"/>
                </a:solidFill>
              </a:rPr>
              <a:t>, no natural.</a:t>
            </a:r>
            <a:endParaRPr sz="1500">
              <a:solidFill>
                <a:srgbClr val="000000"/>
              </a:solidFill>
            </a:endParaRPr>
          </a:p>
          <a:p>
            <a:pPr indent="-323850" lvl="0" marL="914400" rtl="0" algn="just">
              <a:lnSpc>
                <a:spcPct val="100000"/>
              </a:lnSpc>
              <a:spcBef>
                <a:spcPts val="1600"/>
              </a:spcBef>
              <a:spcAft>
                <a:spcPts val="0"/>
              </a:spcAft>
              <a:buClr>
                <a:srgbClr val="000000"/>
              </a:buClr>
              <a:buSzPts val="1500"/>
              <a:buChar char="●"/>
            </a:pPr>
            <a:r>
              <a:rPr lang="es-419" sz="1500">
                <a:solidFill>
                  <a:srgbClr val="000000"/>
                </a:solidFill>
              </a:rPr>
              <a:t>Son sistemas de nociones/demarcaciones</a:t>
            </a:r>
            <a:r>
              <a:rPr b="1" lang="es-419" sz="1500">
                <a:solidFill>
                  <a:srgbClr val="000000"/>
                </a:solidFill>
              </a:rPr>
              <a:t> jerarquizadas. </a:t>
            </a:r>
            <a:endParaRPr b="1" sz="1500">
              <a:solidFill>
                <a:srgbClr val="000000"/>
              </a:solidFill>
            </a:endParaRPr>
          </a:p>
          <a:p>
            <a:pPr indent="-323850" lvl="0" marL="914400" rtl="0" algn="just">
              <a:lnSpc>
                <a:spcPct val="100000"/>
              </a:lnSpc>
              <a:spcBef>
                <a:spcPts val="1600"/>
              </a:spcBef>
              <a:spcAft>
                <a:spcPts val="0"/>
              </a:spcAft>
              <a:buClr>
                <a:srgbClr val="000000"/>
              </a:buClr>
              <a:buSzPts val="1500"/>
              <a:buChar char="●"/>
            </a:pPr>
            <a:r>
              <a:rPr lang="es-419" sz="1500">
                <a:solidFill>
                  <a:srgbClr val="000000"/>
                </a:solidFill>
              </a:rPr>
              <a:t>Los grupos sostienen entre sí relaciones </a:t>
            </a:r>
            <a:r>
              <a:rPr b="1" lang="es-419" sz="1500">
                <a:solidFill>
                  <a:srgbClr val="000000"/>
                </a:solidFill>
              </a:rPr>
              <a:t>definidas </a:t>
            </a:r>
            <a:r>
              <a:rPr lang="es-419" sz="1500">
                <a:solidFill>
                  <a:srgbClr val="000000"/>
                </a:solidFill>
              </a:rPr>
              <a:t>y el conjunto forma un </a:t>
            </a:r>
            <a:r>
              <a:rPr b="1" lang="es-419" sz="1500">
                <a:solidFill>
                  <a:srgbClr val="000000"/>
                </a:solidFill>
              </a:rPr>
              <a:t>todo único</a:t>
            </a:r>
            <a:r>
              <a:rPr lang="es-419" sz="1500">
                <a:solidFill>
                  <a:srgbClr val="000000"/>
                </a:solidFill>
              </a:rPr>
              <a:t>  (p. 96).</a:t>
            </a:r>
            <a:endParaRPr sz="1500">
              <a:solidFill>
                <a:srgbClr val="000000"/>
              </a:solidFill>
            </a:endParaRPr>
          </a:p>
          <a:p>
            <a:pPr indent="-323850" lvl="0" marL="914400" rtl="0" algn="just">
              <a:lnSpc>
                <a:spcPct val="100000"/>
              </a:lnSpc>
              <a:spcBef>
                <a:spcPts val="1600"/>
              </a:spcBef>
              <a:spcAft>
                <a:spcPts val="0"/>
              </a:spcAft>
              <a:buClr>
                <a:srgbClr val="000000"/>
              </a:buClr>
              <a:buSzPts val="1500"/>
              <a:buChar char="●"/>
            </a:pPr>
            <a:r>
              <a:rPr lang="es-419" sz="1500">
                <a:solidFill>
                  <a:srgbClr val="000000"/>
                </a:solidFill>
              </a:rPr>
              <a:t>El objeto de las clasificaciones es </a:t>
            </a:r>
            <a:r>
              <a:rPr b="1" lang="es-419" sz="1500">
                <a:solidFill>
                  <a:srgbClr val="000000"/>
                </a:solidFill>
              </a:rPr>
              <a:t>hacer comprensibles,</a:t>
            </a:r>
            <a:r>
              <a:rPr lang="es-419" sz="1500">
                <a:solidFill>
                  <a:srgbClr val="000000"/>
                </a:solidFill>
              </a:rPr>
              <a:t> inteligibles las relaciones entre seres (p. 96).</a:t>
            </a:r>
            <a:endParaRPr sz="1500">
              <a:solidFill>
                <a:srgbClr val="000000"/>
              </a:solidFill>
            </a:endParaRPr>
          </a:p>
          <a:p>
            <a:pPr indent="-323850" lvl="0" marL="914400" rtl="0" algn="just">
              <a:lnSpc>
                <a:spcPct val="100000"/>
              </a:lnSpc>
              <a:spcBef>
                <a:spcPts val="1600"/>
              </a:spcBef>
              <a:spcAft>
                <a:spcPts val="0"/>
              </a:spcAft>
              <a:buClr>
                <a:srgbClr val="000000"/>
              </a:buClr>
              <a:buSzPts val="1500"/>
              <a:buChar char="●"/>
            </a:pPr>
            <a:r>
              <a:rPr lang="es-419" sz="1500">
                <a:solidFill>
                  <a:srgbClr val="000000"/>
                </a:solidFill>
              </a:rPr>
              <a:t>Sirven para </a:t>
            </a:r>
            <a:r>
              <a:rPr b="1" lang="es-419" sz="1500">
                <a:solidFill>
                  <a:srgbClr val="000000"/>
                </a:solidFill>
              </a:rPr>
              <a:t>pensar y agrupar todos los demás</a:t>
            </a:r>
            <a:r>
              <a:rPr lang="es-419" sz="1500">
                <a:solidFill>
                  <a:srgbClr val="000000"/>
                </a:solidFill>
              </a:rPr>
              <a:t> seres en torno a las agrupaciones</a:t>
            </a:r>
            <a:r>
              <a:rPr lang="es-419" sz="1500">
                <a:solidFill>
                  <a:srgbClr val="000000"/>
                </a:solidFill>
              </a:rPr>
              <a:t> (p. 98).</a:t>
            </a:r>
            <a:endParaRPr sz="1500">
              <a:solidFill>
                <a:srgbClr val="000000"/>
              </a:solidFill>
            </a:endParaRPr>
          </a:p>
          <a:p>
            <a:pPr indent="-330200" lvl="0" marL="457200" rtl="0" algn="just">
              <a:spcBef>
                <a:spcPts val="1600"/>
              </a:spcBef>
              <a:spcAft>
                <a:spcPts val="0"/>
              </a:spcAft>
              <a:buClr>
                <a:srgbClr val="000000"/>
              </a:buClr>
              <a:buSzPts val="1600"/>
              <a:buChar char="●"/>
            </a:pPr>
            <a:r>
              <a:rPr b="1" lang="es-419" sz="1600">
                <a:solidFill>
                  <a:srgbClr val="434343"/>
                </a:solidFill>
              </a:rPr>
              <a:t>La sociedad es un todo</a:t>
            </a:r>
            <a:r>
              <a:rPr lang="es-419" sz="1600">
                <a:solidFill>
                  <a:srgbClr val="000000"/>
                </a:solidFill>
              </a:rPr>
              <a:t>, “más bien es el todo al que todo es remitido” (p. 99).</a:t>
            </a:r>
            <a:endParaRPr sz="1600">
              <a:solidFill>
                <a:srgbClr val="000000"/>
              </a:solidFill>
            </a:endParaRPr>
          </a:p>
          <a:p>
            <a:pPr indent="-330200" lvl="0" marL="457200" rtl="0" algn="just">
              <a:spcBef>
                <a:spcPts val="1600"/>
              </a:spcBef>
              <a:spcAft>
                <a:spcPts val="0"/>
              </a:spcAft>
              <a:buClr>
                <a:srgbClr val="000000"/>
              </a:buClr>
              <a:buSzPts val="1600"/>
              <a:buChar char="●"/>
            </a:pPr>
            <a:r>
              <a:rPr b="1" lang="es-419" sz="1600">
                <a:solidFill>
                  <a:srgbClr val="000000"/>
                </a:solidFill>
              </a:rPr>
              <a:t>El valor emocional </a:t>
            </a:r>
            <a:r>
              <a:rPr lang="es-419" sz="1600">
                <a:solidFill>
                  <a:srgbClr val="000000"/>
                </a:solidFill>
              </a:rPr>
              <a:t>de las nociones tiene un papel preponderante en el cómo se agrupan o separan las ideas (p. 101).</a:t>
            </a:r>
            <a:endParaRPr sz="1600">
              <a:solidFill>
                <a:srgbClr val="000000"/>
              </a:solidFill>
            </a:endParaRPr>
          </a:p>
          <a:p>
            <a:pPr indent="0" lvl="0" marL="0" rtl="0" algn="just">
              <a:spcBef>
                <a:spcPts val="1600"/>
              </a:spcBef>
              <a:spcAft>
                <a:spcPts val="1600"/>
              </a:spcAft>
              <a:buNone/>
            </a:pPr>
            <a:r>
              <a:t/>
            </a:r>
            <a:endParaRPr sz="14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19"/>
          <p:cNvSpPr txBox="1"/>
          <p:nvPr>
            <p:ph type="title"/>
          </p:nvPr>
        </p:nvSpPr>
        <p:spPr>
          <a:xfrm>
            <a:off x="311700" y="2926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419" sz="3000"/>
              <a:t>Durkheim, E. (1982). “Las formas elementales de la vida religiosa”</a:t>
            </a:r>
            <a:endParaRPr sz="3000"/>
          </a:p>
        </p:txBody>
      </p:sp>
      <p:sp>
        <p:nvSpPr>
          <p:cNvPr id="143" name="Google Shape;143;p19"/>
          <p:cNvSpPr txBox="1"/>
          <p:nvPr>
            <p:ph idx="1" type="body"/>
          </p:nvPr>
        </p:nvSpPr>
        <p:spPr>
          <a:xfrm>
            <a:off x="311700" y="1412150"/>
            <a:ext cx="8520600" cy="34164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Clr>
                <a:srgbClr val="000000"/>
              </a:buClr>
              <a:buSzPts val="1800"/>
              <a:buChar char="●"/>
            </a:pPr>
            <a:r>
              <a:rPr b="1" lang="es-419">
                <a:solidFill>
                  <a:srgbClr val="000000"/>
                </a:solidFill>
              </a:rPr>
              <a:t>Objetivo: </a:t>
            </a:r>
            <a:r>
              <a:rPr lang="es-419">
                <a:solidFill>
                  <a:srgbClr val="000000"/>
                </a:solidFill>
              </a:rPr>
              <a:t>Comprender la naturaleza religiosa del ser humano.</a:t>
            </a:r>
            <a:endParaRPr>
              <a:solidFill>
                <a:srgbClr val="000000"/>
              </a:solidFill>
            </a:endParaRPr>
          </a:p>
          <a:p>
            <a:pPr indent="-342900" lvl="0" marL="457200" rtl="0" algn="just">
              <a:spcBef>
                <a:spcPts val="1600"/>
              </a:spcBef>
              <a:spcAft>
                <a:spcPts val="0"/>
              </a:spcAft>
              <a:buClr>
                <a:srgbClr val="000000"/>
              </a:buClr>
              <a:buSzPts val="1800"/>
              <a:buChar char="●"/>
            </a:pPr>
            <a:r>
              <a:rPr lang="es-419">
                <a:solidFill>
                  <a:srgbClr val="000000"/>
                </a:solidFill>
              </a:rPr>
              <a:t>En religiones primitivas sería más fácil dilucidar lo esencial. Estudia totemismo.</a:t>
            </a:r>
            <a:endParaRPr>
              <a:solidFill>
                <a:srgbClr val="000000"/>
              </a:solidFill>
            </a:endParaRPr>
          </a:p>
          <a:p>
            <a:pPr indent="-342900" lvl="0" marL="457200" rtl="0" algn="just">
              <a:spcBef>
                <a:spcPts val="1600"/>
              </a:spcBef>
              <a:spcAft>
                <a:spcPts val="0"/>
              </a:spcAft>
              <a:buClr>
                <a:srgbClr val="000000"/>
              </a:buClr>
              <a:buSzPts val="1800"/>
              <a:buChar char="●"/>
            </a:pPr>
            <a:r>
              <a:rPr lang="es-419">
                <a:solidFill>
                  <a:srgbClr val="000000"/>
                </a:solidFill>
              </a:rPr>
              <a:t>Primeros sistemas de representación son de origen religioso (p. 8).</a:t>
            </a:r>
            <a:endParaRPr>
              <a:solidFill>
                <a:srgbClr val="000000"/>
              </a:solidFill>
            </a:endParaRPr>
          </a:p>
          <a:p>
            <a:pPr indent="-342900" lvl="0" marL="457200" rtl="0" algn="just">
              <a:spcBef>
                <a:spcPts val="1600"/>
              </a:spcBef>
              <a:spcAft>
                <a:spcPts val="0"/>
              </a:spcAft>
              <a:buClr>
                <a:srgbClr val="000000"/>
              </a:buClr>
              <a:buSzPts val="1800"/>
              <a:buChar char="●"/>
            </a:pPr>
            <a:r>
              <a:rPr b="1" lang="es-419">
                <a:solidFill>
                  <a:srgbClr val="000000"/>
                </a:solidFill>
              </a:rPr>
              <a:t>Conclusión:</a:t>
            </a:r>
            <a:r>
              <a:rPr lang="es-419">
                <a:solidFill>
                  <a:srgbClr val="000000"/>
                </a:solidFill>
              </a:rPr>
              <a:t> “La religión es algo eminentemente social. Las representaciones religiosas son representaciones colectivas que expresan realidades colectivas” (p. 8).</a:t>
            </a:r>
            <a:endParaRPr>
              <a:solidFill>
                <a:srgbClr val="000000"/>
              </a:solidFill>
            </a:endParaRPr>
          </a:p>
          <a:p>
            <a:pPr indent="-342900" lvl="0" marL="457200" rtl="0" algn="just">
              <a:spcBef>
                <a:spcPts val="1600"/>
              </a:spcBef>
              <a:spcAft>
                <a:spcPts val="0"/>
              </a:spcAft>
              <a:buClr>
                <a:srgbClr val="000000"/>
              </a:buClr>
              <a:buSzPts val="1800"/>
              <a:buChar char="●"/>
            </a:pPr>
            <a:r>
              <a:rPr b="1" lang="es-419">
                <a:solidFill>
                  <a:srgbClr val="000000"/>
                </a:solidFill>
              </a:rPr>
              <a:t>LA SOCIEDAD ES UNA TOTALIDAD REPRESENTACIONAL.</a:t>
            </a:r>
            <a:endParaRPr b="1">
              <a:solidFill>
                <a:srgbClr val="000000"/>
              </a:solidFill>
            </a:endParaRPr>
          </a:p>
          <a:p>
            <a:pPr indent="0" lvl="0" marL="0" rtl="0" algn="just">
              <a:spcBef>
                <a:spcPts val="1600"/>
              </a:spcBef>
              <a:spcAft>
                <a:spcPts val="0"/>
              </a:spcAft>
              <a:buClr>
                <a:schemeClr val="dk1"/>
              </a:buClr>
              <a:buSzPts val="1100"/>
              <a:buFont typeface="Arial"/>
              <a:buNone/>
            </a:pPr>
            <a:r>
              <a:t/>
            </a:r>
            <a:endParaRPr>
              <a:solidFill>
                <a:srgbClr val="000000"/>
              </a:solidFill>
            </a:endParaRPr>
          </a:p>
          <a:p>
            <a:pPr indent="0" lvl="0" marL="0" rtl="0" algn="just">
              <a:spcBef>
                <a:spcPts val="1600"/>
              </a:spcBef>
              <a:spcAft>
                <a:spcPts val="1600"/>
              </a:spcAft>
              <a:buNone/>
            </a:pPr>
            <a:r>
              <a:t/>
            </a:r>
            <a:endParaRPr>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20"/>
          <p:cNvSpPr txBox="1"/>
          <p:nvPr>
            <p:ph idx="1" type="body"/>
          </p:nvPr>
        </p:nvSpPr>
        <p:spPr>
          <a:xfrm>
            <a:off x="311700" y="228600"/>
            <a:ext cx="8520600" cy="4578900"/>
          </a:xfrm>
          <a:prstGeom prst="rect">
            <a:avLst/>
          </a:prstGeom>
        </p:spPr>
        <p:txBody>
          <a:bodyPr anchorCtr="0" anchor="t" bIns="91425" lIns="91425" spcFirstLastPara="1" rIns="91425" wrap="square" tIns="91425">
            <a:noAutofit/>
          </a:bodyPr>
          <a:lstStyle/>
          <a:p>
            <a:pPr indent="-336550" lvl="0" marL="457200" rtl="0" algn="just">
              <a:spcBef>
                <a:spcPts val="0"/>
              </a:spcBef>
              <a:spcAft>
                <a:spcPts val="0"/>
              </a:spcAft>
              <a:buClr>
                <a:srgbClr val="000000"/>
              </a:buClr>
              <a:buSzPts val="1700"/>
              <a:buChar char="●"/>
            </a:pPr>
            <a:r>
              <a:rPr lang="es-419" sz="1700">
                <a:solidFill>
                  <a:srgbClr val="000000"/>
                </a:solidFill>
              </a:rPr>
              <a:t>“La sociedad es una realidad </a:t>
            </a:r>
            <a:r>
              <a:rPr b="1" lang="es-419" sz="1700">
                <a:solidFill>
                  <a:srgbClr val="000000"/>
                </a:solidFill>
              </a:rPr>
              <a:t>sui generis</a:t>
            </a:r>
            <a:r>
              <a:rPr lang="es-419" sz="1700">
                <a:solidFill>
                  <a:srgbClr val="000000"/>
                </a:solidFill>
              </a:rPr>
              <a:t>” (p. 14).</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Seres humanos se forman de un ser individual y un ser social (la sociedad).</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Las representaciones colectivas son resultado de un capital intelectual acumulado.</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 sociedad tiene una autoridad que se impone a los miembros para asegurar la acción común.</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 religión es tanto un sistema de ideas como de acción, el ritual es la manera en que la fe se crea y recrea periódicamente (p. 389). La experiencia causada por la sociedad solo deja sentir su influencia y adquiere conciencia de sí misma mediante la acción común de los individuos que la componen (p. 390).</a:t>
            </a:r>
            <a:endParaRPr sz="1700">
              <a:solidFill>
                <a:srgbClr val="000000"/>
              </a:solidFill>
            </a:endParaRPr>
          </a:p>
          <a:p>
            <a:pPr indent="-336550" lvl="0" marL="457200" rtl="0" algn="just">
              <a:spcBef>
                <a:spcPts val="1600"/>
              </a:spcBef>
              <a:spcAft>
                <a:spcPts val="0"/>
              </a:spcAft>
              <a:buClr>
                <a:srgbClr val="000000"/>
              </a:buClr>
              <a:buSzPts val="1700"/>
              <a:buChar char="●"/>
            </a:pPr>
            <a:r>
              <a:rPr lang="es-419" sz="1700">
                <a:solidFill>
                  <a:srgbClr val="000000"/>
                </a:solidFill>
              </a:rPr>
              <a:t>La sociedad se constituye ante todo por la idea que tiene sobre sí misma (p. 394).</a:t>
            </a:r>
            <a:endParaRPr sz="1700">
              <a:solidFill>
                <a:srgbClr val="000000"/>
              </a:solidFill>
            </a:endParaRPr>
          </a:p>
          <a:p>
            <a:pPr indent="0" lvl="0" marL="0" rtl="0" algn="just">
              <a:spcBef>
                <a:spcPts val="1600"/>
              </a:spcBef>
              <a:spcAft>
                <a:spcPts val="0"/>
              </a:spcAft>
              <a:buClr>
                <a:schemeClr val="dk1"/>
              </a:buClr>
              <a:buSzPts val="1100"/>
              <a:buFont typeface="Arial"/>
              <a:buNone/>
            </a:pPr>
            <a:r>
              <a:t/>
            </a:r>
            <a:endParaRPr sz="1700">
              <a:solidFill>
                <a:srgbClr val="000000"/>
              </a:solidFill>
            </a:endParaRPr>
          </a:p>
          <a:p>
            <a:pPr indent="0" lvl="0" marL="0" rtl="0" algn="just">
              <a:spcBef>
                <a:spcPts val="1600"/>
              </a:spcBef>
              <a:spcAft>
                <a:spcPts val="1600"/>
              </a:spcAft>
              <a:buNone/>
            </a:pPr>
            <a:r>
              <a:t/>
            </a:r>
            <a:endParaRPr sz="17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Google Shape;153;p21"/>
          <p:cNvSpPr txBox="1"/>
          <p:nvPr>
            <p:ph idx="1" type="body"/>
          </p:nvPr>
        </p:nvSpPr>
        <p:spPr>
          <a:xfrm>
            <a:off x="235500" y="434250"/>
            <a:ext cx="8520600" cy="4275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s-419">
                <a:solidFill>
                  <a:srgbClr val="000000"/>
                </a:solidFill>
              </a:rPr>
              <a:t>Pensamiento científico como perfeccionamiento del religioso (p. 399). Los conceptos más universales son la </a:t>
            </a:r>
            <a:r>
              <a:rPr b="1" lang="es-419">
                <a:solidFill>
                  <a:srgbClr val="000000"/>
                </a:solidFill>
              </a:rPr>
              <a:t>Categorías</a:t>
            </a:r>
            <a:r>
              <a:rPr lang="es-419">
                <a:solidFill>
                  <a:srgbClr val="000000"/>
                </a:solidFill>
              </a:rPr>
              <a:t>, que serían producto del pensamiento religioso.</a:t>
            </a:r>
            <a:endParaRPr>
              <a:solidFill>
                <a:srgbClr val="000000"/>
              </a:solidFill>
            </a:endParaRPr>
          </a:p>
          <a:p>
            <a:pPr indent="-342900" lvl="0" marL="457200" rtl="0" algn="l">
              <a:spcBef>
                <a:spcPts val="1600"/>
              </a:spcBef>
              <a:spcAft>
                <a:spcPts val="0"/>
              </a:spcAft>
              <a:buClr>
                <a:srgbClr val="000000"/>
              </a:buClr>
              <a:buSzPts val="1800"/>
              <a:buChar char="●"/>
            </a:pPr>
            <a:r>
              <a:rPr lang="es-419">
                <a:solidFill>
                  <a:srgbClr val="000000"/>
                </a:solidFill>
              </a:rPr>
              <a:t>La </a:t>
            </a:r>
            <a:r>
              <a:rPr b="1" lang="es-419">
                <a:solidFill>
                  <a:srgbClr val="000000"/>
                </a:solidFill>
              </a:rPr>
              <a:t>sociedad es una totalidad, </a:t>
            </a:r>
            <a:r>
              <a:rPr lang="es-419">
                <a:solidFill>
                  <a:srgbClr val="000000"/>
                </a:solidFill>
              </a:rPr>
              <a:t>fuera de ella nada existe, abarca toda la realidad que se conoce. El universo solo es pensado en su totalidad por la sociedad (p. 410).</a:t>
            </a:r>
            <a:endParaRPr>
              <a:solidFill>
                <a:srgbClr val="000000"/>
              </a:solidFill>
            </a:endParaRPr>
          </a:p>
          <a:p>
            <a:pPr indent="-342900" lvl="0" marL="457200" rtl="0" algn="l">
              <a:spcBef>
                <a:spcPts val="1600"/>
              </a:spcBef>
              <a:spcAft>
                <a:spcPts val="0"/>
              </a:spcAft>
              <a:buClr>
                <a:srgbClr val="000000"/>
              </a:buClr>
              <a:buSzPts val="1800"/>
              <a:buChar char="●"/>
            </a:pPr>
            <a:r>
              <a:rPr lang="es-419">
                <a:solidFill>
                  <a:srgbClr val="000000"/>
                </a:solidFill>
              </a:rPr>
              <a:t>Sociedad supone una </a:t>
            </a:r>
            <a:r>
              <a:rPr b="1" lang="es-419">
                <a:solidFill>
                  <a:srgbClr val="000000"/>
                </a:solidFill>
              </a:rPr>
              <a:t>organización consciente de sí misma</a:t>
            </a:r>
            <a:r>
              <a:rPr lang="es-419">
                <a:solidFill>
                  <a:srgbClr val="000000"/>
                </a:solidFill>
              </a:rPr>
              <a:t> (clasificación), posible en la medida de que existe un entendimiento común que da lugar a categorías (p. 411).</a:t>
            </a:r>
            <a:endParaRPr>
              <a:solidFill>
                <a:srgbClr val="000000"/>
              </a:solidFill>
            </a:endParaRPr>
          </a:p>
          <a:p>
            <a:pPr indent="0" lvl="0" marL="0" rtl="0" algn="l">
              <a:spcBef>
                <a:spcPts val="1600"/>
              </a:spcBef>
              <a:spcAft>
                <a:spcPts val="0"/>
              </a:spcAft>
              <a:buClr>
                <a:schemeClr val="dk1"/>
              </a:buClr>
              <a:buSzPts val="1100"/>
              <a:buFont typeface="Arial"/>
              <a:buNone/>
            </a:pPr>
            <a:r>
              <a:t/>
            </a:r>
            <a:endParaRPr>
              <a:solidFill>
                <a:srgbClr val="000000"/>
              </a:solidFill>
            </a:endParaRPr>
          </a:p>
          <a:p>
            <a:pPr indent="0" lvl="0" marL="0" rtl="0" algn="l">
              <a:spcBef>
                <a:spcPts val="1600"/>
              </a:spcBef>
              <a:spcAft>
                <a:spcPts val="1600"/>
              </a:spcAft>
              <a:buNone/>
            </a:pPr>
            <a:r>
              <a:t/>
            </a:r>
            <a:endParaRPr>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