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3"/>
  </p:sldMasterIdLst>
  <p:notesMasterIdLst>
    <p:notesMasterId r:id="rId12"/>
  </p:notesMasterIdLst>
  <p:handoutMasterIdLst>
    <p:handoutMasterId r:id="rId13"/>
  </p:handoutMasterIdLst>
  <p:sldIdLst>
    <p:sldId id="282" r:id="rId4"/>
    <p:sldId id="291" r:id="rId5"/>
    <p:sldId id="283" r:id="rId6"/>
    <p:sldId id="284" r:id="rId7"/>
    <p:sldId id="297" r:id="rId8"/>
    <p:sldId id="285" r:id="rId9"/>
    <p:sldId id="298" r:id="rId10"/>
    <p:sldId id="296" r:id="rId11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31" autoAdjust="0"/>
  </p:normalViewPr>
  <p:slideViewPr>
    <p:cSldViewPr snapToGrid="0">
      <p:cViewPr varScale="1">
        <p:scale>
          <a:sx n="77" d="100"/>
          <a:sy n="77" d="100"/>
        </p:scale>
        <p:origin x="49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1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47A010-AE7E-4B0D-810D-F3377E0011CF}" type="datetime1">
              <a:rPr lang="es-ES" smtClean="0"/>
              <a:t>24/11/2018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E0F111A-19E5-454C-AE3D-408EB1BC015B}" type="datetime1">
              <a:rPr lang="es-ES" noProof="0" smtClean="0"/>
              <a:t>24/11/2018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8177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274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696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4784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896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4832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2690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9235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abstract-art-texture-colors-1283138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6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s-ES" noProof="0" dirty="0"/>
              <a:t>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450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1511250"/>
            <a:ext cx="4500000" cy="468000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CD4FE60C-ACE5-4516-8CB6-EEDD96DB735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texto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um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Quin-to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Quin-to nivel</a:t>
            </a: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Quin-to nivel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Quin-to nivel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Quin-to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l 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6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l títu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6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 de 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74CE885-723A-4D6A-8057-9A382BDCDB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980476" y="0"/>
            <a:ext cx="2211524" cy="6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 de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Marcador de posición de imagen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mparación izquierdo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comparación izquierdo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8" name="Marcador de posición de texto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Escriba la leyenda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12" name="Marcador de texto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2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Número de teléfono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2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Identificador de red social o correo electrónico</a:t>
            </a:r>
          </a:p>
        </p:txBody>
      </p:sp>
      <p:sp>
        <p:nvSpPr>
          <p:cNvPr id="14" name="Marcador de texto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2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Sitio web de la empresa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4" name="Cuadro de texto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es-ES" sz="1600" b="1" spc="-100" noProof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FIRST UP</a:t>
            </a:r>
            <a:br>
              <a:rPr lang="es-ES" sz="1600" b="1" spc="-100" baseline="0" noProof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</a:br>
            <a:r>
              <a:rPr lang="es-ES" sz="1600" b="1" spc="-100" noProof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es-ES" sz="1600" b="1" spc="-100" noProof="0">
                <a:solidFill>
                  <a:schemeClr val="tx1"/>
                </a:solidFill>
                <a:latin typeface="Corbel" panose="020B0503020204020204" pitchFamily="34" charset="0"/>
              </a:rPr>
              <a:t>CONSULTANTS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B322F68-670D-45A0-A54F-7E70BCEAED3F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69B5F15-353A-4344-8D61-F4E25AA9FB6C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FA0C0AA-FCE8-4A7F-928A-54C96BBA9053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sz="4000" dirty="0"/>
              <a:t>Dialéctica Sistemática:</a:t>
            </a:r>
            <a:br>
              <a:rPr lang="es-ES" sz="4000" dirty="0"/>
            </a:br>
            <a:r>
              <a:rPr lang="es-ES" sz="4000" dirty="0"/>
              <a:t> El legado de Hegel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8"/>
            <a:ext cx="2668572" cy="1370227"/>
          </a:xfrm>
        </p:spPr>
        <p:txBody>
          <a:bodyPr rtlCol="0"/>
          <a:lstStyle/>
          <a:p>
            <a:pPr rtl="0"/>
            <a:r>
              <a:rPr lang="es-ES" sz="1600" dirty="0"/>
              <a:t>“Los filósofos no han hecho más que interpretar el mundo, de lo que se trata es de transformarlo.”</a:t>
            </a:r>
          </a:p>
        </p:txBody>
      </p:sp>
      <p:pic>
        <p:nvPicPr>
          <p:cNvPr id="18" name="Marcador de posición de imagen 17">
            <a:extLst>
              <a:ext uri="{FF2B5EF4-FFF2-40B4-BE49-F238E27FC236}">
                <a16:creationId xmlns:a16="http://schemas.microsoft.com/office/drawing/2014/main" id="{2411CA0B-8E20-7C48-9074-8D57423981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8" r="379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Recorrido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5E40B9-054F-4D79-BD17-68E71C740D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es-ES" sz="2800" dirty="0"/>
              <a:t>El renacer de la heterodoxia en el marxismo</a:t>
            </a:r>
            <a:br>
              <a:rPr lang="es-ES" sz="2800" dirty="0"/>
            </a:br>
            <a:endParaRPr lang="es-ES" sz="2800" dirty="0"/>
          </a:p>
          <a:p>
            <a:pPr rtl="0"/>
            <a:r>
              <a:rPr lang="es-ES" dirty="0"/>
              <a:t>Filosofía de la Praxis</a:t>
            </a:r>
          </a:p>
          <a:p>
            <a:pPr rtl="0"/>
            <a:r>
              <a:rPr lang="es-ES" dirty="0"/>
              <a:t>Neue Marx Lekture</a:t>
            </a:r>
          </a:p>
          <a:p>
            <a:pPr rtl="0"/>
            <a:r>
              <a:rPr lang="es-ES" dirty="0"/>
              <a:t>Nueva Dialéctica (ISMT)</a:t>
            </a:r>
          </a:p>
          <a:p>
            <a:pPr rtl="0"/>
            <a:endParaRPr lang="es-ES" dirty="0"/>
          </a:p>
        </p:txBody>
      </p:sp>
      <p:pic>
        <p:nvPicPr>
          <p:cNvPr id="19" name="Marcador de posición de imagen 18">
            <a:extLst>
              <a:ext uri="{FF2B5EF4-FFF2-40B4-BE49-F238E27FC236}">
                <a16:creationId xmlns:a16="http://schemas.microsoft.com/office/drawing/2014/main" id="{78E3D4B9-3B79-3A44-BAC1-8FEE23274B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1" r="14361"/>
          <a:stretch>
            <a:fillRect/>
          </a:stretch>
        </p:blipFill>
        <p:spPr/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701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886" y="1193500"/>
            <a:ext cx="5184913" cy="432000"/>
          </a:xfrm>
        </p:spPr>
        <p:txBody>
          <a:bodyPr rtlCol="0"/>
          <a:lstStyle/>
          <a:p>
            <a:pPr rtl="0"/>
            <a:r>
              <a:rPr lang="es-ES" dirty="0"/>
              <a:t>propuesta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30800" y="1737465"/>
            <a:ext cx="4498999" cy="1469199"/>
          </a:xfrm>
        </p:spPr>
        <p:txBody>
          <a:bodyPr rtlCol="0"/>
          <a:lstStyle/>
          <a:p>
            <a:r>
              <a:rPr lang="es-CL" dirty="0"/>
              <a:t>“[La dialéctica], porque crítica y revolucionaria por esencia, enfoca todas las formas actuales en pleno movimiento, sin omitir, por tanto, lo que tiene de perecedero y sin dejarse intimidar por nada.”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4886" y="3027106"/>
            <a:ext cx="5184800" cy="3164893"/>
          </a:xfrm>
        </p:spPr>
        <p:txBody>
          <a:bodyPr rtlCol="0"/>
          <a:lstStyle/>
          <a:p>
            <a:pPr marL="0" indent="0" rtl="0">
              <a:buNone/>
            </a:pPr>
            <a:r>
              <a:rPr lang="es-ES" sz="2400" dirty="0"/>
              <a:t>La dialéctica sistemática propone, principalmente, lo siguiente:</a:t>
            </a:r>
          </a:p>
          <a:p>
            <a:r>
              <a:rPr lang="es-ES" dirty="0"/>
              <a:t> Articulación de categorías en pos de conceptualizar una totalidad concreta realmente existente.</a:t>
            </a:r>
          </a:p>
          <a:p>
            <a:r>
              <a:rPr lang="es-ES" dirty="0"/>
              <a:t>Dar cuenta del movimiento real, siguiendo el desenvolvimiento de las contradicciones inmanentes de los conceptos</a:t>
            </a:r>
          </a:p>
          <a:p>
            <a:r>
              <a:rPr lang="es-ES" dirty="0"/>
              <a:t>Partir de una abstracción simple para llegar a una totalidad concreta como síntesis de múltiples determinaciones</a:t>
            </a:r>
          </a:p>
          <a:p>
            <a:pPr rtl="0"/>
            <a:endParaRPr lang="es-ES" dirty="0"/>
          </a:p>
        </p:txBody>
      </p:sp>
      <p:pic>
        <p:nvPicPr>
          <p:cNvPr id="18" name="Marcador de posición de imagen 17">
            <a:extLst>
              <a:ext uri="{FF2B5EF4-FFF2-40B4-BE49-F238E27FC236}">
                <a16:creationId xmlns:a16="http://schemas.microsoft.com/office/drawing/2014/main" id="{40103AEC-DE5B-544B-A074-043639D164F6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6" r="36606"/>
          <a:stretch>
            <a:fillRect/>
          </a:stretch>
        </p:blipFill>
        <p:spPr/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debate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br>
              <a:rPr lang="es-CL" dirty="0"/>
            </a:br>
            <a:r>
              <a:rPr lang="es-CL" dirty="0"/>
              <a:t>“En Hegel la dialéctica está puesta al revés. Es necesario darla vuelta, para descubrir así el núcleo racional que se oculta bajo la envoltura mística.”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119626"/>
            <a:ext cx="4500000" cy="498616"/>
          </a:xfrm>
        </p:spPr>
        <p:txBody>
          <a:bodyPr rtlCol="0"/>
          <a:lstStyle/>
          <a:p>
            <a:pPr rtl="0"/>
            <a:r>
              <a:rPr lang="es-ES" dirty="0"/>
              <a:t>Tony Smith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979759"/>
            <a:ext cx="4500000" cy="2520000"/>
          </a:xfrm>
        </p:spPr>
        <p:txBody>
          <a:bodyPr rtlCol="0"/>
          <a:lstStyle/>
          <a:p>
            <a:pPr rtl="0"/>
            <a:r>
              <a:rPr lang="es-ES" dirty="0"/>
              <a:t>Lectura materialista de la Ciencia de la Lógica. </a:t>
            </a:r>
          </a:p>
          <a:p>
            <a:pPr rtl="0"/>
            <a:endParaRPr lang="es-ES" dirty="0"/>
          </a:p>
          <a:p>
            <a:pPr lvl="1" rtl="0"/>
            <a:r>
              <a:rPr lang="es-ES" dirty="0"/>
              <a:t>Esencialmente, la dialéctica hegeliana coincide en todo con la dialéctica marxiana.</a:t>
            </a:r>
          </a:p>
          <a:p>
            <a:pPr lvl="1" rtl="0"/>
            <a:r>
              <a:rPr lang="es-ES" dirty="0"/>
              <a:t>La Ciencia de la Lógica es una exposición dialéctica sistemática de las estructuras ontológicas fundamentales del ser material real.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9800" y="2120386"/>
            <a:ext cx="4500000" cy="496920"/>
          </a:xfrm>
        </p:spPr>
        <p:txBody>
          <a:bodyPr rtlCol="0"/>
          <a:lstStyle/>
          <a:p>
            <a:pPr rtl="0"/>
            <a:r>
              <a:rPr lang="es-ES" dirty="0"/>
              <a:t>Christopher Arthur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2976450"/>
            <a:ext cx="4500000" cy="2520000"/>
          </a:xfrm>
        </p:spPr>
        <p:txBody>
          <a:bodyPr rtlCol="0"/>
          <a:lstStyle/>
          <a:p>
            <a:pPr rtl="0"/>
            <a:r>
              <a:rPr lang="es-ES" dirty="0"/>
              <a:t>Tesis de la homologación</a:t>
            </a:r>
          </a:p>
          <a:p>
            <a:pPr rtl="0"/>
            <a:endParaRPr lang="es-ES" dirty="0"/>
          </a:p>
          <a:p>
            <a:pPr lvl="1" rtl="0"/>
            <a:r>
              <a:rPr lang="es-ES" dirty="0"/>
              <a:t>El Capital sigue la estructura expositiva de La Ciencia de la Lógica.</a:t>
            </a:r>
          </a:p>
          <a:p>
            <a:pPr lvl="1" rtl="0"/>
            <a:r>
              <a:rPr lang="es-ES" dirty="0"/>
              <a:t>Es posible un mapeo de correspondencia de la mayoría de las categorías de La Ciencia de la Lógica en la presentación sistemática de El Capital. 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superación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5E40B9-054F-4D79-BD17-68E71C740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393" y="906096"/>
            <a:ext cx="3736800" cy="3933645"/>
          </a:xfrm>
        </p:spPr>
        <p:txBody>
          <a:bodyPr rtlCol="0"/>
          <a:lstStyle/>
          <a:p>
            <a:pPr marL="0" indent="0" rtl="0">
              <a:buNone/>
            </a:pPr>
            <a:r>
              <a:rPr lang="es-ES" sz="3200" dirty="0"/>
              <a:t>La crítica de Caligaris y Starosta</a:t>
            </a:r>
            <a:br>
              <a:rPr lang="es-ES" sz="3200" dirty="0"/>
            </a:br>
            <a:endParaRPr lang="es-ES" sz="3200" dirty="0"/>
          </a:p>
          <a:p>
            <a:pPr rtl="0"/>
            <a:r>
              <a:rPr lang="es-ES" dirty="0"/>
              <a:t>El núcleo racional: presentar el despliegue de la determinación más simple de lo real. </a:t>
            </a:r>
          </a:p>
          <a:p>
            <a:pPr rtl="0"/>
            <a:r>
              <a:rPr lang="es-ES" dirty="0"/>
              <a:t>Reproducción ideal de un proceso real, o el punto de partida y la relación entre forma y contenido.</a:t>
            </a:r>
          </a:p>
          <a:p>
            <a:pPr rtl="0"/>
            <a:r>
              <a:rPr lang="es-ES" dirty="0"/>
              <a:t>Afirmación mediante la propia negación. De la abstracción formal a la abstracción real.</a:t>
            </a:r>
          </a:p>
          <a:p>
            <a:pPr rtl="0"/>
            <a:r>
              <a:rPr lang="es-ES" dirty="0"/>
              <a:t>Método dialéctico como método revolucionario de la clase obrera.</a:t>
            </a:r>
          </a:p>
        </p:txBody>
      </p:sp>
      <p:pic>
        <p:nvPicPr>
          <p:cNvPr id="19" name="Marcador de posición de imagen 18">
            <a:extLst>
              <a:ext uri="{FF2B5EF4-FFF2-40B4-BE49-F238E27FC236}">
                <a16:creationId xmlns:a16="http://schemas.microsoft.com/office/drawing/2014/main" id="{78E3D4B9-3B79-3A44-BAC1-8FEE23274B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1" r="14361"/>
          <a:stretch>
            <a:fillRect/>
          </a:stretch>
        </p:blipFill>
        <p:spPr>
          <a:xfrm>
            <a:off x="7560193" y="1462177"/>
            <a:ext cx="3737526" cy="3933645"/>
          </a:xfr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73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8044" y="5096632"/>
            <a:ext cx="3235956" cy="1094618"/>
          </a:xfrm>
        </p:spPr>
        <p:txBody>
          <a:bodyPr rtlCol="0"/>
          <a:lstStyle/>
          <a:p>
            <a:pPr rtl="0"/>
            <a:r>
              <a:rPr lang="es-ES" dirty="0"/>
              <a:t>“La investigación debe apropiarse pormenorizadamente de su objeto, analizar sus distintas formas de desarrollo y rastrear su nexo interno. Tan sólo después de consumada esa labor, puede exponerse adecuadamente el movimiento real.” </a:t>
            </a:r>
          </a:p>
        </p:txBody>
      </p:sp>
      <p:pic>
        <p:nvPicPr>
          <p:cNvPr id="18" name="Marcador de posición de imagen 17">
            <a:extLst>
              <a:ext uri="{FF2B5EF4-FFF2-40B4-BE49-F238E27FC236}">
                <a16:creationId xmlns:a16="http://schemas.microsoft.com/office/drawing/2014/main" id="{1737DA0F-B2C4-4840-AACC-FCCC344DDF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1" r="14371"/>
          <a:stretch>
            <a:fillRect/>
          </a:stretch>
        </p:blipFill>
        <p:spPr>
          <a:xfrm>
            <a:off x="6289993" y="432000"/>
            <a:ext cx="5472113" cy="5759250"/>
          </a:xfr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>
            <a:extLst>
              <a:ext uri="{FF2B5EF4-FFF2-40B4-BE49-F238E27FC236}">
                <a16:creationId xmlns:a16="http://schemas.microsoft.com/office/drawing/2014/main" id="{F11A6B65-5A20-4F4D-ACBB-ED50132D4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7560" y="179376"/>
            <a:ext cx="6798250" cy="1674470"/>
          </a:xfrm>
        </p:spPr>
        <p:txBody>
          <a:bodyPr rtlCol="0"/>
          <a:lstStyle/>
          <a:p>
            <a:pPr rtl="0"/>
            <a:r>
              <a:rPr lang="es-ES" dirty="0"/>
              <a:t>Bibliografía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6613" y="1853846"/>
            <a:ext cx="10446707" cy="4183699"/>
          </a:xfrm>
        </p:spPr>
        <p:txBody>
          <a:bodyPr rtlCol="0"/>
          <a:lstStyle/>
          <a:p>
            <a:pPr algn="just" rtl="0"/>
            <a:endParaRPr lang="es-ES" dirty="0"/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s-ES" dirty="0"/>
              <a:t>Guido Starosta, Gastón Caligaris, “Trabajo, Valor y Capital”. 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s-ES" dirty="0"/>
              <a:t>Guido Starosta, “</a:t>
            </a:r>
            <a:r>
              <a:rPr lang="es-ES" dirty="0" err="1"/>
              <a:t>Marx`s</a:t>
            </a:r>
            <a:r>
              <a:rPr lang="es-ES" dirty="0"/>
              <a:t> Capital, </a:t>
            </a:r>
            <a:r>
              <a:rPr lang="es-ES" dirty="0" err="1"/>
              <a:t>Method</a:t>
            </a:r>
            <a:r>
              <a:rPr lang="es-ES" dirty="0"/>
              <a:t> and </a:t>
            </a:r>
            <a:r>
              <a:rPr lang="es-ES" dirty="0" err="1"/>
              <a:t>Revolutionary</a:t>
            </a:r>
            <a:r>
              <a:rPr lang="es-ES" dirty="0"/>
              <a:t> </a:t>
            </a:r>
            <a:r>
              <a:rPr lang="es-ES" dirty="0" err="1"/>
              <a:t>Subjectivity</a:t>
            </a:r>
            <a:r>
              <a:rPr lang="es-ES" dirty="0"/>
              <a:t>”.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s-ES" dirty="0"/>
              <a:t>Christopher Arthur, “</a:t>
            </a:r>
            <a:r>
              <a:rPr lang="es-ES" dirty="0" err="1"/>
              <a:t>The</a:t>
            </a:r>
            <a:r>
              <a:rPr lang="es-ES" dirty="0"/>
              <a:t> New </a:t>
            </a:r>
            <a:r>
              <a:rPr lang="es-ES" dirty="0" err="1"/>
              <a:t>Dialectic</a:t>
            </a:r>
            <a:r>
              <a:rPr lang="es-ES" dirty="0"/>
              <a:t> and </a:t>
            </a:r>
            <a:r>
              <a:rPr lang="es-ES" dirty="0" err="1"/>
              <a:t>Marx`s</a:t>
            </a:r>
            <a:r>
              <a:rPr lang="es-ES" dirty="0"/>
              <a:t> Capital”. 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s-ES" dirty="0"/>
              <a:t>Tony Smith, “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Logic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Marx`s</a:t>
            </a:r>
            <a:r>
              <a:rPr lang="es-ES" dirty="0"/>
              <a:t> Capital”.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s-ES" dirty="0"/>
              <a:t>Karl Marx, “El Capital”.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s-ES" dirty="0"/>
              <a:t>Juan Iñigo Carrera, “El Capital: Razón histórica, sujeto revolucionario, y conciencia”. </a:t>
            </a:r>
          </a:p>
          <a:p>
            <a:pPr algn="just" rtl="0"/>
            <a:endParaRPr lang="es-ES" dirty="0"/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14188" y="6402388"/>
            <a:ext cx="277812" cy="273050"/>
          </a:xfrm>
        </p:spPr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246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>
            <a:extLst>
              <a:ext uri="{FF2B5EF4-FFF2-40B4-BE49-F238E27FC236}">
                <a16:creationId xmlns:a16="http://schemas.microsoft.com/office/drawing/2014/main" id="{F11A6B65-5A20-4F4D-ACBB-ED50132D4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7560" y="2095859"/>
            <a:ext cx="6798250" cy="1674470"/>
          </a:xfrm>
        </p:spPr>
        <p:txBody>
          <a:bodyPr rtlCol="0"/>
          <a:lstStyle/>
          <a:p>
            <a:pPr rtl="0"/>
            <a:r>
              <a:rPr lang="es-ES"/>
              <a:t>GRACIAS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1760" y="4018793"/>
            <a:ext cx="3329850" cy="382887"/>
          </a:xfrm>
        </p:spPr>
        <p:txBody>
          <a:bodyPr rtlCol="0"/>
          <a:lstStyle/>
          <a:p>
            <a:pPr algn="ctr" rtl="0"/>
            <a:r>
              <a:rPr lang="es-ES" dirty="0"/>
              <a:t>Matías Guerra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14188" y="6402388"/>
            <a:ext cx="277812" cy="273050"/>
          </a:xfrm>
        </p:spPr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753_TF16411245.potx" id="{E8952088-D048-4073-95D4-0558EE9F43E6}" vid="{C7DF3C0D-9A30-4C51-86AE-01ED9D78E13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B61CFE-D4DA-4753-A9A5-D482B9609A35}">
  <ds:schemaRefs>
    <ds:schemaRef ds:uri="http://purl.org/dc/dcmitype/"/>
    <ds:schemaRef ds:uri="http://schemas.microsoft.com/sharepoint/v3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dc4bcd6-49db-4c07-9060-8acfc67cef9f"/>
    <ds:schemaRef ds:uri="http://schemas.microsoft.com/office/2006/documentManagement/types"/>
    <ds:schemaRef ds:uri="http://purl.org/dc/terms/"/>
    <ds:schemaRef ds:uri="fb0879af-3eba-417a-a55a-ffe6dcd6ca77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8A784AD-7888-482C-A72A-80D3063962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minimalista con colores</Template>
  <TotalTime>0</TotalTime>
  <Words>357</Words>
  <Application>Microsoft Office PowerPoint</Application>
  <PresentationFormat>Panorámica</PresentationFormat>
  <Paragraphs>57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Calibri</vt:lpstr>
      <vt:lpstr>Corbel</vt:lpstr>
      <vt:lpstr>Times New Roman</vt:lpstr>
      <vt:lpstr>Tema de Office</vt:lpstr>
      <vt:lpstr>Dialéctica Sistemática:  El legado de Hegel</vt:lpstr>
      <vt:lpstr>Recorrido</vt:lpstr>
      <vt:lpstr>propuesta</vt:lpstr>
      <vt:lpstr>debate</vt:lpstr>
      <vt:lpstr>superación</vt:lpstr>
      <vt:lpstr>Presentación de PowerPoint</vt:lpstr>
      <vt:lpstr>Bibliografía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2018-11-20T00:19:32Z</dcterms:created>
  <dcterms:modified xsi:type="dcterms:W3CDTF">2018-11-26T05:44:27Z</dcterms:modified>
</cp:coreProperties>
</file>