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  <p:embeddedFont>
      <p:font typeface="Source Sans Pro ExtraLight"/>
      <p:regular r:id="rId20"/>
      <p:bold r:id="rId21"/>
      <p:italic r:id="rId22"/>
      <p:boldItalic r:id="rId23"/>
    </p:embeddedFont>
    <p:embeddedFont>
      <p:font typeface="Source Sans Pr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SansProExtraLight-regular.fntdata"/><Relationship Id="rId22" Type="http://schemas.openxmlformats.org/officeDocument/2006/relationships/font" Target="fonts/SourceSansProExtraLight-italic.fntdata"/><Relationship Id="rId21" Type="http://schemas.openxmlformats.org/officeDocument/2006/relationships/font" Target="fonts/SourceSansProExtraLight-bold.fntdata"/><Relationship Id="rId24" Type="http://schemas.openxmlformats.org/officeDocument/2006/relationships/font" Target="fonts/SourceSansPro-regular.fntdata"/><Relationship Id="rId23" Type="http://schemas.openxmlformats.org/officeDocument/2006/relationships/font" Target="fonts/SourceSansProExtraLight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SourceSansPro-italic.fntdata"/><Relationship Id="rId25" Type="http://schemas.openxmlformats.org/officeDocument/2006/relationships/font" Target="fonts/SourceSansPro-bold.fntdata"/><Relationship Id="rId27" Type="http://schemas.openxmlformats.org/officeDocument/2006/relationships/font" Target="fonts/SourceSansPr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19" Type="http://schemas.openxmlformats.org/officeDocument/2006/relationships/font" Target="fonts/Roboto-boldItalic.fntdata"/><Relationship Id="rId18" Type="http://schemas.openxmlformats.org/officeDocument/2006/relationships/font" Target="fonts/Robo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45e6b5f00b_0_7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45e6b5f00b_0_7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45e42c27c4_0_5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45e42c27c4_0_5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5e42c27c4_0_5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45e42c27c4_0_5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45e42c27c4_0_5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45e42c27c4_0_5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45e42c27c4_0_13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45e42c27c4_0_13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5e42c27c4_0_16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5e42c27c4_0_16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45e42c27c4_0_6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45e42c27c4_0_6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5e42c27c4_0_16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5e42c27c4_0_16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5e42c27c4_0_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45e42c27c4_0_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showMasterSp="0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/>
          <p:nvPr/>
        </p:nvSpPr>
        <p:spPr>
          <a:xfrm>
            <a:off x="7010400" y="114299"/>
            <a:ext cx="1981200" cy="491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5" name="Google Shape;15;p2"/>
          <p:cNvSpPr/>
          <p:nvPr/>
        </p:nvSpPr>
        <p:spPr>
          <a:xfrm>
            <a:off x="152400" y="115442"/>
            <a:ext cx="6705600" cy="4914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7010400" y="1539720"/>
            <a:ext cx="19812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380"/>
              </a:spcBef>
              <a:spcAft>
                <a:spcPts val="0"/>
              </a:spcAft>
              <a:buSzPts val="1900"/>
              <a:buNone/>
              <a:defRPr sz="1900">
                <a:solidFill>
                  <a:srgbClr val="FFFFFF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28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260"/>
              </a:spcBef>
              <a:spcAft>
                <a:spcPts val="0"/>
              </a:spcAft>
              <a:buSzPts val="13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24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24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24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240"/>
              </a:spcBef>
              <a:spcAft>
                <a:spcPts val="0"/>
              </a:spcAft>
              <a:buSzPts val="12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type="title"/>
          </p:nvPr>
        </p:nvSpPr>
        <p:spPr>
          <a:xfrm>
            <a:off x="457200" y="1539720"/>
            <a:ext cx="63246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Source Sans Pro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1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 rot="5400000">
            <a:off x="2932142" y="-1261747"/>
            <a:ext cx="3305700" cy="84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◼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83" name="Google Shape;83;p11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showMasterSp="0" type="vertTitleAndTx">
  <p:cSld name="VERTICAL_TITLE_AND_VERTICAL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2"/>
          <p:cNvSpPr/>
          <p:nvPr/>
        </p:nvSpPr>
        <p:spPr>
          <a:xfrm>
            <a:off x="152400" y="110489"/>
            <a:ext cx="6705600" cy="491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8" name="Google Shape;88;p12"/>
          <p:cNvSpPr/>
          <p:nvPr/>
        </p:nvSpPr>
        <p:spPr>
          <a:xfrm>
            <a:off x="7010400" y="110489"/>
            <a:ext cx="1956000" cy="4917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9" name="Google Shape;89;p12"/>
          <p:cNvSpPr txBox="1"/>
          <p:nvPr>
            <p:ph type="title"/>
          </p:nvPr>
        </p:nvSpPr>
        <p:spPr>
          <a:xfrm rot="5400000">
            <a:off x="5806650" y="1562128"/>
            <a:ext cx="4388700" cy="1676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12"/>
          <p:cNvSpPr txBox="1"/>
          <p:nvPr>
            <p:ph idx="1" type="body"/>
          </p:nvPr>
        </p:nvSpPr>
        <p:spPr>
          <a:xfrm rot="5400000">
            <a:off x="1272750" y="-609572"/>
            <a:ext cx="43887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◼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_1">
  <p:cSld name="TITLE_1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45700" lIns="91425" spcFirstLastPara="1" rIns="91425" wrap="square" tIns="45700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96" name="Google Shape;9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45700" lIns="91425" spcFirstLastPara="1" rIns="91425" wrap="square" tIns="45700"/>
          <a:lstStyle>
            <a:lvl1pPr lvl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26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97" name="Google Shape;9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380999" y="1289303"/>
            <a:ext cx="8407800" cy="33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SzPts val="1800"/>
              <a:buChar char="◼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26" name="Google Shape;26;p3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showMasterSp="0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/>
          <p:nvPr/>
        </p:nvSpPr>
        <p:spPr>
          <a:xfrm>
            <a:off x="7010400" y="114299"/>
            <a:ext cx="1981200" cy="4917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9" name="Google Shape;29;p4"/>
          <p:cNvSpPr/>
          <p:nvPr/>
        </p:nvSpPr>
        <p:spPr>
          <a:xfrm>
            <a:off x="152400" y="115442"/>
            <a:ext cx="6705600" cy="4914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30" name="Google Shape;30;p4"/>
          <p:cNvSpPr txBox="1"/>
          <p:nvPr>
            <p:ph idx="1" type="body"/>
          </p:nvPr>
        </p:nvSpPr>
        <p:spPr>
          <a:xfrm>
            <a:off x="7162799" y="2169208"/>
            <a:ext cx="16002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2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33" name="Google Shape;33;p4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type="title"/>
          </p:nvPr>
        </p:nvSpPr>
        <p:spPr>
          <a:xfrm>
            <a:off x="381000" y="2169208"/>
            <a:ext cx="63246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Font typeface="Source Sans Pro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"/>
          <p:cNvSpPr txBox="1"/>
          <p:nvPr>
            <p:ph idx="1" type="body"/>
          </p:nvPr>
        </p:nvSpPr>
        <p:spPr>
          <a:xfrm>
            <a:off x="457200" y="1289304"/>
            <a:ext cx="4038600" cy="33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◼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9pPr>
          </a:lstStyle>
          <a:p/>
        </p:txBody>
      </p:sp>
      <p:sp>
        <p:nvSpPr>
          <p:cNvPr id="37" name="Google Shape;37;p5"/>
          <p:cNvSpPr txBox="1"/>
          <p:nvPr>
            <p:ph idx="2" type="body"/>
          </p:nvPr>
        </p:nvSpPr>
        <p:spPr>
          <a:xfrm>
            <a:off x="4648200" y="1289304"/>
            <a:ext cx="4038600" cy="33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SzPts val="2800"/>
              <a:buChar char="◼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9pPr>
          </a:lstStyle>
          <a:p/>
        </p:txBody>
      </p:sp>
      <p:sp>
        <p:nvSpPr>
          <p:cNvPr id="38" name="Google Shape;38;p5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41" name="Google Shape;41;p5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idx="1" type="body"/>
          </p:nvPr>
        </p:nvSpPr>
        <p:spPr>
          <a:xfrm>
            <a:off x="457200" y="1291829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4" name="Google Shape;44;p6"/>
          <p:cNvSpPr txBox="1"/>
          <p:nvPr>
            <p:ph idx="2" type="body"/>
          </p:nvPr>
        </p:nvSpPr>
        <p:spPr>
          <a:xfrm>
            <a:off x="457200" y="1828799"/>
            <a:ext cx="4040100" cy="27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◼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/>
        </p:txBody>
      </p:sp>
      <p:sp>
        <p:nvSpPr>
          <p:cNvPr id="45" name="Google Shape;45;p6"/>
          <p:cNvSpPr txBox="1"/>
          <p:nvPr>
            <p:ph idx="3" type="body"/>
          </p:nvPr>
        </p:nvSpPr>
        <p:spPr>
          <a:xfrm>
            <a:off x="4645025" y="1291829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indent="-228600" lvl="0" marL="457200" algn="ctr">
              <a:spcBef>
                <a:spcPts val="480"/>
              </a:spcBef>
              <a:spcAft>
                <a:spcPts val="0"/>
              </a:spcAft>
              <a:buSzPts val="2400"/>
              <a:buNone/>
              <a:defRPr b="0" sz="2400">
                <a:solidFill>
                  <a:schemeClr val="dk2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46" name="Google Shape;46;p6"/>
          <p:cNvSpPr txBox="1"/>
          <p:nvPr>
            <p:ph idx="4" type="body"/>
          </p:nvPr>
        </p:nvSpPr>
        <p:spPr>
          <a:xfrm>
            <a:off x="4645025" y="1828799"/>
            <a:ext cx="4041900" cy="276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SzPts val="2400"/>
              <a:buChar char="◼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SzPts val="1600"/>
              <a:buChar char="▪"/>
              <a:defRPr sz="1600"/>
            </a:lvl9pPr>
          </a:lstStyle>
          <a:p/>
        </p:txBody>
      </p:sp>
      <p:sp>
        <p:nvSpPr>
          <p:cNvPr id="47" name="Google Shape;47;p6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50" name="Google Shape;50;p6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ólo el título" type="titleOnly">
  <p:cSld name="TITLE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7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55" name="Google Shape;55;p7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showMasterSp="0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/>
          <p:nvPr/>
        </p:nvSpPr>
        <p:spPr>
          <a:xfrm>
            <a:off x="152400" y="113189"/>
            <a:ext cx="8831700" cy="4917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58" name="Google Shape;58;p8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showMasterSp="0" type="objTx">
  <p:cSld name="OBJECT_WITH_CAPTION_TEXT">
    <p:bg>
      <p:bgPr>
        <a:solidFill>
          <a:schemeClr val="lt2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3" name="Google Shape;63;p9"/>
          <p:cNvSpPr/>
          <p:nvPr/>
        </p:nvSpPr>
        <p:spPr>
          <a:xfrm>
            <a:off x="7010400" y="113157"/>
            <a:ext cx="1981200" cy="491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4" name="Google Shape;64;p9"/>
          <p:cNvSpPr/>
          <p:nvPr/>
        </p:nvSpPr>
        <p:spPr>
          <a:xfrm>
            <a:off x="152400" y="114300"/>
            <a:ext cx="6705600" cy="4914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609600" y="228600"/>
            <a:ext cx="58674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SzPts val="3200"/>
              <a:buChar char="◼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SzPts val="2800"/>
              <a:buChar char="▪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SzPts val="2400"/>
              <a:buChar char="▪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SzPts val="2000"/>
              <a:buChar char="▪"/>
              <a:defRPr sz="2000"/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7159752" y="1597914"/>
            <a:ext cx="1673400" cy="21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algn="ctr">
              <a:spcBef>
                <a:spcPts val="0"/>
              </a:spcBef>
              <a:buNone/>
              <a:defRPr b="0" i="0" sz="1100" u="none" cap="none" strike="noStrike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70" name="Google Shape;70;p9"/>
          <p:cNvSpPr txBox="1"/>
          <p:nvPr>
            <p:ph type="title"/>
          </p:nvPr>
        </p:nvSpPr>
        <p:spPr>
          <a:xfrm>
            <a:off x="7159752" y="342900"/>
            <a:ext cx="1675800" cy="1254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Source Sans Pro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showMasterSp="0" type="picTx">
  <p:cSld name="PICTURE_WITH_CAPTION_TEXT"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3" name="Google Shape;73;p10"/>
          <p:cNvSpPr/>
          <p:nvPr/>
        </p:nvSpPr>
        <p:spPr>
          <a:xfrm>
            <a:off x="7010400" y="113157"/>
            <a:ext cx="1981200" cy="49173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4" name="Google Shape;74;p10"/>
          <p:cNvSpPr/>
          <p:nvPr>
            <p:ph idx="2" type="pic"/>
          </p:nvPr>
        </p:nvSpPr>
        <p:spPr>
          <a:xfrm>
            <a:off x="152400" y="114300"/>
            <a:ext cx="6705600" cy="491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Noto Sans Symbols"/>
              <a:buNone/>
              <a:defRPr b="0" i="0" sz="32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Noto Sans Symbols"/>
              <a:buNone/>
              <a:defRPr b="0" i="0" sz="28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Noto Sans Symbols"/>
              <a:buNone/>
              <a:defRPr b="0" i="0" sz="24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accent4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Noto Sans Symbols"/>
              <a:buNone/>
              <a:defRPr b="0" i="0" sz="2000" u="none" cap="none" strike="noStrike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7162800" y="1600200"/>
            <a:ext cx="1676400" cy="22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0"/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6" name="Google Shape;76;p10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0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  <p:sp>
        <p:nvSpPr>
          <p:cNvPr id="79" name="Google Shape;79;p10"/>
          <p:cNvSpPr txBox="1"/>
          <p:nvPr>
            <p:ph type="title"/>
          </p:nvPr>
        </p:nvSpPr>
        <p:spPr>
          <a:xfrm>
            <a:off x="7162800" y="345186"/>
            <a:ext cx="1676400" cy="1254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Font typeface="Source Sans Pro"/>
              <a:buNone/>
              <a:defRPr sz="2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>
            <a:off x="152400" y="1226228"/>
            <a:ext cx="8831700" cy="37842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7" name="Google Shape;7;p1"/>
          <p:cNvSpPr/>
          <p:nvPr/>
        </p:nvSpPr>
        <p:spPr>
          <a:xfrm>
            <a:off x="152399" y="114300"/>
            <a:ext cx="8814000" cy="1009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" name="Google Shape;8;p1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Source Sans Pro"/>
              <a:buNone/>
              <a:defRPr b="0" i="0" sz="3200" u="none" cap="none" strike="noStrike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Google Shape;9;p1"/>
          <p:cNvSpPr txBox="1"/>
          <p:nvPr>
            <p:ph idx="1" type="body"/>
          </p:nvPr>
        </p:nvSpPr>
        <p:spPr>
          <a:xfrm>
            <a:off x="380999" y="1289303"/>
            <a:ext cx="8407800" cy="330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55600" lvl="0" marL="457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◼"/>
              <a:defRPr b="0" i="0" sz="20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-3429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-330200" lvl="2" marL="1371600" marR="0" rtl="0" algn="l">
              <a:spcBef>
                <a:spcPts val="320"/>
              </a:spcBef>
              <a:spcAft>
                <a:spcPts val="0"/>
              </a:spcAft>
              <a:buClr>
                <a:schemeClr val="accent3"/>
              </a:buClr>
              <a:buSzPts val="1600"/>
              <a:buFont typeface="Noto Sans Symbols"/>
              <a:buChar char="▪"/>
              <a:defRPr b="0" i="0" sz="16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accent4"/>
              </a:buClr>
              <a:buSzPts val="1400"/>
              <a:buFont typeface="Noto Sans Symbols"/>
              <a:buChar char="▪"/>
              <a:defRPr b="0" i="0" sz="14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-311150" lvl="4" marL="2286000" marR="0" rtl="0" algn="l">
              <a:spcBef>
                <a:spcPts val="260"/>
              </a:spcBef>
              <a:spcAft>
                <a:spcPts val="0"/>
              </a:spcAft>
              <a:buClr>
                <a:schemeClr val="accent6"/>
              </a:buClr>
              <a:buSzPts val="1300"/>
              <a:buFont typeface="Noto Sans Symbols"/>
              <a:buChar char="▪"/>
              <a:defRPr b="0" i="0" sz="13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-304800" lvl="5" marL="2743200" marR="0" rtl="0" algn="l">
              <a:spcBef>
                <a:spcPts val="24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-304800" lvl="6" marL="3200400" marR="0" rtl="0" algn="l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-304800" lvl="7" marL="3657600" marR="0" rtl="0" algn="l">
              <a:spcBef>
                <a:spcPts val="240"/>
              </a:spcBef>
              <a:spcAft>
                <a:spcPts val="0"/>
              </a:spcAft>
              <a:buClr>
                <a:schemeClr val="accent3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-304800" lvl="8" marL="4114800" marR="0" rtl="0" algn="l">
              <a:spcBef>
                <a:spcPts val="240"/>
              </a:spcBef>
              <a:spcAft>
                <a:spcPts val="0"/>
              </a:spcAft>
              <a:buClr>
                <a:schemeClr val="accent5"/>
              </a:buClr>
              <a:buSzPts val="1200"/>
              <a:buFont typeface="Noto Sans Symbols"/>
              <a:buChar char="▪"/>
              <a:defRPr b="0" i="0" sz="12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0" type="dt"/>
          </p:nvPr>
        </p:nvSpPr>
        <p:spPr>
          <a:xfrm>
            <a:off x="370888" y="4767263"/>
            <a:ext cx="21336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1" type="ftr"/>
          </p:nvPr>
        </p:nvSpPr>
        <p:spPr>
          <a:xfrm>
            <a:off x="3048000" y="4767263"/>
            <a:ext cx="33528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234680" y="4766310"/>
            <a:ext cx="582900" cy="20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indent="0" lvl="1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indent="0" lvl="2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indent="0" lvl="3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indent="0" lvl="4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indent="0" lvl="5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indent="0" lvl="6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indent="0" lvl="7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indent="0" lvl="8" marL="0" marR="0" rtl="0" algn="ctr">
              <a:spcBef>
                <a:spcPts val="0"/>
              </a:spcBef>
              <a:buNone/>
              <a:defRPr b="0" i="0" sz="1100" u="none" cap="none" strike="noStrik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4"/>
          <p:cNvSpPr txBox="1"/>
          <p:nvPr>
            <p:ph type="title"/>
          </p:nvPr>
        </p:nvSpPr>
        <p:spPr>
          <a:xfrm>
            <a:off x="361950" y="384825"/>
            <a:ext cx="6324600" cy="36513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Lakatos: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La historia de la ciencia y sus reconstrucciones</a:t>
            </a:r>
            <a:br>
              <a:rPr lang="es"/>
            </a:br>
            <a:r>
              <a:rPr lang="es"/>
              <a:t>racionales</a:t>
            </a:r>
            <a:br>
              <a:rPr lang="es"/>
            </a:br>
            <a:endParaRPr/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81065" y="3091313"/>
            <a:ext cx="4086372" cy="1661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4"/>
          <p:cNvSpPr txBox="1"/>
          <p:nvPr/>
        </p:nvSpPr>
        <p:spPr>
          <a:xfrm>
            <a:off x="7178400" y="490825"/>
            <a:ext cx="1626000" cy="42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Cátedra de Epistemología</a:t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Carrera de sociología</a:t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9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Universidad de Chile </a:t>
            </a:r>
            <a:endParaRPr sz="190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3"/>
          <p:cNvSpPr txBox="1"/>
          <p:nvPr>
            <p:ph idx="1" type="body"/>
          </p:nvPr>
        </p:nvSpPr>
        <p:spPr>
          <a:xfrm>
            <a:off x="7162799" y="2169208"/>
            <a:ext cx="1600200" cy="123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4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3"/>
          <p:cNvSpPr txBox="1"/>
          <p:nvPr>
            <p:ph type="title"/>
          </p:nvPr>
        </p:nvSpPr>
        <p:spPr>
          <a:xfrm>
            <a:off x="381000" y="2169208"/>
            <a:ext cx="6324600" cy="12345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Gracias por su atención;)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idx="1" type="body"/>
          </p:nvPr>
        </p:nvSpPr>
        <p:spPr>
          <a:xfrm>
            <a:off x="381000" y="1554300"/>
            <a:ext cx="5754300" cy="3350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◼"/>
            </a:pPr>
            <a:r>
              <a:rPr lang="es" sz="1800"/>
              <a:t>Nacido en 1922 y muerto en 1974.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 sz="1800"/>
              <a:t>En 1944 se recibió en matemáticas, física y filosofía en la Universidad de Debrecen. En 1948 obtiene el doctorado en la misma universidad.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 sz="1800"/>
              <a:t>Se opuso activamente al nazismo y participó en el movimiento comunista húngaro, por lo que fue detenido en 1950 y encarcelado durante tres años.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 sz="1800"/>
              <a:t>En 1956 se exiló a Viena y posteriormente a Inglaterra. Se doctoró en Cambridge y fue profesor en el "London School of Economics" desde 1960 hasta su muerte. Aquí conoce a Popper. </a:t>
            </a:r>
            <a:br>
              <a:rPr lang="es"/>
            </a:br>
            <a:br>
              <a:rPr lang="es"/>
            </a:br>
            <a:endParaRPr/>
          </a:p>
        </p:txBody>
      </p:sp>
      <p:sp>
        <p:nvSpPr>
          <p:cNvPr id="110" name="Google Shape;110;p15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Datos biográficos</a:t>
            </a:r>
            <a:endParaRPr/>
          </a:p>
        </p:txBody>
      </p:sp>
      <p:pic>
        <p:nvPicPr>
          <p:cNvPr id="111" name="Google Shape;11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47475" y="1350626"/>
            <a:ext cx="2414925" cy="3553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idx="1" type="body"/>
          </p:nvPr>
        </p:nvSpPr>
        <p:spPr>
          <a:xfrm>
            <a:off x="381000" y="1226350"/>
            <a:ext cx="4772700" cy="3368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Objetivo: explicar la propuesta de los programas de investigación para conocer sus implicancias en la sociología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Estructura: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s"/>
              <a:t>Conocer en breve las lógicas del descubrimiento que identifica Lakatos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s"/>
              <a:t>Explicar los conceptos claves para comprender la propuesta de los programas de </a:t>
            </a:r>
            <a:r>
              <a:rPr lang="es"/>
              <a:t>investigación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s"/>
              <a:t>Aproximación de la propuesta a la sociología</a:t>
            </a:r>
            <a:endParaRPr/>
          </a:p>
        </p:txBody>
      </p:sp>
      <p:sp>
        <p:nvSpPr>
          <p:cNvPr id="117" name="Google Shape;117;p16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Introducción</a:t>
            </a:r>
            <a:endParaRPr/>
          </a:p>
        </p:txBody>
      </p:sp>
      <p:pic>
        <p:nvPicPr>
          <p:cNvPr id="118" name="Google Shape;11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2100" y="1880110"/>
            <a:ext cx="3450299" cy="2124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 txBox="1"/>
          <p:nvPr>
            <p:ph idx="1" type="body"/>
          </p:nvPr>
        </p:nvSpPr>
        <p:spPr>
          <a:xfrm>
            <a:off x="380999" y="1289303"/>
            <a:ext cx="8407800" cy="330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rPr lang="es"/>
              <a:t>Lógicas del descubrimiento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Antecedentes</a:t>
            </a:r>
            <a:endParaRPr/>
          </a:p>
        </p:txBody>
      </p:sp>
      <p:grpSp>
        <p:nvGrpSpPr>
          <p:cNvPr id="125" name="Google Shape;125;p17"/>
          <p:cNvGrpSpPr/>
          <p:nvPr/>
        </p:nvGrpSpPr>
        <p:grpSpPr>
          <a:xfrm>
            <a:off x="557248" y="3710625"/>
            <a:ext cx="7829717" cy="884470"/>
            <a:chOff x="1593002" y="2322565"/>
            <a:chExt cx="5766048" cy="643485"/>
          </a:xfrm>
        </p:grpSpPr>
        <p:sp>
          <p:nvSpPr>
            <p:cNvPr id="126" name="Google Shape;126;p17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27" name="Google Shape;127;p17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28" name="Google Shape;128;p17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900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Falsacionismo </a:t>
              </a:r>
              <a:endParaRPr sz="19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29" name="Google Shape;129;p17"/>
            <p:cNvSpPr/>
            <p:nvPr/>
          </p:nvSpPr>
          <p:spPr>
            <a:xfrm>
              <a:off x="1593002" y="2322565"/>
              <a:ext cx="345300" cy="642300"/>
            </a:xfrm>
            <a:prstGeom prst="rect">
              <a:avLst/>
            </a:prstGeom>
            <a:solidFill>
              <a:srgbClr val="B02C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0" name="Google Shape;130;p17"/>
            <p:cNvSpPr/>
            <p:nvPr/>
          </p:nvSpPr>
          <p:spPr>
            <a:xfrm>
              <a:off x="1593002" y="2322583"/>
              <a:ext cx="3453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900">
                  <a:solidFill>
                    <a:srgbClr val="FFFFFF"/>
                  </a:solidFill>
                  <a:latin typeface="Source Sans Pro ExtraLight"/>
                  <a:ea typeface="Source Sans Pro ExtraLight"/>
                  <a:cs typeface="Source Sans Pro ExtraLight"/>
                  <a:sym typeface="Source Sans Pro ExtraLight"/>
                </a:rPr>
                <a:t>3</a:t>
              </a:r>
              <a:endParaRPr sz="19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endParaRPr>
            </a:p>
          </p:txBody>
        </p:sp>
        <p:sp>
          <p:nvSpPr>
            <p:cNvPr id="131" name="Google Shape;131;p17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A72A1E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32" name="Google Shape;132;p17"/>
          <p:cNvGrpSpPr/>
          <p:nvPr/>
        </p:nvGrpSpPr>
        <p:grpSpPr>
          <a:xfrm>
            <a:off x="557248" y="1909744"/>
            <a:ext cx="7829720" cy="884292"/>
            <a:chOff x="1593002" y="2322568"/>
            <a:chExt cx="5766050" cy="643356"/>
          </a:xfrm>
        </p:grpSpPr>
        <p:sp>
          <p:nvSpPr>
            <p:cNvPr id="133" name="Google Shape;133;p17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4" name="Google Shape;134;p17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5" name="Google Shape;135;p17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900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Inductivismo</a:t>
              </a:r>
              <a:endParaRPr sz="19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6" name="Google Shape;136;p17"/>
            <p:cNvSpPr/>
            <p:nvPr/>
          </p:nvSpPr>
          <p:spPr>
            <a:xfrm>
              <a:off x="1593002" y="2322572"/>
              <a:ext cx="345300" cy="642300"/>
            </a:xfrm>
            <a:prstGeom prst="rect">
              <a:avLst/>
            </a:prstGeom>
            <a:solidFill>
              <a:srgbClr val="B02C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37" name="Google Shape;137;p17"/>
            <p:cNvSpPr/>
            <p:nvPr/>
          </p:nvSpPr>
          <p:spPr>
            <a:xfrm>
              <a:off x="1593003" y="2322572"/>
              <a:ext cx="3453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900">
                  <a:solidFill>
                    <a:srgbClr val="FFFFFF"/>
                  </a:solidFill>
                  <a:latin typeface="Source Sans Pro ExtraLight"/>
                  <a:ea typeface="Source Sans Pro ExtraLight"/>
                  <a:cs typeface="Source Sans Pro ExtraLight"/>
                  <a:sym typeface="Source Sans Pro ExtraLight"/>
                </a:rPr>
                <a:t>1</a:t>
              </a:r>
              <a:endParaRPr sz="19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endParaRPr>
            </a:p>
          </p:txBody>
        </p:sp>
        <p:sp>
          <p:nvSpPr>
            <p:cNvPr id="138" name="Google Shape;138;p17"/>
            <p:cNvSpPr/>
            <p:nvPr/>
          </p:nvSpPr>
          <p:spPr>
            <a:xfrm>
              <a:off x="4387852" y="2532739"/>
              <a:ext cx="2971200" cy="363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457200" rtl="0" algn="just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A72A1E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A72A1E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39" name="Google Shape;139;p17"/>
          <p:cNvGrpSpPr/>
          <p:nvPr/>
        </p:nvGrpSpPr>
        <p:grpSpPr>
          <a:xfrm>
            <a:off x="557248" y="2810193"/>
            <a:ext cx="7829717" cy="884466"/>
            <a:chOff x="1593002" y="2322568"/>
            <a:chExt cx="5766048" cy="643482"/>
          </a:xfrm>
        </p:grpSpPr>
        <p:sp>
          <p:nvSpPr>
            <p:cNvPr id="140" name="Google Shape;140;p17"/>
            <p:cNvSpPr/>
            <p:nvPr/>
          </p:nvSpPr>
          <p:spPr>
            <a:xfrm flipH="1">
              <a:off x="2283025" y="2322575"/>
              <a:ext cx="1844400" cy="6426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41" name="Google Shape;141;p17"/>
            <p:cNvSpPr/>
            <p:nvPr/>
          </p:nvSpPr>
          <p:spPr>
            <a:xfrm rot="-5400000">
              <a:off x="3501574" y="1934671"/>
              <a:ext cx="643356" cy="1419149"/>
            </a:xfrm>
            <a:prstGeom prst="flowChartOffpageConnector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42" name="Google Shape;142;p17"/>
            <p:cNvSpPr/>
            <p:nvPr/>
          </p:nvSpPr>
          <p:spPr>
            <a:xfrm>
              <a:off x="2342625" y="2399951"/>
              <a:ext cx="1940700" cy="495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900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Convencionalismo</a:t>
              </a:r>
              <a:endParaRPr sz="19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43" name="Google Shape;143;p17"/>
            <p:cNvSpPr/>
            <p:nvPr/>
          </p:nvSpPr>
          <p:spPr>
            <a:xfrm>
              <a:off x="1593002" y="2322573"/>
              <a:ext cx="345300" cy="642300"/>
            </a:xfrm>
            <a:prstGeom prst="rect">
              <a:avLst/>
            </a:prstGeom>
            <a:solidFill>
              <a:srgbClr val="B02C20"/>
            </a:solidFill>
            <a:ln>
              <a:noFill/>
            </a:ln>
            <a:effectLst>
              <a:outerShdw blurRad="71438" rotWithShape="0" algn="bl" dir="2700000" dist="28575">
                <a:srgbClr val="000000">
                  <a:alpha val="1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900"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  <p:sp>
          <p:nvSpPr>
            <p:cNvPr id="144" name="Google Shape;144;p17"/>
            <p:cNvSpPr/>
            <p:nvPr/>
          </p:nvSpPr>
          <p:spPr>
            <a:xfrm>
              <a:off x="1593003" y="2322573"/>
              <a:ext cx="345300" cy="642600"/>
            </a:xfrm>
            <a:prstGeom prst="rect">
              <a:avLst/>
            </a:prstGeom>
            <a:solidFill>
              <a:srgbClr val="BE2F2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 sz="1900">
                  <a:solidFill>
                    <a:srgbClr val="FFFFFF"/>
                  </a:solidFill>
                  <a:latin typeface="Source Sans Pro ExtraLight"/>
                  <a:ea typeface="Source Sans Pro ExtraLight"/>
                  <a:cs typeface="Source Sans Pro ExtraLight"/>
                  <a:sym typeface="Source Sans Pro ExtraLight"/>
                </a:rPr>
                <a:t>2</a:t>
              </a:r>
              <a:endParaRPr sz="1900">
                <a:solidFill>
                  <a:srgbClr val="FFFFFF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endParaRPr>
            </a:p>
          </p:txBody>
        </p:sp>
        <p:sp>
          <p:nvSpPr>
            <p:cNvPr id="145" name="Google Shape;145;p17"/>
            <p:cNvSpPr/>
            <p:nvPr/>
          </p:nvSpPr>
          <p:spPr>
            <a:xfrm>
              <a:off x="4387850" y="2323750"/>
              <a:ext cx="2971200" cy="642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just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rgbClr val="A72A1E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pic>
        <p:nvPicPr>
          <p:cNvPr id="146" name="Google Shape;14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4653" y="2036173"/>
            <a:ext cx="4067746" cy="24325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8"/>
          <p:cNvSpPr txBox="1"/>
          <p:nvPr>
            <p:ph idx="1" type="body"/>
          </p:nvPr>
        </p:nvSpPr>
        <p:spPr>
          <a:xfrm>
            <a:off x="381000" y="2126925"/>
            <a:ext cx="4312500" cy="246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L</a:t>
            </a:r>
            <a:r>
              <a:rPr lang="es"/>
              <a:t>a mera falsación no tiene por qué implicar el rechazo.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La actitud del científico no se condice con el falsacionismo ingenuo</a:t>
            </a:r>
            <a:endParaRPr/>
          </a:p>
        </p:txBody>
      </p:sp>
      <p:sp>
        <p:nvSpPr>
          <p:cNvPr id="152" name="Google Shape;152;p18"/>
          <p:cNvSpPr txBox="1"/>
          <p:nvPr>
            <p:ph type="title"/>
          </p:nvPr>
        </p:nvSpPr>
        <p:spPr>
          <a:xfrm>
            <a:off x="381000" y="266870"/>
            <a:ext cx="8381400" cy="1164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E</a:t>
            </a:r>
            <a:r>
              <a:rPr lang="es"/>
              <a:t>l falsacionismo se falsea a sí mismo</a:t>
            </a:r>
            <a:br>
              <a:rPr lang="es"/>
            </a:br>
            <a:endParaRPr/>
          </a:p>
        </p:txBody>
      </p:sp>
      <p:pic>
        <p:nvPicPr>
          <p:cNvPr id="153" name="Google Shape;15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2725" y="1655751"/>
            <a:ext cx="3919676" cy="2817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9"/>
          <p:cNvSpPr txBox="1"/>
          <p:nvPr>
            <p:ph idx="1" type="body"/>
          </p:nvPr>
        </p:nvSpPr>
        <p:spPr>
          <a:xfrm>
            <a:off x="381000" y="1289300"/>
            <a:ext cx="7881300" cy="3305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just">
              <a:spcBef>
                <a:spcPts val="360"/>
              </a:spcBef>
              <a:spcAft>
                <a:spcPts val="0"/>
              </a:spcAft>
              <a:buNone/>
            </a:pPr>
            <a:r>
              <a:rPr lang="es"/>
              <a:t>“La historia interna de los inductivistas consta de supuestos descubrimientos de </a:t>
            </a:r>
            <a:r>
              <a:rPr b="1" lang="es"/>
              <a:t>hechos firmes y de las llamadas generalizaciones inductivas</a:t>
            </a:r>
            <a:r>
              <a:rPr lang="es"/>
              <a:t>. La historia interna de los convencionalistas consta de descubrimientos factuales, de la construcción de sistemas de casillas y su </a:t>
            </a:r>
            <a:r>
              <a:rPr b="1" lang="es"/>
              <a:t>sustitución por otros sistemas supuestamente más simples</a:t>
            </a:r>
            <a:r>
              <a:rPr lang="es"/>
              <a:t>. La historia interna de los falsacionistas expone conjeturas audaces, anticipos que, se dice, constituyen siempre un aumento de contenido y, sobre todo nos presenta </a:t>
            </a:r>
            <a:r>
              <a:rPr b="1" lang="es"/>
              <a:t>'experimentos cruciales negativos' victoriosos</a:t>
            </a:r>
            <a:r>
              <a:rPr lang="es"/>
              <a:t>.” (pág. 38)</a:t>
            </a:r>
            <a:endParaRPr/>
          </a:p>
        </p:txBody>
      </p:sp>
      <p:sp>
        <p:nvSpPr>
          <p:cNvPr id="159" name="Google Shape;159;p19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Historia interna de las lógicas del descubrimiento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0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Conceptos y planteamientos centrales</a:t>
            </a:r>
            <a:endParaRPr/>
          </a:p>
        </p:txBody>
      </p:sp>
      <p:grpSp>
        <p:nvGrpSpPr>
          <p:cNvPr id="165" name="Google Shape;165;p20"/>
          <p:cNvGrpSpPr/>
          <p:nvPr/>
        </p:nvGrpSpPr>
        <p:grpSpPr>
          <a:xfrm>
            <a:off x="5088738" y="1333057"/>
            <a:ext cx="3673665" cy="3564449"/>
            <a:chOff x="2961500" y="961400"/>
            <a:chExt cx="3221100" cy="3220500"/>
          </a:xfrm>
        </p:grpSpPr>
        <p:sp>
          <p:nvSpPr>
            <p:cNvPr id="166" name="Google Shape;166;p20"/>
            <p:cNvSpPr/>
            <p:nvPr/>
          </p:nvSpPr>
          <p:spPr>
            <a:xfrm>
              <a:off x="2961500" y="961400"/>
              <a:ext cx="3221100" cy="3220500"/>
            </a:xfrm>
            <a:prstGeom prst="ellipse">
              <a:avLst/>
            </a:prstGeom>
            <a:solidFill>
              <a:srgbClr val="B02C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" name="Google Shape;167;p20"/>
            <p:cNvSpPr txBox="1"/>
            <p:nvPr/>
          </p:nvSpPr>
          <p:spPr>
            <a:xfrm>
              <a:off x="3782900" y="1200950"/>
              <a:ext cx="1578000" cy="74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Historia externa</a:t>
              </a:r>
              <a:endPara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68" name="Google Shape;168;p20"/>
          <p:cNvGrpSpPr/>
          <p:nvPr/>
        </p:nvGrpSpPr>
        <p:grpSpPr>
          <a:xfrm>
            <a:off x="5673302" y="2467306"/>
            <a:ext cx="2504196" cy="2430201"/>
            <a:chOff x="3474050" y="1986200"/>
            <a:chExt cx="2195700" cy="2195700"/>
          </a:xfrm>
        </p:grpSpPr>
        <p:sp>
          <p:nvSpPr>
            <p:cNvPr id="169" name="Google Shape;169;p20"/>
            <p:cNvSpPr/>
            <p:nvPr/>
          </p:nvSpPr>
          <p:spPr>
            <a:xfrm>
              <a:off x="3474050" y="1986200"/>
              <a:ext cx="2195700" cy="2195700"/>
            </a:xfrm>
            <a:prstGeom prst="ellipse">
              <a:avLst/>
            </a:prstGeom>
            <a:solidFill>
              <a:srgbClr val="D8382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0"/>
            <p:cNvSpPr txBox="1"/>
            <p:nvPr/>
          </p:nvSpPr>
          <p:spPr>
            <a:xfrm>
              <a:off x="3833274" y="2817050"/>
              <a:ext cx="1477200" cy="534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Historia interna </a:t>
              </a:r>
              <a:endPara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sp>
        <p:nvSpPr>
          <p:cNvPr id="171" name="Google Shape;171;p20"/>
          <p:cNvSpPr txBox="1"/>
          <p:nvPr>
            <p:ph idx="1" type="body"/>
          </p:nvPr>
        </p:nvSpPr>
        <p:spPr>
          <a:xfrm>
            <a:off x="381000" y="1728825"/>
            <a:ext cx="4191000" cy="2772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La historia interna es una reconstrucción racional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Historia externa para explicar factores residuales no-racionales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Primacía de la historia interna frente a la historia externa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1"/>
          <p:cNvSpPr txBox="1"/>
          <p:nvPr>
            <p:ph idx="1" type="body"/>
          </p:nvPr>
        </p:nvSpPr>
        <p:spPr>
          <a:xfrm>
            <a:off x="4430125" y="1954225"/>
            <a:ext cx="4191000" cy="2286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36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Metodología de los PIC: progreso </a:t>
            </a:r>
            <a:r>
              <a:rPr lang="es"/>
              <a:t>leído</a:t>
            </a:r>
            <a:r>
              <a:rPr lang="es"/>
              <a:t> desde la rivalidad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Rivalidad evaluado por programas de investigación en progresión y regresión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es"/>
              <a:t>Revoluciones científicas como instancias verificadoras</a:t>
            </a:r>
            <a:endParaRPr/>
          </a:p>
          <a:p>
            <a:pPr indent="0" lvl="0" marL="45720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1"/>
          <p:cNvSpPr txBox="1"/>
          <p:nvPr>
            <p:ph type="title"/>
          </p:nvPr>
        </p:nvSpPr>
        <p:spPr>
          <a:xfrm>
            <a:off x="381000" y="266885"/>
            <a:ext cx="8381400" cy="79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Programas de investigación científica</a:t>
            </a:r>
            <a:endParaRPr/>
          </a:p>
        </p:txBody>
      </p:sp>
      <p:sp>
        <p:nvSpPr>
          <p:cNvPr id="178" name="Google Shape;178;p21"/>
          <p:cNvSpPr/>
          <p:nvPr/>
        </p:nvSpPr>
        <p:spPr>
          <a:xfrm rot="-3263986">
            <a:off x="1703596" y="2473638"/>
            <a:ext cx="1245606" cy="1247183"/>
          </a:xfrm>
          <a:prstGeom prst="ellipse">
            <a:avLst/>
          </a:prstGeom>
          <a:solidFill>
            <a:srgbClr val="EDA29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 sz="1800">
                <a:latin typeface="Source Sans Pro"/>
                <a:ea typeface="Source Sans Pro"/>
                <a:cs typeface="Source Sans Pro"/>
                <a:sym typeface="Source Sans Pro"/>
              </a:rPr>
              <a:t>Núcleo </a:t>
            </a:r>
            <a:endParaRPr sz="180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grpSp>
        <p:nvGrpSpPr>
          <p:cNvPr id="179" name="Google Shape;179;p21"/>
          <p:cNvGrpSpPr/>
          <p:nvPr/>
        </p:nvGrpSpPr>
        <p:grpSpPr>
          <a:xfrm>
            <a:off x="1963641" y="2115303"/>
            <a:ext cx="2802839" cy="3093849"/>
            <a:chOff x="4184863" y="1520198"/>
            <a:chExt cx="2958454" cy="3298347"/>
          </a:xfrm>
        </p:grpSpPr>
        <p:sp>
          <p:nvSpPr>
            <p:cNvPr id="180" name="Google Shape;180;p21"/>
            <p:cNvSpPr/>
            <p:nvPr/>
          </p:nvSpPr>
          <p:spPr>
            <a:xfrm rot="-3280088">
              <a:off x="4136321" y="2563569"/>
              <a:ext cx="3184127" cy="1211606"/>
            </a:xfrm>
            <a:custGeom>
              <a:rect b="b" l="l" r="r" t="t"/>
              <a:pathLst>
                <a:path extrusionOk="0" h="187" w="492">
                  <a:moveTo>
                    <a:pt x="457" y="0"/>
                  </a:moveTo>
                  <a:cubicBezTo>
                    <a:pt x="416" y="91"/>
                    <a:pt x="325" y="155"/>
                    <a:pt x="218" y="155"/>
                  </a:cubicBezTo>
                  <a:cubicBezTo>
                    <a:pt x="137" y="155"/>
                    <a:pt x="64" y="118"/>
                    <a:pt x="17" y="60"/>
                  </a:cubicBezTo>
                  <a:cubicBezTo>
                    <a:pt x="11" y="70"/>
                    <a:pt x="5" y="80"/>
                    <a:pt x="0" y="90"/>
                  </a:cubicBezTo>
                  <a:cubicBezTo>
                    <a:pt x="54" y="150"/>
                    <a:pt x="132" y="187"/>
                    <a:pt x="218" y="187"/>
                  </a:cubicBezTo>
                  <a:cubicBezTo>
                    <a:pt x="343" y="187"/>
                    <a:pt x="449" y="109"/>
                    <a:pt x="492" y="0"/>
                  </a:cubicBezTo>
                  <a:cubicBezTo>
                    <a:pt x="480" y="0"/>
                    <a:pt x="468" y="1"/>
                    <a:pt x="457" y="0"/>
                  </a:cubicBezTo>
                  <a:close/>
                </a:path>
              </a:pathLst>
            </a:custGeom>
            <a:solidFill>
              <a:srgbClr val="EDA29B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1"/>
            <p:cNvSpPr/>
            <p:nvPr/>
          </p:nvSpPr>
          <p:spPr>
            <a:xfrm rot="-3280088">
              <a:off x="4100923" y="2460157"/>
              <a:ext cx="2729637" cy="1205146"/>
            </a:xfrm>
            <a:custGeom>
              <a:rect b="b" l="l" r="r" t="t"/>
              <a:pathLst>
                <a:path extrusionOk="0" h="194" w="440">
                  <a:moveTo>
                    <a:pt x="262" y="39"/>
                  </a:moveTo>
                  <a:cubicBezTo>
                    <a:pt x="206" y="71"/>
                    <a:pt x="134" y="53"/>
                    <a:pt x="100" y="0"/>
                  </a:cubicBezTo>
                  <a:cubicBezTo>
                    <a:pt x="57" y="25"/>
                    <a:pt x="24" y="60"/>
                    <a:pt x="0" y="99"/>
                  </a:cubicBezTo>
                  <a:cubicBezTo>
                    <a:pt x="47" y="157"/>
                    <a:pt x="120" y="194"/>
                    <a:pt x="201" y="194"/>
                  </a:cubicBezTo>
                  <a:cubicBezTo>
                    <a:pt x="308" y="194"/>
                    <a:pt x="399" y="130"/>
                    <a:pt x="440" y="39"/>
                  </a:cubicBezTo>
                  <a:cubicBezTo>
                    <a:pt x="393" y="37"/>
                    <a:pt x="346" y="24"/>
                    <a:pt x="303" y="0"/>
                  </a:cubicBezTo>
                  <a:cubicBezTo>
                    <a:pt x="292" y="15"/>
                    <a:pt x="279" y="29"/>
                    <a:pt x="262" y="39"/>
                  </a:cubicBezTo>
                  <a:close/>
                </a:path>
              </a:pathLst>
            </a:custGeom>
            <a:solidFill>
              <a:srgbClr val="D83829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1"/>
            <p:cNvSpPr txBox="1"/>
            <p:nvPr/>
          </p:nvSpPr>
          <p:spPr>
            <a:xfrm rot="-3779206">
              <a:off x="4733052" y="2863735"/>
              <a:ext cx="1577952" cy="5632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Heurística negativa</a:t>
              </a:r>
              <a:endPara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83" name="Google Shape;183;p21"/>
          <p:cNvGrpSpPr/>
          <p:nvPr/>
        </p:nvGrpSpPr>
        <p:grpSpPr>
          <a:xfrm>
            <a:off x="706317" y="622448"/>
            <a:ext cx="3120335" cy="3023095"/>
            <a:chOff x="2857731" y="-71332"/>
            <a:chExt cx="3293577" cy="3222916"/>
          </a:xfrm>
        </p:grpSpPr>
        <p:sp>
          <p:nvSpPr>
            <p:cNvPr id="184" name="Google Shape;184;p21"/>
            <p:cNvSpPr/>
            <p:nvPr/>
          </p:nvSpPr>
          <p:spPr>
            <a:xfrm rot="-3280089">
              <a:off x="3410337" y="297186"/>
              <a:ext cx="2188366" cy="2485879"/>
            </a:xfrm>
            <a:custGeom>
              <a:rect b="b" l="l" r="r" t="t"/>
              <a:pathLst>
                <a:path extrusionOk="0" h="384" w="338">
                  <a:moveTo>
                    <a:pt x="45" y="32"/>
                  </a:moveTo>
                  <a:cubicBezTo>
                    <a:pt x="189" y="32"/>
                    <a:pt x="306" y="148"/>
                    <a:pt x="306" y="292"/>
                  </a:cubicBezTo>
                  <a:cubicBezTo>
                    <a:pt x="306" y="325"/>
                    <a:pt x="300" y="355"/>
                    <a:pt x="289" y="384"/>
                  </a:cubicBezTo>
                  <a:cubicBezTo>
                    <a:pt x="301" y="384"/>
                    <a:pt x="312" y="384"/>
                    <a:pt x="324" y="383"/>
                  </a:cubicBezTo>
                  <a:cubicBezTo>
                    <a:pt x="333" y="354"/>
                    <a:pt x="338" y="324"/>
                    <a:pt x="338" y="292"/>
                  </a:cubicBezTo>
                  <a:cubicBezTo>
                    <a:pt x="338" y="131"/>
                    <a:pt x="207" y="0"/>
                    <a:pt x="45" y="0"/>
                  </a:cubicBezTo>
                  <a:cubicBezTo>
                    <a:pt x="30" y="0"/>
                    <a:pt x="15" y="1"/>
                    <a:pt x="0" y="3"/>
                  </a:cubicBezTo>
                  <a:cubicBezTo>
                    <a:pt x="6" y="13"/>
                    <a:pt x="12" y="23"/>
                    <a:pt x="18" y="33"/>
                  </a:cubicBezTo>
                  <a:cubicBezTo>
                    <a:pt x="27" y="32"/>
                    <a:pt x="36" y="32"/>
                    <a:pt x="45" y="32"/>
                  </a:cubicBezTo>
                  <a:close/>
                </a:path>
              </a:pathLst>
            </a:custGeom>
            <a:solidFill>
              <a:srgbClr val="EDA29B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21"/>
            <p:cNvSpPr/>
            <p:nvPr/>
          </p:nvSpPr>
          <p:spPr>
            <a:xfrm rot="-3280088">
              <a:off x="3667674" y="581521"/>
              <a:ext cx="1790169" cy="2186080"/>
            </a:xfrm>
            <a:custGeom>
              <a:rect b="b" l="l" r="r" t="t"/>
              <a:pathLst>
                <a:path extrusionOk="0" h="352" w="288">
                  <a:moveTo>
                    <a:pt x="27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21" y="43"/>
                    <a:pt x="34" y="90"/>
                    <a:pt x="35" y="140"/>
                  </a:cubicBezTo>
                  <a:cubicBezTo>
                    <a:pt x="74" y="142"/>
                    <a:pt x="111" y="163"/>
                    <a:pt x="132" y="200"/>
                  </a:cubicBezTo>
                  <a:cubicBezTo>
                    <a:pt x="153" y="236"/>
                    <a:pt x="153" y="279"/>
                    <a:pt x="136" y="315"/>
                  </a:cubicBezTo>
                  <a:cubicBezTo>
                    <a:pt x="179" y="339"/>
                    <a:pt x="225" y="351"/>
                    <a:pt x="271" y="352"/>
                  </a:cubicBezTo>
                  <a:cubicBezTo>
                    <a:pt x="282" y="323"/>
                    <a:pt x="288" y="293"/>
                    <a:pt x="288" y="260"/>
                  </a:cubicBezTo>
                  <a:cubicBezTo>
                    <a:pt x="288" y="116"/>
                    <a:pt x="171" y="0"/>
                    <a:pt x="27" y="0"/>
                  </a:cubicBezTo>
                  <a:close/>
                </a:path>
              </a:pathLst>
            </a:custGeom>
            <a:solidFill>
              <a:srgbClr val="B02C20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21"/>
            <p:cNvSpPr txBox="1"/>
            <p:nvPr/>
          </p:nvSpPr>
          <p:spPr>
            <a:xfrm>
              <a:off x="3782825" y="1153125"/>
              <a:ext cx="1578000" cy="56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Cinturón protector</a:t>
              </a:r>
              <a:endPara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187" name="Google Shape;187;p21"/>
          <p:cNvGrpSpPr/>
          <p:nvPr/>
        </p:nvGrpSpPr>
        <p:grpSpPr>
          <a:xfrm>
            <a:off x="-144301" y="2269578"/>
            <a:ext cx="3244308" cy="2928697"/>
            <a:chOff x="1959887" y="1684671"/>
            <a:chExt cx="3424433" cy="3122279"/>
          </a:xfrm>
        </p:grpSpPr>
        <p:sp>
          <p:nvSpPr>
            <p:cNvPr id="188" name="Google Shape;188;p21"/>
            <p:cNvSpPr/>
            <p:nvPr/>
          </p:nvSpPr>
          <p:spPr>
            <a:xfrm rot="-3280088">
              <a:off x="2859669" y="1740600"/>
              <a:ext cx="1624870" cy="3045726"/>
            </a:xfrm>
            <a:custGeom>
              <a:rect b="b" l="l" r="r" t="t"/>
              <a:pathLst>
                <a:path extrusionOk="0" h="470" w="251">
                  <a:moveTo>
                    <a:pt x="32" y="286"/>
                  </a:moveTo>
                  <a:cubicBezTo>
                    <a:pt x="32" y="157"/>
                    <a:pt x="127" y="49"/>
                    <a:pt x="251" y="29"/>
                  </a:cubicBezTo>
                  <a:cubicBezTo>
                    <a:pt x="245" y="19"/>
                    <a:pt x="239" y="9"/>
                    <a:pt x="233" y="0"/>
                  </a:cubicBezTo>
                  <a:cubicBezTo>
                    <a:pt x="100" y="28"/>
                    <a:pt x="0" y="145"/>
                    <a:pt x="0" y="286"/>
                  </a:cubicBezTo>
                  <a:cubicBezTo>
                    <a:pt x="0" y="356"/>
                    <a:pt x="25" y="420"/>
                    <a:pt x="65" y="470"/>
                  </a:cubicBezTo>
                  <a:cubicBezTo>
                    <a:pt x="70" y="460"/>
                    <a:pt x="76" y="450"/>
                    <a:pt x="82" y="440"/>
                  </a:cubicBezTo>
                  <a:cubicBezTo>
                    <a:pt x="51" y="397"/>
                    <a:pt x="32" y="344"/>
                    <a:pt x="32" y="286"/>
                  </a:cubicBezTo>
                  <a:close/>
                </a:path>
              </a:pathLst>
            </a:custGeom>
            <a:solidFill>
              <a:srgbClr val="EDA29B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1"/>
            <p:cNvSpPr/>
            <p:nvPr/>
          </p:nvSpPr>
          <p:spPr>
            <a:xfrm rot="-3280089">
              <a:off x="3037225" y="1789647"/>
              <a:ext cx="1575644" cy="2550423"/>
            </a:xfrm>
            <a:custGeom>
              <a:rect b="b" l="l" r="r" t="t"/>
              <a:pathLst>
                <a:path extrusionOk="0" h="411" w="254">
                  <a:moveTo>
                    <a:pt x="152" y="311"/>
                  </a:moveTo>
                  <a:cubicBezTo>
                    <a:pt x="124" y="254"/>
                    <a:pt x="145" y="185"/>
                    <a:pt x="200" y="153"/>
                  </a:cubicBezTo>
                  <a:cubicBezTo>
                    <a:pt x="217" y="143"/>
                    <a:pt x="236" y="137"/>
                    <a:pt x="254" y="136"/>
                  </a:cubicBezTo>
                  <a:cubicBezTo>
                    <a:pt x="253" y="87"/>
                    <a:pt x="241" y="41"/>
                    <a:pt x="219" y="0"/>
                  </a:cubicBezTo>
                  <a:cubicBezTo>
                    <a:pt x="95" y="20"/>
                    <a:pt x="0" y="128"/>
                    <a:pt x="0" y="257"/>
                  </a:cubicBezTo>
                  <a:cubicBezTo>
                    <a:pt x="0" y="315"/>
                    <a:pt x="19" y="368"/>
                    <a:pt x="50" y="411"/>
                  </a:cubicBezTo>
                  <a:cubicBezTo>
                    <a:pt x="75" y="371"/>
                    <a:pt x="110" y="337"/>
                    <a:pt x="152" y="311"/>
                  </a:cubicBezTo>
                  <a:close/>
                </a:path>
              </a:pathLst>
            </a:custGeom>
            <a:solidFill>
              <a:srgbClr val="802017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1"/>
            <p:cNvSpPr txBox="1"/>
            <p:nvPr/>
          </p:nvSpPr>
          <p:spPr>
            <a:xfrm flipH="1" rot="3725110">
              <a:off x="2866277" y="2863871"/>
              <a:ext cx="1577671" cy="563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">
                  <a:solidFill>
                    <a:srgbClr val="FFFFFF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Heurística positiva</a:t>
              </a:r>
              <a:endParaRPr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2"/>
          <p:cNvSpPr txBox="1"/>
          <p:nvPr>
            <p:ph type="title"/>
          </p:nvPr>
        </p:nvSpPr>
        <p:spPr>
          <a:xfrm>
            <a:off x="381000" y="266875"/>
            <a:ext cx="8406600" cy="790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"/>
              <a:t>Una aproximación a la sociología</a:t>
            </a:r>
            <a:endParaRPr/>
          </a:p>
        </p:txBody>
      </p:sp>
      <p:grpSp>
        <p:nvGrpSpPr>
          <p:cNvPr id="196" name="Google Shape;196;p22"/>
          <p:cNvGrpSpPr/>
          <p:nvPr/>
        </p:nvGrpSpPr>
        <p:grpSpPr>
          <a:xfrm>
            <a:off x="380975" y="1303526"/>
            <a:ext cx="2756125" cy="3561398"/>
            <a:chOff x="1118225" y="228094"/>
            <a:chExt cx="2090825" cy="4132031"/>
          </a:xfrm>
        </p:grpSpPr>
        <p:sp>
          <p:nvSpPr>
            <p:cNvPr id="197" name="Google Shape;197;p22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22"/>
            <p:cNvSpPr/>
            <p:nvPr/>
          </p:nvSpPr>
          <p:spPr>
            <a:xfrm>
              <a:off x="1118225" y="341737"/>
              <a:ext cx="2048100" cy="8040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B02C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22"/>
            <p:cNvSpPr/>
            <p:nvPr/>
          </p:nvSpPr>
          <p:spPr>
            <a:xfrm>
              <a:off x="1233856" y="228094"/>
              <a:ext cx="1815000" cy="9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4000">
                  <a:solidFill>
                    <a:srgbClr val="B02C2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Aportes</a:t>
              </a:r>
              <a:endParaRPr sz="4000">
                <a:solidFill>
                  <a:srgbClr val="B02C20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endParaRPr>
            </a:p>
          </p:txBody>
        </p:sp>
        <p:sp>
          <p:nvSpPr>
            <p:cNvPr id="200" name="Google Shape;200;p22"/>
            <p:cNvSpPr/>
            <p:nvPr/>
          </p:nvSpPr>
          <p:spPr>
            <a:xfrm rot="5400000">
              <a:off x="1947719" y="1346694"/>
              <a:ext cx="389100" cy="278100"/>
            </a:xfrm>
            <a:prstGeom prst="rightArrow">
              <a:avLst>
                <a:gd fmla="val 34239" name="adj1"/>
                <a:gd fmla="val 57035" name="adj2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22"/>
            <p:cNvSpPr/>
            <p:nvPr/>
          </p:nvSpPr>
          <p:spPr>
            <a:xfrm>
              <a:off x="1118301" y="1544632"/>
              <a:ext cx="2030400" cy="271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spcBef>
                  <a:spcPts val="36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Source Sans Pro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Marco para analizar distintas formas de hacer sociología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Source Sans Pro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Fundamentación para la coexistencia de múltiples formas rivales de hacer sociología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Source Sans Pro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Inexistencia de una normativa estricta y uniforme del método científico sociológico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202" name="Google Shape;202;p22"/>
          <p:cNvGrpSpPr/>
          <p:nvPr/>
        </p:nvGrpSpPr>
        <p:grpSpPr>
          <a:xfrm>
            <a:off x="3206200" y="1303525"/>
            <a:ext cx="2756138" cy="3561399"/>
            <a:chOff x="1118215" y="228092"/>
            <a:chExt cx="2090835" cy="4132033"/>
          </a:xfrm>
        </p:grpSpPr>
        <p:sp>
          <p:nvSpPr>
            <p:cNvPr id="203" name="Google Shape;203;p22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22"/>
            <p:cNvSpPr/>
            <p:nvPr/>
          </p:nvSpPr>
          <p:spPr>
            <a:xfrm>
              <a:off x="1118215" y="341738"/>
              <a:ext cx="2048100" cy="8040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B02C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22"/>
            <p:cNvSpPr/>
            <p:nvPr/>
          </p:nvSpPr>
          <p:spPr>
            <a:xfrm>
              <a:off x="1233847" y="228092"/>
              <a:ext cx="1815000" cy="9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4000">
                  <a:solidFill>
                    <a:srgbClr val="B02C2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Debilidad</a:t>
              </a:r>
              <a:endParaRPr sz="4000">
                <a:solidFill>
                  <a:srgbClr val="B02C20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endParaRPr>
            </a:p>
          </p:txBody>
        </p:sp>
        <p:sp>
          <p:nvSpPr>
            <p:cNvPr id="206" name="Google Shape;206;p22"/>
            <p:cNvSpPr/>
            <p:nvPr/>
          </p:nvSpPr>
          <p:spPr>
            <a:xfrm rot="5400000">
              <a:off x="1938966" y="1346694"/>
              <a:ext cx="389100" cy="278100"/>
            </a:xfrm>
            <a:prstGeom prst="rightArrow">
              <a:avLst>
                <a:gd fmla="val 34239" name="adj1"/>
                <a:gd fmla="val 57035" name="adj2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22"/>
            <p:cNvSpPr/>
            <p:nvPr/>
          </p:nvSpPr>
          <p:spPr>
            <a:xfrm>
              <a:off x="1118310" y="1544632"/>
              <a:ext cx="2030400" cy="271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spcBef>
                  <a:spcPts val="36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Source Sans Pro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La sociología hace más que meramente predecir hechos sociales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Source Sans Pro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La sociología hace más que meramente explicar hechos sociales 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Source Sans Pro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Historia interna e historia externa, se encuentra difuminada en algunos casos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</p:txBody>
        </p:sp>
      </p:grpSp>
      <p:grpSp>
        <p:nvGrpSpPr>
          <p:cNvPr id="208" name="Google Shape;208;p22"/>
          <p:cNvGrpSpPr/>
          <p:nvPr/>
        </p:nvGrpSpPr>
        <p:grpSpPr>
          <a:xfrm>
            <a:off x="6031450" y="1303525"/>
            <a:ext cx="2756126" cy="3561399"/>
            <a:chOff x="1118225" y="228092"/>
            <a:chExt cx="2090825" cy="4132033"/>
          </a:xfrm>
        </p:grpSpPr>
        <p:sp>
          <p:nvSpPr>
            <p:cNvPr id="209" name="Google Shape;209;p22"/>
            <p:cNvSpPr/>
            <p:nvPr/>
          </p:nvSpPr>
          <p:spPr>
            <a:xfrm>
              <a:off x="1178650" y="283725"/>
              <a:ext cx="2030400" cy="4076400"/>
            </a:xfrm>
            <a:prstGeom prst="rect">
              <a:avLst/>
            </a:prstGeom>
            <a:solidFill>
              <a:srgbClr val="A72A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" name="Google Shape;210;p22"/>
            <p:cNvSpPr/>
            <p:nvPr/>
          </p:nvSpPr>
          <p:spPr>
            <a:xfrm>
              <a:off x="1118225" y="341738"/>
              <a:ext cx="2048100" cy="804000"/>
            </a:xfrm>
            <a:prstGeom prst="rect">
              <a:avLst/>
            </a:prstGeom>
            <a:solidFill>
              <a:srgbClr val="FFFFFF"/>
            </a:solidFill>
            <a:ln cap="flat" cmpd="sng" w="19050">
              <a:solidFill>
                <a:srgbClr val="B02C2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22"/>
            <p:cNvSpPr/>
            <p:nvPr/>
          </p:nvSpPr>
          <p:spPr>
            <a:xfrm>
              <a:off x="1233856" y="228092"/>
              <a:ext cx="1815000" cy="91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s" sz="4000">
                  <a:solidFill>
                    <a:srgbClr val="B02C20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Alcances</a:t>
              </a:r>
              <a:endParaRPr sz="4000">
                <a:solidFill>
                  <a:srgbClr val="B02C20"/>
                </a:solidFill>
                <a:latin typeface="Source Sans Pro ExtraLight"/>
                <a:ea typeface="Source Sans Pro ExtraLight"/>
                <a:cs typeface="Source Sans Pro ExtraLight"/>
                <a:sym typeface="Source Sans Pro ExtraLight"/>
              </a:endParaRPr>
            </a:p>
          </p:txBody>
        </p:sp>
        <p:sp>
          <p:nvSpPr>
            <p:cNvPr id="212" name="Google Shape;212;p22"/>
            <p:cNvSpPr/>
            <p:nvPr/>
          </p:nvSpPr>
          <p:spPr>
            <a:xfrm rot="5400000">
              <a:off x="1938947" y="1346825"/>
              <a:ext cx="389100" cy="278100"/>
            </a:xfrm>
            <a:prstGeom prst="rightArrow">
              <a:avLst>
                <a:gd fmla="val 34239" name="adj1"/>
                <a:gd fmla="val 57035" name="adj2"/>
              </a:avLst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22"/>
            <p:cNvSpPr/>
            <p:nvPr/>
          </p:nvSpPr>
          <p:spPr>
            <a:xfrm>
              <a:off x="1118301" y="1544632"/>
              <a:ext cx="2030400" cy="2713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304800" lvl="0" marL="457200" rtl="0" algn="l">
                <a:spcBef>
                  <a:spcPts val="36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Noto Sans Symbols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Más que como hacer ciencia, es un como se hace ciencia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Noto Sans Symbols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En sociología se dificulta que todos los programas sean rivales cuando tratan de temas distintos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-3048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Noto Sans Symbols"/>
                <a:buChar char="◼"/>
              </a:pPr>
              <a:r>
                <a:rPr lang="es" sz="1200">
                  <a:solidFill>
                    <a:schemeClr val="lt1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Con la rivalidad entre programas de escasa capacidad crítica, se hace difícil pensar en la colaboración entre disciplinas en las ciencias sociales</a:t>
              </a:r>
              <a:endParaRPr sz="120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endParaRPr>
            </a:p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adrícula">
  <a:themeElements>
    <a:clrScheme name="Cuadrícula">
      <a:dk1>
        <a:srgbClr val="000000"/>
      </a:dk1>
      <a:lt1>
        <a:srgbClr val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