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7" r:id="rId2"/>
    <p:sldId id="258" r:id="rId3"/>
    <p:sldId id="259" r:id="rId4"/>
    <p:sldId id="260" r:id="rId5"/>
    <p:sldId id="261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0312A-91A2-4175-841D-890E2C2FCB9D}" type="datetimeFigureOut">
              <a:rPr lang="es-CL" smtClean="0"/>
              <a:t>03-09-2018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EE95E-4898-474B-BE36-2F781BF61FA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0396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D5E98B-56F0-4020-B392-9127782DF79D}" type="slidenum">
              <a:rPr lang="es-MX"/>
              <a:pPr eaLnBrk="1" hangingPunct="1"/>
              <a:t>11</a:t>
            </a:fld>
            <a:endParaRPr lang="es-MX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CL" b="1" smtClean="0">
                <a:solidFill>
                  <a:srgbClr val="000066"/>
                </a:solidFill>
                <a:latin typeface="Arial" charset="0"/>
              </a:rPr>
              <a:t>Teorías centrales usadas en la investigación</a:t>
            </a:r>
          </a:p>
          <a:p>
            <a:pPr eaLnBrk="1" hangingPunct="1">
              <a:spcBef>
                <a:spcPct val="0"/>
              </a:spcBef>
            </a:pPr>
            <a:r>
              <a:rPr lang="es-ES" smtClean="0">
                <a:solidFill>
                  <a:srgbClr val="000066"/>
                </a:solidFill>
                <a:latin typeface="Arial" charset="0"/>
              </a:rPr>
              <a:t>RELACION ENTRE EL LUGAR CONCEPTUAL Y SU CONCRECION EMPIRICA</a:t>
            </a:r>
            <a:endParaRPr lang="es-CL" b="1" smtClean="0">
              <a:solidFill>
                <a:srgbClr val="000066"/>
              </a:solidFill>
              <a:latin typeface="Arial" charset="0"/>
            </a:endParaRPr>
          </a:p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D181B5-B981-4EC2-8F69-6FDD90EA1D18}" type="slidenum">
              <a:rPr lang="es-MX"/>
              <a:pPr eaLnBrk="1" hangingPunct="1"/>
              <a:t>14</a:t>
            </a:fld>
            <a:endParaRPr lang="es-MX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smtClean="0">
                <a:latin typeface="Arial" charset="0"/>
              </a:rPr>
              <a:t>Ulrich Beck, en su texto “La invención de lo político” nos recuerda un cuadro de Kandinsky, denominado “</a:t>
            </a:r>
            <a:r>
              <a:rPr lang="es-ES" b="1" i="1" smtClean="0">
                <a:latin typeface="Arial" charset="0"/>
              </a:rPr>
              <a:t>Y contra Y</a:t>
            </a:r>
            <a:r>
              <a:rPr lang="es-ES" smtClean="0">
                <a:latin typeface="Arial" charset="0"/>
              </a:rPr>
              <a:t>” En él, el pintor se pregunta por la palabra Y, que a diferencia del siglo XIX caracteriza al siglo XX. Sorprende su respuesta: según él, mientras el siglo XIX estuvo regido por la lógica del </a:t>
            </a:r>
            <a:r>
              <a:rPr lang="es-ES" b="1" i="1" smtClean="0">
                <a:latin typeface="Arial" charset="0"/>
              </a:rPr>
              <a:t>“O-bien-O</a:t>
            </a:r>
            <a:r>
              <a:rPr lang="es-ES" smtClean="0">
                <a:latin typeface="Arial" charset="0"/>
              </a:rPr>
              <a:t>”, el siglo XX debería considerar el trabajo contradictorio en torno al “</a:t>
            </a:r>
            <a:r>
              <a:rPr lang="es-ES" b="1" smtClean="0">
                <a:latin typeface="Arial" charset="0"/>
              </a:rPr>
              <a:t>Y</a:t>
            </a:r>
            <a:r>
              <a:rPr lang="es-ES" smtClean="0">
                <a:latin typeface="Arial" charset="0"/>
              </a:rPr>
              <a:t>”. No es un Y conectivo, esto y lo otro, no es un Y complementario (como el ying y el yang), es el Y de la contradicción, donde no se puede simplemente superar como si fuese un problema a solucionar. Hay que aprender a trabajar con ella, iluminándola. Para esto se requiere de una nueva forma de ver y de analizar el diagnostico del presente.</a:t>
            </a:r>
          </a:p>
          <a:p>
            <a:pPr eaLnBrk="1" hangingPunct="1"/>
            <a:r>
              <a:rPr lang="es-ES" smtClean="0">
                <a:latin typeface="Arial" charset="0"/>
              </a:rPr>
              <a:t>Se podría decir que la ambivalencia del </a:t>
            </a:r>
            <a:r>
              <a:rPr lang="es-ES" b="1" smtClean="0">
                <a:latin typeface="Arial" charset="0"/>
              </a:rPr>
              <a:t>Y</a:t>
            </a:r>
            <a:r>
              <a:rPr lang="es-ES" smtClean="0">
                <a:latin typeface="Arial" charset="0"/>
              </a:rPr>
              <a:t> es el tema, justamente de nuestro mundo, especialmente en estos inciertos inicios del siglo XXI. El dilema es el siguiente: reconocemos la importancia de la coordinación, la pluralidad, la coherencia, el intercambio, el tercero incluido, la síntesis; pero no sabemos pensar desde esa lógica, ni menos actuar desde ella.</a:t>
            </a:r>
            <a:endParaRPr lang="en-US" smtClean="0">
              <a:latin typeface="Arial" charset="0"/>
            </a:endParaRPr>
          </a:p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32771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C4EE4B0D-9DA7-44FE-87D0-888D23C700F6}" type="slidenum">
              <a:rPr lang="es-ES_tradnl" sz="1200"/>
              <a:pPr eaLnBrk="1" hangingPunct="1"/>
              <a:t>24</a:t>
            </a:fld>
            <a:endParaRPr lang="es-ES_tradnl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3ABC-979D-1B4C-B92F-69520347ADE0}" type="datetimeFigureOut">
              <a:rPr lang="es-ES" smtClean="0"/>
              <a:t>03/09/2018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07F0-0946-7041-AC56-3F76D86124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3009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3ABC-979D-1B4C-B92F-69520347ADE0}" type="datetimeFigureOut">
              <a:rPr lang="es-ES" smtClean="0"/>
              <a:t>03/09/2018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07F0-0946-7041-AC56-3F76D86124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2150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3ABC-979D-1B4C-B92F-69520347ADE0}" type="datetimeFigureOut">
              <a:rPr lang="es-ES" smtClean="0"/>
              <a:t>03/09/2018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07F0-0946-7041-AC56-3F76D86124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4600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361538-2DB6-8C4B-85C8-A68D17A7FF43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4529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D2389-E12D-49C2-AFA5-2EE5C4113AF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9257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857AB-6685-4F2D-93AA-070DDB72F2C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66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3ABC-979D-1B4C-B92F-69520347ADE0}" type="datetimeFigureOut">
              <a:rPr lang="es-ES" smtClean="0"/>
              <a:t>03/09/2018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07F0-0946-7041-AC56-3F76D86124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5297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3ABC-979D-1B4C-B92F-69520347ADE0}" type="datetimeFigureOut">
              <a:rPr lang="es-ES" smtClean="0"/>
              <a:t>03/09/2018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07F0-0946-7041-AC56-3F76D86124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005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3ABC-979D-1B4C-B92F-69520347ADE0}" type="datetimeFigureOut">
              <a:rPr lang="es-ES" smtClean="0"/>
              <a:t>03/09/2018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07F0-0946-7041-AC56-3F76D86124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8410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3ABC-979D-1B4C-B92F-69520347ADE0}" type="datetimeFigureOut">
              <a:rPr lang="es-ES" smtClean="0"/>
              <a:t>03/09/2018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07F0-0946-7041-AC56-3F76D86124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392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3ABC-979D-1B4C-B92F-69520347ADE0}" type="datetimeFigureOut">
              <a:rPr lang="es-ES" smtClean="0"/>
              <a:t>03/09/2018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07F0-0946-7041-AC56-3F76D86124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533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3ABC-979D-1B4C-B92F-69520347ADE0}" type="datetimeFigureOut">
              <a:rPr lang="es-ES" smtClean="0"/>
              <a:t>03/09/2018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07F0-0946-7041-AC56-3F76D86124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121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3ABC-979D-1B4C-B92F-69520347ADE0}" type="datetimeFigureOut">
              <a:rPr lang="es-ES" smtClean="0"/>
              <a:t>03/09/2018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07F0-0946-7041-AC56-3F76D86124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898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3ABC-979D-1B4C-B92F-69520347ADE0}" type="datetimeFigureOut">
              <a:rPr lang="es-ES" smtClean="0"/>
              <a:t>03/09/2018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07F0-0946-7041-AC56-3F76D86124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583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D3ABC-979D-1B4C-B92F-69520347ADE0}" type="datetimeFigureOut">
              <a:rPr lang="es-ES" smtClean="0"/>
              <a:t>03/09/2018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B07F0-0946-7041-AC56-3F76D86124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172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 b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Hacia un pensamiento posmetafísico</a:t>
            </a:r>
            <a:endParaRPr lang="es-ES" sz="4000" b="1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2052" name="Picture 4" descr="Sin título4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1438275"/>
            <a:ext cx="3454400" cy="504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2722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8243888" y="0"/>
            <a:ext cx="900112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 rot="5400000">
            <a:off x="5331619" y="2864644"/>
            <a:ext cx="6858000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sz="6800">
                <a:solidFill>
                  <a:srgbClr val="333333"/>
                </a:solidFill>
                <a:latin typeface="Century Gothic" pitchFamily="34" charset="0"/>
              </a:rPr>
              <a:t>jacques derrida</a:t>
            </a:r>
            <a:endParaRPr lang="es-ES" sz="6800">
              <a:solidFill>
                <a:srgbClr val="333333"/>
              </a:solidFill>
              <a:latin typeface="Century Gothic" pitchFamily="34" charset="0"/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140200" y="765175"/>
            <a:ext cx="4176713" cy="2016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_tradnl" sz="5400" b="1" smtClean="0"/>
              <a:t>Iterabilidad</a:t>
            </a:r>
          </a:p>
          <a:p>
            <a:pPr eaLnBrk="1" hangingPunct="1">
              <a:buFontTx/>
              <a:buNone/>
            </a:pPr>
            <a:r>
              <a:rPr lang="es-ES" smtClean="0"/>
              <a:t> </a:t>
            </a:r>
          </a:p>
          <a:p>
            <a:pPr eaLnBrk="1" hangingPunct="1">
              <a:buFontTx/>
              <a:buNone/>
            </a:pPr>
            <a:endParaRPr lang="es-ES" smtClean="0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 rot="-1129984">
            <a:off x="2124075" y="4868863"/>
            <a:ext cx="81724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s-ES_tradnl" sz="5400"/>
              <a:t>Différence/Difféance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 rot="1651513">
            <a:off x="3924300" y="3644900"/>
            <a:ext cx="4679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4400"/>
              <a:t>archiescritura</a:t>
            </a:r>
          </a:p>
        </p:txBody>
      </p:sp>
      <p:pic>
        <p:nvPicPr>
          <p:cNvPr id="27655" name="Picture 7" descr="desc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75" y="0"/>
            <a:ext cx="3956050" cy="6021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19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 rot="-5400000">
            <a:off x="-2176462" y="3478212"/>
            <a:ext cx="5448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L" sz="8000" b="1">
                <a:solidFill>
                  <a:srgbClr val="FF0000"/>
                </a:solidFill>
                <a:latin typeface="Trebuchet MS" pitchFamily="34" charset="0"/>
              </a:rPr>
              <a:t>  </a:t>
            </a:r>
            <a:r>
              <a:rPr lang="es-CL" sz="5400" b="1">
                <a:solidFill>
                  <a:srgbClr val="FF0000"/>
                </a:solidFill>
                <a:latin typeface="Trebuchet MS" pitchFamily="34" charset="0"/>
              </a:rPr>
              <a:t>Teoria Crítica</a:t>
            </a:r>
            <a:endParaRPr lang="es-ES" sz="5400" b="1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38138" y="161925"/>
            <a:ext cx="8139112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s-CL" sz="2800" b="1">
                <a:solidFill>
                  <a:srgbClr val="0070C0"/>
                </a:solidFill>
                <a:latin typeface="Tahoma" pitchFamily="34" charset="0"/>
              </a:rPr>
              <a:t>De Kant a la Escuela de Frankfurt: dialéctica</a:t>
            </a:r>
          </a:p>
          <a:p>
            <a:pPr algn="ctr"/>
            <a:r>
              <a:rPr lang="es-CL" sz="2800" b="1">
                <a:solidFill>
                  <a:srgbClr val="0070C0"/>
                </a:solidFill>
                <a:latin typeface="Tahoma" pitchFamily="34" charset="0"/>
              </a:rPr>
              <a:t>Negativa, ruina, constelación, crítica.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1042988" y="3427413"/>
            <a:ext cx="7993062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s-CL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922713" y="2924175"/>
            <a:ext cx="682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>
                <a:solidFill>
                  <a:srgbClr val="000066"/>
                </a:solidFill>
                <a:latin typeface="Tahoma" pitchFamily="34" charset="0"/>
              </a:rPr>
              <a:t>1817</a:t>
            </a:r>
            <a:endParaRPr lang="es-ES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690688" y="2924175"/>
            <a:ext cx="865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>
                <a:solidFill>
                  <a:srgbClr val="000066"/>
                </a:solidFill>
                <a:latin typeface="Tahoma" pitchFamily="34" charset="0"/>
              </a:rPr>
              <a:t>1776</a:t>
            </a:r>
            <a:endParaRPr lang="es-ES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7380288" y="2924175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>
                <a:solidFill>
                  <a:srgbClr val="000066"/>
                </a:solidFill>
                <a:latin typeface="Tahoma" pitchFamily="34" charset="0"/>
              </a:rPr>
              <a:t>1990</a:t>
            </a:r>
            <a:endParaRPr lang="es-ES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523163" y="3500438"/>
            <a:ext cx="901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b="1">
                <a:solidFill>
                  <a:srgbClr val="000066"/>
                </a:solidFill>
                <a:latin typeface="Tahoma" pitchFamily="34" charset="0"/>
              </a:rPr>
              <a:t>Porter</a:t>
            </a:r>
            <a:endParaRPr lang="es-ES" b="1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3995738" y="3427413"/>
            <a:ext cx="177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b="1">
                <a:solidFill>
                  <a:srgbClr val="000066"/>
                </a:solidFill>
                <a:latin typeface="Tahoma" pitchFamily="34" charset="0"/>
              </a:rPr>
              <a:t>David Ricardo</a:t>
            </a:r>
            <a:endParaRPr lang="es-ES" b="1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1330325" y="3427413"/>
            <a:ext cx="157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b="1">
                <a:solidFill>
                  <a:srgbClr val="000066"/>
                </a:solidFill>
                <a:latin typeface="Tahoma" pitchFamily="34" charset="0"/>
              </a:rPr>
              <a:t>Adam Smith</a:t>
            </a:r>
            <a:endParaRPr lang="es-ES" b="1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2122488" y="3355975"/>
            <a:ext cx="0" cy="144463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s-CL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4211638" y="3355975"/>
            <a:ext cx="0" cy="144463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s-CL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7885113" y="3355975"/>
            <a:ext cx="0" cy="144463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s-CL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1042988" y="3355975"/>
            <a:ext cx="0" cy="144463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s-CL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971550" y="1916113"/>
            <a:ext cx="1008063" cy="0"/>
          </a:xfrm>
          <a:prstGeom prst="line">
            <a:avLst/>
          </a:prstGeom>
          <a:noFill/>
          <a:ln w="25400">
            <a:solidFill>
              <a:srgbClr val="00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s-CL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2195513" y="1916113"/>
            <a:ext cx="1728787" cy="0"/>
          </a:xfrm>
          <a:prstGeom prst="line">
            <a:avLst/>
          </a:prstGeom>
          <a:noFill/>
          <a:ln w="63500">
            <a:solidFill>
              <a:srgbClr val="00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s-CL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4140200" y="1916113"/>
            <a:ext cx="1728788" cy="0"/>
          </a:xfrm>
          <a:prstGeom prst="line">
            <a:avLst/>
          </a:prstGeom>
          <a:noFill/>
          <a:ln w="114300">
            <a:solidFill>
              <a:srgbClr val="00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s-CL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6256338" y="1916113"/>
            <a:ext cx="1728787" cy="0"/>
          </a:xfrm>
          <a:prstGeom prst="line">
            <a:avLst/>
          </a:prstGeom>
          <a:noFill/>
          <a:ln w="190500">
            <a:solidFill>
              <a:srgbClr val="00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s-CL"/>
          </a:p>
        </p:txBody>
      </p:sp>
      <p:pic>
        <p:nvPicPr>
          <p:cNvPr id="28691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868863"/>
            <a:ext cx="12969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92" name="Picture 20" descr="philosopher_juer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05263"/>
            <a:ext cx="37449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21" descr="iconsoc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85875"/>
            <a:ext cx="8172450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4" name="Picture 22" descr="k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3933825"/>
            <a:ext cx="3563938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37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>
                <a:solidFill>
                  <a:srgbClr val="FF0000"/>
                </a:solidFill>
              </a:rPr>
              <a:t>Niklas Luhmann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smtClean="0"/>
              <a:t>   Para la sobrevivencia de las relaciones sistema/entorno se opera por selección contingente donde el concepto clave es la negación.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sz="2400" smtClean="0"/>
              <a:t>	</a:t>
            </a:r>
          </a:p>
        </p:txBody>
      </p:sp>
      <p:pic>
        <p:nvPicPr>
          <p:cNvPr id="29700" name="Picture 4" descr="luhman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2205038"/>
            <a:ext cx="2736850" cy="3108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31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ES" dirty="0" smtClean="0">
                <a:solidFill>
                  <a:srgbClr val="FF0000"/>
                </a:solidFill>
              </a:rPr>
              <a:t>       Son propuestas post estructuralistas,   </a:t>
            </a:r>
          </a:p>
          <a:p>
            <a:pPr algn="ctr" eaLnBrk="1" hangingPunct="1">
              <a:buFontTx/>
              <a:buNone/>
            </a:pPr>
            <a:r>
              <a:rPr lang="es-ES" dirty="0" smtClean="0">
                <a:solidFill>
                  <a:srgbClr val="FF0000"/>
                </a:solidFill>
              </a:rPr>
              <a:t>       post convencionales, post metafísicas</a:t>
            </a:r>
            <a:endParaRPr lang="es-MX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288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211638" y="6113463"/>
            <a:ext cx="4897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“Y contra Y”  Kandinsky </a:t>
            </a:r>
          </a:p>
        </p:txBody>
      </p:sp>
    </p:spTree>
    <p:extLst>
      <p:ext uri="{BB962C8B-B14F-4D97-AF65-F5344CB8AC3E}">
        <p14:creationId xmlns:p14="http://schemas.microsoft.com/office/powerpoint/2010/main" val="2522716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s-ES" sz="2400" b="1" smtClean="0">
                <a:solidFill>
                  <a:srgbClr val="FF0000"/>
                </a:solidFill>
              </a:rPr>
              <a:t>Todas rompen con un estructuralismo de base en una solución que no es de continuidad. Rompen con una lógica causal, rompen con criterios convencionales.</a:t>
            </a:r>
            <a:endParaRPr lang="es-MX" sz="2400" b="1" smtClean="0">
              <a:solidFill>
                <a:srgbClr val="FF0000"/>
              </a:solidFill>
            </a:endParaRPr>
          </a:p>
        </p:txBody>
      </p:sp>
      <p:graphicFrame>
        <p:nvGraphicFramePr>
          <p:cNvPr id="22608" name="Group 80"/>
          <p:cNvGraphicFramePr>
            <a:graphicFrameLocks noGrp="1"/>
          </p:cNvGraphicFramePr>
          <p:nvPr/>
        </p:nvGraphicFramePr>
        <p:xfrm>
          <a:off x="1524000" y="1773238"/>
          <a:ext cx="6096000" cy="4392612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651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Funcionalismo</a:t>
                      </a: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Sistema/Entorno</a:t>
                      </a:r>
                      <a:endParaRPr kumimoji="0" lang="es-MX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T. Critica</a:t>
                      </a: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Constelación</a:t>
                      </a:r>
                      <a:endParaRPr kumimoji="0" lang="es-MX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Post estructuralismo</a:t>
                      </a:r>
                      <a:endParaRPr kumimoji="0" lang="es-MX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Dispositivo</a:t>
                      </a:r>
                      <a:endParaRPr kumimoji="0" lang="es-MX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41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Hermenéutica</a:t>
                      </a: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Interpretación trágica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Rac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 Instrumental 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Rac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 Normativa</a:t>
                      </a: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 Analítica</a:t>
                      </a: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Post empirista</a:t>
                      </a:r>
                      <a:endParaRPr kumimoji="0" lang="es-MX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313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124200"/>
            <a:ext cx="6477000" cy="1914525"/>
          </a:xfrm>
        </p:spPr>
        <p:txBody>
          <a:bodyPr/>
          <a:lstStyle/>
          <a:p>
            <a:r>
              <a:rPr lang="es-MX" b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TEORIA Y PRAXIS</a:t>
            </a:r>
            <a:endParaRPr lang="es-ES" b="1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5056188"/>
            <a:ext cx="6477000" cy="11747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s-MX" smtClean="0">
                <a:ea typeface="MS PGothic" pitchFamily="34" charset="-128"/>
              </a:rPr>
              <a:t>UN ARGUMENTO HABERMASIANO</a:t>
            </a:r>
            <a:endParaRPr lang="es-ES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528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5400" smtClean="0">
                <a:latin typeface="Arial" pitchFamily="34" charset="0"/>
                <a:cs typeface="Arial" pitchFamily="34" charset="0"/>
              </a:rPr>
              <a:t>TEORIA Y PRAXIS</a:t>
            </a:r>
            <a:endParaRPr lang="es-ES" sz="54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s-MX" b="1" smtClean="0">
                <a:latin typeface="Arial" pitchFamily="34" charset="0"/>
                <a:cs typeface="Arial" pitchFamily="34" charset="0"/>
              </a:rPr>
              <a:t>¿ PUEDE LA FILOSOFÍA LLEGAR A SER PRÁCTICA?</a:t>
            </a:r>
          </a:p>
          <a:p>
            <a:pPr algn="just" eaLnBrk="1" hangingPunct="1">
              <a:buFontTx/>
              <a:buNone/>
            </a:pPr>
            <a:endParaRPr lang="es-MX" b="1" smtClean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r>
              <a:rPr lang="es-MX" b="1" smtClean="0">
                <a:latin typeface="Arial" pitchFamily="34" charset="0"/>
                <a:cs typeface="Arial" pitchFamily="34" charset="0"/>
              </a:rPr>
              <a:t>¿ QUÉ PAPEL PUEDE DESEMPEÑAR LA FILOSOFÍA EN EL CONTEXTO DE LA OPINIÓN PÚBLICA Y LA POLÍTICA, DE LA CULTURA Y LA EDUCACIÓN?</a:t>
            </a:r>
            <a:endParaRPr lang="es-ES" b="1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33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>
                <a:latin typeface="Arial" pitchFamily="34" charset="0"/>
                <a:cs typeface="Arial" pitchFamily="34" charset="0"/>
              </a:rPr>
              <a:t>LOS ARGUMENTOS</a:t>
            </a:r>
            <a:endParaRPr lang="es-E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7797800" cy="4144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</a:pPr>
            <a:r>
              <a:rPr lang="es-MX" sz="11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LAS RESPUESTAS DE LA TRADICIÓN CLÁSICA</a:t>
            </a:r>
          </a:p>
          <a:p>
            <a:pPr eaLnBrk="1" hangingPunct="1">
              <a:lnSpc>
                <a:spcPct val="130000"/>
              </a:lnSpc>
            </a:pPr>
            <a:r>
              <a:rPr lang="es-MX" sz="11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PENSAMIENTO PM = OTRA CONCEPCIÓN de TEORÍA Y PRAXIS</a:t>
            </a:r>
          </a:p>
          <a:p>
            <a:pPr eaLnBrk="1" hangingPunct="1">
              <a:lnSpc>
                <a:spcPct val="130000"/>
              </a:lnSpc>
            </a:pPr>
            <a:r>
              <a:rPr lang="es-MX" sz="11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LA FRUSTRACIÓN DE LAS EXPECTATIVAS POLÍTICAS:</a:t>
            </a:r>
          </a:p>
          <a:p>
            <a:pPr eaLnBrk="1" hangingPunct="1">
              <a:lnSpc>
                <a:spcPct val="130000"/>
              </a:lnSpc>
            </a:pPr>
            <a:r>
              <a:rPr lang="es-MX" sz="11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1) REGRESO A UNA CONCEPCIÓN DE LO QUE LA FILOSOFÍA  PUEDE CONSEGUIR. </a:t>
            </a:r>
          </a:p>
          <a:p>
            <a:pPr eaLnBrk="1" hangingPunct="1">
              <a:lnSpc>
                <a:spcPct val="130000"/>
              </a:lnSpc>
            </a:pPr>
            <a:r>
              <a:rPr lang="es-MX" sz="11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2) AUTORRELATIVIZACIÓN DE UNA FILOSOFÍA EN EL CONTEXTO  DE DIVISIÓN DEL TRABAJO EN  SOCIEDADES COMPLEJAS.</a:t>
            </a:r>
          </a:p>
          <a:p>
            <a:pPr eaLnBrk="1" hangingPunct="1">
              <a:lnSpc>
                <a:spcPct val="130000"/>
              </a:lnSpc>
            </a:pPr>
            <a:r>
              <a:rPr lang="es-MX" sz="11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ROLES DE LA FILOSOFÍA EN UNA CULTURA CIENTIFICIZADA, EN UNA SOCIEDAD FUNCIONALMENTE DIFERENCIADA Y FRENTE A PERSONAS PARTICULARES SOMETIDAS A LA PRESIÓN INDIVIDUALIZADORA</a:t>
            </a:r>
          </a:p>
          <a:p>
            <a:pPr eaLnBrk="1" hangingPunct="1">
              <a:lnSpc>
                <a:spcPct val="130000"/>
              </a:lnSpc>
            </a:pPr>
            <a:r>
              <a:rPr lang="es-MX" sz="11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PAPEL DE LA ILUSTRACIÓN FILOSÓFICA</a:t>
            </a:r>
            <a:endParaRPr lang="es-ES" sz="1100" b="1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75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b="1" smtClean="0">
                <a:latin typeface="Arial" pitchFamily="34" charset="0"/>
                <a:cs typeface="Arial" pitchFamily="34" charset="0"/>
              </a:rPr>
              <a:t>LA TRADICIÓN CLÁSICA</a:t>
            </a:r>
            <a:endParaRPr lang="es-ES" b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s-MX" sz="1500" b="1" smtClean="0">
                <a:latin typeface="Arial" pitchFamily="34" charset="0"/>
                <a:cs typeface="Arial" pitchFamily="34" charset="0"/>
              </a:rPr>
              <a:t>PLATÓN = EFICACIA FILOSÓFICA = NO HAY NADA MÁS PRÁCTICO QUE LA PROPIA TEORÍA</a:t>
            </a:r>
          </a:p>
          <a:p>
            <a:pPr eaLnBrk="1" hangingPunct="1">
              <a:lnSpc>
                <a:spcPct val="130000"/>
              </a:lnSpc>
            </a:pPr>
            <a:r>
              <a:rPr lang="es-MX" sz="1500" b="1" smtClean="0">
                <a:latin typeface="Arial" pitchFamily="34" charset="0"/>
                <a:cs typeface="Arial" pitchFamily="34" charset="0"/>
              </a:rPr>
              <a:t>TEORÍA = PROCESO DE FORMACIÓN = AÚNA EL CAMINO DE CONOCIMIENTO Y DE SALVACIÓN = CONVERSIÓN DEL ESPÍRITU = PURIFICACIÓN DEL ALMA</a:t>
            </a:r>
          </a:p>
          <a:p>
            <a:pPr eaLnBrk="1" hangingPunct="1">
              <a:lnSpc>
                <a:spcPct val="130000"/>
              </a:lnSpc>
            </a:pPr>
            <a:r>
              <a:rPr lang="es-MX" sz="1500" b="1" smtClean="0">
                <a:latin typeface="Arial" pitchFamily="34" charset="0"/>
                <a:cs typeface="Arial" pitchFamily="34" charset="0"/>
              </a:rPr>
              <a:t>ARISTÓTELES Y LOS ESTOICOS = LA FORMA TEÓRICA DE VIDA TIENE PRIORIDAD SOBRE LA </a:t>
            </a:r>
            <a:r>
              <a:rPr lang="es-MX" sz="1500" b="1" i="1" smtClean="0">
                <a:latin typeface="Arial" pitchFamily="34" charset="0"/>
                <a:cs typeface="Arial" pitchFamily="34" charset="0"/>
              </a:rPr>
              <a:t>VITA ACTIVA</a:t>
            </a:r>
          </a:p>
          <a:p>
            <a:pPr eaLnBrk="1" hangingPunct="1">
              <a:lnSpc>
                <a:spcPct val="130000"/>
              </a:lnSpc>
            </a:pPr>
            <a:r>
              <a:rPr lang="es-MX" sz="1500" b="1" smtClean="0">
                <a:latin typeface="Arial" pitchFamily="34" charset="0"/>
                <a:cs typeface="Arial" pitchFamily="34" charset="0"/>
              </a:rPr>
              <a:t>CAMINO DE LA SALVACIÓN ES EXCLUSIVO = CARÁCTER ELITISTA ≠ RELIGIONES DE REDENCIÓN = SE EXTIENDE SOBRE LAS MASAS</a:t>
            </a:r>
          </a:p>
        </p:txBody>
      </p:sp>
    </p:spTree>
    <p:extLst>
      <p:ext uri="{BB962C8B-B14F-4D97-AF65-F5344CB8AC3E}">
        <p14:creationId xmlns:p14="http://schemas.microsoft.com/office/powerpoint/2010/main" val="305052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b="1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1.El desplazamiento del horizonte de la Modernidad</a:t>
            </a:r>
            <a:endParaRPr lang="es-ES" sz="2800" b="1">
              <a:solidFill>
                <a:srgbClr val="3333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28775"/>
            <a:ext cx="5413375" cy="4497388"/>
          </a:xfrm>
          <a:noFill/>
        </p:spPr>
        <p:txBody>
          <a:bodyPr/>
          <a:lstStyle/>
          <a:p>
            <a:pPr algn="just"/>
            <a:r>
              <a:rPr lang="es-MX" sz="1600">
                <a:solidFill>
                  <a:srgbClr val="111111"/>
                </a:solidFill>
              </a:rPr>
              <a:t>Existe en la Modernidad un proceso de aceleración que se expresa hoy en la existencia de dos prefijos, que operan como sismógrafos: la noción de </a:t>
            </a:r>
            <a:r>
              <a:rPr lang="es-MX" sz="1600" b="1" i="1">
                <a:solidFill>
                  <a:srgbClr val="111111"/>
                </a:solidFill>
              </a:rPr>
              <a:t>neo</a:t>
            </a:r>
            <a:r>
              <a:rPr lang="es-MX" sz="1600">
                <a:solidFill>
                  <a:srgbClr val="111111"/>
                </a:solidFill>
              </a:rPr>
              <a:t> y la noción de </a:t>
            </a:r>
            <a:r>
              <a:rPr lang="es-MX" sz="1600" b="1" i="1">
                <a:solidFill>
                  <a:srgbClr val="111111"/>
                </a:solidFill>
              </a:rPr>
              <a:t>post</a:t>
            </a:r>
            <a:r>
              <a:rPr lang="es-MX" sz="1600">
                <a:solidFill>
                  <a:srgbClr val="111111"/>
                </a:solidFill>
              </a:rPr>
              <a:t>.</a:t>
            </a:r>
          </a:p>
          <a:p>
            <a:endParaRPr lang="es-MX" sz="1600">
              <a:solidFill>
                <a:srgbClr val="111111"/>
              </a:solidFill>
            </a:endParaRPr>
          </a:p>
          <a:p>
            <a:pPr algn="just"/>
            <a:r>
              <a:rPr lang="es-MX" sz="1600">
                <a:solidFill>
                  <a:srgbClr val="111111"/>
                </a:solidFill>
              </a:rPr>
              <a:t>El aristotelismo, el platonismo, el racionalismo y el empirismo  sobrevivieron durante siglos. Hoy las cosas van más rápidas. Los movimientos filosóficos son fenómenos de una historia de </a:t>
            </a:r>
            <a:r>
              <a:rPr lang="es-MX" sz="1600" b="1">
                <a:solidFill>
                  <a:srgbClr val="111111"/>
                </a:solidFill>
              </a:rPr>
              <a:t>influencias</a:t>
            </a:r>
            <a:r>
              <a:rPr lang="es-MX" sz="1600">
                <a:solidFill>
                  <a:srgbClr val="111111"/>
                </a:solidFill>
              </a:rPr>
              <a:t> y </a:t>
            </a:r>
            <a:r>
              <a:rPr lang="es-MX" sz="1600" b="1">
                <a:solidFill>
                  <a:srgbClr val="111111"/>
                </a:solidFill>
              </a:rPr>
              <a:t>efectos</a:t>
            </a:r>
            <a:r>
              <a:rPr lang="es-MX" sz="1600">
                <a:solidFill>
                  <a:srgbClr val="111111"/>
                </a:solidFill>
              </a:rPr>
              <a:t>.</a:t>
            </a:r>
          </a:p>
          <a:p>
            <a:pPr algn="just"/>
            <a:endParaRPr lang="es-MX" sz="1600">
              <a:solidFill>
                <a:srgbClr val="111111"/>
              </a:solidFill>
            </a:endParaRPr>
          </a:p>
          <a:p>
            <a:pPr algn="just"/>
            <a:r>
              <a:rPr lang="es-MX" sz="1600">
                <a:solidFill>
                  <a:srgbClr val="111111"/>
                </a:solidFill>
              </a:rPr>
              <a:t>Entender el desplazamiento implica comprender la noción de </a:t>
            </a:r>
            <a:r>
              <a:rPr lang="es-MX" sz="1600" b="1" i="1">
                <a:solidFill>
                  <a:srgbClr val="111111"/>
                </a:solidFill>
              </a:rPr>
              <a:t>Figuras</a:t>
            </a:r>
            <a:r>
              <a:rPr lang="es-MX" sz="1600">
                <a:solidFill>
                  <a:srgbClr val="111111"/>
                </a:solidFill>
              </a:rPr>
              <a:t> </a:t>
            </a:r>
            <a:r>
              <a:rPr lang="es-MX" sz="1600" b="1" i="1">
                <a:solidFill>
                  <a:srgbClr val="111111"/>
                </a:solidFill>
              </a:rPr>
              <a:t>del</a:t>
            </a:r>
            <a:r>
              <a:rPr lang="es-MX" sz="1600">
                <a:solidFill>
                  <a:srgbClr val="111111"/>
                </a:solidFill>
              </a:rPr>
              <a:t> </a:t>
            </a:r>
            <a:r>
              <a:rPr lang="es-MX" sz="1600" b="1" i="1">
                <a:solidFill>
                  <a:srgbClr val="111111"/>
                </a:solidFill>
              </a:rPr>
              <a:t>Espíritu</a:t>
            </a:r>
            <a:r>
              <a:rPr lang="es-MX" sz="1600">
                <a:solidFill>
                  <a:srgbClr val="111111"/>
                </a:solidFill>
              </a:rPr>
              <a:t>: cuando a una figura (cualquiera que ésta sea) se la logra reconocer en su incanjeabilidad, en su carácter único y se la nombra como tal, ha sido ya puesta a distancia y condenada a perecer  (Hegel).</a:t>
            </a:r>
          </a:p>
          <a:p>
            <a:endParaRPr lang="es-ES" sz="1600">
              <a:solidFill>
                <a:srgbClr val="111111"/>
              </a:solidFill>
            </a:endParaRPr>
          </a:p>
        </p:txBody>
      </p:sp>
      <p:pic>
        <p:nvPicPr>
          <p:cNvPr id="22534" name="Picture 6" descr="j0223745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1650" y="2241550"/>
            <a:ext cx="1698625" cy="2522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37208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b="1" smtClean="0">
                <a:latin typeface="Arial" pitchFamily="34" charset="0"/>
                <a:cs typeface="Arial" pitchFamily="34" charset="0"/>
              </a:rPr>
              <a:t>LA TRADICIÓN CLÁSICA</a:t>
            </a:r>
            <a:endParaRPr lang="es-ES" b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s-MX" sz="1100" b="1" smtClean="0"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s-MX" sz="1100" b="1" smtClean="0">
                <a:latin typeface="Arial" pitchFamily="34" charset="0"/>
                <a:cs typeface="Arial" pitchFamily="34" charset="0"/>
              </a:rPr>
              <a:t>FILOSOFÍA GRIEGA = ESTRECHA SIMBIOSIS CON LA IGLESIA CRISTIANA HASTA CONVERTIRSE EN EL ÓRGANO CIENTÍFICO DE LA TEOLOGÍA Y SACRIFICAR EL CAMINO DE SALVACIÓN QUE ELLA MISMA REPRESENTABA.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endParaRPr lang="es-MX" sz="11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s-MX" sz="1100" b="1" smtClean="0">
                <a:latin typeface="Arial" pitchFamily="34" charset="0"/>
                <a:cs typeface="Arial" pitchFamily="34" charset="0"/>
              </a:rPr>
              <a:t>LA FILOSOFÍA SE RECLUYE EN TAREAS DE TIPO COGNITIVO Y ENTIENDE LA TEORÍA, DE ACUERDO A LA TRADICIÓN ARISTOTÉLICA, COMO UN CAMINO DE CONOCIMIENTO NO DE SALVACIÓN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s-MX" sz="11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s-MX" sz="1100" b="1" smtClean="0">
                <a:latin typeface="Arial" pitchFamily="34" charset="0"/>
                <a:cs typeface="Arial" pitchFamily="34" charset="0"/>
              </a:rPr>
              <a:t>ARISTÓTELES = LA TEORÍA SÓLO ADQUIERE RELEVANCIA PRÁCTICA EN LA FORMA DE FILOSOFÍA PRÁCTICA = QUE SE ESPECIALIZA EN CUESTIONES REFERENTES A UNA VIDA PRUDENTEMENTE DIRIGIDA = INSTRUCCIONES PROFANAS QUE CONDUCEN A UNA VIDA BUENA = DEBE RENUNCIAR A LA CERTEZA DEL SABER TEÓRICO = PIERDE LA FUERZA MOTIVADORA DEL PROCESO DE FORMACIÓN (= PRESUPONE YA EN AQUELLOS A QUIENES SE DIRIGE UN CARÁCTER ADECUADAMENTE CONSTITUIDO.</a:t>
            </a:r>
          </a:p>
          <a:p>
            <a:pPr eaLnBrk="1" hangingPunct="1">
              <a:lnSpc>
                <a:spcPct val="60000"/>
              </a:lnSpc>
            </a:pPr>
            <a:endParaRPr lang="es-ES" sz="1100" smtClean="0"/>
          </a:p>
        </p:txBody>
      </p:sp>
    </p:spTree>
    <p:extLst>
      <p:ext uri="{BB962C8B-B14F-4D97-AF65-F5344CB8AC3E}">
        <p14:creationId xmlns:p14="http://schemas.microsoft.com/office/powerpoint/2010/main" val="168371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MX" sz="3600" smtClean="0">
                <a:latin typeface="Arial" pitchFamily="34" charset="0"/>
                <a:cs typeface="Arial" pitchFamily="34" charset="0"/>
              </a:rPr>
              <a:t>CONDICIONES MODERNAS DEL PENSAMIENTO P.METAFÍSICO</a:t>
            </a:r>
            <a:endParaRPr lang="es-ES" sz="36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286000"/>
            <a:ext cx="7950200" cy="38401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es-MX" sz="2000" b="1" smtClean="0">
                <a:latin typeface="Arial" pitchFamily="34" charset="0"/>
                <a:cs typeface="Arial" pitchFamily="34" charset="0"/>
              </a:rPr>
              <a:t>LA FILOSOFÍA RENUNCIA TB A LOS CONTENIDOS SUSTANCIALES = LEGÍTIMO PLURALISMO DE LAS CONCEPCIONES DE MUNDO = LA ÉTICA FILOSÓFICA YA NO SE ENCUENTRA EN CONDICIONES DE SEÑALAR DETERMINADOS MODELOS COMO EJEMPLOS DE UNA VIDA LOGRADA Y RECOMENDARLOS PARA SU IMITACIÓN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Wingdings" pitchFamily="2" charset="2"/>
              <a:buNone/>
            </a:pPr>
            <a:endParaRPr lang="es-MX" sz="20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es-MX" sz="2000" b="1" smtClean="0">
                <a:latin typeface="Arial" pitchFamily="34" charset="0"/>
                <a:cs typeface="Arial" pitchFamily="34" charset="0"/>
              </a:rPr>
              <a:t>LA ÉTICA DEBE LIMITARSE A PUNTOS DE VISTA FORMALES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es-ES" sz="2000" b="1" smtClean="0"/>
          </a:p>
        </p:txBody>
      </p:sp>
    </p:spTree>
    <p:extLst>
      <p:ext uri="{BB962C8B-B14F-4D97-AF65-F5344CB8AC3E}">
        <p14:creationId xmlns:p14="http://schemas.microsoft.com/office/powerpoint/2010/main" val="82577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LAS ÉTICAS MODERNAS</a:t>
            </a:r>
            <a:endParaRPr lang="es-ES" b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86000"/>
            <a:ext cx="7874000" cy="3840163"/>
          </a:xfrm>
        </p:spPr>
        <p:txBody>
          <a:bodyPr/>
          <a:lstStyle/>
          <a:p>
            <a:pPr eaLnBrk="1" hangingPunct="1">
              <a:lnSpc>
                <a:spcPct val="140000"/>
              </a:lnSpc>
              <a:spcBef>
                <a:spcPct val="0"/>
              </a:spcBef>
            </a:pPr>
            <a:r>
              <a:rPr lang="es-MX" sz="1400" b="1" smtClean="0">
                <a:solidFill>
                  <a:srgbClr val="2C2B26"/>
                </a:solidFill>
                <a:latin typeface="Arial" pitchFamily="34" charset="0"/>
                <a:cs typeface="Arial" pitchFamily="34" charset="0"/>
              </a:rPr>
              <a:t>FILOSOFÍA DE LA EXISTENCIA = PRESCRIBE CONDICIONES Y MODALIDADES PARA UNA DIRECCIÓN DE LA VIDA CONSCIENTE O AUTÉNTICA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</a:pPr>
            <a:r>
              <a:rPr lang="es-MX" sz="1400" b="1" smtClean="0">
                <a:solidFill>
                  <a:srgbClr val="2C2B26"/>
                </a:solidFill>
                <a:latin typeface="Arial" pitchFamily="34" charset="0"/>
                <a:cs typeface="Arial" pitchFamily="34" charset="0"/>
              </a:rPr>
              <a:t>FILOSOFÍA HERMENÉUTICA = INVESTIGA EL AUTOENTENDIMIENTO MEDIANTE LA APROPIACIÓN DE LAS TRADICIONES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</a:pPr>
            <a:r>
              <a:rPr lang="es-MX" sz="1400" b="1" smtClean="0">
                <a:solidFill>
                  <a:srgbClr val="2C2B26"/>
                </a:solidFill>
                <a:latin typeface="Arial" pitchFamily="34" charset="0"/>
                <a:cs typeface="Arial" pitchFamily="34" charset="0"/>
              </a:rPr>
              <a:t>TEORÍA DEL DISCURSO = SE INTERESA POR LOS PROCESOS DE ARGUMENTACIÓN QUE SON NECESARIOS PARA CONSEGUIR CLARIDAD SOBRE LA PROPIA INDENTIDAD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</a:pPr>
            <a:endParaRPr lang="es-MX" sz="1400" b="1" smtClean="0">
              <a:solidFill>
                <a:srgbClr val="2C2B26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</a:pPr>
            <a:endParaRPr lang="es-MX" sz="1400" b="1" smtClean="0">
              <a:solidFill>
                <a:srgbClr val="2C2B26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</a:pPr>
            <a:r>
              <a:rPr lang="es-MX" sz="1400" b="1" smtClean="0">
                <a:solidFill>
                  <a:srgbClr val="2C2B26"/>
                </a:solidFill>
                <a:latin typeface="Arial" pitchFamily="34" charset="0"/>
                <a:cs typeface="Arial" pitchFamily="34" charset="0"/>
              </a:rPr>
              <a:t>ÉTICAS MODERNAS = DIRIGEN AL INDIVIDUO PRIVADO EL CONSEJO DE QUE CON EL FIN DE CONDUCIR SU VIDA CON AUTENTICIDAD INTRODUZCA EN ELLA UNA DETERMINADA FORMA DE REFLEXIÓN</a:t>
            </a:r>
            <a:endParaRPr lang="es-ES" sz="1400" b="1" smtClean="0">
              <a:solidFill>
                <a:srgbClr val="2C2B2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25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MX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DERECHO NATURAL Y FILOSOFÍA DE LA HISTORIA</a:t>
            </a:r>
            <a:endParaRPr lang="es-ES" sz="3600" b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286000"/>
            <a:ext cx="7950200" cy="38401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s-MX" sz="1800" b="1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DERECHO NATURAL Y LA TEORÍA MORAL DEONTOLÓGICA = SUSTITUYEN LA CUESTIÓN EXISTENCIAL ACERCA DE LO QUE ES BUENO PARA MÍ, POR LA CUESTIÓN ÉTICO-POLÍTICA ACERCA DE LAS NORMAS DE UNA VIDA EN COMÚN JUSTA QUE SEA BUENA PARA TODOS POR IGUAL = NORMAS JUSTAS SON LAS QUE REPRESENTAN IGUALMENTE LOS INTERESES DE TODOS Y DEBEN CONTAR CON EL CONSENTIMIENTO GENERAL DE SUJETOS RACIONALES</a:t>
            </a:r>
            <a:endParaRPr lang="es-ES" sz="1800" b="1" smtClean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75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MX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DERECHO NATURAL Y FILOSOFÍA DE LA HISTORIA</a:t>
            </a:r>
            <a:endParaRPr lang="es-ES" sz="3600" b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286000"/>
            <a:ext cx="7950200" cy="3840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s-MX" sz="2000" b="1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KANT Y ROUSSEAU = LA AUTONOMÍA ES LA CAPACIDAD DE LIGAR LA PROPIA VOLUNTAD A LEYES QUE PUEDEN LLEGAR A SER ADOPTADAS POR TODOS A PARTIR DE LA INTELECCIÓN DE LO QUE BUENO PARA TODOS.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s-MX" sz="2000" b="1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UNIVERSALISMO IGUALITARIO = LA FILOSOFÍA CREO SÓLO A PARTIR DE LA RAZÓN IDEAS DOTADAS DE UN ENORME POTENCIAL EXPLOSIVO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s-MX" sz="2000" b="1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HEGEL = LA REV. FRANCESA ¨ SURGIÓ DE LA FILOSOFÍA ¨.</a:t>
            </a:r>
            <a:r>
              <a:rPr lang="es-MX" sz="2000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571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MX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DERECHO NATURAL Y FILOSOFÍA DE LA HISTORIA</a:t>
            </a:r>
            <a:endParaRPr lang="es-ES" sz="3600" b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8026400" cy="3840163"/>
          </a:xfrm>
        </p:spPr>
        <p:txBody>
          <a:bodyPr/>
          <a:lstStyle/>
          <a:p>
            <a:pPr eaLnBrk="1" hangingPunct="1">
              <a:lnSpc>
                <a:spcPct val="140000"/>
              </a:lnSpc>
              <a:spcBef>
                <a:spcPct val="0"/>
              </a:spcBef>
            </a:pPr>
            <a:r>
              <a:rPr lang="es-MX" sz="1700" b="1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CON EL DERECHO NATURAL = LA PRETENSIÓN DE LA FILOSOFÍA DE PONER EL HOMBRE CABEZA ABAJO, SOBRE SUS PENSAMIENTOS, Y CONSTRUIR LA REALIDAD SEGÚN ESTOS (HEGEL) 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</a:pPr>
            <a:r>
              <a:rPr lang="es-MX" sz="1700" b="1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LA INTERNA CONEXIÓN ENTRE DERECHO NATURAL Y REVOLUCIÓN = PERMITE UNA 3a RESPUESTA = LA SOCIEDAD JUSTA, AQUELLA QUE LA FILOSOFÍA ANTICIPA EN PENSAMIENTO, PUEDE LOGRARSE POR VÍA POLÍTICA QUE REPRESENTA UNA PRAXIS REVOLUCIONARIA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</a:pPr>
            <a:r>
              <a:rPr lang="es-MX" sz="1700" b="1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PERO … ESTA RELACIÓN ENTRE T y P TB SE HA TORNADO PROBLEMÁTICA …</a:t>
            </a:r>
            <a:endParaRPr lang="es-ES" sz="1700" b="1" smtClean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70000"/>
              </a:lnSpc>
            </a:pPr>
            <a:endParaRPr lang="es-ES" sz="1700" b="1" smtClean="0"/>
          </a:p>
        </p:txBody>
      </p:sp>
    </p:spTree>
    <p:extLst>
      <p:ext uri="{BB962C8B-B14F-4D97-AF65-F5344CB8AC3E}">
        <p14:creationId xmlns:p14="http://schemas.microsoft.com/office/powerpoint/2010/main" val="196637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MX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DERECHO NATURAL Y FILOSOFÍA DE LA HISTORIA</a:t>
            </a:r>
            <a:endParaRPr lang="es-ES" sz="2800" b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8026400" cy="38401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s-MX" sz="1300" b="1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FILOSOFÍA DE LA HISTORIA (XVIII) = AYUDA AL NORMATIVISMO DEL DERECHO NATURAL = LA TEORÍA NORMATIVA, QUE FUNDAMENTA LO QUE DEBE SER, NO DIJO NADA DE CÓMO LO DEBIDO PODÍA REALIZARSE PRÁCTICAMENTE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MX" sz="1300" b="1" smtClean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s-MX" sz="1300" b="1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BUSCAR EN LA HISTORIA LAS TENDENCIAS QUE ESPONTÁNEAMENTE REALICEN LAS IDEAS NORMATIVAS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MX" sz="1300" b="1" smtClean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s-MX" sz="1300" b="1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HEGEL = FILOSOFÍA DE LA HISTORIA DIALÉCTICA = GÉNESIS DE UNA RAZÓN PENETRADA POR LA NATURALEZA Y LA HISTORIA = VINCULA NORMA RACIONAL Y REALIDAD IRRACIONAL = ESTABLECE DE ANTEMANO UNA LÓGICA DE LA HISTORIA = TIPO DE FATALISMO</a:t>
            </a:r>
            <a:endParaRPr lang="es-ES" sz="1300" b="1" smtClean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60000"/>
              </a:lnSpc>
            </a:pPr>
            <a:endParaRPr lang="es-ES" sz="1300" b="1" smtClean="0"/>
          </a:p>
        </p:txBody>
      </p:sp>
    </p:spTree>
    <p:extLst>
      <p:ext uri="{BB962C8B-B14F-4D97-AF65-F5344CB8AC3E}">
        <p14:creationId xmlns:p14="http://schemas.microsoft.com/office/powerpoint/2010/main" val="118175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LOS JÓVENES HEGELIANOS</a:t>
            </a:r>
            <a:endParaRPr lang="es-ES" sz="3600" b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8026400" cy="3840163"/>
          </a:xfrm>
        </p:spPr>
        <p:txBody>
          <a:bodyPr/>
          <a:lstStyle/>
          <a:p>
            <a:pPr eaLnBrk="1" hangingPunct="1">
              <a:lnSpc>
                <a:spcPct val="140000"/>
              </a:lnSpc>
              <a:spcBef>
                <a:spcPct val="0"/>
              </a:spcBef>
            </a:pPr>
            <a:r>
              <a:rPr lang="es-MX" sz="2000" b="1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CONTRA EL FATALISMO → CRÍTICA A LA FORMA IDEALISTA HEGELIANA →CONSERVAN SU CONTENIDO RACIONAL → ESPACIO A UNA PRAXIS ATRIBUIDA A LOS MISMOS SUJETOS QUE ACTÚAN HISTÓRICAMENTE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</a:pPr>
            <a:r>
              <a:rPr lang="es-MX" sz="2000" b="1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FEUERBACH y MARX = QUE EL PARTIDO DE LA ACCIÓN SUPERE LA FILOSOFÍA PARA PODER REALIZARLA = INVERSIÓN DE LA RELACIÓN CLÁSICA ENTRE T y P</a:t>
            </a:r>
          </a:p>
        </p:txBody>
      </p:sp>
    </p:spTree>
    <p:extLst>
      <p:ext uri="{BB962C8B-B14F-4D97-AF65-F5344CB8AC3E}">
        <p14:creationId xmlns:p14="http://schemas.microsoft.com/office/powerpoint/2010/main" val="283887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LOS JÓVENES HEGELIANOS</a:t>
            </a:r>
            <a:endParaRPr lang="es-ES" sz="3600" b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7874000" cy="4495800"/>
          </a:xfrm>
        </p:spPr>
        <p:txBody>
          <a:bodyPr/>
          <a:lstStyle/>
          <a:p>
            <a:pPr eaLnBrk="1" hangingPunct="1">
              <a:lnSpc>
                <a:spcPct val="160000"/>
              </a:lnSpc>
              <a:spcBef>
                <a:spcPct val="0"/>
              </a:spcBef>
            </a:pPr>
            <a:r>
              <a:rPr lang="es-MX" sz="1400" b="1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LA TEORÍA SE PRESENTA BAJO UN DOBLE ASPECTO → COMO FALSA CONCIENCIA Y COMO CRÍTICA → AMBAS PERTENECEN AL CONJUNTO DE LAS RELACIONES VITALES QUE DETERMINA UNA SOCIEDAD Y DEPENDEN DE ELLA.</a:t>
            </a:r>
          </a:p>
          <a:p>
            <a:pPr eaLnBrk="1" hangingPunct="1">
              <a:lnSpc>
                <a:spcPct val="160000"/>
              </a:lnSpc>
              <a:spcBef>
                <a:spcPct val="0"/>
              </a:spcBef>
            </a:pPr>
            <a:r>
              <a:rPr lang="es-MX" sz="1400" b="1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LA CRÍTICA CONVERTIDA EN TEORÍA QUE CONOCE SUS RAÍCES SOCIALES SE CONVIERTE EN REFLEXIVA DE DOS FORMAS = REFLEXIÓN ACERCA DEL CONTEXTO DE SU PROPIA APARICIÓN HISTÓRICA DESCUBRE TAMBIÉN SUS PROPIOS DESTINATARIOS, LOS CUALES, GRACIAS A LA CRÍTICA, PODRÁN SENTIRSE ESTIMULADOS A UNA PRAXIS LIBERADORA.</a:t>
            </a:r>
          </a:p>
          <a:p>
            <a:pPr eaLnBrk="1" hangingPunct="1">
              <a:lnSpc>
                <a:spcPct val="160000"/>
              </a:lnSpc>
              <a:spcBef>
                <a:spcPct val="0"/>
              </a:spcBef>
            </a:pPr>
            <a:r>
              <a:rPr lang="es-MX" sz="1400" b="1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MARX = ESTA PRAXIS ES A LA VEZ SUPERACIÓN Y REALIZACIÓN DE LA FILOSOFÍA</a:t>
            </a:r>
          </a:p>
          <a:p>
            <a:pPr eaLnBrk="1" hangingPunct="1">
              <a:lnSpc>
                <a:spcPct val="160000"/>
              </a:lnSpc>
              <a:spcBef>
                <a:spcPct val="0"/>
              </a:spcBef>
            </a:pPr>
            <a:r>
              <a:rPr lang="es-MX" sz="1400" b="1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ESTA FORMA DE REALIZAR PRÁCTICAMENTE LA FILOSOFÍA HA SIDO CRITICADA DENTRO DE LA MISMA TRADICIÓN DEL MARXISMO OCCIDENTAL (ADEMÁS DE SER DESMENTIDAS POR EL FRACASO DEL EXPERIMENTO DE LA U.SOVIÉTICA).</a:t>
            </a:r>
          </a:p>
        </p:txBody>
      </p:sp>
    </p:spTree>
    <p:extLst>
      <p:ext uri="{BB962C8B-B14F-4D97-AF65-F5344CB8AC3E}">
        <p14:creationId xmlns:p14="http://schemas.microsoft.com/office/powerpoint/2010/main" val="70890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FRUSTRACIÓN Y CRÍTICA</a:t>
            </a:r>
            <a:endParaRPr lang="es-ES" sz="3600" b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89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2057400"/>
            <a:ext cx="8026400" cy="4068763"/>
          </a:xfrm>
        </p:spPr>
        <p:txBody>
          <a:bodyPr/>
          <a:lstStyle/>
          <a:p>
            <a:pPr marL="609600" indent="-609600" eaLnBrk="1" hangingPunct="1">
              <a:lnSpc>
                <a:spcPct val="170000"/>
              </a:lnSpc>
              <a:spcBef>
                <a:spcPct val="0"/>
              </a:spcBef>
            </a:pPr>
            <a:r>
              <a:rPr lang="es-MX" sz="1200" b="1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LA CRÍTICA SE DIRIGE: </a:t>
            </a:r>
          </a:p>
          <a:p>
            <a:pPr marL="609600" indent="-609600" eaLnBrk="1" hangingPunct="1">
              <a:lnSpc>
                <a:spcPct val="170000"/>
              </a:lnSpc>
              <a:spcBef>
                <a:spcPct val="0"/>
              </a:spcBef>
              <a:buFontTx/>
              <a:buNone/>
            </a:pPr>
            <a:endParaRPr lang="es-MX" sz="1200" b="1" smtClean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170000"/>
              </a:lnSpc>
              <a:spcBef>
                <a:spcPct val="0"/>
              </a:spcBef>
              <a:buFontTx/>
              <a:buAutoNum type="arabicPeriod"/>
            </a:pPr>
            <a:r>
              <a:rPr lang="es-MX" sz="1200" b="1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CONTRA LOS SUPUESTOS DE LA FILOSOFÍA DE LA HISTORIA QUE SUBYACEN A ESTA CONCEPCIÓN = TRANSFERIDO LAS FIGURAS DE PENSAMIENTO TELEOLÓGICAS DESDE LA NATURALEZA AL CONJUNTO DE LA HISTORIA MUNDIAL (METAFISICA) = LA CS FALIBILISTA DE LAS CIENCIAS = PENETRA EN LA FILOSOFÍA PURIFICANDO SU PENSAMIENTO HISTÓRICO DE RESTOS METAFÍSICOS.</a:t>
            </a:r>
          </a:p>
          <a:p>
            <a:pPr marL="609600" indent="-609600" eaLnBrk="1" hangingPunct="1">
              <a:lnSpc>
                <a:spcPct val="170000"/>
              </a:lnSpc>
              <a:spcBef>
                <a:spcPct val="0"/>
              </a:spcBef>
              <a:buFontTx/>
              <a:buNone/>
            </a:pPr>
            <a:endParaRPr lang="es-MX" sz="1200" b="1" smtClean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170000"/>
              </a:lnSpc>
              <a:spcBef>
                <a:spcPct val="0"/>
              </a:spcBef>
              <a:buFontTx/>
              <a:buAutoNum type="arabicPeriod"/>
            </a:pPr>
            <a:r>
              <a:rPr lang="es-MX" sz="1200" b="1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CONTRA LA PROYECCIÓN DE ACTORES SOBREHUMANOS SOBRE LA PANTALLA DE LA HISTORIA MUNDIAL = CONTRA CONCEPTOS CLASE SOCIAL, CULTURA, PUEBLO, ESPÍRITU DE LOS PUEBLOS = SUJETOS DE GRAN FORMATO</a:t>
            </a:r>
          </a:p>
        </p:txBody>
      </p:sp>
    </p:spTree>
    <p:extLst>
      <p:ext uri="{BB962C8B-B14F-4D97-AF65-F5344CB8AC3E}">
        <p14:creationId xmlns:p14="http://schemas.microsoft.com/office/powerpoint/2010/main" val="191171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b="1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Motivos del pensamiento moderno que caracterizan su ruptura con la tradición</a:t>
            </a:r>
            <a:endParaRPr lang="es-ES" sz="3200" b="1">
              <a:solidFill>
                <a:srgbClr val="3333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92238" y="1852613"/>
            <a:ext cx="4505325" cy="5138737"/>
          </a:xfrm>
          <a:noFill/>
          <a:ln/>
        </p:spPr>
        <p:txBody>
          <a:bodyPr/>
          <a:lstStyle/>
          <a:p>
            <a:r>
              <a:rPr lang="es-MX" sz="1800" b="1">
                <a:solidFill>
                  <a:srgbClr val="111111"/>
                </a:solidFill>
              </a:rPr>
              <a:t>Pensamiento</a:t>
            </a:r>
            <a:r>
              <a:rPr lang="es-MX" sz="1800">
                <a:solidFill>
                  <a:srgbClr val="111111"/>
                </a:solidFill>
              </a:rPr>
              <a:t> </a:t>
            </a:r>
            <a:r>
              <a:rPr lang="es-MX" sz="1800" b="1">
                <a:solidFill>
                  <a:srgbClr val="111111"/>
                </a:solidFill>
              </a:rPr>
              <a:t>Postmetafísico</a:t>
            </a:r>
            <a:r>
              <a:rPr lang="es-MX" sz="1800">
                <a:solidFill>
                  <a:srgbClr val="111111"/>
                </a:solidFill>
              </a:rPr>
              <a:t>: ruptura con lo omnicomprensivo y las totalizaciones.</a:t>
            </a:r>
          </a:p>
          <a:p>
            <a:pPr algn="just"/>
            <a:r>
              <a:rPr lang="es-MX" sz="1800" b="1">
                <a:solidFill>
                  <a:srgbClr val="111111"/>
                </a:solidFill>
              </a:rPr>
              <a:t>Giro</a:t>
            </a:r>
            <a:r>
              <a:rPr lang="es-MX" sz="1800">
                <a:solidFill>
                  <a:srgbClr val="111111"/>
                </a:solidFill>
              </a:rPr>
              <a:t> </a:t>
            </a:r>
            <a:r>
              <a:rPr lang="es-MX" sz="1800" b="1">
                <a:solidFill>
                  <a:srgbClr val="111111"/>
                </a:solidFill>
              </a:rPr>
              <a:t>lingüístico</a:t>
            </a:r>
            <a:r>
              <a:rPr lang="es-MX" sz="1800">
                <a:solidFill>
                  <a:srgbClr val="111111"/>
                </a:solidFill>
              </a:rPr>
              <a:t>: el que las operaciones constituidoras de mundo pasen de la subjetividad trascendental a las estructuras gramaticales.</a:t>
            </a:r>
          </a:p>
          <a:p>
            <a:r>
              <a:rPr lang="es-MX" sz="1800" b="1">
                <a:solidFill>
                  <a:srgbClr val="111111"/>
                </a:solidFill>
              </a:rPr>
              <a:t>Carácter situado de la razón: o </a:t>
            </a:r>
            <a:r>
              <a:rPr lang="es-MX" sz="1800">
                <a:solidFill>
                  <a:srgbClr val="111111"/>
                </a:solidFill>
              </a:rPr>
              <a:t>encontrar su unidad en sus múltiples voces.</a:t>
            </a:r>
          </a:p>
          <a:p>
            <a:r>
              <a:rPr lang="es-MX" sz="1800" b="1">
                <a:solidFill>
                  <a:srgbClr val="111111"/>
                </a:solidFill>
              </a:rPr>
              <a:t>Inversión del primado de la teoría sobre la praxis: </a:t>
            </a:r>
            <a:r>
              <a:rPr lang="es-MX" sz="1800">
                <a:solidFill>
                  <a:srgbClr val="111111"/>
                </a:solidFill>
              </a:rPr>
              <a:t>interconexiones</a:t>
            </a:r>
            <a:r>
              <a:rPr lang="es-MX" sz="1800" b="1">
                <a:solidFill>
                  <a:srgbClr val="111111"/>
                </a:solidFill>
              </a:rPr>
              <a:t> </a:t>
            </a:r>
            <a:r>
              <a:rPr lang="es-MX" sz="1800">
                <a:solidFill>
                  <a:srgbClr val="111111"/>
                </a:solidFill>
              </a:rPr>
              <a:t>entre</a:t>
            </a:r>
            <a:r>
              <a:rPr lang="es-MX" sz="1800" b="1">
                <a:solidFill>
                  <a:srgbClr val="111111"/>
                </a:solidFill>
              </a:rPr>
              <a:t> </a:t>
            </a:r>
            <a:r>
              <a:rPr lang="es-MX" sz="1800">
                <a:solidFill>
                  <a:srgbClr val="111111"/>
                </a:solidFill>
              </a:rPr>
              <a:t>teoría</a:t>
            </a:r>
            <a:r>
              <a:rPr lang="es-MX" sz="1800" b="1">
                <a:solidFill>
                  <a:srgbClr val="111111"/>
                </a:solidFill>
              </a:rPr>
              <a:t> </a:t>
            </a:r>
            <a:r>
              <a:rPr lang="es-MX" sz="1800">
                <a:solidFill>
                  <a:srgbClr val="111111"/>
                </a:solidFill>
              </a:rPr>
              <a:t>y</a:t>
            </a:r>
            <a:r>
              <a:rPr lang="es-MX" sz="1800" b="1">
                <a:solidFill>
                  <a:srgbClr val="111111"/>
                </a:solidFill>
              </a:rPr>
              <a:t> </a:t>
            </a:r>
            <a:r>
              <a:rPr lang="es-MX" sz="1800">
                <a:solidFill>
                  <a:srgbClr val="111111"/>
                </a:solidFill>
              </a:rPr>
              <a:t>praxis</a:t>
            </a:r>
            <a:r>
              <a:rPr lang="es-MX" sz="1800" b="1">
                <a:solidFill>
                  <a:srgbClr val="111111"/>
                </a:solidFill>
              </a:rPr>
              <a:t>.</a:t>
            </a:r>
          </a:p>
          <a:p>
            <a:endParaRPr lang="es-ES" sz="1800" b="1">
              <a:solidFill>
                <a:srgbClr val="111111"/>
              </a:solidFill>
            </a:endParaRPr>
          </a:p>
        </p:txBody>
      </p:sp>
      <p:pic>
        <p:nvPicPr>
          <p:cNvPr id="25604" name="Picture 4" descr="j0213531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26125" y="2159000"/>
            <a:ext cx="3073400" cy="307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55214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FRUSTRACIÓN Y CRÍTICA</a:t>
            </a:r>
            <a:endParaRPr lang="es-ES" sz="3600" b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14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2286000"/>
            <a:ext cx="8026400" cy="3840163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spcBef>
                <a:spcPct val="0"/>
              </a:spcBef>
            </a:pPr>
            <a:r>
              <a:rPr lang="es-MX" sz="1500" b="1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LA CRÍTICA SE DIRIGE: </a:t>
            </a:r>
          </a:p>
          <a:p>
            <a:pPr marL="609600" indent="-609600"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 startAt="3"/>
            </a:pPr>
            <a:r>
              <a:rPr lang="es-MX" sz="1500" b="1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 CONTRA LAS MISMAS PRESUNCIONES DE LA RAZÓN QUE REALIZA LA CRÍTICA Y PLANTEA EL PROYECTO DE LA REVOLUCIÓN SOCIAL = EL INTERÉS POR EL DOMINIO DE UNA HISTORIA DE LA SOCIEDAD CONTINGENTE HA SUSTITUIDO EL IMPULSO A LA LIBERACIÓN = ESTA CONCEPCIÓN DESCONOCE LA CONDICIÓN PLURALISTA DE UNA PRAXIS QUE SE APOYA EN EL ¨SÍ¨ O EL ¨NO¨ DE SUJETOS QUE ACTÚAN COMUNICATIVAMENTE = CONFUNDE LA PRAXIS INTERSUBJETIVAMENTE ACREDITADA POR INDIVIDUOS SOCIALIZADOS CON LAS INTERVENCIONES TÉCNICAS DE UN SUJETO COLECTIVO QUE SE AFIRMA A SÍ MISMO.</a:t>
            </a:r>
            <a:endParaRPr lang="es-ES" sz="1500" b="1" smtClean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60000"/>
              </a:lnSpc>
              <a:buFontTx/>
              <a:buAutoNum type="arabicPeriod"/>
            </a:pPr>
            <a:endParaRPr lang="es-MX" sz="1500" b="1" smtClean="0"/>
          </a:p>
        </p:txBody>
      </p:sp>
    </p:spTree>
    <p:extLst>
      <p:ext uri="{BB962C8B-B14F-4D97-AF65-F5344CB8AC3E}">
        <p14:creationId xmlns:p14="http://schemas.microsoft.com/office/powerpoint/2010/main" val="224313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REGRESIÓN Y DESENCANTO</a:t>
            </a:r>
            <a:endParaRPr lang="es-ES" sz="3600" b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797800" cy="3840163"/>
          </a:xfrm>
        </p:spPr>
        <p:txBody>
          <a:bodyPr/>
          <a:lstStyle/>
          <a:p>
            <a:pPr eaLnBrk="1" hangingPunct="1">
              <a:lnSpc>
                <a:spcPct val="140000"/>
              </a:lnSpc>
              <a:spcBef>
                <a:spcPct val="0"/>
              </a:spcBef>
            </a:pPr>
            <a:r>
              <a:rPr lang="es-MX" sz="1700" b="1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EL IMPULSO POSTHEGELIANO DE HACER PRÁCTICA LA TEORÍA = EL NÚCLEO TOTALITARIO DE UNA RAZÓN EXCLUSIVAMENTE INSTRUMENTAL (ADORNO)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</a:pPr>
            <a:r>
              <a:rPr lang="es-MX" sz="1700" b="1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¿ PUEDE ENTONCES LA FILOSOFÍA LLEGAR A SER PRÁCTICA?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</a:pPr>
            <a:r>
              <a:rPr lang="es-MX" sz="1700" b="1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REGRESIÓN = DISCIPLINA ACADÉMICA O COMO TAN SÓLO CIENCIA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</a:pPr>
            <a:r>
              <a:rPr lang="es-MX" sz="1700" b="1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HABERMAS = LO QUE LE FALTA A LA FILOSOFÍA ACADÉMICA = LA PERSPECTIVA DE QUE DE SUS ENUNCIADOS SALGA UNA FUERZA CAPAZ DE ORIENTAR LA VIDA</a:t>
            </a:r>
            <a:endParaRPr lang="es-ES" sz="1700" b="1" smtClean="0">
              <a:solidFill>
                <a:srgbClr val="0D0D0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91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MX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FILOSOFÍA COMO FUERZA ORIENTADORA DE LA VIDA</a:t>
            </a:r>
            <a:endParaRPr lang="es-ES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86000"/>
            <a:ext cx="7874000" cy="38401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s-MX" sz="2000" b="1" smtClean="0">
                <a:latin typeface="Arial" pitchFamily="34" charset="0"/>
                <a:cs typeface="Arial" pitchFamily="34" charset="0"/>
              </a:rPr>
              <a:t>FILOSOFÍA MUNDANA (KANT) = FILOSOFÍA ¨ EXOTÉRICAS ¨ = SE PLANTEA LOS PROBLEMAS QUE LA VIDA SOCIAL O PERSONAL LE HACEN LLEGAR = MODERNIDAD = CARENTE DE MODELOS AUTOCOMPRENSION NORMATIVA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s-MX" sz="2000" b="1" smtClean="0">
                <a:latin typeface="Arial" pitchFamily="34" charset="0"/>
                <a:cs typeface="Arial" pitchFamily="34" charset="0"/>
              </a:rPr>
              <a:t>EFECTOS DE LA FILOSOFÍA HOY = TENSIÓN ENTRE UNA AUTOCONCEPCIÓN ESCATOLÓGICA Y UNA AUTOCONCEPCIÓN PRAGMÁTICA DE LA FILOSOFÍA</a:t>
            </a:r>
          </a:p>
        </p:txBody>
      </p:sp>
    </p:spTree>
    <p:extLst>
      <p:ext uri="{BB962C8B-B14F-4D97-AF65-F5344CB8AC3E}">
        <p14:creationId xmlns:p14="http://schemas.microsoft.com/office/powerpoint/2010/main" val="247087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MX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FILOSOFÍA COMO FUERZA ORIENTADORA DE LA VIDA</a:t>
            </a:r>
            <a:endParaRPr lang="es-ES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86000"/>
            <a:ext cx="8102600" cy="3840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s-MX" sz="1300" b="1" smtClean="0">
                <a:latin typeface="Arial" pitchFamily="34" charset="0"/>
                <a:cs typeface="Arial" pitchFamily="34" charset="0"/>
              </a:rPr>
              <a:t>AUTOCONCEPCIÓN ESCATOLÓGICA = HEIDEGGER = CONFÍA AL PENSADOR UN INFLUJO INTELIGIBLE SOBRE EL DESTINO DE UNA MODERNIDAD ABANDONADA POR DÍOS = ATRIBUYE A LA FILOSOFÍA LA CAPACIDAD DE CREAR DESTINO MEDIANTE UNA REVALORIZACIÓN PSEUDORELIGIOSA DE LA MISMA CAPACIDAD DEL PENSAMIENTO FILOSÓFICO = CONCEPCIÓN INCOMPATIBLE CON EL GIRO MODERNO HACIA EL UNIVERSALISMO IGUALITARIO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endParaRPr lang="es-MX" sz="1300" b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s-MX" sz="1300" b="1" smtClean="0">
                <a:latin typeface="Arial" pitchFamily="34" charset="0"/>
                <a:cs typeface="Arial" pitchFamily="34" charset="0"/>
              </a:rPr>
              <a:t> AUTOCONCEPCIÓN PRAGMÁTICA DE LA FILOSOFÍA = MANTIENE LA CS FALIBILISTA DE LA CIENCIA = RENUNCIA AL PAPEL DE CLAVE DE TODO = PROCURA ORIENTAR DE MODO MENOS TRÁGICO AL MUNDO DE LA VIDA = AUTOCOMPRESIÓN MÁS MODESTA Y MÁS REALISTA = SE SITÚA A SÍ MISMA EN EL CONJUNTO DE LOS DIFERENCIADOS ÓRDENES DEL MUNDO MODERNO</a:t>
            </a:r>
          </a:p>
        </p:txBody>
      </p:sp>
    </p:spTree>
    <p:extLst>
      <p:ext uri="{BB962C8B-B14F-4D97-AF65-F5344CB8AC3E}">
        <p14:creationId xmlns:p14="http://schemas.microsoft.com/office/powerpoint/2010/main" val="56409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DESENCANTO FRUCTÍFERO</a:t>
            </a:r>
            <a:endParaRPr lang="es-ES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286000"/>
            <a:ext cx="8178800" cy="38401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s-MX" sz="2000" b="1" smtClean="0">
                <a:latin typeface="Arial" pitchFamily="34" charset="0"/>
                <a:cs typeface="Arial" pitchFamily="34" charset="0"/>
              </a:rPr>
              <a:t>FILOSOFÍA ¨ PRAGMATIZADA ¨ =  SE SITÚA DENTRO DE UN MUNDO POR ELLA INTERPRETADO ASUMIENDO DISTINTOS PAPELES FUNCIONALMENTE DIFERENCIADOS Y PROPORCIONANDO CONTRIBUCIONES ESPECÍFICAS.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s-MX" sz="2000" b="1" smtClean="0">
                <a:latin typeface="Arial" pitchFamily="34" charset="0"/>
                <a:cs typeface="Arial" pitchFamily="34" charset="0"/>
              </a:rPr>
              <a:t>HABERMAS = LOS PAPELES DE LA FILOSOFÍA = RESULTADO DE DETERMINADA COMPRENSIÓN DE LAS SOCIEDADES MODERNAS</a:t>
            </a:r>
            <a:endParaRPr lang="es-ES" sz="2000" b="1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67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DESENCANTO FRUCTÍFERO</a:t>
            </a:r>
            <a:endParaRPr lang="es-ES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8026400" cy="3840163"/>
          </a:xfrm>
        </p:spPr>
        <p:txBody>
          <a:bodyPr/>
          <a:lstStyle/>
          <a:p>
            <a:pPr eaLnBrk="1" hangingPunct="1">
              <a:lnSpc>
                <a:spcPct val="140000"/>
              </a:lnSpc>
              <a:spcBef>
                <a:spcPct val="0"/>
              </a:spcBef>
            </a:pPr>
            <a:r>
              <a:rPr lang="es-MX" sz="1800" b="1" smtClean="0">
                <a:latin typeface="Arial" pitchFamily="34" charset="0"/>
                <a:cs typeface="Arial" pitchFamily="34" charset="0"/>
              </a:rPr>
              <a:t>SOCIEDADES MODERNAS COMPLEJAS = FUNCIONALMENTE DIFERENCIADAS = EL MUNDO DE LA VIDA CONSTITUYE EL HORIZONTE DE UNA PRAXIS DE ENTENDIMIENTO MEDIANTE LA QUE LOS SUJETOS QUE ACTÚAN COMUNICATIVAMENTE BUSCAN SOLUCIONAR SUS PROBLEMAS COTIDIANOS.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</a:pPr>
            <a:r>
              <a:rPr lang="es-MX" sz="1800" b="1" smtClean="0">
                <a:latin typeface="Arial" pitchFamily="34" charset="0"/>
                <a:cs typeface="Arial" pitchFamily="34" charset="0"/>
              </a:rPr>
              <a:t>LOS MUNDOS DE LA VIDA MODERNOS SE HAN DIFERENCIADO EN LOS ÁMBITOS DE LA CULTURA, LA SOCIEDAD Y LA PERSONA.</a:t>
            </a:r>
            <a:endParaRPr lang="es-ES" sz="1800" b="1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47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DESENCANTO FRUCTÍFERO</a:t>
            </a:r>
            <a:endParaRPr lang="es-ES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286000"/>
            <a:ext cx="7493000" cy="38401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s-MX" b="1" smtClean="0">
                <a:latin typeface="Arial" pitchFamily="34" charset="0"/>
                <a:cs typeface="Arial" pitchFamily="34" charset="0"/>
              </a:rPr>
              <a:t>CULTURA = SE ARTICULA DE ACUERDO CON ASPECTOS DE VALIDEZ RELATIVOS A CUESTIONES DE VERDAD, DE JUSTICIA Y DE GUSTO EN LAS ESFERAS DE LA CIENCIA Y LA TÉCNICA, EL DERECHO Y LA MORAL, EL ARTE Y LA CRÍTICA DEL ARTE.</a:t>
            </a:r>
            <a:endParaRPr lang="es-ES" b="1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99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DESENCANTO FRUCTÍFERO</a:t>
            </a:r>
            <a:endParaRPr lang="es-ES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8026400" cy="38401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s-MX" sz="2000" b="1" smtClean="0">
                <a:latin typeface="Arial" pitchFamily="34" charset="0"/>
                <a:cs typeface="Arial" pitchFamily="34" charset="0"/>
              </a:rPr>
              <a:t>SOCIEDAD = A PARTIR DE INSTITUCIONES BÁSICAS DE LA SOCIEDAD (FAMILIA, IGLESIA Y EL ORDEN JURÍDICO) SE HAN FORMADO SISTEMAS FUNCIONALES (ADMINISTRACIÓN DEL ESTADO Y LA MODERNA ECONOMÍA) QUE, A TRAVÉS DE MEDIOS DE COMUNICACIÓN PROPIOS ( EL DINERO Y EL PODER ADMINISTRATIVO) HAN DESARROLLADO UNA CIERTA VIDA PROPIA</a:t>
            </a:r>
            <a:endParaRPr lang="es-ES" sz="2000" b="1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31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DESENCANTO FRUCTÍFERO</a:t>
            </a:r>
            <a:endParaRPr lang="es-ES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86000"/>
            <a:ext cx="8102600" cy="38401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s-MX" b="1" smtClean="0">
                <a:latin typeface="Arial" pitchFamily="34" charset="0"/>
                <a:cs typeface="Arial" pitchFamily="34" charset="0"/>
              </a:rPr>
              <a:t>PERSONA = LAS ESTRUCTURAS DE LA PERSONALIDAD SON EL RESULTADO DE PROCESOS DE SOCIALIZACIÓN MEDIANTE LOS QUE LAS GENERACIONES ADULTAS SE DOTAN DE LA CAPACIDAD PARA ORIENTARSE AUTÓNOMAMENTE EN UN MUNDO COMPLEJO.</a:t>
            </a:r>
            <a:endParaRPr lang="es-ES" b="1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77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DESENCANTO FRUCTÍFERO</a:t>
            </a:r>
            <a:endParaRPr lang="es-ES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8026400" cy="38401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s-MX" sz="2000" b="1" smtClean="0">
                <a:latin typeface="Arial" pitchFamily="34" charset="0"/>
                <a:cs typeface="Arial" pitchFamily="34" charset="0"/>
              </a:rPr>
              <a:t>LA DIFERENCIACIÓN DE LA CIENCIA CON RESPECTO AL DERECHO, LA MORAL Y EL ARTE HA MODIFICADO EL LUGAR DE LA FILOSOFÍA EN EL CONJUNTO DE LA CULTURA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s-MX" sz="2000" b="1" smtClean="0">
                <a:latin typeface="Arial" pitchFamily="34" charset="0"/>
                <a:cs typeface="Arial" pitchFamily="34" charset="0"/>
              </a:rPr>
              <a:t>LA FILOSOFÍA HOY SE ESFUERZA MEDIANTE UNA RECONSTRUCCIÓN DE LOS SABERES DE USO PRETEÓRICOS EN UNA CLARIFICACIÓN DE LOS FUNDAMENTOS RACIONALES DEL CONOCER</a:t>
            </a:r>
            <a:endParaRPr lang="es-ES" sz="2000" b="1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42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b="1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Nuevas verdades y nuevas limitaciones</a:t>
            </a:r>
            <a:endParaRPr lang="es-ES" sz="3200" b="1">
              <a:solidFill>
                <a:srgbClr val="3333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MX" sz="2000">
                <a:solidFill>
                  <a:srgbClr val="111111"/>
                </a:solidFill>
              </a:rPr>
              <a:t>Ideal metodológico ha convertido a la filosofía en una disciplina especializada sin privilegios cognitivos. </a:t>
            </a:r>
          </a:p>
          <a:p>
            <a:endParaRPr lang="es-MX" sz="2000">
              <a:solidFill>
                <a:srgbClr val="111111"/>
              </a:solidFill>
            </a:endParaRPr>
          </a:p>
          <a:p>
            <a:r>
              <a:rPr lang="es-MX" sz="2000">
                <a:solidFill>
                  <a:srgbClr val="111111"/>
                </a:solidFill>
              </a:rPr>
              <a:t>El giro lingüístico ha asentado a la filosofía sobre fundamentos más sólidos.</a:t>
            </a:r>
            <a:endParaRPr lang="es-ES" sz="2000">
              <a:solidFill>
                <a:srgbClr val="111111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MX" sz="2000">
                <a:solidFill>
                  <a:srgbClr val="111111"/>
                </a:solidFill>
              </a:rPr>
              <a:t>También ha dado pábulo a sofocantes ideales metodológicos de cientificidad.</a:t>
            </a:r>
          </a:p>
          <a:p>
            <a:endParaRPr lang="es-MX" sz="2000">
              <a:solidFill>
                <a:srgbClr val="111111"/>
              </a:solidFill>
            </a:endParaRPr>
          </a:p>
          <a:p>
            <a:endParaRPr lang="es-MX" sz="2000">
              <a:solidFill>
                <a:srgbClr val="111111"/>
              </a:solidFill>
            </a:endParaRPr>
          </a:p>
          <a:p>
            <a:r>
              <a:rPr lang="es-MX" sz="2000">
                <a:solidFill>
                  <a:srgbClr val="111111"/>
                </a:solidFill>
              </a:rPr>
              <a:t>Asimismo, ha dado lugar a una comprensión ontológica del lenguaje.</a:t>
            </a:r>
          </a:p>
          <a:p>
            <a:endParaRPr lang="es-MX" sz="2000">
              <a:solidFill>
                <a:srgbClr val="111111"/>
              </a:solidFill>
            </a:endParaRPr>
          </a:p>
          <a:p>
            <a:endParaRPr lang="es-ES" sz="2000">
              <a:solidFill>
                <a:srgbClr val="111111"/>
              </a:solidFill>
            </a:endParaRPr>
          </a:p>
        </p:txBody>
      </p:sp>
      <p:pic>
        <p:nvPicPr>
          <p:cNvPr id="27654" name="Picture 6" descr="j02991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8"/>
          <a:stretch>
            <a:fillRect/>
          </a:stretch>
        </p:blipFill>
        <p:spPr bwMode="auto">
          <a:xfrm>
            <a:off x="3659188" y="4645025"/>
            <a:ext cx="1982787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38375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2" grpId="0" build="p"/>
      <p:bldP spid="2765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DESENCANTO FRUCTÍFERO</a:t>
            </a:r>
            <a:endParaRPr lang="es-ES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286000"/>
            <a:ext cx="7950200" cy="3840163"/>
          </a:xfrm>
        </p:spPr>
        <p:txBody>
          <a:bodyPr/>
          <a:lstStyle/>
          <a:p>
            <a:pPr marL="609600" indent="-609600" eaLnBrk="1" hangingPunct="1"/>
            <a:r>
              <a:rPr lang="es-MX" sz="3300" b="1" smtClean="0">
                <a:latin typeface="Arial" pitchFamily="34" charset="0"/>
                <a:cs typeface="Arial" pitchFamily="34" charset="0"/>
              </a:rPr>
              <a:t>LOS PAPELES DE LA FILOSOFÍA :</a:t>
            </a:r>
          </a:p>
          <a:p>
            <a:pPr marL="609600" indent="-609600" eaLnBrk="1" hangingPunct="1">
              <a:buFontTx/>
              <a:buNone/>
            </a:pPr>
            <a:endParaRPr lang="es-MX" sz="3300" b="1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s-MX" sz="2200" b="1" smtClean="0">
                <a:latin typeface="Arial" pitchFamily="34" charset="0"/>
                <a:cs typeface="Arial" pitchFamily="34" charset="0"/>
              </a:rPr>
              <a:t>EL PAPEL DE EXPERTO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s-MX" sz="2200" b="1" smtClean="0">
                <a:latin typeface="Arial" pitchFamily="34" charset="0"/>
                <a:cs typeface="Arial" pitchFamily="34" charset="0"/>
              </a:rPr>
              <a:t>EL PAPEL DE MEDIADOR TERAPEÚTICO DE SENTIDO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s-MX" sz="2200" b="1" smtClean="0">
                <a:latin typeface="Arial" pitchFamily="34" charset="0"/>
                <a:cs typeface="Arial" pitchFamily="34" charset="0"/>
              </a:rPr>
              <a:t>EL PAPEL DE INTELECTUALES PÚBLICOS</a:t>
            </a:r>
            <a:endParaRPr lang="es-ES" sz="2200" b="1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96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DESENCANTO FRUCTÍFERO</a:t>
            </a:r>
            <a:endParaRPr lang="es-ES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8026400" cy="3840163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140000"/>
              </a:lnSpc>
              <a:spcBef>
                <a:spcPct val="0"/>
              </a:spcBef>
            </a:pPr>
            <a:r>
              <a:rPr lang="es-MX" sz="1400" b="1" smtClean="0">
                <a:latin typeface="Arial" pitchFamily="34" charset="0"/>
                <a:cs typeface="Arial" pitchFamily="34" charset="0"/>
              </a:rPr>
              <a:t>EL PAPEL DE EXPERTO = CUESTIONES LÍMITES, METÓDICAS Y RELATIVAS A LA CRÍTICA DE LA CIENCIA; CUESTIONES NORMATIVAS RELATIVAS A LA ECOLOGÍA Y LA INGENIERÍA GENÉTICA; APLICACIÓN DE NUEVAS TECNOLOGÍAS = COMITES DE ÉTICA</a:t>
            </a:r>
          </a:p>
          <a:p>
            <a:pPr marL="609600" indent="-609600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lang="es-MX" sz="1400" b="1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140000"/>
              </a:lnSpc>
              <a:spcBef>
                <a:spcPct val="0"/>
              </a:spcBef>
            </a:pPr>
            <a:r>
              <a:rPr lang="es-MX" sz="1400" b="1" smtClean="0">
                <a:latin typeface="Arial" pitchFamily="34" charset="0"/>
                <a:cs typeface="Arial" pitchFamily="34" charset="0"/>
              </a:rPr>
              <a:t>EL PAPEL DE MEDIADOR TERAPEÚTICO DE SENTIDO = BÚSQUEDA DE SENTIDO PRIVADO = LA FILOSOFÍA NI PUEDE BASARSE EN UN SABER DE SALVACIÓN TEOLÓGICO NI EN UN SABER CLÍNICO ESPECIALIZADO = NO PUEDO, COMO LA RELIGIÓN O LA PSICOLOGÍA, PROCURAR ¨ AYUDA PARA LA VIDA ¨ = EL PAPEL TERAPÉUTICO DE LA ÉTICA FILOSÓFICA SE LIMITA HOY EN DÍA A ALENTAR AL INDIVIDUO A DIRIGIR DE FORMA CONSCIENTE SU PROPIA VIDA</a:t>
            </a:r>
          </a:p>
        </p:txBody>
      </p:sp>
    </p:spTree>
    <p:extLst>
      <p:ext uri="{BB962C8B-B14F-4D97-AF65-F5344CB8AC3E}">
        <p14:creationId xmlns:p14="http://schemas.microsoft.com/office/powerpoint/2010/main" val="234431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DESENCANTO FRUCTÍFERO</a:t>
            </a:r>
            <a:endParaRPr lang="es-ES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286000"/>
            <a:ext cx="8178800" cy="3840163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150000"/>
              </a:lnSpc>
              <a:spcBef>
                <a:spcPct val="0"/>
              </a:spcBef>
            </a:pPr>
            <a:r>
              <a:rPr lang="es-MX" sz="2200" b="1" smtClean="0">
                <a:latin typeface="Arial" pitchFamily="34" charset="0"/>
                <a:cs typeface="Arial" pitchFamily="34" charset="0"/>
              </a:rPr>
              <a:t>EL PAPEL DE INTELECTUALES PÚBLICOS = TOMAN PARTE EN LOS PROCESOS PÚBLICOS DE AUTOENTENDIMIENTO DE LAS SOCIEDADES MODERNAS = MÁS POSIBILIDADES DE TENER UNA INFLUENCIA PRÁCTICA (pp. 318 – 320)</a:t>
            </a:r>
          </a:p>
          <a:p>
            <a:pPr marL="609600" indent="-60960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MX" sz="2200" b="1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MX" sz="2200" b="1" smtClean="0">
                <a:latin typeface="Arial" pitchFamily="34" charset="0"/>
                <a:cs typeface="Arial" pitchFamily="34" charset="0"/>
              </a:rPr>
              <a:t>Habermas (2002): </a:t>
            </a:r>
            <a:r>
              <a:rPr lang="es-MX" sz="2200" b="1" u="sng" smtClean="0">
                <a:latin typeface="Arial" pitchFamily="34" charset="0"/>
                <a:cs typeface="Arial" pitchFamily="34" charset="0"/>
              </a:rPr>
              <a:t>Verdad y Justificación. </a:t>
            </a:r>
            <a:r>
              <a:rPr lang="es-MX" sz="2200" b="1" smtClean="0">
                <a:latin typeface="Arial" pitchFamily="34" charset="0"/>
                <a:cs typeface="Arial" pitchFamily="34" charset="0"/>
              </a:rPr>
              <a:t>Editorial Trotta.</a:t>
            </a:r>
          </a:p>
        </p:txBody>
      </p:sp>
    </p:spTree>
    <p:extLst>
      <p:ext uri="{BB962C8B-B14F-4D97-AF65-F5344CB8AC3E}">
        <p14:creationId xmlns:p14="http://schemas.microsoft.com/office/powerpoint/2010/main" val="262715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b="1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Nuevas verdades y nuevas limitaciones</a:t>
            </a:r>
            <a:endParaRPr lang="es-ES" sz="3200" b="1">
              <a:solidFill>
                <a:srgbClr val="3333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just"/>
            <a:r>
              <a:rPr lang="es-MX" sz="2000">
                <a:solidFill>
                  <a:srgbClr val="111111"/>
                </a:solidFill>
              </a:rPr>
              <a:t>Los conceptos escépticos de razón han desanimado a la filosofía de sus desmesuradas pretensiones</a:t>
            </a:r>
          </a:p>
          <a:p>
            <a:pPr algn="just"/>
            <a:endParaRPr lang="es-MX" sz="2000">
              <a:solidFill>
                <a:srgbClr val="111111"/>
              </a:solidFill>
            </a:endParaRPr>
          </a:p>
          <a:p>
            <a:pPr algn="just"/>
            <a:endParaRPr lang="es-MX" sz="2000">
              <a:solidFill>
                <a:srgbClr val="111111"/>
              </a:solidFill>
            </a:endParaRPr>
          </a:p>
          <a:p>
            <a:pPr algn="just"/>
            <a:r>
              <a:rPr lang="es-MX" sz="2000">
                <a:solidFill>
                  <a:srgbClr val="111111"/>
                </a:solidFill>
              </a:rPr>
              <a:t>El develar las relaciones internas de teoría y praxis protege a la filosofía de ilusiones de independencia.</a:t>
            </a:r>
            <a:endParaRPr lang="es-ES" sz="2000">
              <a:solidFill>
                <a:srgbClr val="111111"/>
              </a:solidFill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es-MX" sz="2000">
                <a:solidFill>
                  <a:srgbClr val="111111"/>
                </a:solidFill>
              </a:rPr>
              <a:t>Pero se ha difundido una crítica radical a la razón que llega a equipararla a represión, buscando refugio en lo totalmente otro de la emoción.</a:t>
            </a:r>
          </a:p>
          <a:p>
            <a:pPr algn="just"/>
            <a:endParaRPr lang="es-MX" sz="2000">
              <a:solidFill>
                <a:srgbClr val="111111"/>
              </a:solidFill>
            </a:endParaRPr>
          </a:p>
          <a:p>
            <a:pPr algn="just"/>
            <a:r>
              <a:rPr lang="es-MX" sz="2000">
                <a:solidFill>
                  <a:srgbClr val="111111"/>
                </a:solidFill>
              </a:rPr>
              <a:t>Ha hecho retroceder a un productivismo que reduce la praxis a trabajo.</a:t>
            </a:r>
          </a:p>
          <a:p>
            <a:pPr algn="just"/>
            <a:endParaRPr lang="es-MX" sz="2000">
              <a:solidFill>
                <a:srgbClr val="111111"/>
              </a:solidFill>
            </a:endParaRPr>
          </a:p>
          <a:p>
            <a:pPr algn="just"/>
            <a:endParaRPr lang="es-MX" sz="2000">
              <a:solidFill>
                <a:srgbClr val="111111"/>
              </a:solidFill>
            </a:endParaRPr>
          </a:p>
          <a:p>
            <a:pPr algn="just"/>
            <a:endParaRPr lang="es-ES" sz="2000">
              <a:solidFill>
                <a:srgbClr val="111111"/>
              </a:solidFill>
            </a:endParaRPr>
          </a:p>
        </p:txBody>
      </p:sp>
      <p:pic>
        <p:nvPicPr>
          <p:cNvPr id="29702" name="Picture 6" descr="j02991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4" b="9947"/>
          <a:stretch>
            <a:fillRect/>
          </a:stretch>
        </p:blipFill>
        <p:spPr bwMode="auto">
          <a:xfrm>
            <a:off x="3659188" y="5110163"/>
            <a:ext cx="1982787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1888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0" grpId="0" build="p"/>
      <p:bldP spid="2970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s-ES" dirty="0" smtClean="0"/>
          </a:p>
          <a:p>
            <a:pPr eaLnBrk="1" hangingPunct="1">
              <a:buFontTx/>
              <a:buNone/>
            </a:pPr>
            <a:endParaRPr lang="es-ES" dirty="0" smtClean="0"/>
          </a:p>
          <a:p>
            <a:pPr eaLnBrk="1" hangingPunct="1">
              <a:buFontTx/>
              <a:buNone/>
            </a:pPr>
            <a:r>
              <a:rPr lang="es-ES" sz="2800" dirty="0">
                <a:solidFill>
                  <a:srgbClr val="FF0000"/>
                </a:solidFill>
              </a:rPr>
              <a:t> </a:t>
            </a:r>
            <a:r>
              <a:rPr lang="es-ES" sz="2800" dirty="0" smtClean="0">
                <a:solidFill>
                  <a:srgbClr val="FF0000"/>
                </a:solidFill>
              </a:rPr>
              <a:t>  La Producción de conocimientos emerge de una condición lógica: el trabajo con la negatividad</a:t>
            </a:r>
            <a:r>
              <a:rPr lang="es-ES" dirty="0" smtClean="0"/>
              <a:t>.</a:t>
            </a: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21564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3600" b="1" smtClean="0">
                <a:solidFill>
                  <a:srgbClr val="FF0000"/>
                </a:solidFill>
              </a:rPr>
              <a:t>LAS PROPOSICIONES UNIVERSALES Y LA REFUTACIÓN</a:t>
            </a:r>
            <a:endParaRPr lang="es-ES" sz="3600" b="1" smtClean="0">
              <a:solidFill>
                <a:srgbClr val="FF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s-MX" sz="2400" smtClean="0"/>
              <a:t>El procedimiento científico no consiste en probar </a:t>
            </a:r>
            <a:r>
              <a:rPr lang="es-MX" sz="2400" b="1" smtClean="0"/>
              <a:t>la verdad, </a:t>
            </a:r>
            <a:r>
              <a:rPr lang="es-MX" sz="2400" smtClean="0"/>
              <a:t>sino que en probar o no si algo es </a:t>
            </a:r>
            <a:r>
              <a:rPr lang="es-MX" sz="2400" b="1" smtClean="0"/>
              <a:t>falso.</a:t>
            </a:r>
          </a:p>
          <a:p>
            <a:pPr eaLnBrk="1" hangingPunct="1"/>
            <a:r>
              <a:rPr lang="es-MX" sz="2400" b="1" smtClean="0"/>
              <a:t>No se trata de verdad sino de REFUTACION.</a:t>
            </a:r>
          </a:p>
          <a:p>
            <a:pPr eaLnBrk="1" hangingPunct="1"/>
            <a:r>
              <a:rPr lang="es-MX" sz="2400" smtClean="0"/>
              <a:t>La teoría científica es </a:t>
            </a:r>
            <a:r>
              <a:rPr lang="es-MX" sz="2400" b="1" smtClean="0"/>
              <a:t>inventada </a:t>
            </a:r>
            <a:r>
              <a:rPr lang="es-MX" sz="2400" smtClean="0"/>
              <a:t>y puede ser sustituida por una mejor.</a:t>
            </a:r>
            <a:endParaRPr lang="es-ES" sz="2400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s-MX" sz="2400" smtClean="0"/>
          </a:p>
          <a:p>
            <a:pPr eaLnBrk="1" hangingPunct="1">
              <a:lnSpc>
                <a:spcPct val="90000"/>
              </a:lnSpc>
            </a:pPr>
            <a:endParaRPr lang="es-ES" sz="2400" smtClean="0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1628775"/>
            <a:ext cx="4051300" cy="4464050"/>
          </a:xfrm>
          <a:prstGeom prst="rect">
            <a:avLst/>
          </a:prstGeom>
          <a:noFill/>
          <a:ln w="889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7906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  <p:bldP spid="922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3200" b="1" smtClean="0">
                <a:solidFill>
                  <a:srgbClr val="FF0000"/>
                </a:solidFill>
              </a:rPr>
              <a:t>LA DEFICIENCIA COMO CONDICIÓN DE POSIBILIDAD DEL CONOCIMIENTO</a:t>
            </a:r>
            <a:endParaRPr lang="es-ES" sz="3200" b="1" smtClean="0">
              <a:solidFill>
                <a:srgbClr val="FF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s-MX" sz="2400" smtClean="0">
              <a:solidFill>
                <a:srgbClr val="11111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MX" sz="2400" smtClean="0">
                <a:solidFill>
                  <a:srgbClr val="111111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s-MX" sz="2400" smtClean="0">
              <a:solidFill>
                <a:srgbClr val="11111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s-MX" sz="2400" smtClean="0">
              <a:solidFill>
                <a:srgbClr val="11111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s-MX" sz="2400" smtClean="0">
              <a:solidFill>
                <a:srgbClr val="11111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s-MX" sz="2400" smtClean="0">
              <a:solidFill>
                <a:srgbClr val="11111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s-MX" sz="2400" smtClean="0">
              <a:solidFill>
                <a:srgbClr val="11111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s-MX" sz="2400" smtClean="0">
              <a:solidFill>
                <a:srgbClr val="11111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s-MX" sz="2400" smtClean="0">
              <a:solidFill>
                <a:srgbClr val="11111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s-MX" sz="2400" smtClean="0">
              <a:solidFill>
                <a:srgbClr val="11111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MX" sz="2400" smtClean="0">
              <a:solidFill>
                <a:srgbClr val="111111"/>
              </a:solidFill>
              <a:cs typeface="Arial" charset="0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MX" sz="2200" smtClean="0">
                <a:solidFill>
                  <a:srgbClr val="080808"/>
                </a:solidFill>
              </a:rPr>
              <a:t>Las 3 modalidades de la deficiencia: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MX" sz="2200" smtClean="0">
                <a:solidFill>
                  <a:srgbClr val="080808"/>
                </a:solidFill>
              </a:rPr>
              <a:t>a) El llamar la atención </a:t>
            </a:r>
            <a:r>
              <a:rPr lang="es-MX" sz="2200" smtClean="0">
                <a:solidFill>
                  <a:srgbClr val="080808"/>
                </a:solidFill>
                <a:cs typeface="Arial" charset="0"/>
              </a:rPr>
              <a:t>→ inempleabilidad del ente = el útil llama la atención pq no puede ser empleado en la praxis = </a:t>
            </a:r>
            <a:r>
              <a:rPr lang="es-MX" sz="2200" b="1" smtClean="0">
                <a:solidFill>
                  <a:srgbClr val="FF0000"/>
                </a:solidFill>
                <a:cs typeface="Arial" charset="0"/>
              </a:rPr>
              <a:t>FALLA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MX" sz="2200" smtClean="0">
                <a:solidFill>
                  <a:srgbClr val="080808"/>
                </a:solidFill>
                <a:cs typeface="Arial" charset="0"/>
              </a:rPr>
              <a:t>b) La apremiosidad → es cuando falta un útil imprescindible = el ente se hace presente por su ausencia = </a:t>
            </a:r>
            <a:r>
              <a:rPr lang="es-MX" sz="2200" b="1" smtClean="0">
                <a:solidFill>
                  <a:srgbClr val="FFFF00"/>
                </a:solidFill>
                <a:cs typeface="Arial" charset="0"/>
              </a:rPr>
              <a:t>FALTA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MX" sz="2200" smtClean="0">
                <a:solidFill>
                  <a:srgbClr val="080808"/>
                </a:solidFill>
                <a:cs typeface="Arial" charset="0"/>
              </a:rPr>
              <a:t>c) La rebeldía → algo que obstaculiza la praxis = un ¨no-a-la-mano¨ que estorba y hace visible al rebeldía de lo que hay que ocuparse inmediata y previamente = </a:t>
            </a:r>
            <a:r>
              <a:rPr lang="es-MX" sz="2200" b="1" smtClean="0">
                <a:solidFill>
                  <a:srgbClr val="00FF00"/>
                </a:solidFill>
                <a:cs typeface="Arial" charset="0"/>
              </a:rPr>
              <a:t>OBSTACULO</a:t>
            </a:r>
            <a:r>
              <a:rPr lang="es-MX" sz="2200" smtClean="0">
                <a:solidFill>
                  <a:srgbClr val="080808"/>
                </a:solidFill>
                <a:cs typeface="Arial" charset="0"/>
              </a:rPr>
              <a:t> 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628775"/>
            <a:ext cx="391001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95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aricatura fouca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924175"/>
            <a:ext cx="4824412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8243888" y="0"/>
            <a:ext cx="900112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 rot="5400000">
            <a:off x="4426744" y="2140744"/>
            <a:ext cx="6858000" cy="25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3200">
                <a:solidFill>
                  <a:srgbClr val="FFFF00"/>
                </a:solidFill>
                <a:latin typeface="Century Gothic" pitchFamily="34" charset="0"/>
              </a:rPr>
              <a:t>Michel foucault: el desafio de Damian</a:t>
            </a:r>
          </a:p>
          <a:p>
            <a:pPr algn="ctr" eaLnBrk="1" hangingPunct="1">
              <a:spcBef>
                <a:spcPct val="50000"/>
              </a:spcBef>
            </a:pPr>
            <a:endParaRPr lang="es-ES" sz="6600">
              <a:solidFill>
                <a:srgbClr val="333333"/>
              </a:solidFill>
              <a:latin typeface="Century Gothic" pitchFamily="34" charset="0"/>
            </a:endParaRPr>
          </a:p>
        </p:txBody>
      </p:sp>
      <p:pic>
        <p:nvPicPr>
          <p:cNvPr id="26629" name="Picture 5" descr="foucaul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0"/>
            <a:ext cx="2952750" cy="2936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0" name="Picture 6" descr="Foucault-en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284538"/>
            <a:ext cx="2078038" cy="3573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1" name="Picture 7" descr="manif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1988" y="3141663"/>
            <a:ext cx="2408237" cy="3716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2" name="Picture 8" descr="foucault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0"/>
            <a:ext cx="2970212" cy="3213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3" name="Picture 9" descr="Michel%20Foucault%20s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35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2773</Words>
  <Application>Microsoft Office PowerPoint</Application>
  <PresentationFormat>Presentación en pantalla (4:3)</PresentationFormat>
  <Paragraphs>203</Paragraphs>
  <Slides>42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3" baseType="lpstr">
      <vt:lpstr>Tema de Office</vt:lpstr>
      <vt:lpstr>Hacia un pensamiento posmetafísico</vt:lpstr>
      <vt:lpstr>1.El desplazamiento del horizonte de la Modernidad</vt:lpstr>
      <vt:lpstr>2. Motivos del pensamiento moderno que caracterizan su ruptura con la tradición</vt:lpstr>
      <vt:lpstr>3. Nuevas verdades y nuevas limitaciones</vt:lpstr>
      <vt:lpstr>3. Nuevas verdades y nuevas limitaciones</vt:lpstr>
      <vt:lpstr>Presentación de PowerPoint</vt:lpstr>
      <vt:lpstr>LAS PROPOSICIONES UNIVERSALES Y LA REFUTACIÓN</vt:lpstr>
      <vt:lpstr>LA DEFICIENCIA COMO CONDICIÓN DE POSIBILIDAD DEL CONOCIMIENTO</vt:lpstr>
      <vt:lpstr>Presentación de PowerPoint</vt:lpstr>
      <vt:lpstr>Presentación de PowerPoint</vt:lpstr>
      <vt:lpstr>Presentación de PowerPoint</vt:lpstr>
      <vt:lpstr>Niklas Luhmann</vt:lpstr>
      <vt:lpstr>Presentación de PowerPoint</vt:lpstr>
      <vt:lpstr>Presentación de PowerPoint</vt:lpstr>
      <vt:lpstr>Todas rompen con un estructuralismo de base en una solución que no es de continuidad. Rompen con una lógica causal, rompen con criterios convencionales.</vt:lpstr>
      <vt:lpstr>TEORIA Y PRAXIS</vt:lpstr>
      <vt:lpstr>TEORIA Y PRAXIS</vt:lpstr>
      <vt:lpstr>LOS ARGUMENTOS</vt:lpstr>
      <vt:lpstr>LA TRADICIÓN CLÁSICA</vt:lpstr>
      <vt:lpstr>LA TRADICIÓN CLÁSICA</vt:lpstr>
      <vt:lpstr>CONDICIONES MODERNAS DEL PENSAMIENTO P.METAFÍSICO</vt:lpstr>
      <vt:lpstr>LAS ÉTICAS MODERNAS</vt:lpstr>
      <vt:lpstr>DERECHO NATURAL Y FILOSOFÍA DE LA HISTORIA</vt:lpstr>
      <vt:lpstr>DERECHO NATURAL Y FILOSOFÍA DE LA HISTORIA</vt:lpstr>
      <vt:lpstr>DERECHO NATURAL Y FILOSOFÍA DE LA HISTORIA</vt:lpstr>
      <vt:lpstr>DERECHO NATURAL Y FILOSOFÍA DE LA HISTORIA</vt:lpstr>
      <vt:lpstr>LOS JÓVENES HEGELIANOS</vt:lpstr>
      <vt:lpstr>LOS JÓVENES HEGELIANOS</vt:lpstr>
      <vt:lpstr>FRUSTRACIÓN Y CRÍTICA</vt:lpstr>
      <vt:lpstr>FRUSTRACIÓN Y CRÍTICA</vt:lpstr>
      <vt:lpstr>REGRESIÓN Y DESENCANTO</vt:lpstr>
      <vt:lpstr>FILOSOFÍA COMO FUERZA ORIENTADORA DE LA VIDA</vt:lpstr>
      <vt:lpstr>FILOSOFÍA COMO FUERZA ORIENTADORA DE LA VIDA</vt:lpstr>
      <vt:lpstr>DESENCANTO FRUCTÍFERO</vt:lpstr>
      <vt:lpstr>DESENCANTO FRUCTÍFERO</vt:lpstr>
      <vt:lpstr>DESENCANTO FRUCTÍFERO</vt:lpstr>
      <vt:lpstr>DESENCANTO FRUCTÍFERO</vt:lpstr>
      <vt:lpstr>DESENCANTO FRUCTÍFERO</vt:lpstr>
      <vt:lpstr>DESENCANTO FRUCTÍFERO</vt:lpstr>
      <vt:lpstr>DESENCANTO FRUCTÍFERO</vt:lpstr>
      <vt:lpstr>DESENCANTO FRUCTÍFERO</vt:lpstr>
      <vt:lpstr>DESENCANTO FRUCTÍFERO</vt:lpstr>
    </vt:vector>
  </TitlesOfParts>
  <Company>Universidad Catolica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Hacia un pensamiento posmetafísico</dc:title>
  <dc:creator>Teresa Matus</dc:creator>
  <cp:lastModifiedBy>Usuario</cp:lastModifiedBy>
  <cp:revision>3</cp:revision>
  <dcterms:created xsi:type="dcterms:W3CDTF">2015-08-16T09:35:13Z</dcterms:created>
  <dcterms:modified xsi:type="dcterms:W3CDTF">2018-09-03T20:26:41Z</dcterms:modified>
</cp:coreProperties>
</file>