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300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215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4600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F361538-2DB6-8C4B-85C8-A68D17A7FF43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52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529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005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841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139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533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21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89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583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D3ABC-979D-1B4C-B92F-69520347ADE0}" type="datetimeFigureOut">
              <a:rPr lang="es-ES" smtClean="0"/>
              <a:t>16-08-15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B07F0-0946-7041-AC56-3F76D8612471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172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Hacia un pensamiento posmetafísico</a:t>
            </a:r>
            <a:endParaRPr lang="es-ES" sz="4000" b="1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pic>
        <p:nvPicPr>
          <p:cNvPr id="2052" name="Picture 4" descr="Sin título4"/>
          <p:cNvPicPr>
            <a:picLocks noChangeAspect="1" noChangeArrowheads="1"/>
          </p:cNvPicPr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38" y="1438275"/>
            <a:ext cx="3454400" cy="504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727224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b="1">
                <a:solidFill>
                  <a:srgbClr val="3333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1.El desplazamiento del horizonte de la Modernidad</a:t>
            </a:r>
            <a:endParaRPr lang="es-ES" sz="2800" b="1">
              <a:solidFill>
                <a:srgbClr val="3333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775"/>
            <a:ext cx="5413375" cy="4497388"/>
          </a:xfrm>
          <a:noFill/>
        </p:spPr>
        <p:txBody>
          <a:bodyPr/>
          <a:lstStyle/>
          <a:p>
            <a:pPr algn="just"/>
            <a:r>
              <a:rPr lang="es-MX" sz="1600">
                <a:solidFill>
                  <a:srgbClr val="111111"/>
                </a:solidFill>
              </a:rPr>
              <a:t>Existe en la Modernidad un proceso de aceleración que se expresa hoy en la existencia de dos prefijos, que operan como sismógrafos: la noción de </a:t>
            </a:r>
            <a:r>
              <a:rPr lang="es-MX" sz="1600" b="1" i="1">
                <a:solidFill>
                  <a:srgbClr val="111111"/>
                </a:solidFill>
              </a:rPr>
              <a:t>neo</a:t>
            </a:r>
            <a:r>
              <a:rPr lang="es-MX" sz="1600">
                <a:solidFill>
                  <a:srgbClr val="111111"/>
                </a:solidFill>
              </a:rPr>
              <a:t> y la noción de </a:t>
            </a:r>
            <a:r>
              <a:rPr lang="es-MX" sz="1600" b="1" i="1">
                <a:solidFill>
                  <a:srgbClr val="111111"/>
                </a:solidFill>
              </a:rPr>
              <a:t>post</a:t>
            </a:r>
            <a:r>
              <a:rPr lang="es-MX" sz="1600">
                <a:solidFill>
                  <a:srgbClr val="111111"/>
                </a:solidFill>
              </a:rPr>
              <a:t>.</a:t>
            </a:r>
          </a:p>
          <a:p>
            <a:endParaRPr lang="es-MX" sz="1600">
              <a:solidFill>
                <a:srgbClr val="111111"/>
              </a:solidFill>
            </a:endParaRPr>
          </a:p>
          <a:p>
            <a:pPr algn="just"/>
            <a:r>
              <a:rPr lang="es-MX" sz="1600">
                <a:solidFill>
                  <a:srgbClr val="111111"/>
                </a:solidFill>
              </a:rPr>
              <a:t>El aristotelismo, el platonismo, el racionalismo y el empirismo  sobrevivieron durante siglos. Hoy las cosas van más rápidas. Los movimientos filosóficos son fenómenos de una historia de </a:t>
            </a:r>
            <a:r>
              <a:rPr lang="es-MX" sz="1600" b="1">
                <a:solidFill>
                  <a:srgbClr val="111111"/>
                </a:solidFill>
              </a:rPr>
              <a:t>influencias</a:t>
            </a:r>
            <a:r>
              <a:rPr lang="es-MX" sz="1600">
                <a:solidFill>
                  <a:srgbClr val="111111"/>
                </a:solidFill>
              </a:rPr>
              <a:t> y </a:t>
            </a:r>
            <a:r>
              <a:rPr lang="es-MX" sz="1600" b="1">
                <a:solidFill>
                  <a:srgbClr val="111111"/>
                </a:solidFill>
              </a:rPr>
              <a:t>efectos</a:t>
            </a:r>
            <a:r>
              <a:rPr lang="es-MX" sz="1600">
                <a:solidFill>
                  <a:srgbClr val="111111"/>
                </a:solidFill>
              </a:rPr>
              <a:t>.</a:t>
            </a:r>
          </a:p>
          <a:p>
            <a:pPr algn="just"/>
            <a:endParaRPr lang="es-MX" sz="1600">
              <a:solidFill>
                <a:srgbClr val="111111"/>
              </a:solidFill>
            </a:endParaRPr>
          </a:p>
          <a:p>
            <a:pPr algn="just"/>
            <a:r>
              <a:rPr lang="es-MX" sz="1600">
                <a:solidFill>
                  <a:srgbClr val="111111"/>
                </a:solidFill>
              </a:rPr>
              <a:t>Entender el desplazamiento implica comprender la noción de </a:t>
            </a:r>
            <a:r>
              <a:rPr lang="es-MX" sz="1600" b="1" i="1">
                <a:solidFill>
                  <a:srgbClr val="111111"/>
                </a:solidFill>
              </a:rPr>
              <a:t>Figuras</a:t>
            </a:r>
            <a:r>
              <a:rPr lang="es-MX" sz="1600">
                <a:solidFill>
                  <a:srgbClr val="111111"/>
                </a:solidFill>
              </a:rPr>
              <a:t> </a:t>
            </a:r>
            <a:r>
              <a:rPr lang="es-MX" sz="1600" b="1" i="1">
                <a:solidFill>
                  <a:srgbClr val="111111"/>
                </a:solidFill>
              </a:rPr>
              <a:t>del</a:t>
            </a:r>
            <a:r>
              <a:rPr lang="es-MX" sz="1600">
                <a:solidFill>
                  <a:srgbClr val="111111"/>
                </a:solidFill>
              </a:rPr>
              <a:t> </a:t>
            </a:r>
            <a:r>
              <a:rPr lang="es-MX" sz="1600" b="1" i="1">
                <a:solidFill>
                  <a:srgbClr val="111111"/>
                </a:solidFill>
              </a:rPr>
              <a:t>Espíritu</a:t>
            </a:r>
            <a:r>
              <a:rPr lang="es-MX" sz="1600">
                <a:solidFill>
                  <a:srgbClr val="111111"/>
                </a:solidFill>
              </a:rPr>
              <a:t>: cuando a una figura (cualquiera que ésta sea) se la logra reconocer en su incanjeabilidad, en su carácter único y se la nombra como tal, ha sido ya puesta a distancia y condenada a perecer  (Hegel).</a:t>
            </a:r>
          </a:p>
          <a:p>
            <a:endParaRPr lang="es-ES" sz="1600">
              <a:solidFill>
                <a:srgbClr val="111111"/>
              </a:solidFill>
            </a:endParaRPr>
          </a:p>
        </p:txBody>
      </p:sp>
      <p:pic>
        <p:nvPicPr>
          <p:cNvPr id="22534" name="Picture 6" descr="j0223745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1650" y="2241550"/>
            <a:ext cx="1698625" cy="25225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372086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>
                <a:solidFill>
                  <a:srgbClr val="3333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Motivos del pensamiento moderno que caracterizan su ruptura con la tradición</a:t>
            </a:r>
            <a:endParaRPr lang="es-ES" sz="3200" b="1">
              <a:solidFill>
                <a:srgbClr val="3333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92238" y="1852613"/>
            <a:ext cx="4505325" cy="5138737"/>
          </a:xfrm>
          <a:noFill/>
          <a:ln/>
        </p:spPr>
        <p:txBody>
          <a:bodyPr/>
          <a:lstStyle/>
          <a:p>
            <a:r>
              <a:rPr lang="es-MX" sz="1800" b="1">
                <a:solidFill>
                  <a:srgbClr val="111111"/>
                </a:solidFill>
              </a:rPr>
              <a:t>Pensamiento</a:t>
            </a:r>
            <a:r>
              <a:rPr lang="es-MX" sz="1800">
                <a:solidFill>
                  <a:srgbClr val="111111"/>
                </a:solidFill>
              </a:rPr>
              <a:t> </a:t>
            </a:r>
            <a:r>
              <a:rPr lang="es-MX" sz="1800" b="1">
                <a:solidFill>
                  <a:srgbClr val="111111"/>
                </a:solidFill>
              </a:rPr>
              <a:t>Postmetafísico</a:t>
            </a:r>
            <a:r>
              <a:rPr lang="es-MX" sz="1800">
                <a:solidFill>
                  <a:srgbClr val="111111"/>
                </a:solidFill>
              </a:rPr>
              <a:t>: ruptura con lo omnicomprensivo y las totalizaciones.</a:t>
            </a:r>
          </a:p>
          <a:p>
            <a:pPr algn="just"/>
            <a:r>
              <a:rPr lang="es-MX" sz="1800" b="1">
                <a:solidFill>
                  <a:srgbClr val="111111"/>
                </a:solidFill>
              </a:rPr>
              <a:t>Giro</a:t>
            </a:r>
            <a:r>
              <a:rPr lang="es-MX" sz="1800">
                <a:solidFill>
                  <a:srgbClr val="111111"/>
                </a:solidFill>
              </a:rPr>
              <a:t> </a:t>
            </a:r>
            <a:r>
              <a:rPr lang="es-MX" sz="1800" b="1">
                <a:solidFill>
                  <a:srgbClr val="111111"/>
                </a:solidFill>
              </a:rPr>
              <a:t>lingüístico</a:t>
            </a:r>
            <a:r>
              <a:rPr lang="es-MX" sz="1800">
                <a:solidFill>
                  <a:srgbClr val="111111"/>
                </a:solidFill>
              </a:rPr>
              <a:t>: el que las operaciones constituidoras de mundo pasen de la subjetividad trascendental a las estructuras gramaticales.</a:t>
            </a:r>
          </a:p>
          <a:p>
            <a:r>
              <a:rPr lang="es-MX" sz="1800" b="1">
                <a:solidFill>
                  <a:srgbClr val="111111"/>
                </a:solidFill>
              </a:rPr>
              <a:t>Carácter situado de la razón: o </a:t>
            </a:r>
            <a:r>
              <a:rPr lang="es-MX" sz="1800">
                <a:solidFill>
                  <a:srgbClr val="111111"/>
                </a:solidFill>
              </a:rPr>
              <a:t>encontrar su unidad en sus múltiples voces.</a:t>
            </a:r>
          </a:p>
          <a:p>
            <a:r>
              <a:rPr lang="es-MX" sz="1800" b="1">
                <a:solidFill>
                  <a:srgbClr val="111111"/>
                </a:solidFill>
              </a:rPr>
              <a:t>Inversión del primado de la teoría sobre la praxis: </a:t>
            </a:r>
            <a:r>
              <a:rPr lang="es-MX" sz="1800">
                <a:solidFill>
                  <a:srgbClr val="111111"/>
                </a:solidFill>
              </a:rPr>
              <a:t>interconexiones</a:t>
            </a:r>
            <a:r>
              <a:rPr lang="es-MX" sz="1800" b="1">
                <a:solidFill>
                  <a:srgbClr val="111111"/>
                </a:solidFill>
              </a:rPr>
              <a:t> </a:t>
            </a:r>
            <a:r>
              <a:rPr lang="es-MX" sz="1800">
                <a:solidFill>
                  <a:srgbClr val="111111"/>
                </a:solidFill>
              </a:rPr>
              <a:t>entre</a:t>
            </a:r>
            <a:r>
              <a:rPr lang="es-MX" sz="1800" b="1">
                <a:solidFill>
                  <a:srgbClr val="111111"/>
                </a:solidFill>
              </a:rPr>
              <a:t> </a:t>
            </a:r>
            <a:r>
              <a:rPr lang="es-MX" sz="1800">
                <a:solidFill>
                  <a:srgbClr val="111111"/>
                </a:solidFill>
              </a:rPr>
              <a:t>teoría</a:t>
            </a:r>
            <a:r>
              <a:rPr lang="es-MX" sz="1800" b="1">
                <a:solidFill>
                  <a:srgbClr val="111111"/>
                </a:solidFill>
              </a:rPr>
              <a:t> </a:t>
            </a:r>
            <a:r>
              <a:rPr lang="es-MX" sz="1800">
                <a:solidFill>
                  <a:srgbClr val="111111"/>
                </a:solidFill>
              </a:rPr>
              <a:t>y</a:t>
            </a:r>
            <a:r>
              <a:rPr lang="es-MX" sz="1800" b="1">
                <a:solidFill>
                  <a:srgbClr val="111111"/>
                </a:solidFill>
              </a:rPr>
              <a:t> </a:t>
            </a:r>
            <a:r>
              <a:rPr lang="es-MX" sz="1800">
                <a:solidFill>
                  <a:srgbClr val="111111"/>
                </a:solidFill>
              </a:rPr>
              <a:t>praxis</a:t>
            </a:r>
            <a:r>
              <a:rPr lang="es-MX" sz="1800" b="1">
                <a:solidFill>
                  <a:srgbClr val="111111"/>
                </a:solidFill>
              </a:rPr>
              <a:t>.</a:t>
            </a:r>
          </a:p>
          <a:p>
            <a:endParaRPr lang="es-ES" sz="1800" b="1">
              <a:solidFill>
                <a:srgbClr val="111111"/>
              </a:solidFill>
            </a:endParaRPr>
          </a:p>
        </p:txBody>
      </p:sp>
      <p:pic>
        <p:nvPicPr>
          <p:cNvPr id="25604" name="Picture 4" descr="j0213531"/>
          <p:cNvPicPr>
            <a:picLocks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26125" y="2159000"/>
            <a:ext cx="3073400" cy="307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4552146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>
                <a:solidFill>
                  <a:srgbClr val="3333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Nuevas verdades y nuevas limitaciones</a:t>
            </a:r>
            <a:endParaRPr lang="es-ES" sz="3200" b="1">
              <a:solidFill>
                <a:srgbClr val="3333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s-MX" sz="2000">
                <a:solidFill>
                  <a:srgbClr val="111111"/>
                </a:solidFill>
              </a:rPr>
              <a:t>Ideal metodológico ha convertido a la filosofía en una disciplina especializada sin privilegios cognitivos. </a:t>
            </a:r>
          </a:p>
          <a:p>
            <a:endParaRPr lang="es-MX" sz="2000">
              <a:solidFill>
                <a:srgbClr val="111111"/>
              </a:solidFill>
            </a:endParaRPr>
          </a:p>
          <a:p>
            <a:r>
              <a:rPr lang="es-MX" sz="2000">
                <a:solidFill>
                  <a:srgbClr val="111111"/>
                </a:solidFill>
              </a:rPr>
              <a:t>El giro lingüístico ha asentado a la filosofía sobre fundamentos más sólidos.</a:t>
            </a:r>
            <a:endParaRPr lang="es-ES" sz="2000">
              <a:solidFill>
                <a:srgbClr val="111111"/>
              </a:solidFill>
            </a:endParaRP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MX" sz="2000">
                <a:solidFill>
                  <a:srgbClr val="111111"/>
                </a:solidFill>
              </a:rPr>
              <a:t>También ha dado pábulo a sofocantes ideales metodológicos de cientificidad.</a:t>
            </a:r>
          </a:p>
          <a:p>
            <a:endParaRPr lang="es-MX" sz="2000">
              <a:solidFill>
                <a:srgbClr val="111111"/>
              </a:solidFill>
            </a:endParaRPr>
          </a:p>
          <a:p>
            <a:endParaRPr lang="es-MX" sz="2000">
              <a:solidFill>
                <a:srgbClr val="111111"/>
              </a:solidFill>
            </a:endParaRPr>
          </a:p>
          <a:p>
            <a:r>
              <a:rPr lang="es-MX" sz="2000">
                <a:solidFill>
                  <a:srgbClr val="111111"/>
                </a:solidFill>
              </a:rPr>
              <a:t>Asimismo, ha dado lugar a una comprensión ontológica del lenguaje.</a:t>
            </a:r>
          </a:p>
          <a:p>
            <a:endParaRPr lang="es-MX" sz="2000">
              <a:solidFill>
                <a:srgbClr val="111111"/>
              </a:solidFill>
            </a:endParaRPr>
          </a:p>
          <a:p>
            <a:endParaRPr lang="es-ES" sz="2000">
              <a:solidFill>
                <a:srgbClr val="111111"/>
              </a:solidFill>
            </a:endParaRPr>
          </a:p>
        </p:txBody>
      </p:sp>
      <p:pic>
        <p:nvPicPr>
          <p:cNvPr id="27654" name="Picture 6" descr="j02991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68"/>
          <a:stretch>
            <a:fillRect/>
          </a:stretch>
        </p:blipFill>
        <p:spPr bwMode="auto">
          <a:xfrm>
            <a:off x="3659188" y="4645025"/>
            <a:ext cx="1982787" cy="219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4383756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2" grpId="0" build="p"/>
      <p:bldP spid="2765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>
                <a:solidFill>
                  <a:srgbClr val="3333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Nuevas verdades y nuevas limitaciones</a:t>
            </a:r>
            <a:endParaRPr lang="es-ES" sz="3200" b="1">
              <a:solidFill>
                <a:srgbClr val="3333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/>
            <a:r>
              <a:rPr lang="es-MX" sz="2000">
                <a:solidFill>
                  <a:srgbClr val="111111"/>
                </a:solidFill>
              </a:rPr>
              <a:t>Los conceptos escépticos de razón han desanimado a la filosofía de sus desmesuradas pretensiones</a:t>
            </a:r>
          </a:p>
          <a:p>
            <a:pPr algn="just"/>
            <a:endParaRPr lang="es-MX" sz="2000">
              <a:solidFill>
                <a:srgbClr val="111111"/>
              </a:solidFill>
            </a:endParaRPr>
          </a:p>
          <a:p>
            <a:pPr algn="just"/>
            <a:endParaRPr lang="es-MX" sz="2000">
              <a:solidFill>
                <a:srgbClr val="111111"/>
              </a:solidFill>
            </a:endParaRPr>
          </a:p>
          <a:p>
            <a:pPr algn="just"/>
            <a:r>
              <a:rPr lang="es-MX" sz="2000">
                <a:solidFill>
                  <a:srgbClr val="111111"/>
                </a:solidFill>
              </a:rPr>
              <a:t>El develar las relaciones internas de teoría y praxis protege a la filosofía de ilusiones de independencia.</a:t>
            </a:r>
            <a:endParaRPr lang="es-ES" sz="2000">
              <a:solidFill>
                <a:srgbClr val="111111"/>
              </a:solidFill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es-MX" sz="2000">
                <a:solidFill>
                  <a:srgbClr val="111111"/>
                </a:solidFill>
              </a:rPr>
              <a:t>Pero se ha difundido una crítica radical a la razón que llega a equipararla a represión, buscando refugio en lo totalmente otro de la emoción.</a:t>
            </a:r>
          </a:p>
          <a:p>
            <a:pPr algn="just"/>
            <a:endParaRPr lang="es-MX" sz="2000">
              <a:solidFill>
                <a:srgbClr val="111111"/>
              </a:solidFill>
            </a:endParaRPr>
          </a:p>
          <a:p>
            <a:pPr algn="just"/>
            <a:r>
              <a:rPr lang="es-MX" sz="2000">
                <a:solidFill>
                  <a:srgbClr val="111111"/>
                </a:solidFill>
              </a:rPr>
              <a:t>Ha hecho retroceder a un productivismo que reduce la praxis a trabajo.</a:t>
            </a:r>
          </a:p>
          <a:p>
            <a:pPr algn="just"/>
            <a:endParaRPr lang="es-MX" sz="2000">
              <a:solidFill>
                <a:srgbClr val="111111"/>
              </a:solidFill>
            </a:endParaRPr>
          </a:p>
          <a:p>
            <a:pPr algn="just"/>
            <a:endParaRPr lang="es-MX" sz="2000">
              <a:solidFill>
                <a:srgbClr val="111111"/>
              </a:solidFill>
            </a:endParaRPr>
          </a:p>
          <a:p>
            <a:pPr algn="just"/>
            <a:endParaRPr lang="es-ES" sz="2000">
              <a:solidFill>
                <a:srgbClr val="111111"/>
              </a:solidFill>
            </a:endParaRPr>
          </a:p>
        </p:txBody>
      </p:sp>
      <p:pic>
        <p:nvPicPr>
          <p:cNvPr id="29702" name="Picture 6" descr="j02991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94" b="9947"/>
          <a:stretch>
            <a:fillRect/>
          </a:stretch>
        </p:blipFill>
        <p:spPr bwMode="auto">
          <a:xfrm>
            <a:off x="3659188" y="5110163"/>
            <a:ext cx="1982787" cy="163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188845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700" grpId="0" build="p"/>
      <p:bldP spid="29701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Macintosh PowerPoint</Application>
  <PresentationFormat>Presentación en pantalla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Hacia un pensamiento posmetafísico</vt:lpstr>
      <vt:lpstr>1.El desplazamiento del horizonte de la Modernidad</vt:lpstr>
      <vt:lpstr>2. Motivos del pensamiento moderno que caracterizan su ruptura con la tradición</vt:lpstr>
      <vt:lpstr>3. Nuevas verdades y nuevas limitaciones</vt:lpstr>
      <vt:lpstr>3. Nuevas verdades y nuevas limitaciones</vt:lpstr>
    </vt:vector>
  </TitlesOfParts>
  <Company>Universidad Catolica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Hacia un pensamiento posmetafísico</dc:title>
  <dc:creator>Teresa Matus</dc:creator>
  <cp:lastModifiedBy>Teresa Matus</cp:lastModifiedBy>
  <cp:revision>1</cp:revision>
  <dcterms:created xsi:type="dcterms:W3CDTF">2015-08-16T09:35:13Z</dcterms:created>
  <dcterms:modified xsi:type="dcterms:W3CDTF">2015-08-16T09:36:12Z</dcterms:modified>
</cp:coreProperties>
</file>