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288" r:id="rId4"/>
    <p:sldId id="260" r:id="rId5"/>
    <p:sldId id="265" r:id="rId6"/>
    <p:sldId id="280" r:id="rId7"/>
    <p:sldId id="289" r:id="rId8"/>
    <p:sldId id="295" r:id="rId9"/>
    <p:sldId id="290" r:id="rId10"/>
    <p:sldId id="291" r:id="rId11"/>
    <p:sldId id="296" r:id="rId12"/>
    <p:sldId id="292" r:id="rId13"/>
    <p:sldId id="279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a" initials="F" lastIdx="12" clrIdx="0">
    <p:extLst>
      <p:ext uri="{19B8F6BF-5375-455C-9EA6-DF929625EA0E}">
        <p15:presenceInfo xmlns:p15="http://schemas.microsoft.com/office/powerpoint/2012/main" userId="Francis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8F44-528F-4298-96D2-3CBA4B78ABA1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2E65A-6C73-4186-8CF5-A40B5E1596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90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4C3E9-93B1-48FE-A6B4-C86C79FFC7F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516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4C3E9-93B1-48FE-A6B4-C86C79FFC7F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84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A4D40-6E01-4EFF-97CC-82E640F4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1DCA96-B01F-488F-AD5D-83BC4AA9C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078F7-0CED-4D7C-B18D-9A95414E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371F2C-82CA-4218-9BB7-D3F7C71E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361A1-12F6-43CF-9BD1-5A1FCC0B7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1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1DE6B-8509-419D-9121-6340EA90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6F28EE-B3AD-4F7C-A0D1-C4F9727DA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F046B1-D082-4F63-B23D-2B3C48F9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00BF5-5C9F-444C-B907-B923D640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A611C-2CB5-4F11-A91B-63E28DDF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93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CDAA8B-8C69-40A9-B2F0-8003C037B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CD5A87-2CC2-487E-81A3-2DC75640A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EAC0BA-8A86-4FE5-9BBF-7A692657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4C4051-EED3-4472-A796-76C5A1D4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84960D-16B8-434F-98C7-304846B2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458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3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3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6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24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4865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79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58E60-224C-43CF-8D22-0D9067AD0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C77F80-1DDF-4B86-B7F8-68DBA9F6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B182A-1367-4F76-BF1A-F45C1C10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478003-215E-4FF6-ACA7-6F72D061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6194F-F179-4F73-B9DF-A881B049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33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8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9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0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E7EE4-79D3-4473-BC42-2C4E28E9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35D8DD-5253-48CE-A3DC-1779C1D66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83FD58-2003-4CDD-BC10-AAA5BB92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31846A-1FD9-4D3F-B6CC-A89DA3BB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4321-47E3-4D32-9249-D703B918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32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D7349-F492-44C8-9923-FAB94A20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04B49B-E03F-4DDA-BA2F-90F09E6E0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F4C037-958D-4347-A383-FFA8B5C2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7F532B-9917-42B3-A2F6-9D61A620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F7DA78-A2E0-4953-8CCC-0EBDCD46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A020CF-4EAE-41C2-8D86-BFE90140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96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656B0-1CA4-4532-81CE-4615A975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48E6BE-0B74-4C22-8996-7F9AEBDD8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164997-BF80-4BC3-8B3D-97719ED5E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8394ED-C5E9-41B2-9110-D89FF4BA5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F8F578-EA68-4F89-9A9A-4C06178D7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43B344-B432-4D01-9678-2CC04F67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D9EAA8-F9E5-4AA7-86E6-F40B814A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1127AB-8F83-492F-B395-A1F39D4C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05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3FAC2-EAA7-4F4A-B6D1-8EBD8D76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D3328A-37E0-4525-BCCB-BD51F611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936E01-2381-45F3-A14B-E5C82294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65ABCB-29D9-416A-8CD2-F4633807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3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40E015-E556-4004-B5E7-0C42B1C4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921B8A-6C20-488D-88D4-145D3B37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F46F52-12D3-4973-99C6-527CC05E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22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B71A8-1125-44FA-9AAD-145AC676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8B6FD-7B3F-4D9A-999C-AED3770E6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0E8969-8FD6-42A3-A789-5D637A687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86E706-492C-4B79-976C-E260BA07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BDB16D-4188-4680-B5A0-48DB89AE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A9D338-525C-4F24-92C4-65108EA1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57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8EA84-7AC2-43D5-B8BD-F719BC2EB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29AA4-094F-48CC-A333-00262F062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2C1D38-2BEE-4DD3-A411-BFF767DE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B5805A-B6BC-4AF4-BF93-A5BF33D7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FEFAFC-3005-4D2B-BEFB-2776CEA4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E9E653-9A3A-4CEB-BF1E-E49198705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0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D5BFEB-424A-4383-9AA2-9D60A122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19F510-6358-4AD9-BC02-4BFFF40D8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D2795-2F1E-47B5-8519-4442ADD11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1FBB-7068-4A84-9A69-BFDD4642ACAD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B30C24-AD78-433D-A90E-3463C8BCB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006135-7E85-4C2A-B048-05F60B0A8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4EE4-2AE5-453C-94BB-A376B25C29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6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0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731493" y="3562721"/>
            <a:ext cx="6572249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684165" y="2953570"/>
            <a:ext cx="10901857" cy="928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3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Sociología del encarcelamiento</a:t>
            </a:r>
          </a:p>
          <a:p>
            <a:pPr>
              <a:defRPr/>
            </a:pPr>
            <a:r>
              <a:rPr lang="es-CL" sz="3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¿Cómo viven las personas privadas de libertad?</a:t>
            </a:r>
          </a:p>
        </p:txBody>
      </p:sp>
      <p:sp>
        <p:nvSpPr>
          <p:cNvPr id="12" name="Shape 50"/>
          <p:cNvSpPr txBox="1">
            <a:spLocks/>
          </p:cNvSpPr>
          <p:nvPr/>
        </p:nvSpPr>
        <p:spPr>
          <a:xfrm>
            <a:off x="318498" y="5303774"/>
            <a:ext cx="5488210" cy="15542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l">
              <a:buSzPct val="25000"/>
            </a:pPr>
            <a:r>
              <a:rPr lang="es-CO" sz="1800" dirty="0">
                <a:latin typeface="Century Gothic" panose="020B0502020202020204" pitchFamily="34" charset="0"/>
              </a:rPr>
              <a:t>María Francisca Brander </a:t>
            </a:r>
            <a:r>
              <a:rPr lang="es-CO" sz="1800" dirty="0" smtClean="0">
                <a:latin typeface="Century Gothic" panose="020B0502020202020204" pitchFamily="34" charset="0"/>
              </a:rPr>
              <a:t>Vannini</a:t>
            </a:r>
          </a:p>
          <a:p>
            <a:pPr algn="l">
              <a:buSzPct val="25000"/>
            </a:pPr>
            <a:endParaRPr lang="es-CO" sz="1800" dirty="0">
              <a:latin typeface="Century Gothic" panose="020B0502020202020204" pitchFamily="34" charset="0"/>
            </a:endParaRPr>
          </a:p>
          <a:p>
            <a:pPr algn="l">
              <a:buSzPct val="25000"/>
            </a:pPr>
            <a:r>
              <a:rPr lang="es-CO" sz="1800" dirty="0" smtClean="0">
                <a:latin typeface="Century Gothic" panose="020B0502020202020204" pitchFamily="34" charset="0"/>
              </a:rPr>
              <a:t>23 de abril</a:t>
            </a:r>
            <a:endParaRPr lang="es-CO" sz="1800" dirty="0">
              <a:latin typeface="Century Gothic" panose="020B0502020202020204" pitchFamily="34" charset="0"/>
            </a:endParaRPr>
          </a:p>
        </p:txBody>
      </p:sp>
      <p:sp>
        <p:nvSpPr>
          <p:cNvPr id="8" name="Shape 50"/>
          <p:cNvSpPr txBox="1">
            <a:spLocks/>
          </p:cNvSpPr>
          <p:nvPr/>
        </p:nvSpPr>
        <p:spPr>
          <a:xfrm>
            <a:off x="3062603" y="2029101"/>
            <a:ext cx="6144983" cy="833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l">
              <a:buSzPct val="25000"/>
            </a:pPr>
            <a:r>
              <a:rPr lang="es-CO" sz="2400" b="1" dirty="0" smtClean="0">
                <a:latin typeface="Century Gothic" panose="020B0502020202020204" pitchFamily="34" charset="0"/>
              </a:rPr>
              <a:t>Núcleo sujetos en conflicto con justicia</a:t>
            </a:r>
            <a:endParaRPr lang="es-CO" sz="24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98" y="361158"/>
            <a:ext cx="4369559" cy="157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631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11495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VIOLENCIA CARCELARIA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906" y="1402971"/>
            <a:ext cx="117020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AutoNum type="arabicPeriod"/>
            </a:pPr>
            <a:r>
              <a:rPr lang="es-ES" sz="2400" b="1" dirty="0" err="1">
                <a:latin typeface="Century Gothic" panose="020B0502020202020204" pitchFamily="34" charset="0"/>
              </a:rPr>
              <a:t>Deprivación</a:t>
            </a:r>
            <a:endParaRPr lang="es-ES" sz="2400" b="1" dirty="0">
              <a:latin typeface="Century Gothic" panose="020B0502020202020204" pitchFamily="34" charset="0"/>
            </a:endParaRPr>
          </a:p>
          <a:p>
            <a:pPr lvl="0" algn="just"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Las malas condiciones y faltas en la cárcel hacen que los internos respondan en forma violenta </a:t>
            </a:r>
          </a:p>
          <a:p>
            <a:pPr lvl="0" algn="just"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Atención en variables estructurales de la cárcel</a:t>
            </a:r>
            <a:r>
              <a:rPr lang="es-ES" sz="2400" dirty="0" smtClean="0">
                <a:latin typeface="Century Gothic" panose="020B0502020202020204" pitchFamily="34" charset="0"/>
              </a:rPr>
              <a:t>.</a:t>
            </a:r>
          </a:p>
          <a:p>
            <a:pPr lvl="0" algn="just"/>
            <a:endParaRPr lang="es-ES" sz="2400" dirty="0">
              <a:latin typeface="Century Gothic" panose="020B0502020202020204" pitchFamily="34" charset="0"/>
            </a:endParaRPr>
          </a:p>
          <a:p>
            <a:pPr marL="457200" lvl="0" indent="-457200" algn="just">
              <a:buAutoNum type="arabicPeriod" startAt="2"/>
            </a:pPr>
            <a:r>
              <a:rPr lang="es-ES" sz="2400" b="1" dirty="0">
                <a:latin typeface="Century Gothic" panose="020B0502020202020204" pitchFamily="34" charset="0"/>
              </a:rPr>
              <a:t>Importación</a:t>
            </a:r>
          </a:p>
          <a:p>
            <a:pPr lvl="0" algn="just"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Los internos son personas violentas e importan esta violencia al interior de las cárceles</a:t>
            </a:r>
          </a:p>
          <a:p>
            <a:pPr lvl="0" algn="just"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Atención en variables estructurales y propias de los sujetos: Consumo de drogas y alcohol, historia criminal, tipo de delito, raza. 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lvl="0" algn="just"/>
            <a:endParaRPr lang="es-ES" sz="2400" dirty="0">
              <a:latin typeface="Century Gothic" panose="020B0502020202020204" pitchFamily="34" charset="0"/>
            </a:endParaRPr>
          </a:p>
          <a:p>
            <a:pPr marL="457200" lvl="0" indent="-457200" algn="just">
              <a:buAutoNum type="arabicPeriod" startAt="3"/>
            </a:pPr>
            <a:r>
              <a:rPr lang="es-ES" sz="2400" b="1" dirty="0">
                <a:latin typeface="Century Gothic" panose="020B0502020202020204" pitchFamily="34" charset="0"/>
              </a:rPr>
              <a:t>Modelos administrativos y de gestión </a:t>
            </a:r>
          </a:p>
          <a:p>
            <a:pPr lvl="0" algn="just"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Mala gestión penitenciaria genera violencia</a:t>
            </a:r>
          </a:p>
          <a:p>
            <a:pPr lvl="0" algn="just"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Atención en jefaturas, modelos de visitas, modelos de seguridad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2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9568F-10A0-4280-8A55-9AA4CD6D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35" y="1750423"/>
            <a:ext cx="11756382" cy="432380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s-ES" sz="2400" i="1" dirty="0" smtClean="0">
                <a:latin typeface="Century Gothic" panose="020B0502020202020204" pitchFamily="34" charset="0"/>
              </a:rPr>
              <a:t>¿Qué hace a una cárcel más vivible que otra?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Century Gothic" panose="020B0502020202020204" pitchFamily="34" charset="0"/>
              </a:rPr>
              <a:t>Calidad de vida penitenciaria: </a:t>
            </a:r>
            <a:r>
              <a:rPr lang="es-ES" sz="2400" b="1" dirty="0" smtClean="0">
                <a:latin typeface="Century Gothic" panose="020B0502020202020204" pitchFamily="34" charset="0"/>
              </a:rPr>
              <a:t>Distintos enfoques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b="1" dirty="0" smtClean="0">
                <a:latin typeface="Century Gothic" panose="020B0502020202020204" pitchFamily="34" charset="0"/>
              </a:rPr>
              <a:t>Enfoque de desempeño moral</a:t>
            </a:r>
            <a:r>
              <a:rPr lang="es-ES" sz="2400" dirty="0" smtClean="0">
                <a:latin typeface="Century Gothic" panose="020B0502020202020204" pitchFamily="34" charset="0"/>
              </a:rPr>
              <a:t>: Conceptualización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Century Gothic" panose="020B0502020202020204" pitchFamily="34" charset="0"/>
              </a:rPr>
              <a:t>Dimensiones de desempeño moral: </a:t>
            </a:r>
            <a:r>
              <a:rPr lang="es-ES" sz="2400" b="1" dirty="0" smtClean="0">
                <a:latin typeface="Century Gothic" panose="020B0502020202020204" pitchFamily="34" charset="0"/>
              </a:rPr>
              <a:t>Aspectos relaciones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Century Gothic" panose="020B0502020202020204" pitchFamily="34" charset="0"/>
              </a:rPr>
              <a:t>Relación entre </a:t>
            </a:r>
            <a:r>
              <a:rPr lang="es-ES" sz="2400" b="1" dirty="0" smtClean="0">
                <a:latin typeface="Century Gothic" panose="020B0502020202020204" pitchFamily="34" charset="0"/>
              </a:rPr>
              <a:t>internos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Century Gothic" panose="020B0502020202020204" pitchFamily="34" charset="0"/>
              </a:rPr>
              <a:t>Relaciones entre </a:t>
            </a:r>
            <a:r>
              <a:rPr lang="es-ES" sz="2400" b="1" dirty="0" smtClean="0">
                <a:latin typeface="Century Gothic" panose="020B0502020202020204" pitchFamily="34" charset="0"/>
              </a:rPr>
              <a:t>internos y funcionarios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Century Gothic" panose="020B0502020202020204" pitchFamily="34" charset="0"/>
              </a:rPr>
              <a:t>La figura del </a:t>
            </a:r>
            <a:r>
              <a:rPr lang="es-ES" sz="2400" b="1" dirty="0" smtClean="0">
                <a:latin typeface="Century Gothic" panose="020B0502020202020204" pitchFamily="34" charset="0"/>
              </a:rPr>
              <a:t>oficial penitenciario</a:t>
            </a: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15152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DESEMPEÑO MORAL</a:t>
            </a:r>
          </a:p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Alison </a:t>
            </a:r>
            <a:r>
              <a:rPr lang="es-CO" sz="4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Liebling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9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834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l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BIBLIOGRAFÍA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031" y="1195254"/>
            <a:ext cx="11414665" cy="512716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latin typeface="Century Gothic" panose="020B0502020202020204" pitchFamily="34" charset="0"/>
              </a:rPr>
              <a:t>Clemmer</a:t>
            </a:r>
            <a:r>
              <a:rPr lang="en-US" dirty="0">
                <a:latin typeface="Century Gothic" panose="020B0502020202020204" pitchFamily="34" charset="0"/>
              </a:rPr>
              <a:t>, D</a:t>
            </a:r>
            <a:r>
              <a:rPr lang="en-US" dirty="0" smtClean="0">
                <a:latin typeface="Century Gothic" panose="020B0502020202020204" pitchFamily="34" charset="0"/>
              </a:rPr>
              <a:t>.(</a:t>
            </a:r>
            <a:r>
              <a:rPr lang="en-US" dirty="0">
                <a:latin typeface="Century Gothic" panose="020B0502020202020204" pitchFamily="34" charset="0"/>
              </a:rPr>
              <a:t>1940). </a:t>
            </a:r>
            <a:r>
              <a:rPr lang="en-US" dirty="0" smtClean="0">
                <a:latin typeface="Century Gothic" panose="020B0502020202020204" pitchFamily="34" charset="0"/>
              </a:rPr>
              <a:t>The </a:t>
            </a:r>
            <a:r>
              <a:rPr lang="en-US" dirty="0">
                <a:latin typeface="Century Gothic" panose="020B0502020202020204" pitchFamily="34" charset="0"/>
              </a:rPr>
              <a:t>Prison Community.  New Braunfels: </a:t>
            </a:r>
            <a:r>
              <a:rPr lang="en-US" dirty="0" smtClean="0">
                <a:latin typeface="Century Gothic" panose="020B0502020202020204" pitchFamily="34" charset="0"/>
              </a:rPr>
              <a:t>	Christopher 	Publishing </a:t>
            </a:r>
            <a:r>
              <a:rPr lang="en-US" dirty="0">
                <a:latin typeface="Century Gothic" panose="020B0502020202020204" pitchFamily="34" charset="0"/>
              </a:rPr>
              <a:t>House.</a:t>
            </a:r>
          </a:p>
          <a:p>
            <a:pPr marL="0" indent="0" algn="just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Goffman</a:t>
            </a:r>
            <a:r>
              <a:rPr lang="en-US" dirty="0">
                <a:latin typeface="Century Gothic" panose="020B0502020202020204" pitchFamily="34" charset="0"/>
              </a:rPr>
              <a:t>, E. (1968) </a:t>
            </a:r>
            <a:r>
              <a:rPr lang="en-US" i="1" dirty="0">
                <a:latin typeface="Century Gothic" panose="020B0502020202020204" pitchFamily="34" charset="0"/>
              </a:rPr>
              <a:t>Asylums: Essays on the Social Situation of Mental </a:t>
            </a:r>
            <a:r>
              <a:rPr lang="en-US" i="1" dirty="0" smtClean="0">
                <a:latin typeface="Century Gothic" panose="020B0502020202020204" pitchFamily="34" charset="0"/>
              </a:rPr>
              <a:t>	Patients and Other </a:t>
            </a:r>
            <a:r>
              <a:rPr lang="en-US" i="1" dirty="0">
                <a:latin typeface="Century Gothic" panose="020B0502020202020204" pitchFamily="34" charset="0"/>
              </a:rPr>
              <a:t>Inmate</a:t>
            </a:r>
            <a:r>
              <a:rPr lang="en-US" dirty="0">
                <a:latin typeface="Century Gothic" panose="020B0502020202020204" pitchFamily="34" charset="0"/>
              </a:rPr>
              <a:t>s. </a:t>
            </a:r>
            <a:r>
              <a:rPr lang="es-ES" dirty="0" err="1">
                <a:latin typeface="Century Gothic" panose="020B0502020202020204" pitchFamily="34" charset="0"/>
              </a:rPr>
              <a:t>Harmondsworth</a:t>
            </a:r>
            <a:r>
              <a:rPr lang="es-ES" dirty="0">
                <a:latin typeface="Century Gothic" panose="020B0502020202020204" pitchFamily="34" charset="0"/>
              </a:rPr>
              <a:t>: </a:t>
            </a:r>
            <a:r>
              <a:rPr lang="es-ES" dirty="0" err="1">
                <a:latin typeface="Century Gothic" panose="020B0502020202020204" pitchFamily="34" charset="0"/>
              </a:rPr>
              <a:t>Penguin</a:t>
            </a:r>
            <a:r>
              <a:rPr lang="es-ES" dirty="0">
                <a:latin typeface="Century Gothic" panose="020B0502020202020204" pitchFamily="34" charset="0"/>
              </a:rPr>
              <a:t>. 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Century Gothic" panose="020B0502020202020204" pitchFamily="34" charset="0"/>
              </a:rPr>
              <a:t>Ian </a:t>
            </a:r>
            <a:r>
              <a:rPr lang="en-US" dirty="0" err="1">
                <a:latin typeface="Century Gothic" panose="020B0502020202020204" pitchFamily="34" charset="0"/>
              </a:rPr>
              <a:t>Brunton</a:t>
            </a:r>
            <a:r>
              <a:rPr lang="en-US" dirty="0">
                <a:latin typeface="Century Gothic" panose="020B0502020202020204" pitchFamily="34" charset="0"/>
              </a:rPr>
              <a:t>-Smith &amp; Daniel J. McCarthy (2016) Prison Legitimacy and </a:t>
            </a:r>
            <a:r>
              <a:rPr lang="en-US" dirty="0" smtClean="0">
                <a:latin typeface="Century Gothic" panose="020B0502020202020204" pitchFamily="34" charset="0"/>
              </a:rPr>
              <a:t>	Procedural 	Fairness</a:t>
            </a:r>
            <a:r>
              <a:rPr lang="en-US" dirty="0">
                <a:latin typeface="Century Gothic" panose="020B0502020202020204" pitchFamily="34" charset="0"/>
              </a:rPr>
              <a:t>: A Multilevel Examination of Prisoners in </a:t>
            </a:r>
            <a:r>
              <a:rPr lang="en-US" dirty="0" smtClean="0">
                <a:latin typeface="Century Gothic" panose="020B0502020202020204" pitchFamily="34" charset="0"/>
              </a:rPr>
              <a:t>	England and </a:t>
            </a:r>
            <a:r>
              <a:rPr lang="en-US" dirty="0">
                <a:latin typeface="Century Gothic" panose="020B0502020202020204" pitchFamily="34" charset="0"/>
              </a:rPr>
              <a:t>Wales, </a:t>
            </a:r>
            <a:r>
              <a:rPr lang="en-US" dirty="0" smtClean="0">
                <a:latin typeface="Century Gothic" panose="020B0502020202020204" pitchFamily="34" charset="0"/>
              </a:rPr>
              <a:t>Justice </a:t>
            </a:r>
            <a:r>
              <a:rPr lang="en-US" dirty="0">
                <a:latin typeface="Century Gothic" panose="020B0502020202020204" pitchFamily="34" charset="0"/>
              </a:rPr>
              <a:t>Quarterly, 33 (6): 1029-1054</a:t>
            </a:r>
          </a:p>
          <a:p>
            <a:pPr marL="0" indent="0" algn="just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Irwin</a:t>
            </a:r>
            <a:r>
              <a:rPr lang="en-US" dirty="0">
                <a:latin typeface="Century Gothic" panose="020B0502020202020204" pitchFamily="34" charset="0"/>
              </a:rPr>
              <a:t>, J., &amp; </a:t>
            </a:r>
            <a:r>
              <a:rPr lang="en-US" dirty="0" err="1">
                <a:latin typeface="Century Gothic" panose="020B0502020202020204" pitchFamily="34" charset="0"/>
              </a:rPr>
              <a:t>Cressey</a:t>
            </a:r>
            <a:r>
              <a:rPr lang="en-US" dirty="0">
                <a:latin typeface="Century Gothic" panose="020B0502020202020204" pitchFamily="34" charset="0"/>
              </a:rPr>
              <a:t>, D.  R</a:t>
            </a:r>
            <a:r>
              <a:rPr lang="en-US" dirty="0" smtClean="0">
                <a:latin typeface="Century Gothic" panose="020B0502020202020204" pitchFamily="34" charset="0"/>
              </a:rPr>
              <a:t>.(</a:t>
            </a:r>
            <a:r>
              <a:rPr lang="en-US" dirty="0">
                <a:latin typeface="Century Gothic" panose="020B0502020202020204" pitchFamily="34" charset="0"/>
              </a:rPr>
              <a:t>1962</a:t>
            </a:r>
            <a:r>
              <a:rPr lang="en-US" dirty="0" smtClean="0">
                <a:latin typeface="Century Gothic" panose="020B0502020202020204" pitchFamily="34" charset="0"/>
              </a:rPr>
              <a:t>). Thieves</a:t>
            </a:r>
            <a:r>
              <a:rPr lang="en-US" dirty="0">
                <a:latin typeface="Century Gothic" panose="020B0502020202020204" pitchFamily="34" charset="0"/>
              </a:rPr>
              <a:t>, Convicts and the Inmate </a:t>
            </a:r>
            <a:r>
              <a:rPr lang="en-US" dirty="0" smtClean="0">
                <a:latin typeface="Century Gothic" panose="020B0502020202020204" pitchFamily="34" charset="0"/>
              </a:rPr>
              <a:t>	Culture</a:t>
            </a:r>
            <a:r>
              <a:rPr lang="en-US" dirty="0">
                <a:latin typeface="Century Gothic" panose="020B0502020202020204" pitchFamily="34" charset="0"/>
              </a:rPr>
              <a:t>.  </a:t>
            </a:r>
            <a:r>
              <a:rPr lang="en-US" dirty="0" smtClean="0">
                <a:latin typeface="Century Gothic" panose="020B0502020202020204" pitchFamily="34" charset="0"/>
              </a:rPr>
              <a:t>Social </a:t>
            </a:r>
            <a:r>
              <a:rPr lang="en-US" dirty="0">
                <a:latin typeface="Century Gothic" panose="020B0502020202020204" pitchFamily="34" charset="0"/>
              </a:rPr>
              <a:t>Problems, 10(2), 142-155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Century Gothic" panose="020B0502020202020204" pitchFamily="34" charset="0"/>
              </a:rPr>
              <a:t>Liebling, A. (assisted by H. Arnold) (2004) Prisons and their Moral </a:t>
            </a:r>
            <a:r>
              <a:rPr lang="en-US" dirty="0" smtClean="0">
                <a:latin typeface="Century Gothic" panose="020B0502020202020204" pitchFamily="34" charset="0"/>
              </a:rPr>
              <a:t>	Performance</a:t>
            </a:r>
            <a:r>
              <a:rPr lang="en-US" dirty="0">
                <a:latin typeface="Century Gothic" panose="020B0502020202020204" pitchFamily="34" charset="0"/>
              </a:rPr>
              <a:t>, Oxford: Oxford University </a:t>
            </a:r>
            <a:r>
              <a:rPr lang="en-US" dirty="0" smtClean="0">
                <a:latin typeface="Century Gothic" panose="020B0502020202020204" pitchFamily="34" charset="0"/>
              </a:rPr>
              <a:t>Press</a:t>
            </a:r>
          </a:p>
          <a:p>
            <a:pPr marL="0" indent="0" algn="just">
              <a:buNone/>
            </a:pPr>
            <a:r>
              <a:rPr lang="en-US" dirty="0">
                <a:latin typeface="Century Gothic" panose="020B0502020202020204" pitchFamily="34" charset="0"/>
              </a:rPr>
              <a:t>Sparks, R., Bottoms, A. E. and W. Hay (1996Oxford: Oxford University </a:t>
            </a:r>
            <a:r>
              <a:rPr lang="en-US" dirty="0" smtClean="0">
                <a:latin typeface="Century Gothic" panose="020B0502020202020204" pitchFamily="34" charset="0"/>
              </a:rPr>
              <a:t>	Press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Sykes</a:t>
            </a:r>
            <a:r>
              <a:rPr lang="en-US" dirty="0">
                <a:latin typeface="Century Gothic" panose="020B0502020202020204" pitchFamily="34" charset="0"/>
              </a:rPr>
              <a:t>, G. (1958). The Society of Captives. A study of maximum Security </a:t>
            </a:r>
            <a:r>
              <a:rPr lang="en-US" dirty="0" smtClean="0">
                <a:latin typeface="Century Gothic" panose="020B0502020202020204" pitchFamily="34" charset="0"/>
              </a:rPr>
              <a:t>	Prison</a:t>
            </a:r>
            <a:r>
              <a:rPr lang="en-US" dirty="0">
                <a:latin typeface="Century Gothic" panose="020B0502020202020204" pitchFamily="34" charset="0"/>
              </a:rPr>
              <a:t>. Princeton: Princeton University Press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9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50"/>
          <p:cNvSpPr txBox="1">
            <a:spLocks/>
          </p:cNvSpPr>
          <p:nvPr/>
        </p:nvSpPr>
        <p:spPr>
          <a:xfrm>
            <a:off x="0" y="0"/>
            <a:ext cx="12191999" cy="81453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FILOSOFÍA DE ENCARCELAMIENTO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52046" y="1386034"/>
            <a:ext cx="10345783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400" i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¿Por qué las sociedades encarcelan a algunas personas que no cumplen la ley?</a:t>
            </a:r>
            <a:endParaRPr lang="es-ES" sz="2400" i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Castigo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Retribución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Incapacitación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Disuasión (específica o general)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Rehabilitación</a:t>
            </a:r>
            <a:endParaRPr lang="es-E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437321" y="814534"/>
            <a:ext cx="10575234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CL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261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708632" y="2464302"/>
            <a:ext cx="10903528" cy="3519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Shape 50"/>
          <p:cNvSpPr txBox="1">
            <a:spLocks/>
          </p:cNvSpPr>
          <p:nvPr/>
        </p:nvSpPr>
        <p:spPr>
          <a:xfrm>
            <a:off x="13252" y="0"/>
            <a:ext cx="12178748" cy="834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TEORÍAS CRIMINÓGENAS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8059" y="2148565"/>
            <a:ext cx="11424674" cy="395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s-ES" sz="24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¿Por qué las personas delinquen?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Teorías </a:t>
            </a:r>
            <a:r>
              <a:rPr lang="es-ES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biologisistas</a:t>
            </a: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 Genética y fenotipo 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Teorías marxistas, teoría de etiquetamiento y teorías feministas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Acción Racional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Anomia y General </a:t>
            </a:r>
            <a:r>
              <a:rPr lang="es-ES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Strain</a:t>
            </a: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Theory</a:t>
            </a:r>
            <a:endParaRPr lang="es-ES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Ventanas rotas y desorganización social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Teorías de aprendizaje social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E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Teorías de control </a:t>
            </a: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social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endParaRPr lang="es-ES" sz="24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9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69566" y="718457"/>
            <a:ext cx="11466119" cy="5421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ES" sz="24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¿Por qué nos debemos preocupar de nuestras cárceles?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Confianza en la institucionalidad del Estado y prestigio internacional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Convenciones de Derechos Humanos y de las personas privadas de libertad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Justicia social: Cárcel como castigo a la pobreza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Equidad: Comunidades </a:t>
            </a:r>
            <a:r>
              <a:rPr lang="es-E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desventajadas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Seguridad pública: Reincidencia </a:t>
            </a:r>
            <a:endParaRPr lang="es-E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hape 50">
            <a:extLst>
              <a:ext uri="{FF2B5EF4-FFF2-40B4-BE49-F238E27FC236}">
                <a16:creationId xmlns:a16="http://schemas.microsoft.com/office/drawing/2014/main" id="{876E0B8A-D15E-4ACE-9F9D-0CE2FF9B9832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834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CONDICIONES DE VIDA DE LAS PPDL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83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1110344"/>
            <a:ext cx="12178748" cy="474181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SOCIOLOGÍA DE ENCARCELAMIENTO</a:t>
            </a:r>
          </a:p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¿Cómo se ordena y funciona una cárcel?</a:t>
            </a:r>
          </a:p>
          <a:p>
            <a:pPr algn="ctr">
              <a:buSzPct val="25000"/>
            </a:pPr>
            <a:endParaRPr lang="es-CO" sz="3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>
              <a:buSzPct val="25000"/>
            </a:pPr>
            <a:r>
              <a:rPr lang="es-CO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Cárcel como institución dentro de la sociedad</a:t>
            </a:r>
          </a:p>
          <a:p>
            <a:pPr algn="ctr">
              <a:buSzPct val="25000"/>
            </a:pPr>
            <a:r>
              <a:rPr lang="es-CO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Cárcel como una sociedad en sí misma</a:t>
            </a:r>
            <a:endParaRPr lang="es-CO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3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155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SOCIEDAD DE LOS CAUTIVOS</a:t>
            </a:r>
          </a:p>
          <a:p>
            <a:pPr algn="ctr">
              <a:buSzPct val="25000"/>
            </a:pPr>
            <a:r>
              <a:rPr lang="es-CO" sz="4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Sykes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52" y="1698171"/>
            <a:ext cx="12178748" cy="542108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b="1" dirty="0" smtClean="0">
                <a:latin typeface="Century Gothic" panose="020B0502020202020204" pitchFamily="34" charset="0"/>
              </a:rPr>
              <a:t>Dolores </a:t>
            </a:r>
            <a:r>
              <a:rPr lang="en-US" b="1" dirty="0" smtClean="0">
                <a:latin typeface="Century Gothic" panose="020B0502020202020204" pitchFamily="34" charset="0"/>
              </a:rPr>
              <a:t>del </a:t>
            </a:r>
            <a:r>
              <a:rPr lang="en-US" b="1" dirty="0" err="1" smtClean="0">
                <a:latin typeface="Century Gothic" panose="020B0502020202020204" pitchFamily="34" charset="0"/>
              </a:rPr>
              <a:t>encarcelamiento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Century Gothic" panose="020B0502020202020204" pitchFamily="34" charset="0"/>
              </a:rPr>
              <a:t>Pérdida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libertad</a:t>
            </a:r>
            <a:r>
              <a:rPr lang="en-US" dirty="0" smtClean="0">
                <a:latin typeface="Century Gothic" panose="020B0502020202020204" pitchFamily="34" charset="0"/>
              </a:rPr>
              <a:t> de </a:t>
            </a:r>
            <a:r>
              <a:rPr lang="en-US" dirty="0" err="1" smtClean="0">
                <a:latin typeface="Century Gothic" panose="020B0502020202020204" pitchFamily="34" charset="0"/>
              </a:rPr>
              <a:t>movimiento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interna</a:t>
            </a:r>
            <a:r>
              <a:rPr lang="en-US" dirty="0" smtClean="0">
                <a:latin typeface="Century Gothic" panose="020B0502020202020204" pitchFamily="34" charset="0"/>
              </a:rPr>
              <a:t> y externa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Century Gothic" panose="020B0502020202020204" pitchFamily="34" charset="0"/>
              </a:rPr>
              <a:t>Pérdida</a:t>
            </a:r>
            <a:r>
              <a:rPr lang="en-US" dirty="0" smtClean="0">
                <a:latin typeface="Century Gothic" panose="020B0502020202020204" pitchFamily="34" charset="0"/>
              </a:rPr>
              <a:t> de </a:t>
            </a:r>
            <a:r>
              <a:rPr lang="en-US" dirty="0" err="1" smtClean="0">
                <a:latin typeface="Century Gothic" panose="020B0502020202020204" pitchFamily="34" charset="0"/>
              </a:rPr>
              <a:t>autonomía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Century Gothic" panose="020B0502020202020204" pitchFamily="34" charset="0"/>
              </a:rPr>
              <a:t>Perdida</a:t>
            </a:r>
            <a:r>
              <a:rPr lang="en-US" dirty="0" smtClean="0">
                <a:latin typeface="Century Gothic" panose="020B0502020202020204" pitchFamily="34" charset="0"/>
              </a:rPr>
              <a:t> de </a:t>
            </a:r>
            <a:r>
              <a:rPr lang="en-US" dirty="0" err="1" smtClean="0">
                <a:latin typeface="Century Gothic" panose="020B0502020202020204" pitchFamily="34" charset="0"/>
              </a:rPr>
              <a:t>bienes</a:t>
            </a:r>
            <a:r>
              <a:rPr lang="en-US" dirty="0" smtClean="0">
                <a:latin typeface="Century Gothic" panose="020B0502020202020204" pitchFamily="34" charset="0"/>
              </a:rPr>
              <a:t> y </a:t>
            </a:r>
            <a:r>
              <a:rPr lang="en-US" dirty="0" err="1" smtClean="0">
                <a:latin typeface="Century Gothic" panose="020B0502020202020204" pitchFamily="34" charset="0"/>
              </a:rPr>
              <a:t>servicios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Century Gothic" panose="020B0502020202020204" pitchFamily="34" charset="0"/>
              </a:rPr>
              <a:t>Pérdida</a:t>
            </a:r>
            <a:r>
              <a:rPr lang="en-US" dirty="0" smtClean="0">
                <a:latin typeface="Century Gothic" panose="020B0502020202020204" pitchFamily="34" charset="0"/>
              </a:rPr>
              <a:t> de </a:t>
            </a:r>
            <a:r>
              <a:rPr lang="en-US" dirty="0" err="1" smtClean="0">
                <a:latin typeface="Century Gothic" panose="020B0502020202020204" pitchFamily="34" charset="0"/>
              </a:rPr>
              <a:t>relaciones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heterosexuales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2. </a:t>
            </a:r>
            <a:r>
              <a:rPr lang="en-US" b="1" dirty="0" smtClean="0">
                <a:latin typeface="Century Gothic" panose="020B0502020202020204" pitchFamily="34" charset="0"/>
              </a:rPr>
              <a:t>Roles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Century Gothic" panose="020B0502020202020204" pitchFamily="34" charset="0"/>
              </a:rPr>
              <a:t>Masculinidad</a:t>
            </a:r>
            <a:r>
              <a:rPr lang="en-US" dirty="0" smtClean="0">
                <a:latin typeface="Century Gothic" panose="020B0502020202020204" pitchFamily="34" charset="0"/>
              </a:rPr>
              <a:t> y </a:t>
            </a:r>
            <a:r>
              <a:rPr lang="en-US" dirty="0" err="1" smtClean="0">
                <a:latin typeface="Century Gothic" panose="020B0502020202020204" pitchFamily="34" charset="0"/>
              </a:rPr>
              <a:t>dureza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smtClean="0">
                <a:latin typeface="Century Gothic" panose="020B0502020202020204" pitchFamily="34" charset="0"/>
              </a:rPr>
              <a:t>El jefe, el </a:t>
            </a:r>
            <a:r>
              <a:rPr lang="en-US" dirty="0" err="1" smtClean="0">
                <a:latin typeface="Century Gothic" panose="020B0502020202020204" pitchFamily="34" charset="0"/>
              </a:rPr>
              <a:t>perkin</a:t>
            </a:r>
            <a:r>
              <a:rPr lang="en-US" dirty="0" smtClean="0">
                <a:latin typeface="Century Gothic" panose="020B0502020202020204" pitchFamily="34" charset="0"/>
              </a:rPr>
              <a:t>, el </a:t>
            </a:r>
            <a:r>
              <a:rPr lang="en-US" dirty="0" err="1" smtClean="0">
                <a:latin typeface="Century Gothic" panose="020B0502020202020204" pitchFamily="34" charset="0"/>
              </a:rPr>
              <a:t>gorila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3. </a:t>
            </a:r>
            <a:r>
              <a:rPr lang="en-US" b="1" dirty="0" err="1" smtClean="0">
                <a:latin typeface="Century Gothic" panose="020B0502020202020204" pitchFamily="34" charset="0"/>
              </a:rPr>
              <a:t>Legitimidad</a:t>
            </a:r>
            <a:r>
              <a:rPr lang="en-US" b="1" dirty="0" smtClean="0">
                <a:latin typeface="Century Gothic" panose="020B0502020202020204" pitchFamily="34" charset="0"/>
              </a:rPr>
              <a:t> y </a:t>
            </a:r>
            <a:r>
              <a:rPr lang="en-US" b="1" dirty="0" err="1" smtClean="0">
                <a:latin typeface="Century Gothic" panose="020B0502020202020204" pitchFamily="34" charset="0"/>
              </a:rPr>
              <a:t>funcionarios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en-US" dirty="0" err="1" smtClean="0">
                <a:latin typeface="Century Gothic" panose="020B0502020202020204" pitchFamily="34" charset="0"/>
              </a:rPr>
              <a:t>Corrupación</a:t>
            </a:r>
            <a:r>
              <a:rPr lang="en-US" dirty="0" smtClean="0">
                <a:latin typeface="Century Gothic" panose="020B0502020202020204" pitchFamily="34" charset="0"/>
              </a:rPr>
              <a:t> de </a:t>
            </a:r>
            <a:r>
              <a:rPr lang="en-US" dirty="0" err="1" smtClean="0">
                <a:latin typeface="Century Gothic" panose="020B0502020202020204" pitchFamily="34" charset="0"/>
              </a:rPr>
              <a:t>los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funcionarios</a:t>
            </a:r>
            <a:r>
              <a:rPr lang="en-US" dirty="0" smtClean="0">
                <a:latin typeface="Century Gothic" panose="020B0502020202020204" pitchFamily="34" charset="0"/>
              </a:rPr>
              <a:t> para </a:t>
            </a:r>
            <a:r>
              <a:rPr lang="en-US" dirty="0" err="1" smtClean="0">
                <a:latin typeface="Century Gothic" panose="020B0502020202020204" pitchFamily="34" charset="0"/>
              </a:rPr>
              <a:t>mantener</a:t>
            </a:r>
            <a:r>
              <a:rPr lang="en-US" dirty="0" smtClean="0">
                <a:latin typeface="Century Gothic" panose="020B0502020202020204" pitchFamily="34" charset="0"/>
              </a:rPr>
              <a:t> el </a:t>
            </a:r>
            <a:r>
              <a:rPr lang="en-US" dirty="0" err="1" smtClean="0">
                <a:latin typeface="Century Gothic" panose="020B0502020202020204" pitchFamily="34" charset="0"/>
              </a:rPr>
              <a:t>orden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8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9568F-10A0-4280-8A55-9AA4CD6D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" y="1436914"/>
            <a:ext cx="12178748" cy="5290457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b="1" dirty="0" smtClean="0">
                <a:latin typeface="Century Gothic" panose="020B0502020202020204" pitchFamily="34" charset="0"/>
              </a:rPr>
              <a:t>Personalidad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dirty="0" smtClean="0">
                <a:latin typeface="Century Gothic" panose="020B0502020202020204" pitchFamily="34" charset="0"/>
              </a:rPr>
              <a:t>- Pérdida de la individualidad: Uniforme y número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dirty="0" smtClean="0">
                <a:latin typeface="Century Gothic" panose="020B0502020202020204" pitchFamily="34" charset="0"/>
              </a:rPr>
              <a:t>- No hay diferencias de estatus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b="1" dirty="0" smtClean="0">
                <a:latin typeface="Century Gothic" panose="020B0502020202020204" pitchFamily="34" charset="0"/>
              </a:rPr>
              <a:t>2. Funcionamiento </a:t>
            </a:r>
            <a:r>
              <a:rPr lang="es-ES" sz="2400" b="1" dirty="0" smtClean="0">
                <a:latin typeface="Century Gothic" panose="020B0502020202020204" pitchFamily="34" charset="0"/>
              </a:rPr>
              <a:t>de las </a:t>
            </a:r>
            <a:r>
              <a:rPr lang="es-ES" sz="2400" b="1" dirty="0" smtClean="0">
                <a:latin typeface="Century Gothic" panose="020B0502020202020204" pitchFamily="34" charset="0"/>
              </a:rPr>
              <a:t>cárceles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Cerradas a lo exterior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Desconfianza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b="1" dirty="0" smtClean="0">
                <a:latin typeface="Century Gothic" panose="020B0502020202020204" pitchFamily="34" charset="0"/>
              </a:rPr>
              <a:t>3. No </a:t>
            </a:r>
            <a:r>
              <a:rPr lang="es-ES" sz="2400" b="1" dirty="0" smtClean="0">
                <a:latin typeface="Century Gothic" panose="020B0502020202020204" pitchFamily="34" charset="0"/>
              </a:rPr>
              <a:t>tan total: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Farrignton</a:t>
            </a:r>
            <a:endParaRPr lang="es-ES" sz="2400" b="1" dirty="0" smtClean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dirty="0" smtClean="0">
                <a:latin typeface="Century Gothic" panose="020B0502020202020204" pitchFamily="34" charset="0"/>
              </a:rPr>
              <a:t>- Tecnología, influencia del contexto exterior</a:t>
            </a:r>
            <a:endParaRPr lang="es-ES" sz="2400" dirty="0" smtClean="0">
              <a:latin typeface="Century Gothic" panose="020B0502020202020204" pitchFamily="34" charset="0"/>
            </a:endParaRP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-39189"/>
            <a:ext cx="12178748" cy="147610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INSTITUCIÓN TOTAL</a:t>
            </a:r>
          </a:p>
          <a:p>
            <a:pPr algn="ctr">
              <a:buSzPct val="25000"/>
            </a:pPr>
            <a:r>
              <a:rPr lang="es-CO" sz="4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Goffman</a:t>
            </a:r>
            <a:endParaRPr lang="es-CO" sz="4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52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9568F-10A0-4280-8A55-9AA4CD6D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5640"/>
            <a:ext cx="12178748" cy="4847412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b="1" dirty="0" smtClean="0">
                <a:latin typeface="Century Gothic" panose="020B0502020202020204" pitchFamily="34" charset="0"/>
              </a:rPr>
              <a:t>Historia de rupturas respecto al </a:t>
            </a:r>
            <a:r>
              <a:rPr lang="es-ES" sz="2400" b="1" dirty="0" smtClean="0">
                <a:latin typeface="Century Gothic" panose="020B0502020202020204" pitchFamily="34" charset="0"/>
              </a:rPr>
              <a:t>castigo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Castigo doloroso físico y visible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Castigo escondido al resto de la sociedad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b="1" dirty="0" smtClean="0">
                <a:latin typeface="Century Gothic" panose="020B0502020202020204" pitchFamily="34" charset="0"/>
              </a:rPr>
              <a:t>2. El panóptico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El </a:t>
            </a:r>
            <a:r>
              <a:rPr lang="es-ES" sz="2400" dirty="0" smtClean="0">
                <a:latin typeface="Century Gothic" panose="020B0502020202020204" pitchFamily="34" charset="0"/>
              </a:rPr>
              <a:t>auto </a:t>
            </a:r>
            <a:r>
              <a:rPr lang="es-ES" sz="2400" dirty="0" err="1" smtClean="0">
                <a:latin typeface="Century Gothic" panose="020B0502020202020204" pitchFamily="34" charset="0"/>
              </a:rPr>
              <a:t>disciplinamiento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Vigilancia constante a un cierto grupo de la población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Promesa de rehabilitación</a:t>
            </a:r>
            <a:endParaRPr lang="es-ES" sz="2400" dirty="0">
              <a:latin typeface="Century Gothic" panose="020B0502020202020204" pitchFamily="34" charset="0"/>
            </a:endParaRP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15022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VIGILAR Y CASTIGAR</a:t>
            </a:r>
          </a:p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Foucault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2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9568F-10A0-4280-8A55-9AA4CD6D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18" y="1945274"/>
            <a:ext cx="10015405" cy="4270376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s-ES" sz="2400" b="1" dirty="0" smtClean="0">
                <a:latin typeface="Century Gothic" panose="020B0502020202020204" pitchFamily="34" charset="0"/>
              </a:rPr>
              <a:t>Justicia </a:t>
            </a:r>
            <a:r>
              <a:rPr lang="es-ES" sz="2400" b="1" dirty="0" smtClean="0">
                <a:latin typeface="Century Gothic" panose="020B0502020202020204" pitchFamily="34" charset="0"/>
              </a:rPr>
              <a:t>procedimental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Normas claras y justas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Procedimientos conocidos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Posibilidad de hacer reclamos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marL="457200" lvl="0" indent="-457200" algn="just">
              <a:lnSpc>
                <a:spcPct val="150000"/>
              </a:lnSpc>
              <a:buAutoNum type="arabicPeriod" startAt="2"/>
            </a:pPr>
            <a:r>
              <a:rPr lang="es-ES" sz="2400" b="1" dirty="0" smtClean="0">
                <a:latin typeface="Century Gothic" panose="020B0502020202020204" pitchFamily="34" charset="0"/>
              </a:rPr>
              <a:t>Agente penitenciario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400" dirty="0" smtClean="0">
                <a:latin typeface="Century Gothic" panose="020B0502020202020204" pitchFamily="34" charset="0"/>
              </a:rPr>
              <a:t>- Imposibilidad de sostener el orden por la fuerza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es-ES" sz="2400" dirty="0" smtClean="0">
                <a:latin typeface="Century Gothic" panose="020B0502020202020204" pitchFamily="34" charset="0"/>
              </a:rPr>
              <a:t>Funcionario como la cara visible del sistema</a:t>
            </a:r>
          </a:p>
          <a:p>
            <a:pPr lvl="0" algn="just">
              <a:buFontTx/>
              <a:buChar char="-"/>
            </a:pP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197EF067-F884-4E97-9B4A-5BE170AA91FE}"/>
              </a:ext>
            </a:extLst>
          </p:cNvPr>
          <p:cNvSpPr txBox="1">
            <a:spLocks/>
          </p:cNvSpPr>
          <p:nvPr/>
        </p:nvSpPr>
        <p:spPr>
          <a:xfrm>
            <a:off x="13252" y="0"/>
            <a:ext cx="12178748" cy="156754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pPr algn="ctr">
              <a:buSzPct val="25000"/>
            </a:pP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LEGITIMIDAD EN EL ORDEN</a:t>
            </a:r>
          </a:p>
          <a:p>
            <a:pPr algn="ctr">
              <a:buSzPct val="25000"/>
            </a:pPr>
            <a:r>
              <a:rPr lang="es-CO" sz="4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Bottoms</a:t>
            </a:r>
            <a:r>
              <a:rPr lang="es-CO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y </a:t>
            </a:r>
            <a:r>
              <a:rPr lang="es-CO" sz="4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Sparks</a:t>
            </a:r>
            <a:endParaRPr lang="es-CO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61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505</Words>
  <Application>Microsoft Office PowerPoint</Application>
  <PresentationFormat>Widescreen</PresentationFormat>
  <Paragraphs>105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Tema de Office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Francisca</dc:creator>
  <cp:lastModifiedBy>francisca brander vannini</cp:lastModifiedBy>
  <cp:revision>86</cp:revision>
  <dcterms:created xsi:type="dcterms:W3CDTF">2017-09-03T19:53:44Z</dcterms:created>
  <dcterms:modified xsi:type="dcterms:W3CDTF">2018-04-19T22:38:11Z</dcterms:modified>
</cp:coreProperties>
</file>