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355" r:id="rId4"/>
    <p:sldId id="258" r:id="rId5"/>
    <p:sldId id="358" r:id="rId6"/>
    <p:sldId id="359" r:id="rId7"/>
    <p:sldId id="360" r:id="rId8"/>
    <p:sldId id="3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8150" autoAdjust="0"/>
  </p:normalViewPr>
  <p:slideViewPr>
    <p:cSldViewPr snapToGrid="0">
      <p:cViewPr varScale="1">
        <p:scale>
          <a:sx n="55" d="100"/>
          <a:sy n="55" d="100"/>
        </p:scale>
        <p:origin x="167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E39D5A-7CA3-4D10-AE99-A27F4296220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AFF872B-A7F9-43A7-9C92-598505E3EE5C}">
      <dgm:prSet phldrT="[Texto]" custT="1"/>
      <dgm:spPr/>
      <dgm:t>
        <a:bodyPr/>
        <a:lstStyle/>
        <a:p>
          <a:r>
            <a:rPr lang="es-ES" sz="2000" dirty="0"/>
            <a:t>Introducción al pensamiento económico</a:t>
          </a:r>
        </a:p>
      </dgm:t>
    </dgm:pt>
    <dgm:pt modelId="{401FFCFB-3386-4638-A446-09DD82ED1EEF}" type="parTrans" cxnId="{EFCE06C4-C0B1-4BC9-8CD5-E8AF2150DE7F}">
      <dgm:prSet/>
      <dgm:spPr/>
      <dgm:t>
        <a:bodyPr/>
        <a:lstStyle/>
        <a:p>
          <a:endParaRPr lang="es-ES" sz="2000"/>
        </a:p>
      </dgm:t>
    </dgm:pt>
    <dgm:pt modelId="{A7F67861-AF10-4BE0-AE85-82EE5E7628A4}" type="sibTrans" cxnId="{EFCE06C4-C0B1-4BC9-8CD5-E8AF2150DE7F}">
      <dgm:prSet/>
      <dgm:spPr/>
      <dgm:t>
        <a:bodyPr/>
        <a:lstStyle/>
        <a:p>
          <a:endParaRPr lang="es-ES" sz="2000"/>
        </a:p>
      </dgm:t>
    </dgm:pt>
    <dgm:pt modelId="{11A8FE4E-DE3B-4612-A67B-13FA3CF955FC}" type="pres">
      <dgm:prSet presAssocID="{D2E39D5A-7CA3-4D10-AE99-A27F42962205}" presName="Name0" presStyleCnt="0">
        <dgm:presLayoutVars>
          <dgm:dir/>
          <dgm:animLvl val="lvl"/>
          <dgm:resizeHandles val="exact"/>
        </dgm:presLayoutVars>
      </dgm:prSet>
      <dgm:spPr/>
    </dgm:pt>
    <dgm:pt modelId="{06B80117-ACBD-464E-AB30-6C1F4C8ECC37}" type="pres">
      <dgm:prSet presAssocID="{9AFF872B-A7F9-43A7-9C92-598505E3EE5C}" presName="parTxOnly" presStyleLbl="node1" presStyleIdx="0" presStyleCnt="1">
        <dgm:presLayoutVars>
          <dgm:chMax val="0"/>
          <dgm:chPref val="0"/>
          <dgm:bulletEnabled val="1"/>
        </dgm:presLayoutVars>
      </dgm:prSet>
      <dgm:spPr/>
    </dgm:pt>
  </dgm:ptLst>
  <dgm:cxnLst>
    <dgm:cxn modelId="{C45C290E-352E-40CD-B2E2-A0BC362A59D4}" type="presOf" srcId="{D2E39D5A-7CA3-4D10-AE99-A27F42962205}" destId="{11A8FE4E-DE3B-4612-A67B-13FA3CF955FC}" srcOrd="0" destOrd="0" presId="urn:microsoft.com/office/officeart/2005/8/layout/chevron1"/>
    <dgm:cxn modelId="{EFCE06C4-C0B1-4BC9-8CD5-E8AF2150DE7F}" srcId="{D2E39D5A-7CA3-4D10-AE99-A27F42962205}" destId="{9AFF872B-A7F9-43A7-9C92-598505E3EE5C}" srcOrd="0" destOrd="0" parTransId="{401FFCFB-3386-4638-A446-09DD82ED1EEF}" sibTransId="{A7F67861-AF10-4BE0-AE85-82EE5E7628A4}"/>
    <dgm:cxn modelId="{C3D301F0-D8DF-4064-A353-56F2AA51D478}" type="presOf" srcId="{9AFF872B-A7F9-43A7-9C92-598505E3EE5C}" destId="{06B80117-ACBD-464E-AB30-6C1F4C8ECC37}" srcOrd="0" destOrd="0" presId="urn:microsoft.com/office/officeart/2005/8/layout/chevron1"/>
    <dgm:cxn modelId="{56D297C5-C391-44FE-ACF1-523023DD6010}" type="presParOf" srcId="{11A8FE4E-DE3B-4612-A67B-13FA3CF955FC}" destId="{06B80117-ACBD-464E-AB30-6C1F4C8ECC37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E39D5A-7CA3-4D10-AE99-A27F4296220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AFF872B-A7F9-43A7-9C92-598505E3EE5C}">
      <dgm:prSet phldrT="[Texto]" custT="1"/>
      <dgm:spPr/>
      <dgm:t>
        <a:bodyPr/>
        <a:lstStyle/>
        <a:p>
          <a:r>
            <a:rPr lang="es-ES" sz="2000" dirty="0"/>
            <a:t>Análisis del comportamiento de las personas</a:t>
          </a:r>
        </a:p>
      </dgm:t>
    </dgm:pt>
    <dgm:pt modelId="{401FFCFB-3386-4638-A446-09DD82ED1EEF}" type="parTrans" cxnId="{EFCE06C4-C0B1-4BC9-8CD5-E8AF2150DE7F}">
      <dgm:prSet/>
      <dgm:spPr/>
      <dgm:t>
        <a:bodyPr/>
        <a:lstStyle/>
        <a:p>
          <a:endParaRPr lang="es-ES" sz="2000"/>
        </a:p>
      </dgm:t>
    </dgm:pt>
    <dgm:pt modelId="{A7F67861-AF10-4BE0-AE85-82EE5E7628A4}" type="sibTrans" cxnId="{EFCE06C4-C0B1-4BC9-8CD5-E8AF2150DE7F}">
      <dgm:prSet/>
      <dgm:spPr/>
      <dgm:t>
        <a:bodyPr/>
        <a:lstStyle/>
        <a:p>
          <a:endParaRPr lang="es-ES" sz="2000"/>
        </a:p>
      </dgm:t>
    </dgm:pt>
    <dgm:pt modelId="{11A8FE4E-DE3B-4612-A67B-13FA3CF955FC}" type="pres">
      <dgm:prSet presAssocID="{D2E39D5A-7CA3-4D10-AE99-A27F42962205}" presName="Name0" presStyleCnt="0">
        <dgm:presLayoutVars>
          <dgm:dir/>
          <dgm:animLvl val="lvl"/>
          <dgm:resizeHandles val="exact"/>
        </dgm:presLayoutVars>
      </dgm:prSet>
      <dgm:spPr/>
    </dgm:pt>
    <dgm:pt modelId="{06B80117-ACBD-464E-AB30-6C1F4C8ECC37}" type="pres">
      <dgm:prSet presAssocID="{9AFF872B-A7F9-43A7-9C92-598505E3EE5C}" presName="parTxOnly" presStyleLbl="node1" presStyleIdx="0" presStyleCnt="1">
        <dgm:presLayoutVars>
          <dgm:chMax val="0"/>
          <dgm:chPref val="0"/>
          <dgm:bulletEnabled val="1"/>
        </dgm:presLayoutVars>
      </dgm:prSet>
      <dgm:spPr/>
    </dgm:pt>
  </dgm:ptLst>
  <dgm:cxnLst>
    <dgm:cxn modelId="{C45C290E-352E-40CD-B2E2-A0BC362A59D4}" type="presOf" srcId="{D2E39D5A-7CA3-4D10-AE99-A27F42962205}" destId="{11A8FE4E-DE3B-4612-A67B-13FA3CF955FC}" srcOrd="0" destOrd="0" presId="urn:microsoft.com/office/officeart/2005/8/layout/chevron1"/>
    <dgm:cxn modelId="{EFCE06C4-C0B1-4BC9-8CD5-E8AF2150DE7F}" srcId="{D2E39D5A-7CA3-4D10-AE99-A27F42962205}" destId="{9AFF872B-A7F9-43A7-9C92-598505E3EE5C}" srcOrd="0" destOrd="0" parTransId="{401FFCFB-3386-4638-A446-09DD82ED1EEF}" sibTransId="{A7F67861-AF10-4BE0-AE85-82EE5E7628A4}"/>
    <dgm:cxn modelId="{C3D301F0-D8DF-4064-A353-56F2AA51D478}" type="presOf" srcId="{9AFF872B-A7F9-43A7-9C92-598505E3EE5C}" destId="{06B80117-ACBD-464E-AB30-6C1F4C8ECC37}" srcOrd="0" destOrd="0" presId="urn:microsoft.com/office/officeart/2005/8/layout/chevron1"/>
    <dgm:cxn modelId="{56D297C5-C391-44FE-ACF1-523023DD6010}" type="presParOf" srcId="{11A8FE4E-DE3B-4612-A67B-13FA3CF955FC}" destId="{06B80117-ACBD-464E-AB30-6C1F4C8ECC37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E39D5A-7CA3-4D10-AE99-A27F4296220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AFF872B-A7F9-43A7-9C92-598505E3EE5C}">
      <dgm:prSet phldrT="[Texto]" custT="1"/>
      <dgm:spPr/>
      <dgm:t>
        <a:bodyPr/>
        <a:lstStyle/>
        <a:p>
          <a:r>
            <a:rPr lang="es-ES" sz="2000" dirty="0"/>
            <a:t>Análisis del comportamiento de las empresas</a:t>
          </a:r>
        </a:p>
      </dgm:t>
    </dgm:pt>
    <dgm:pt modelId="{401FFCFB-3386-4638-A446-09DD82ED1EEF}" type="parTrans" cxnId="{EFCE06C4-C0B1-4BC9-8CD5-E8AF2150DE7F}">
      <dgm:prSet/>
      <dgm:spPr/>
      <dgm:t>
        <a:bodyPr/>
        <a:lstStyle/>
        <a:p>
          <a:endParaRPr lang="es-ES" sz="2000"/>
        </a:p>
      </dgm:t>
    </dgm:pt>
    <dgm:pt modelId="{A7F67861-AF10-4BE0-AE85-82EE5E7628A4}" type="sibTrans" cxnId="{EFCE06C4-C0B1-4BC9-8CD5-E8AF2150DE7F}">
      <dgm:prSet/>
      <dgm:spPr/>
      <dgm:t>
        <a:bodyPr/>
        <a:lstStyle/>
        <a:p>
          <a:endParaRPr lang="es-ES" sz="2000"/>
        </a:p>
      </dgm:t>
    </dgm:pt>
    <dgm:pt modelId="{11A8FE4E-DE3B-4612-A67B-13FA3CF955FC}" type="pres">
      <dgm:prSet presAssocID="{D2E39D5A-7CA3-4D10-AE99-A27F42962205}" presName="Name0" presStyleCnt="0">
        <dgm:presLayoutVars>
          <dgm:dir/>
          <dgm:animLvl val="lvl"/>
          <dgm:resizeHandles val="exact"/>
        </dgm:presLayoutVars>
      </dgm:prSet>
      <dgm:spPr/>
    </dgm:pt>
    <dgm:pt modelId="{06B80117-ACBD-464E-AB30-6C1F4C8ECC37}" type="pres">
      <dgm:prSet presAssocID="{9AFF872B-A7F9-43A7-9C92-598505E3EE5C}" presName="parTxOnly" presStyleLbl="node1" presStyleIdx="0" presStyleCnt="1">
        <dgm:presLayoutVars>
          <dgm:chMax val="0"/>
          <dgm:chPref val="0"/>
          <dgm:bulletEnabled val="1"/>
        </dgm:presLayoutVars>
      </dgm:prSet>
      <dgm:spPr/>
    </dgm:pt>
  </dgm:ptLst>
  <dgm:cxnLst>
    <dgm:cxn modelId="{C45C290E-352E-40CD-B2E2-A0BC362A59D4}" type="presOf" srcId="{D2E39D5A-7CA3-4D10-AE99-A27F42962205}" destId="{11A8FE4E-DE3B-4612-A67B-13FA3CF955FC}" srcOrd="0" destOrd="0" presId="urn:microsoft.com/office/officeart/2005/8/layout/chevron1"/>
    <dgm:cxn modelId="{EFCE06C4-C0B1-4BC9-8CD5-E8AF2150DE7F}" srcId="{D2E39D5A-7CA3-4D10-AE99-A27F42962205}" destId="{9AFF872B-A7F9-43A7-9C92-598505E3EE5C}" srcOrd="0" destOrd="0" parTransId="{401FFCFB-3386-4638-A446-09DD82ED1EEF}" sibTransId="{A7F67861-AF10-4BE0-AE85-82EE5E7628A4}"/>
    <dgm:cxn modelId="{C3D301F0-D8DF-4064-A353-56F2AA51D478}" type="presOf" srcId="{9AFF872B-A7F9-43A7-9C92-598505E3EE5C}" destId="{06B80117-ACBD-464E-AB30-6C1F4C8ECC37}" srcOrd="0" destOrd="0" presId="urn:microsoft.com/office/officeart/2005/8/layout/chevron1"/>
    <dgm:cxn modelId="{56D297C5-C391-44FE-ACF1-523023DD6010}" type="presParOf" srcId="{11A8FE4E-DE3B-4612-A67B-13FA3CF955FC}" destId="{06B80117-ACBD-464E-AB30-6C1F4C8ECC37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E39D5A-7CA3-4D10-AE99-A27F4296220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AFF872B-A7F9-43A7-9C92-598505E3EE5C}">
      <dgm:prSet phldrT="[Texto]" custT="1"/>
      <dgm:spPr/>
      <dgm:t>
        <a:bodyPr/>
        <a:lstStyle/>
        <a:p>
          <a:r>
            <a:rPr lang="es-ES" sz="2000" dirty="0"/>
            <a:t>Tópicos de Macroeconomía</a:t>
          </a:r>
        </a:p>
      </dgm:t>
    </dgm:pt>
    <dgm:pt modelId="{401FFCFB-3386-4638-A446-09DD82ED1EEF}" type="parTrans" cxnId="{EFCE06C4-C0B1-4BC9-8CD5-E8AF2150DE7F}">
      <dgm:prSet/>
      <dgm:spPr/>
      <dgm:t>
        <a:bodyPr/>
        <a:lstStyle/>
        <a:p>
          <a:endParaRPr lang="es-ES" sz="2000"/>
        </a:p>
      </dgm:t>
    </dgm:pt>
    <dgm:pt modelId="{A7F67861-AF10-4BE0-AE85-82EE5E7628A4}" type="sibTrans" cxnId="{EFCE06C4-C0B1-4BC9-8CD5-E8AF2150DE7F}">
      <dgm:prSet/>
      <dgm:spPr/>
      <dgm:t>
        <a:bodyPr/>
        <a:lstStyle/>
        <a:p>
          <a:endParaRPr lang="es-ES" sz="2000"/>
        </a:p>
      </dgm:t>
    </dgm:pt>
    <dgm:pt modelId="{11A8FE4E-DE3B-4612-A67B-13FA3CF955FC}" type="pres">
      <dgm:prSet presAssocID="{D2E39D5A-7CA3-4D10-AE99-A27F42962205}" presName="Name0" presStyleCnt="0">
        <dgm:presLayoutVars>
          <dgm:dir/>
          <dgm:animLvl val="lvl"/>
          <dgm:resizeHandles val="exact"/>
        </dgm:presLayoutVars>
      </dgm:prSet>
      <dgm:spPr/>
    </dgm:pt>
    <dgm:pt modelId="{06B80117-ACBD-464E-AB30-6C1F4C8ECC37}" type="pres">
      <dgm:prSet presAssocID="{9AFF872B-A7F9-43A7-9C92-598505E3EE5C}" presName="parTxOnly" presStyleLbl="node1" presStyleIdx="0" presStyleCnt="1">
        <dgm:presLayoutVars>
          <dgm:chMax val="0"/>
          <dgm:chPref val="0"/>
          <dgm:bulletEnabled val="1"/>
        </dgm:presLayoutVars>
      </dgm:prSet>
      <dgm:spPr/>
    </dgm:pt>
  </dgm:ptLst>
  <dgm:cxnLst>
    <dgm:cxn modelId="{C45C290E-352E-40CD-B2E2-A0BC362A59D4}" type="presOf" srcId="{D2E39D5A-7CA3-4D10-AE99-A27F42962205}" destId="{11A8FE4E-DE3B-4612-A67B-13FA3CF955FC}" srcOrd="0" destOrd="0" presId="urn:microsoft.com/office/officeart/2005/8/layout/chevron1"/>
    <dgm:cxn modelId="{EFCE06C4-C0B1-4BC9-8CD5-E8AF2150DE7F}" srcId="{D2E39D5A-7CA3-4D10-AE99-A27F42962205}" destId="{9AFF872B-A7F9-43A7-9C92-598505E3EE5C}" srcOrd="0" destOrd="0" parTransId="{401FFCFB-3386-4638-A446-09DD82ED1EEF}" sibTransId="{A7F67861-AF10-4BE0-AE85-82EE5E7628A4}"/>
    <dgm:cxn modelId="{C3D301F0-D8DF-4064-A353-56F2AA51D478}" type="presOf" srcId="{9AFF872B-A7F9-43A7-9C92-598505E3EE5C}" destId="{06B80117-ACBD-464E-AB30-6C1F4C8ECC37}" srcOrd="0" destOrd="0" presId="urn:microsoft.com/office/officeart/2005/8/layout/chevron1"/>
    <dgm:cxn modelId="{56D297C5-C391-44FE-ACF1-523023DD6010}" type="presParOf" srcId="{11A8FE4E-DE3B-4612-A67B-13FA3CF955FC}" destId="{06B80117-ACBD-464E-AB30-6C1F4C8ECC37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80117-ACBD-464E-AB30-6C1F4C8ECC37}">
      <dsp:nvSpPr>
        <dsp:cNvPr id="0" name=""/>
        <dsp:cNvSpPr/>
      </dsp:nvSpPr>
      <dsp:spPr>
        <a:xfrm>
          <a:off x="0" y="399960"/>
          <a:ext cx="2861973" cy="11447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Introducción al pensamiento económico</a:t>
          </a:r>
        </a:p>
      </dsp:txBody>
      <dsp:txXfrm>
        <a:off x="572395" y="399960"/>
        <a:ext cx="1717184" cy="11447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80117-ACBD-464E-AB30-6C1F4C8ECC37}">
      <dsp:nvSpPr>
        <dsp:cNvPr id="0" name=""/>
        <dsp:cNvSpPr/>
      </dsp:nvSpPr>
      <dsp:spPr>
        <a:xfrm>
          <a:off x="0" y="320111"/>
          <a:ext cx="3261218" cy="13044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Análisis del comportamiento de las personas</a:t>
          </a:r>
        </a:p>
      </dsp:txBody>
      <dsp:txXfrm>
        <a:off x="652244" y="320111"/>
        <a:ext cx="1956731" cy="13044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80117-ACBD-464E-AB30-6C1F4C8ECC37}">
      <dsp:nvSpPr>
        <dsp:cNvPr id="0" name=""/>
        <dsp:cNvSpPr/>
      </dsp:nvSpPr>
      <dsp:spPr>
        <a:xfrm>
          <a:off x="0" y="320111"/>
          <a:ext cx="3261218" cy="13044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Análisis del comportamiento de las empresas</a:t>
          </a:r>
        </a:p>
      </dsp:txBody>
      <dsp:txXfrm>
        <a:off x="652244" y="320111"/>
        <a:ext cx="1956731" cy="13044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80117-ACBD-464E-AB30-6C1F4C8ECC37}">
      <dsp:nvSpPr>
        <dsp:cNvPr id="0" name=""/>
        <dsp:cNvSpPr/>
      </dsp:nvSpPr>
      <dsp:spPr>
        <a:xfrm>
          <a:off x="0" y="320111"/>
          <a:ext cx="3261218" cy="13044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Tópicos de Macroeconomía</a:t>
          </a:r>
        </a:p>
      </dsp:txBody>
      <dsp:txXfrm>
        <a:off x="652244" y="320111"/>
        <a:ext cx="1956731" cy="1304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4FC0F-0092-4CE7-8A11-CC40E96DA335}" type="datetimeFigureOut">
              <a:rPr lang="es-CL" smtClean="0"/>
              <a:t>09-03-2018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47182-BCB7-4C77-84FF-A4521D6F8E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2879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47182-BCB7-4C77-84FF-A4521D6F8EAE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7340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47182-BCB7-4C77-84FF-A4521D6F8EAE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0536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47182-BCB7-4C77-84FF-A4521D6F8EAE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5604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47182-BCB7-4C77-84FF-A4521D6F8EAE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9714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47182-BCB7-4C77-84FF-A4521D6F8EAE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1540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47182-BCB7-4C77-84FF-A4521D6F8EAE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086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47182-BCB7-4C77-84FF-A4521D6F8EAE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6653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47182-BCB7-4C77-84FF-A4521D6F8EAE}" type="slidenum">
              <a:rPr lang="es-CL" smtClean="0"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3817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Economía: presentación del curso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L" sz="2000" dirty="0"/>
              <a:t>13-15 de marzo 2018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5574146" y="5240613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2400" b="1" dirty="0">
                <a:solidFill>
                  <a:schemeClr val="bg1"/>
                </a:solidFill>
              </a:rPr>
              <a:t>Universidad de Chile</a:t>
            </a:r>
          </a:p>
          <a:p>
            <a:pPr algn="r"/>
            <a:r>
              <a:rPr lang="es-CL" sz="2400" b="1" dirty="0">
                <a:solidFill>
                  <a:schemeClr val="bg1"/>
                </a:solidFill>
              </a:rPr>
              <a:t>Carrera de Sociología</a:t>
            </a:r>
          </a:p>
        </p:txBody>
      </p:sp>
      <p:pic>
        <p:nvPicPr>
          <p:cNvPr id="1026" name="Picture 2" descr="Resultado de imagen para universidad de chi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6618" y="5024582"/>
            <a:ext cx="476250" cy="102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540FCAA-8A09-486D-A906-E79D0A0045CE}"/>
              </a:ext>
            </a:extLst>
          </p:cNvPr>
          <p:cNvSpPr txBox="1"/>
          <p:nvPr/>
        </p:nvSpPr>
        <p:spPr>
          <a:xfrm>
            <a:off x="581190" y="3224176"/>
            <a:ext cx="75375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>
                <a:solidFill>
                  <a:schemeClr val="bg1"/>
                </a:solidFill>
              </a:rPr>
              <a:t>Rubén </a:t>
            </a:r>
            <a:r>
              <a:rPr lang="es-CL" sz="2400" b="1" dirty="0" err="1">
                <a:solidFill>
                  <a:schemeClr val="bg1"/>
                </a:solidFill>
              </a:rPr>
              <a:t>Ananias</a:t>
            </a:r>
            <a:r>
              <a:rPr lang="es-CL" sz="2400" b="1" dirty="0">
                <a:solidFill>
                  <a:schemeClr val="bg1"/>
                </a:solidFill>
              </a:rPr>
              <a:t> (</a:t>
            </a:r>
            <a:r>
              <a:rPr lang="es-CL" sz="2400" dirty="0">
                <a:solidFill>
                  <a:schemeClr val="bg1"/>
                </a:solidFill>
              </a:rPr>
              <a:t>rananias@u.uchile.cl</a:t>
            </a:r>
            <a:r>
              <a:rPr lang="es-CL" sz="2400" b="1" dirty="0">
                <a:solidFill>
                  <a:schemeClr val="bg1"/>
                </a:solidFill>
              </a:rPr>
              <a:t>)</a:t>
            </a:r>
          </a:p>
          <a:p>
            <a:r>
              <a:rPr lang="es-CL" sz="2400" b="1" dirty="0">
                <a:solidFill>
                  <a:schemeClr val="bg1"/>
                </a:solidFill>
              </a:rPr>
              <a:t>Catalina Canals </a:t>
            </a:r>
            <a:r>
              <a:rPr lang="es-CL" sz="2400" dirty="0">
                <a:solidFill>
                  <a:schemeClr val="bg1"/>
                </a:solidFill>
              </a:rPr>
              <a:t>(catalina.canals@ciae.uchile.cl)</a:t>
            </a:r>
          </a:p>
        </p:txBody>
      </p:sp>
    </p:spTree>
    <p:extLst>
      <p:ext uri="{BB962C8B-B14F-4D97-AF65-F5344CB8AC3E}">
        <p14:creationId xmlns:p14="http://schemas.microsoft.com/office/powerpoint/2010/main" val="383339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43345" y="452582"/>
            <a:ext cx="3694546" cy="5920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4387273" y="812800"/>
            <a:ext cx="7223534" cy="5045999"/>
          </a:xfrm>
          <a:prstGeom prst="rect">
            <a:avLst/>
          </a:prstGeom>
        </p:spPr>
        <p:txBody>
          <a:bodyPr/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L" sz="2800" b="1" dirty="0"/>
              <a:t>Resultados de Aprendizaje</a:t>
            </a:r>
          </a:p>
          <a:p>
            <a:pPr marL="0" indent="0">
              <a:buNone/>
            </a:pPr>
            <a:endParaRPr lang="es-CL" sz="2800" b="1" dirty="0"/>
          </a:p>
          <a:p>
            <a:r>
              <a:rPr lang="es-ES_tradnl" sz="2400" dirty="0"/>
              <a:t>Comprender el </a:t>
            </a:r>
            <a:r>
              <a:rPr lang="es-ES_tradnl" sz="2400" b="1" dirty="0"/>
              <a:t>aporte de la Economía </a:t>
            </a:r>
            <a:r>
              <a:rPr lang="es-ES_tradnl" sz="2400" dirty="0"/>
              <a:t>al análisis de problemas sociales.</a:t>
            </a:r>
          </a:p>
          <a:p>
            <a:endParaRPr lang="es-CL" sz="2400" dirty="0"/>
          </a:p>
          <a:p>
            <a:r>
              <a:rPr lang="es-ES_tradnl" sz="2400" dirty="0"/>
              <a:t>Analizar distintos problemas sociales desde una perspectiva de los </a:t>
            </a:r>
            <a:r>
              <a:rPr lang="es-ES_tradnl" sz="2400" b="1" dirty="0"/>
              <a:t>incentivos</a:t>
            </a:r>
            <a:r>
              <a:rPr lang="es-ES_tradnl" sz="2400" dirty="0"/>
              <a:t> de los distintos agentes involucrados.</a:t>
            </a:r>
          </a:p>
          <a:p>
            <a:endParaRPr lang="es-CL" sz="2400" dirty="0"/>
          </a:p>
          <a:p>
            <a:r>
              <a:rPr lang="es-ES_tradnl" sz="2400" dirty="0"/>
              <a:t>Manejar elementos conceptuales de la Economía que propicien </a:t>
            </a:r>
            <a:r>
              <a:rPr lang="es-ES_tradnl" sz="2400" b="1" dirty="0"/>
              <a:t>el diálogo interdisciplinar</a:t>
            </a:r>
            <a:r>
              <a:rPr lang="es-ES_tradnl" sz="2400" dirty="0"/>
              <a:t>.</a:t>
            </a:r>
            <a:endParaRPr lang="es-CL" sz="2800" dirty="0"/>
          </a:p>
        </p:txBody>
      </p:sp>
      <p:sp>
        <p:nvSpPr>
          <p:cNvPr id="4" name="Rectángulo 3"/>
          <p:cNvSpPr/>
          <p:nvPr/>
        </p:nvSpPr>
        <p:spPr>
          <a:xfrm>
            <a:off x="4248727" y="286327"/>
            <a:ext cx="7804727" cy="3325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9007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43345" y="452582"/>
            <a:ext cx="3694546" cy="5920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4387273" y="812800"/>
            <a:ext cx="7223534" cy="5045999"/>
          </a:xfrm>
          <a:prstGeom prst="rect">
            <a:avLst/>
          </a:prstGeom>
        </p:spPr>
        <p:txBody>
          <a:bodyPr/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L" sz="2800" b="1" dirty="0"/>
              <a:t>Metodología</a:t>
            </a:r>
          </a:p>
          <a:p>
            <a:pPr marL="0" indent="0">
              <a:buNone/>
            </a:pPr>
            <a:endParaRPr lang="es-CL" sz="2800" b="1" dirty="0"/>
          </a:p>
          <a:p>
            <a:r>
              <a:rPr lang="es-ES_tradnl" sz="2400" dirty="0"/>
              <a:t>Clases expositivas</a:t>
            </a:r>
          </a:p>
          <a:p>
            <a:endParaRPr lang="es-CL" sz="2400" dirty="0"/>
          </a:p>
          <a:p>
            <a:r>
              <a:rPr lang="es-CL" sz="2400" dirty="0"/>
              <a:t>Clases taller</a:t>
            </a:r>
          </a:p>
          <a:p>
            <a:endParaRPr lang="es-CL" sz="2400" dirty="0"/>
          </a:p>
          <a:p>
            <a:r>
              <a:rPr lang="es-CL" sz="2400" dirty="0"/>
              <a:t>Consultas</a:t>
            </a:r>
            <a:endParaRPr lang="es-CL" sz="2800" dirty="0"/>
          </a:p>
        </p:txBody>
      </p:sp>
      <p:sp>
        <p:nvSpPr>
          <p:cNvPr id="4" name="Rectángulo 3"/>
          <p:cNvSpPr/>
          <p:nvPr/>
        </p:nvSpPr>
        <p:spPr>
          <a:xfrm>
            <a:off x="4248727" y="286327"/>
            <a:ext cx="7804727" cy="3325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2177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contenidos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5CED2230-19D2-441B-859A-577458AB7B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1238586"/>
              </p:ext>
            </p:extLst>
          </p:nvPr>
        </p:nvGraphicFramePr>
        <p:xfrm>
          <a:off x="486534" y="1828800"/>
          <a:ext cx="2861973" cy="194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B8A48060-3EED-4936-92D2-CCAAA85A6CF7}"/>
              </a:ext>
            </a:extLst>
          </p:cNvPr>
          <p:cNvSpPr txBox="1"/>
          <p:nvPr/>
        </p:nvSpPr>
        <p:spPr>
          <a:xfrm>
            <a:off x="-3491608" y="4613702"/>
            <a:ext cx="10457645" cy="923330"/>
          </a:xfrm>
          <a:prstGeom prst="rect">
            <a:avLst/>
          </a:prstGeom>
          <a:noFill/>
        </p:spPr>
        <p:txBody>
          <a:bodyPr wrap="square" numCol="4" rtlCol="0">
            <a:spAutoFit/>
          </a:bodyPr>
          <a:lstStyle/>
          <a:p>
            <a:pPr marL="0" lvl="1"/>
            <a:endParaRPr lang="es-ES_tradnl" dirty="0"/>
          </a:p>
          <a:p>
            <a:pPr marL="0" lvl="1"/>
            <a:endParaRPr lang="es-CL" dirty="0"/>
          </a:p>
          <a:p>
            <a:pPr marL="0" lvl="1"/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EC40B7A-9F0E-439E-83A7-111BB9E0CCDF}"/>
              </a:ext>
            </a:extLst>
          </p:cNvPr>
          <p:cNvSpPr txBox="1"/>
          <p:nvPr/>
        </p:nvSpPr>
        <p:spPr>
          <a:xfrm>
            <a:off x="3902297" y="2305378"/>
            <a:ext cx="74053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es-ES_tradnl" sz="2400" dirty="0"/>
              <a:t>El surgimiento de la economía como ciencia</a:t>
            </a:r>
          </a:p>
          <a:p>
            <a:pPr marL="0" lvl="1" algn="just"/>
            <a:endParaRPr lang="es-CL" sz="2400" dirty="0"/>
          </a:p>
          <a:p>
            <a:pPr marL="0" lvl="1" algn="just"/>
            <a:r>
              <a:rPr lang="es-ES_tradnl" sz="2400" dirty="0"/>
              <a:t>Principales escuelas del pensamiento económico (escuela clásica, marxista, neoclásica, keynesiana)</a:t>
            </a:r>
          </a:p>
          <a:p>
            <a:pPr marL="0" lvl="1" algn="just"/>
            <a:endParaRPr lang="es-CL" sz="2400" dirty="0"/>
          </a:p>
          <a:p>
            <a:pPr marL="0" lvl="1" algn="just"/>
            <a:r>
              <a:rPr lang="es-ES_tradnl" sz="2400" b="1" dirty="0"/>
              <a:t>Las escuelas del pensamiento económico en políticas económicas concretas aplicadas en el mundo</a:t>
            </a:r>
          </a:p>
          <a:p>
            <a:pPr algn="just"/>
            <a:endParaRPr lang="es-CL" sz="24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F2126EE-C47A-4976-80F5-88AED2559B0F}"/>
              </a:ext>
            </a:extLst>
          </p:cNvPr>
          <p:cNvSpPr txBox="1"/>
          <p:nvPr/>
        </p:nvSpPr>
        <p:spPr>
          <a:xfrm>
            <a:off x="1288600" y="3486244"/>
            <a:ext cx="113548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/>
              <a:t>Módulo I	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92246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contenidos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5CED2230-19D2-441B-859A-577458AB7B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7139950"/>
              </p:ext>
            </p:extLst>
          </p:nvPr>
        </p:nvGraphicFramePr>
        <p:xfrm>
          <a:off x="486534" y="1828800"/>
          <a:ext cx="3261218" cy="194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B8A48060-3EED-4936-92D2-CCAAA85A6CF7}"/>
              </a:ext>
            </a:extLst>
          </p:cNvPr>
          <p:cNvSpPr txBox="1"/>
          <p:nvPr/>
        </p:nvSpPr>
        <p:spPr>
          <a:xfrm>
            <a:off x="-3491608" y="4613702"/>
            <a:ext cx="10457645" cy="923330"/>
          </a:xfrm>
          <a:prstGeom prst="rect">
            <a:avLst/>
          </a:prstGeom>
          <a:noFill/>
        </p:spPr>
        <p:txBody>
          <a:bodyPr wrap="square" numCol="4" rtlCol="0">
            <a:spAutoFit/>
          </a:bodyPr>
          <a:lstStyle/>
          <a:p>
            <a:pPr marL="0" lvl="1"/>
            <a:endParaRPr lang="es-ES_tradnl" dirty="0"/>
          </a:p>
          <a:p>
            <a:pPr marL="0" lvl="1"/>
            <a:endParaRPr lang="es-CL" dirty="0"/>
          </a:p>
          <a:p>
            <a:pPr marL="0" lvl="1"/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EC40B7A-9F0E-439E-83A7-111BB9E0CCDF}"/>
              </a:ext>
            </a:extLst>
          </p:cNvPr>
          <p:cNvSpPr txBox="1"/>
          <p:nvPr/>
        </p:nvSpPr>
        <p:spPr>
          <a:xfrm>
            <a:off x="4008544" y="2000621"/>
            <a:ext cx="81834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s-ES_tradnl" sz="2400" dirty="0"/>
              <a:t>Preferencias y racionalidad en economía</a:t>
            </a:r>
          </a:p>
          <a:p>
            <a:pPr marL="0" lvl="1"/>
            <a:endParaRPr lang="es-CL" sz="2400" dirty="0"/>
          </a:p>
          <a:p>
            <a:pPr marL="0" lvl="1"/>
            <a:r>
              <a:rPr lang="es-ES_tradnl" sz="2400" dirty="0"/>
              <a:t>El concepto de utilidad y el problema del consumidor</a:t>
            </a:r>
          </a:p>
          <a:p>
            <a:pPr marL="0" lvl="1"/>
            <a:endParaRPr lang="es-CL" sz="2400" dirty="0"/>
          </a:p>
          <a:p>
            <a:pPr marL="0" lvl="1"/>
            <a:r>
              <a:rPr lang="es-ES_tradnl" sz="2400" dirty="0"/>
              <a:t>Interacciones estratégicas: nociones de teoría de juegos</a:t>
            </a:r>
          </a:p>
          <a:p>
            <a:pPr marL="0" lvl="1"/>
            <a:r>
              <a:rPr lang="es-ES_tradnl" sz="2400" dirty="0"/>
              <a:t> </a:t>
            </a:r>
            <a:endParaRPr lang="es-CL" sz="2400" dirty="0"/>
          </a:p>
          <a:p>
            <a:pPr marL="0" lvl="1"/>
            <a:r>
              <a:rPr lang="es-ES_tradnl" sz="2400" dirty="0"/>
              <a:t>Aversión al Riesgo, expectativas e incentivos</a:t>
            </a:r>
          </a:p>
          <a:p>
            <a:pPr marL="0" lvl="1"/>
            <a:endParaRPr lang="es-CL" sz="2400" dirty="0"/>
          </a:p>
          <a:p>
            <a:pPr marL="0" lvl="1"/>
            <a:r>
              <a:rPr lang="es-ES_tradnl" sz="2400" b="1" dirty="0"/>
              <a:t>Preferencias e incentivos en las políticas públicas en Chile</a:t>
            </a:r>
          </a:p>
          <a:p>
            <a:pPr marL="0" lvl="1"/>
            <a:endParaRPr lang="es-CL" sz="2400" dirty="0"/>
          </a:p>
          <a:p>
            <a:pPr marL="0" lvl="1"/>
            <a:r>
              <a:rPr lang="es-ES_tradnl" sz="2400" dirty="0"/>
              <a:t>Diálogo interdisciplinar: Sociología y Economía en el estudio de la toma de decisiones</a:t>
            </a:r>
            <a:endParaRPr lang="es-CL" sz="2400" dirty="0"/>
          </a:p>
          <a:p>
            <a:pPr algn="just"/>
            <a:endParaRPr lang="es-CL" sz="2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F75346-2F38-4A77-9FBB-66BE5299D206}"/>
              </a:ext>
            </a:extLst>
          </p:cNvPr>
          <p:cNvSpPr txBox="1"/>
          <p:nvPr/>
        </p:nvSpPr>
        <p:spPr>
          <a:xfrm>
            <a:off x="1288600" y="3486244"/>
            <a:ext cx="113548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/>
              <a:t>Módulo II	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00350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contenidos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5CED2230-19D2-441B-859A-577458AB7B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118919"/>
              </p:ext>
            </p:extLst>
          </p:nvPr>
        </p:nvGraphicFramePr>
        <p:xfrm>
          <a:off x="486534" y="1828800"/>
          <a:ext cx="3261218" cy="194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B8A48060-3EED-4936-92D2-CCAAA85A6CF7}"/>
              </a:ext>
            </a:extLst>
          </p:cNvPr>
          <p:cNvSpPr txBox="1"/>
          <p:nvPr/>
        </p:nvSpPr>
        <p:spPr>
          <a:xfrm>
            <a:off x="-3491608" y="4613702"/>
            <a:ext cx="10457645" cy="923330"/>
          </a:xfrm>
          <a:prstGeom prst="rect">
            <a:avLst/>
          </a:prstGeom>
          <a:noFill/>
        </p:spPr>
        <p:txBody>
          <a:bodyPr wrap="square" numCol="4" rtlCol="0">
            <a:spAutoFit/>
          </a:bodyPr>
          <a:lstStyle/>
          <a:p>
            <a:pPr marL="0" lvl="1"/>
            <a:endParaRPr lang="es-ES_tradnl" dirty="0"/>
          </a:p>
          <a:p>
            <a:pPr marL="0" lvl="1"/>
            <a:endParaRPr lang="es-CL" dirty="0"/>
          </a:p>
          <a:p>
            <a:pPr marL="0" lvl="1"/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EC40B7A-9F0E-439E-83A7-111BB9E0CCDF}"/>
              </a:ext>
            </a:extLst>
          </p:cNvPr>
          <p:cNvSpPr txBox="1"/>
          <p:nvPr/>
        </p:nvSpPr>
        <p:spPr>
          <a:xfrm>
            <a:off x="4008544" y="2162805"/>
            <a:ext cx="74053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s-ES_tradnl" sz="2400" dirty="0"/>
              <a:t>El problema de la firma y la competencia perfecta</a:t>
            </a:r>
          </a:p>
          <a:p>
            <a:pPr marL="0" lvl="1"/>
            <a:endParaRPr lang="es-CL" sz="2400" dirty="0"/>
          </a:p>
          <a:p>
            <a:pPr marL="0" lvl="1"/>
            <a:r>
              <a:rPr lang="es-ES_tradnl" sz="2400" dirty="0"/>
              <a:t>Poder de mercado: oligopolios y monopolios</a:t>
            </a:r>
          </a:p>
          <a:p>
            <a:pPr marL="0" lvl="1"/>
            <a:endParaRPr lang="es-CL" sz="2400" dirty="0"/>
          </a:p>
          <a:p>
            <a:pPr marL="0" lvl="1"/>
            <a:r>
              <a:rPr lang="es-ES_tradnl" sz="2400" dirty="0"/>
              <a:t>Fallas de mercado</a:t>
            </a:r>
          </a:p>
          <a:p>
            <a:pPr marL="0" lvl="1"/>
            <a:endParaRPr lang="es-CL" sz="2400" dirty="0"/>
          </a:p>
          <a:p>
            <a:pPr marL="0" lvl="1"/>
            <a:r>
              <a:rPr lang="es-ES_tradnl" sz="2400" b="1" dirty="0"/>
              <a:t>Poder de mercado y fallas de mercados en Chile</a:t>
            </a:r>
            <a:endParaRPr lang="es-CL" sz="2400" b="1" dirty="0"/>
          </a:p>
          <a:p>
            <a:pPr algn="just"/>
            <a:endParaRPr lang="es-CL" sz="2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F75346-2F38-4A77-9FBB-66BE5299D206}"/>
              </a:ext>
            </a:extLst>
          </p:cNvPr>
          <p:cNvSpPr txBox="1"/>
          <p:nvPr/>
        </p:nvSpPr>
        <p:spPr>
          <a:xfrm>
            <a:off x="1288600" y="3486244"/>
            <a:ext cx="113548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/>
              <a:t>Módulo III	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06321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contenidos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5CED2230-19D2-441B-859A-577458AB7B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0493483"/>
              </p:ext>
            </p:extLst>
          </p:nvPr>
        </p:nvGraphicFramePr>
        <p:xfrm>
          <a:off x="486534" y="1828800"/>
          <a:ext cx="3261218" cy="194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B8A48060-3EED-4936-92D2-CCAAA85A6CF7}"/>
              </a:ext>
            </a:extLst>
          </p:cNvPr>
          <p:cNvSpPr txBox="1"/>
          <p:nvPr/>
        </p:nvSpPr>
        <p:spPr>
          <a:xfrm>
            <a:off x="-3491608" y="4613702"/>
            <a:ext cx="10457645" cy="923330"/>
          </a:xfrm>
          <a:prstGeom prst="rect">
            <a:avLst/>
          </a:prstGeom>
          <a:noFill/>
        </p:spPr>
        <p:txBody>
          <a:bodyPr wrap="square" numCol="4" rtlCol="0">
            <a:spAutoFit/>
          </a:bodyPr>
          <a:lstStyle/>
          <a:p>
            <a:pPr marL="0" lvl="1"/>
            <a:endParaRPr lang="es-ES_tradnl" dirty="0"/>
          </a:p>
          <a:p>
            <a:pPr marL="0" lvl="1"/>
            <a:endParaRPr lang="es-CL" dirty="0"/>
          </a:p>
          <a:p>
            <a:pPr marL="0" lvl="1"/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EC40B7A-9F0E-439E-83A7-111BB9E0CCDF}"/>
              </a:ext>
            </a:extLst>
          </p:cNvPr>
          <p:cNvSpPr txBox="1"/>
          <p:nvPr/>
        </p:nvSpPr>
        <p:spPr>
          <a:xfrm>
            <a:off x="4008544" y="2162805"/>
            <a:ext cx="740535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_tradnl" sz="2400" dirty="0"/>
              <a:t>Producción y cuentas nacionales</a:t>
            </a:r>
          </a:p>
          <a:p>
            <a:pPr lvl="0"/>
            <a:endParaRPr lang="es-CL" sz="2400" dirty="0"/>
          </a:p>
          <a:p>
            <a:pPr lvl="0"/>
            <a:r>
              <a:rPr lang="es-ES_tradnl" sz="2400" dirty="0"/>
              <a:t>Mercado laboral</a:t>
            </a:r>
          </a:p>
          <a:p>
            <a:pPr lvl="0"/>
            <a:endParaRPr lang="es-CL" sz="2400" dirty="0"/>
          </a:p>
          <a:p>
            <a:pPr lvl="0"/>
            <a:r>
              <a:rPr lang="es-ES_tradnl" sz="2400" dirty="0" err="1"/>
              <a:t>Macroecononomía</a:t>
            </a:r>
            <a:r>
              <a:rPr lang="es-ES_tradnl" sz="2400" dirty="0"/>
              <a:t> y Desigualdad</a:t>
            </a:r>
          </a:p>
          <a:p>
            <a:pPr lvl="0"/>
            <a:endParaRPr lang="es-ES_tradnl" sz="2400" dirty="0"/>
          </a:p>
          <a:p>
            <a:pPr lvl="0"/>
            <a:r>
              <a:rPr lang="es-ES_tradnl" sz="2400" b="1" dirty="0"/>
              <a:t>Trabajo y Desigualdades en Chile</a:t>
            </a:r>
            <a:endParaRPr lang="es-CL" sz="2400" b="1" dirty="0"/>
          </a:p>
          <a:p>
            <a:pPr marL="0" lvl="1"/>
            <a:endParaRPr lang="es-ES_tradnl" sz="2400" dirty="0"/>
          </a:p>
          <a:p>
            <a:pPr marL="0" lvl="1"/>
            <a:r>
              <a:rPr lang="es-ES_tradnl" sz="2400" dirty="0"/>
              <a:t>Dialogo interdisciplinar: Sociología y Economía en el estudio del trabajo</a:t>
            </a:r>
            <a:endParaRPr lang="es-CL" sz="2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F75346-2F38-4A77-9FBB-66BE5299D206}"/>
              </a:ext>
            </a:extLst>
          </p:cNvPr>
          <p:cNvSpPr txBox="1"/>
          <p:nvPr/>
        </p:nvSpPr>
        <p:spPr>
          <a:xfrm>
            <a:off x="1288600" y="3486244"/>
            <a:ext cx="113548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/>
              <a:t>Módulo IV	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09561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Evaluaciones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8A48060-3EED-4936-92D2-CCAAA85A6CF7}"/>
              </a:ext>
            </a:extLst>
          </p:cNvPr>
          <p:cNvSpPr txBox="1"/>
          <p:nvPr/>
        </p:nvSpPr>
        <p:spPr>
          <a:xfrm>
            <a:off x="-3491608" y="4613702"/>
            <a:ext cx="10457645" cy="923330"/>
          </a:xfrm>
          <a:prstGeom prst="rect">
            <a:avLst/>
          </a:prstGeom>
          <a:noFill/>
        </p:spPr>
        <p:txBody>
          <a:bodyPr wrap="square" numCol="4" rtlCol="0">
            <a:spAutoFit/>
          </a:bodyPr>
          <a:lstStyle/>
          <a:p>
            <a:pPr marL="0" lvl="1"/>
            <a:endParaRPr lang="es-ES_tradnl" dirty="0"/>
          </a:p>
          <a:p>
            <a:pPr marL="0" lvl="1"/>
            <a:endParaRPr lang="es-CL" dirty="0"/>
          </a:p>
          <a:p>
            <a:pPr marL="0" lvl="1"/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EC40B7A-9F0E-439E-83A7-111BB9E0CCDF}"/>
              </a:ext>
            </a:extLst>
          </p:cNvPr>
          <p:cNvSpPr txBox="1"/>
          <p:nvPr/>
        </p:nvSpPr>
        <p:spPr>
          <a:xfrm>
            <a:off x="4008544" y="2162805"/>
            <a:ext cx="74053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L" sz="2400" dirty="0"/>
              <a:t>Tarea: Módulo I 20%</a:t>
            </a:r>
          </a:p>
          <a:p>
            <a:pPr lvl="0"/>
            <a:r>
              <a:rPr lang="es-CL" sz="2400" dirty="0"/>
              <a:t>(20 de Abril)</a:t>
            </a:r>
          </a:p>
          <a:p>
            <a:pPr lvl="0"/>
            <a:endParaRPr lang="es-CL" sz="2400" dirty="0"/>
          </a:p>
          <a:p>
            <a:pPr lvl="0"/>
            <a:r>
              <a:rPr lang="es-CL" sz="2400" dirty="0"/>
              <a:t>Prueba I: Módulo II  25%</a:t>
            </a:r>
          </a:p>
          <a:p>
            <a:pPr lvl="0"/>
            <a:r>
              <a:rPr lang="es-CL" sz="2400" dirty="0"/>
              <a:t>(sección 1: 15 de Mayo; sección 2: 11 de Mayo)</a:t>
            </a:r>
          </a:p>
          <a:p>
            <a:pPr lvl="0"/>
            <a:endParaRPr lang="es-CL" sz="2400" dirty="0"/>
          </a:p>
          <a:p>
            <a:pPr lvl="0"/>
            <a:r>
              <a:rPr lang="es-CL" sz="2400" dirty="0"/>
              <a:t>Prueba II: Módulos III y IV 35%</a:t>
            </a:r>
          </a:p>
          <a:p>
            <a:pPr lvl="0"/>
            <a:r>
              <a:rPr lang="es-CL" sz="2400" dirty="0"/>
              <a:t>(sección I: 26 de Junio;  sección 2</a:t>
            </a:r>
            <a:r>
              <a:rPr lang="es-CL" sz="2400"/>
              <a:t>: 22 </a:t>
            </a:r>
            <a:r>
              <a:rPr lang="es-CL" sz="2400" dirty="0"/>
              <a:t>de junio)</a:t>
            </a:r>
          </a:p>
          <a:p>
            <a:pPr lvl="0"/>
            <a:endParaRPr lang="es-CL" sz="2400" dirty="0"/>
          </a:p>
          <a:p>
            <a:pPr lvl="0"/>
            <a:r>
              <a:rPr lang="es-CL" sz="2400" dirty="0"/>
              <a:t>Participación en talleres: Módulos I-IV 20%</a:t>
            </a:r>
          </a:p>
          <a:p>
            <a:pPr lvl="0"/>
            <a:endParaRPr lang="es-CL" sz="2400" dirty="0"/>
          </a:p>
          <a:p>
            <a:pPr lvl="0"/>
            <a:r>
              <a:rPr lang="es-CL" sz="2400" dirty="0"/>
              <a:t>Eximición a examen con 5,5 (6 de Julio)</a:t>
            </a:r>
          </a:p>
        </p:txBody>
      </p:sp>
    </p:spTree>
    <p:extLst>
      <p:ext uri="{BB962C8B-B14F-4D97-AF65-F5344CB8AC3E}">
        <p14:creationId xmlns:p14="http://schemas.microsoft.com/office/powerpoint/2010/main" val="73859570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344</Words>
  <Application>Microsoft Office PowerPoint</Application>
  <PresentationFormat>Panorámica</PresentationFormat>
  <Paragraphs>90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Calibri</vt:lpstr>
      <vt:lpstr>Gill Sans MT</vt:lpstr>
      <vt:lpstr>Wingdings 2</vt:lpstr>
      <vt:lpstr>Dividendo</vt:lpstr>
      <vt:lpstr>Economía: presentación del curso</vt:lpstr>
      <vt:lpstr>Presentación de PowerPoint</vt:lpstr>
      <vt:lpstr>Presentación de PowerPoint</vt:lpstr>
      <vt:lpstr>contenidos</vt:lpstr>
      <vt:lpstr>contenidos</vt:lpstr>
      <vt:lpstr>contenidos</vt:lpstr>
      <vt:lpstr>contenidos</vt:lpstr>
      <vt:lpstr>Evaluaciones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Estadística: Conceptos básicos Estadística descriptiva</dc:title>
  <dc:creator>Catalina Cecilia Canals Cifuentes (catacanals)</dc:creator>
  <cp:lastModifiedBy>Catalina Cecilia Canals Cifuentes (catacanals)</cp:lastModifiedBy>
  <cp:revision>71</cp:revision>
  <dcterms:created xsi:type="dcterms:W3CDTF">2017-08-01T13:19:06Z</dcterms:created>
  <dcterms:modified xsi:type="dcterms:W3CDTF">2018-03-09T16:59:11Z</dcterms:modified>
</cp:coreProperties>
</file>