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diagrams/colors2.xml" ContentType="application/vnd.openxmlformats-officedocument.drawingml.diagramColors+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Layouts/slideLayout15.xml" ContentType="application/vnd.openxmlformats-officedocument.presentationml.slideLayout+xml"/>
  <Override PartName="/ppt/slides/slide66.xml" ContentType="application/vnd.openxmlformats-officedocument.presentationml.slide+xml"/>
  <Override PartName="/ppt/theme/theme1.xml" ContentType="application/vnd.openxmlformats-officedocument.theme+xml"/>
  <Override PartName="/ppt/diagrams/drawing1.xml" ContentType="application/vnd.ms-office.drawingml.diagramDrawing+xml"/>
  <Override PartName="/ppt/notesSlides/notesSlide2.xml" ContentType="application/vnd.openxmlformats-officedocument.presentationml.notesSlide+xml"/>
  <Default Extension="xls" ContentType="application/vnd.ms-excel"/>
  <Override PartName="/ppt/embeddings/oleObject1.bin" ContentType="application/vnd.openxmlformats-officedocument.oleObject"/>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embeddings/oleObject7.bin" ContentType="application/vnd.openxmlformats-officedocument.oleObject"/>
  <Override PartName="/ppt/slides/slide23.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diagrams/quickStyle1.xml" ContentType="application/vnd.openxmlformats-officedocument.drawingml.diagramStyle+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71.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diagrams/drawing2.xml" ContentType="application/vnd.ms-office.drawingml.diagramDrawing+xml"/>
  <Override PartName="/ppt/slides/slide67.xml" ContentType="application/vnd.openxmlformats-officedocument.presentationml.slide+xml"/>
  <Override PartName="/ppt/theme/theme2.xml" ContentType="application/vnd.openxmlformats-officedocument.theme+xml"/>
  <Override PartName="/ppt/diagrams/data1.xml" ContentType="application/vnd.openxmlformats-officedocument.drawingml.diagramData+xml"/>
  <Override PartName="/ppt/notesSlides/notesSlide3.xml" ContentType="application/vnd.openxmlformats-officedocument.presentationml.notesSlide+xml"/>
  <Default Extension="emf" ContentType="image/x-emf"/>
  <Override PartName="/ppt/embeddings/oleObject2.bin" ContentType="application/vnd.openxmlformats-officedocument.oleObject"/>
  <Override PartName="/ppt/charts/chart1.xml" ContentType="application/vnd.openxmlformats-officedocument.drawingml.chart+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embeddings/oleObject8.bin" ContentType="application/vnd.openxmlformats-officedocument.oleObject"/>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slides/slide52.xml" ContentType="application/vnd.openxmlformats-officedocument.presentationml.slide+xml"/>
  <Override PartName="/ppt/slideLayouts/slideLayout11.xml" ContentType="application/vnd.openxmlformats-officedocument.presentationml.slideLayout+xml"/>
  <Override PartName="/ppt/slides/slide62.xml" ContentType="application/vnd.openxmlformats-officedocument.presentationml.slide+xml"/>
  <Override PartName="/docProps/app.xml" ContentType="application/vnd.openxmlformats-officedocument.extended-properties+xml"/>
  <Override PartName="/ppt/slides/slide39.xml" ContentType="application/vnd.openxmlformats-officedocument.presentationml.slide+xml"/>
  <Override PartName="/ppt/slides/slide49.xml" ContentType="application/vnd.openxmlformats-officedocument.presentationml.slide+xml"/>
  <Override PartName="/ppt/embeddings/oleObject10.bin" ContentType="application/vnd.openxmlformats-officedocument.oleObject"/>
  <Override PartName="/ppt/slides/slide58.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diagrams/data2.xml" ContentType="application/vnd.openxmlformats-officedocument.drawingml.diagramData+xml"/>
  <Override PartName="/ppt/notesSlides/notesSlide4.xml" ContentType="application/vnd.openxmlformats-officedocument.presentationml.notesSlide+xml"/>
  <Override PartName="/ppt/embeddings/oleObject3.bin" ContentType="application/vnd.openxmlformats-officedocument.oleObject"/>
  <Default Extension="xlsx" ContentType="application/vnd.openxmlformats-officedocument.spreadsheetml.sheet"/>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Default Extension="gif" ContentType="image/gif"/>
  <Override PartName="/ppt/slides/slide15.xml" ContentType="application/vnd.openxmlformats-officedocument.presentationml.slide+xml"/>
  <Override PartName="/ppt/notesSlides/notesSlide23.xml" ContentType="application/vnd.openxmlformats-officedocument.presentationml.notesSlide+xml"/>
  <Override PartName="/ppt/embeddings/oleObject9.bin" ContentType="application/vnd.openxmlformats-officedocument.oleObject"/>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2.xml" ContentType="application/vnd.openxmlformats-officedocument.presentationml.slideLayout+xml"/>
  <Override PartName="/ppt/slides/slide63.xml" ContentType="application/vnd.openxmlformats-officedocument.presentationml.slide+xml"/>
  <Override PartName="/ppt/slides/slide72.xml" ContentType="application/vnd.openxmlformats-officedocument.presentationml.slide+xml"/>
  <Override PartName="/ppt/embeddings/oleObject11.bin" ContentType="application/vnd.openxmlformats-officedocument.oleObject"/>
  <Override PartName="/ppt/slides/slide59.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embeddings/oleObject4.bin" ContentType="application/vnd.openxmlformats-officedocument.oleObject"/>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slides/slide73.xml" ContentType="application/vnd.openxmlformats-officedocument.presentationml.slide+xml"/>
  <Override PartName="/ppt/presentation.xml" ContentType="application/vnd.openxmlformats-officedocument.presentationml.presentation.main+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embeddings/oleObject5.bin" ContentType="application/vnd.openxmlformats-officedocument.oleObject"/>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diagrams/colors1.xml" ContentType="application/vnd.openxmlformats-officedocument.drawingml.diagramColors+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diagrams/layout2.xml" ContentType="application/vnd.openxmlformats-officedocument.drawingml.diagramLayout+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embeddings/oleObject6.bin" ContentType="application/vnd.openxmlformats-officedocument.oleObject"/>
  <Override PartName="/ppt/slides/slide22.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76"/>
  </p:notesMasterIdLst>
  <p:sldIdLst>
    <p:sldId id="257" r:id="rId2"/>
    <p:sldId id="298" r:id="rId3"/>
    <p:sldId id="285" r:id="rId4"/>
    <p:sldId id="286" r:id="rId5"/>
    <p:sldId id="287" r:id="rId6"/>
    <p:sldId id="289" r:id="rId7"/>
    <p:sldId id="290" r:id="rId8"/>
    <p:sldId id="291" r:id="rId9"/>
    <p:sldId id="292" r:id="rId10"/>
    <p:sldId id="315" r:id="rId11"/>
    <p:sldId id="306" r:id="rId12"/>
    <p:sldId id="307" r:id="rId13"/>
    <p:sldId id="308" r:id="rId14"/>
    <p:sldId id="309" r:id="rId15"/>
    <p:sldId id="310" r:id="rId16"/>
    <p:sldId id="311" r:id="rId17"/>
    <p:sldId id="312" r:id="rId18"/>
    <p:sldId id="313" r:id="rId19"/>
    <p:sldId id="314" r:id="rId20"/>
    <p:sldId id="316" r:id="rId21"/>
    <p:sldId id="317" r:id="rId22"/>
    <p:sldId id="318" r:id="rId23"/>
    <p:sldId id="319" r:id="rId24"/>
    <p:sldId id="320" r:id="rId25"/>
    <p:sldId id="321" r:id="rId26"/>
    <p:sldId id="322" r:id="rId27"/>
    <p:sldId id="323" r:id="rId28"/>
    <p:sldId id="324" r:id="rId29"/>
    <p:sldId id="325" r:id="rId30"/>
    <p:sldId id="326" r:id="rId31"/>
    <p:sldId id="259" r:id="rId32"/>
    <p:sldId id="260" r:id="rId33"/>
    <p:sldId id="302" r:id="rId34"/>
    <p:sldId id="304" r:id="rId35"/>
    <p:sldId id="305" r:id="rId36"/>
    <p:sldId id="261" r:id="rId37"/>
    <p:sldId id="262" r:id="rId38"/>
    <p:sldId id="328" r:id="rId39"/>
    <p:sldId id="275" r:id="rId40"/>
    <p:sldId id="327" r:id="rId41"/>
    <p:sldId id="329" r:id="rId42"/>
    <p:sldId id="351" r:id="rId43"/>
    <p:sldId id="352" r:id="rId44"/>
    <p:sldId id="353" r:id="rId45"/>
    <p:sldId id="354" r:id="rId46"/>
    <p:sldId id="355" r:id="rId47"/>
    <p:sldId id="356" r:id="rId48"/>
    <p:sldId id="332" r:id="rId49"/>
    <p:sldId id="333" r:id="rId50"/>
    <p:sldId id="334" r:id="rId51"/>
    <p:sldId id="335"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8" r:id="rId65"/>
    <p:sldId id="277" r:id="rId66"/>
    <p:sldId id="278" r:id="rId67"/>
    <p:sldId id="279" r:id="rId68"/>
    <p:sldId id="280" r:id="rId69"/>
    <p:sldId id="282" r:id="rId70"/>
    <p:sldId id="284" r:id="rId71"/>
    <p:sldId id="294" r:id="rId72"/>
    <p:sldId id="295" r:id="rId73"/>
    <p:sldId id="297" r:id="rId74"/>
    <p:sldId id="301" r:id="rId75"/>
  </p:sldIdLst>
  <p:sldSz cx="9144000" cy="6858000" type="screen4x3"/>
  <p:notesSz cx="6858000" cy="9144000"/>
  <p:defaultText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97" d="100"/>
          <a:sy n="97" d="100"/>
        </p:scale>
        <p:origin x="-72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8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_tradnl"/>
  <c:style val="2"/>
  <c:chart>
    <c:autoTitleDeleted val="1"/>
    <c:plotArea>
      <c:layout>
        <c:manualLayout>
          <c:layoutTarget val="inner"/>
          <c:xMode val="edge"/>
          <c:yMode val="edge"/>
          <c:x val="0.060123768284031"/>
          <c:y val="0.0102407505279882"/>
          <c:w val="0.939876231715969"/>
          <c:h val="0.892222744868987"/>
        </c:manualLayout>
      </c:layout>
      <c:lineChart>
        <c:grouping val="standard"/>
        <c:ser>
          <c:idx val="0"/>
          <c:order val="0"/>
          <c:tx>
            <c:v>I</c:v>
          </c:tx>
          <c:spPr>
            <a:ln w="14679">
              <a:solidFill>
                <a:srgbClr val="63AAFE"/>
              </a:solidFill>
              <a:prstDash val="solid"/>
            </a:ln>
          </c:spPr>
          <c:marker>
            <c:symbol val="diamond"/>
            <c:size val="5"/>
            <c:spPr>
              <a:solidFill>
                <a:srgbClr val="63AAFE"/>
              </a:solidFill>
              <a:ln>
                <a:solidFill>
                  <a:srgbClr val="63AAFE"/>
                </a:solidFill>
                <a:prstDash val="solid"/>
              </a:ln>
            </c:spPr>
          </c:marker>
          <c:cat>
            <c:numRef>
              <c:f>(Hoja1!$B$1,Hoja1!$D$1,Hoja1!$F$1,Hoja1!$H$1,Hoja1!$J$1,Hoja1!$L$1,Hoja1!$N$1)</c:f>
              <c:numCache>
                <c:formatCode>General</c:formatCode>
                <c:ptCount val="7"/>
                <c:pt idx="0">
                  <c:v>1990.0</c:v>
                </c:pt>
                <c:pt idx="1">
                  <c:v>1992.0</c:v>
                </c:pt>
                <c:pt idx="2">
                  <c:v>1994.0</c:v>
                </c:pt>
                <c:pt idx="3">
                  <c:v>1996.0</c:v>
                </c:pt>
                <c:pt idx="4">
                  <c:v>1998.0</c:v>
                </c:pt>
                <c:pt idx="5">
                  <c:v>2000.0</c:v>
                </c:pt>
                <c:pt idx="6">
                  <c:v>2003.0</c:v>
                </c:pt>
              </c:numCache>
            </c:numRef>
          </c:cat>
          <c:val>
            <c:numRef>
              <c:f>(Hoja1!$B$3,Hoja1!$D$3,Hoja1!$F$3,Hoja1!$H$3,Hoja1!$J$3,Hoja1!$L$3,Hoja1!$N$3)</c:f>
              <c:numCache>
                <c:formatCode>General</c:formatCode>
                <c:ptCount val="7"/>
                <c:pt idx="0">
                  <c:v>6.38</c:v>
                </c:pt>
                <c:pt idx="1">
                  <c:v>6.649999999999998</c:v>
                </c:pt>
                <c:pt idx="2">
                  <c:v>5.76</c:v>
                </c:pt>
                <c:pt idx="3">
                  <c:v>4.68</c:v>
                </c:pt>
                <c:pt idx="4">
                  <c:v>3.83</c:v>
                </c:pt>
                <c:pt idx="5">
                  <c:v>4.87</c:v>
                </c:pt>
                <c:pt idx="6">
                  <c:v>3.21</c:v>
                </c:pt>
              </c:numCache>
            </c:numRef>
          </c:val>
        </c:ser>
        <c:ser>
          <c:idx val="1"/>
          <c:order val="1"/>
          <c:tx>
            <c:v>II</c:v>
          </c:tx>
          <c:spPr>
            <a:ln w="14679">
              <a:solidFill>
                <a:srgbClr val="DD2D32"/>
              </a:solidFill>
              <a:prstDash val="solid"/>
            </a:ln>
          </c:spPr>
          <c:marker>
            <c:symbol val="square"/>
            <c:size val="5"/>
            <c:spPr>
              <a:solidFill>
                <a:srgbClr val="DD2D32"/>
              </a:solidFill>
              <a:ln>
                <a:solidFill>
                  <a:srgbClr val="DD2D32"/>
                </a:solidFill>
                <a:prstDash val="solid"/>
              </a:ln>
            </c:spPr>
          </c:marker>
          <c:cat>
            <c:numRef>
              <c:f>(Hoja1!$B$1,Hoja1!$D$1,Hoja1!$F$1,Hoja1!$H$1,Hoja1!$J$1,Hoja1!$L$1,Hoja1!$N$1)</c:f>
              <c:numCache>
                <c:formatCode>General</c:formatCode>
                <c:ptCount val="7"/>
                <c:pt idx="0">
                  <c:v>1990.0</c:v>
                </c:pt>
                <c:pt idx="1">
                  <c:v>1992.0</c:v>
                </c:pt>
                <c:pt idx="2">
                  <c:v>1994.0</c:v>
                </c:pt>
                <c:pt idx="3">
                  <c:v>1996.0</c:v>
                </c:pt>
                <c:pt idx="4">
                  <c:v>1998.0</c:v>
                </c:pt>
                <c:pt idx="5">
                  <c:v>2000.0</c:v>
                </c:pt>
                <c:pt idx="6">
                  <c:v>2003.0</c:v>
                </c:pt>
              </c:numCache>
            </c:numRef>
          </c:cat>
          <c:val>
            <c:numRef>
              <c:f>(Hoja1!$B$4,Hoja1!$D$4,Hoja1!$F$4,Hoja1!$H$4,Hoja1!$J$4,Hoja1!$L$4,Hoja1!$N$4)</c:f>
              <c:numCache>
                <c:formatCode>General</c:formatCode>
                <c:ptCount val="7"/>
                <c:pt idx="0">
                  <c:v>9.69</c:v>
                </c:pt>
                <c:pt idx="1">
                  <c:v>7.96</c:v>
                </c:pt>
                <c:pt idx="2">
                  <c:v>5.33</c:v>
                </c:pt>
                <c:pt idx="3">
                  <c:v>4.21</c:v>
                </c:pt>
                <c:pt idx="4">
                  <c:v>2.59</c:v>
                </c:pt>
                <c:pt idx="5">
                  <c:v>3.18</c:v>
                </c:pt>
                <c:pt idx="6">
                  <c:v>3.24</c:v>
                </c:pt>
              </c:numCache>
            </c:numRef>
          </c:val>
        </c:ser>
        <c:ser>
          <c:idx val="2"/>
          <c:order val="2"/>
          <c:tx>
            <c:v>III</c:v>
          </c:tx>
          <c:spPr>
            <a:ln w="14679">
              <a:solidFill>
                <a:srgbClr val="FFF58C"/>
              </a:solidFill>
              <a:prstDash val="solid"/>
            </a:ln>
          </c:spPr>
          <c:marker>
            <c:symbol val="triangle"/>
            <c:size val="5"/>
            <c:spPr>
              <a:solidFill>
                <a:srgbClr val="FFF58C"/>
              </a:solidFill>
              <a:ln>
                <a:solidFill>
                  <a:srgbClr val="FFF58C"/>
                </a:solidFill>
                <a:prstDash val="solid"/>
              </a:ln>
            </c:spPr>
          </c:marker>
          <c:cat>
            <c:numRef>
              <c:f>(Hoja1!$B$1,Hoja1!$D$1,Hoja1!$F$1,Hoja1!$H$1,Hoja1!$J$1,Hoja1!$L$1,Hoja1!$N$1)</c:f>
              <c:numCache>
                <c:formatCode>General</c:formatCode>
                <c:ptCount val="7"/>
                <c:pt idx="0">
                  <c:v>1990.0</c:v>
                </c:pt>
                <c:pt idx="1">
                  <c:v>1992.0</c:v>
                </c:pt>
                <c:pt idx="2">
                  <c:v>1994.0</c:v>
                </c:pt>
                <c:pt idx="3">
                  <c:v>1996.0</c:v>
                </c:pt>
                <c:pt idx="4">
                  <c:v>1998.0</c:v>
                </c:pt>
                <c:pt idx="5">
                  <c:v>2000.0</c:v>
                </c:pt>
                <c:pt idx="6">
                  <c:v>2003.0</c:v>
                </c:pt>
              </c:numCache>
            </c:numRef>
          </c:cat>
          <c:val>
            <c:numRef>
              <c:f>(Hoja1!$B$5,Hoja1!$D$5,Hoja1!$F$5,Hoja1!$H$5,Hoja1!$J$5,Hoja1!$L$5,Hoja1!$N$5)</c:f>
              <c:numCache>
                <c:formatCode>General</c:formatCode>
                <c:ptCount val="7"/>
                <c:pt idx="0">
                  <c:v>8.59</c:v>
                </c:pt>
                <c:pt idx="1">
                  <c:v>7.35</c:v>
                </c:pt>
                <c:pt idx="2">
                  <c:v>9.56</c:v>
                </c:pt>
                <c:pt idx="3">
                  <c:v>6.97</c:v>
                </c:pt>
                <c:pt idx="4">
                  <c:v>5.31</c:v>
                </c:pt>
                <c:pt idx="5">
                  <c:v>7.78</c:v>
                </c:pt>
                <c:pt idx="6">
                  <c:v>8.09</c:v>
                </c:pt>
              </c:numCache>
            </c:numRef>
          </c:val>
        </c:ser>
        <c:ser>
          <c:idx val="3"/>
          <c:order val="3"/>
          <c:tx>
            <c:v>IV</c:v>
          </c:tx>
          <c:spPr>
            <a:ln w="14679">
              <a:solidFill>
                <a:srgbClr val="4EE257"/>
              </a:solidFill>
              <a:prstDash val="solid"/>
            </a:ln>
          </c:spPr>
          <c:marker>
            <c:symbol val="x"/>
            <c:size val="5"/>
            <c:spPr>
              <a:noFill/>
              <a:ln>
                <a:solidFill>
                  <a:srgbClr val="4EE257"/>
                </a:solidFill>
                <a:prstDash val="solid"/>
              </a:ln>
            </c:spPr>
          </c:marker>
          <c:cat>
            <c:numRef>
              <c:f>(Hoja1!$B$1,Hoja1!$D$1,Hoja1!$F$1,Hoja1!$H$1,Hoja1!$J$1,Hoja1!$L$1,Hoja1!$N$1)</c:f>
              <c:numCache>
                <c:formatCode>General</c:formatCode>
                <c:ptCount val="7"/>
                <c:pt idx="0">
                  <c:v>1990.0</c:v>
                </c:pt>
                <c:pt idx="1">
                  <c:v>1992.0</c:v>
                </c:pt>
                <c:pt idx="2">
                  <c:v>1994.0</c:v>
                </c:pt>
                <c:pt idx="3">
                  <c:v>1996.0</c:v>
                </c:pt>
                <c:pt idx="4">
                  <c:v>1998.0</c:v>
                </c:pt>
                <c:pt idx="5">
                  <c:v>2000.0</c:v>
                </c:pt>
                <c:pt idx="6">
                  <c:v>2003.0</c:v>
                </c:pt>
              </c:numCache>
            </c:numRef>
          </c:cat>
          <c:val>
            <c:numRef>
              <c:f>(Hoja1!$B$6,Hoja1!$D$6,Hoja1!$F$6,Hoja1!$H$6,Hoja1!$J$6,Hoja1!$L$6,Hoja1!$N$6)</c:f>
              <c:numCache>
                <c:formatCode>General</c:formatCode>
                <c:ptCount val="7"/>
                <c:pt idx="0">
                  <c:v>15.75</c:v>
                </c:pt>
                <c:pt idx="1">
                  <c:v>10.07</c:v>
                </c:pt>
                <c:pt idx="2">
                  <c:v>8.84</c:v>
                </c:pt>
                <c:pt idx="3">
                  <c:v>7.85</c:v>
                </c:pt>
                <c:pt idx="4">
                  <c:v>6.14</c:v>
                </c:pt>
                <c:pt idx="5">
                  <c:v>5.91</c:v>
                </c:pt>
                <c:pt idx="6">
                  <c:v>5.29</c:v>
                </c:pt>
              </c:numCache>
            </c:numRef>
          </c:val>
        </c:ser>
        <c:ser>
          <c:idx val="4"/>
          <c:order val="4"/>
          <c:tx>
            <c:v>V</c:v>
          </c:tx>
          <c:spPr>
            <a:ln w="14679">
              <a:solidFill>
                <a:srgbClr val="6711FF"/>
              </a:solidFill>
              <a:prstDash val="solid"/>
            </a:ln>
          </c:spPr>
          <c:marker>
            <c:symbol val="star"/>
            <c:size val="5"/>
            <c:spPr>
              <a:noFill/>
              <a:ln>
                <a:solidFill>
                  <a:srgbClr val="6711FF"/>
                </a:solidFill>
                <a:prstDash val="solid"/>
              </a:ln>
            </c:spPr>
          </c:marker>
          <c:cat>
            <c:numRef>
              <c:f>(Hoja1!$B$1,Hoja1!$D$1,Hoja1!$F$1,Hoja1!$H$1,Hoja1!$J$1,Hoja1!$L$1,Hoja1!$N$1)</c:f>
              <c:numCache>
                <c:formatCode>General</c:formatCode>
                <c:ptCount val="7"/>
                <c:pt idx="0">
                  <c:v>1990.0</c:v>
                </c:pt>
                <c:pt idx="1">
                  <c:v>1992.0</c:v>
                </c:pt>
                <c:pt idx="2">
                  <c:v>1994.0</c:v>
                </c:pt>
                <c:pt idx="3">
                  <c:v>1996.0</c:v>
                </c:pt>
                <c:pt idx="4">
                  <c:v>1998.0</c:v>
                </c:pt>
                <c:pt idx="5">
                  <c:v>2000.0</c:v>
                </c:pt>
                <c:pt idx="6">
                  <c:v>2003.0</c:v>
                </c:pt>
              </c:numCache>
            </c:numRef>
          </c:cat>
          <c:val>
            <c:numRef>
              <c:f>(Hoja1!$B$7,Hoja1!$D$7,Hoja1!$F$7,Hoja1!$H$7,Hoja1!$J$7,Hoja1!$L$7,Hoja1!$N$7)</c:f>
              <c:numCache>
                <c:formatCode>General</c:formatCode>
                <c:ptCount val="7"/>
                <c:pt idx="0">
                  <c:v>15.6</c:v>
                </c:pt>
                <c:pt idx="1">
                  <c:v>9.54</c:v>
                </c:pt>
                <c:pt idx="2">
                  <c:v>6.6</c:v>
                </c:pt>
                <c:pt idx="3">
                  <c:v>4.619999999999996</c:v>
                </c:pt>
                <c:pt idx="4">
                  <c:v>4.22</c:v>
                </c:pt>
                <c:pt idx="5">
                  <c:v>5.159999999999997</c:v>
                </c:pt>
                <c:pt idx="6">
                  <c:v>4.649999999999998</c:v>
                </c:pt>
              </c:numCache>
            </c:numRef>
          </c:val>
        </c:ser>
        <c:ser>
          <c:idx val="5"/>
          <c:order val="5"/>
          <c:tx>
            <c:v>VI</c:v>
          </c:tx>
          <c:spPr>
            <a:ln w="14679">
              <a:solidFill>
                <a:srgbClr val="865357"/>
              </a:solidFill>
              <a:prstDash val="solid"/>
            </a:ln>
          </c:spPr>
          <c:marker>
            <c:symbol val="circle"/>
            <c:size val="5"/>
            <c:spPr>
              <a:solidFill>
                <a:srgbClr val="FEA746"/>
              </a:solidFill>
              <a:ln>
                <a:solidFill>
                  <a:srgbClr val="865357"/>
                </a:solidFill>
                <a:prstDash val="solid"/>
              </a:ln>
            </c:spPr>
          </c:marker>
          <c:cat>
            <c:numRef>
              <c:f>(Hoja1!$B$1,Hoja1!$D$1,Hoja1!$F$1,Hoja1!$H$1,Hoja1!$J$1,Hoja1!$L$1,Hoja1!$N$1)</c:f>
              <c:numCache>
                <c:formatCode>General</c:formatCode>
                <c:ptCount val="7"/>
                <c:pt idx="0">
                  <c:v>1990.0</c:v>
                </c:pt>
                <c:pt idx="1">
                  <c:v>1992.0</c:v>
                </c:pt>
                <c:pt idx="2">
                  <c:v>1994.0</c:v>
                </c:pt>
                <c:pt idx="3">
                  <c:v>1996.0</c:v>
                </c:pt>
                <c:pt idx="4">
                  <c:v>1998.0</c:v>
                </c:pt>
                <c:pt idx="5">
                  <c:v>2000.0</c:v>
                </c:pt>
                <c:pt idx="6">
                  <c:v>2003.0</c:v>
                </c:pt>
              </c:numCache>
            </c:numRef>
          </c:cat>
          <c:val>
            <c:numRef>
              <c:f>(Hoja1!$B$8,Hoja1!$D$8,Hoja1!$F$8,Hoja1!$H$8,Hoja1!$J$8,Hoja1!$L$8,Hoja1!$N$8)</c:f>
              <c:numCache>
                <c:formatCode>General</c:formatCode>
                <c:ptCount val="7"/>
                <c:pt idx="0">
                  <c:v>14.9</c:v>
                </c:pt>
                <c:pt idx="1">
                  <c:v>6.79</c:v>
                </c:pt>
                <c:pt idx="2">
                  <c:v>8.47</c:v>
                </c:pt>
                <c:pt idx="3">
                  <c:v>6.06</c:v>
                </c:pt>
                <c:pt idx="4">
                  <c:v>5.27</c:v>
                </c:pt>
                <c:pt idx="5">
                  <c:v>4.29</c:v>
                </c:pt>
                <c:pt idx="6">
                  <c:v>3.97</c:v>
                </c:pt>
              </c:numCache>
            </c:numRef>
          </c:val>
        </c:ser>
        <c:ser>
          <c:idx val="6"/>
          <c:order val="6"/>
          <c:tx>
            <c:v>VII</c:v>
          </c:tx>
          <c:spPr>
            <a:ln w="14679">
              <a:solidFill>
                <a:srgbClr val="865357"/>
              </a:solidFill>
              <a:prstDash val="solid"/>
            </a:ln>
          </c:spPr>
          <c:marker>
            <c:symbol val="plus"/>
            <c:size val="5"/>
            <c:spPr>
              <a:noFill/>
              <a:ln>
                <a:solidFill>
                  <a:srgbClr val="865357"/>
                </a:solidFill>
                <a:prstDash val="solid"/>
              </a:ln>
            </c:spPr>
          </c:marker>
          <c:cat>
            <c:numRef>
              <c:f>(Hoja1!$B$1,Hoja1!$D$1,Hoja1!$F$1,Hoja1!$H$1,Hoja1!$J$1,Hoja1!$L$1,Hoja1!$N$1)</c:f>
              <c:numCache>
                <c:formatCode>General</c:formatCode>
                <c:ptCount val="7"/>
                <c:pt idx="0">
                  <c:v>1990.0</c:v>
                </c:pt>
                <c:pt idx="1">
                  <c:v>1992.0</c:v>
                </c:pt>
                <c:pt idx="2">
                  <c:v>1994.0</c:v>
                </c:pt>
                <c:pt idx="3">
                  <c:v>1996.0</c:v>
                </c:pt>
                <c:pt idx="4">
                  <c:v>1998.0</c:v>
                </c:pt>
                <c:pt idx="5">
                  <c:v>2000.0</c:v>
                </c:pt>
                <c:pt idx="6">
                  <c:v>2003.0</c:v>
                </c:pt>
              </c:numCache>
            </c:numRef>
          </c:cat>
          <c:val>
            <c:numRef>
              <c:f>(Hoja1!$B$9,Hoja1!$D$9,Hoja1!$F$9,Hoja1!$H$9,Hoja1!$J$9,Hoja1!$L$9,Hoja1!$N$9)</c:f>
              <c:numCache>
                <c:formatCode>General</c:formatCode>
                <c:ptCount val="7"/>
                <c:pt idx="0">
                  <c:v>15.03</c:v>
                </c:pt>
                <c:pt idx="1">
                  <c:v>12.88</c:v>
                </c:pt>
                <c:pt idx="2">
                  <c:v>12.58</c:v>
                </c:pt>
                <c:pt idx="3">
                  <c:v>9.48</c:v>
                </c:pt>
                <c:pt idx="4">
                  <c:v>6.93</c:v>
                </c:pt>
                <c:pt idx="5">
                  <c:v>6.619999999999996</c:v>
                </c:pt>
                <c:pt idx="6">
                  <c:v>5.609999999999998</c:v>
                </c:pt>
              </c:numCache>
            </c:numRef>
          </c:val>
        </c:ser>
        <c:ser>
          <c:idx val="7"/>
          <c:order val="7"/>
          <c:tx>
            <c:v>VIII</c:v>
          </c:tx>
          <c:spPr>
            <a:ln w="14679">
              <a:solidFill>
                <a:srgbClr val="A2BD90"/>
              </a:solidFill>
              <a:prstDash val="solid"/>
            </a:ln>
          </c:spPr>
          <c:marker>
            <c:symbol val="dot"/>
            <c:size val="5"/>
            <c:spPr>
              <a:noFill/>
              <a:ln>
                <a:solidFill>
                  <a:srgbClr val="A2BD90"/>
                </a:solidFill>
                <a:prstDash val="solid"/>
              </a:ln>
            </c:spPr>
          </c:marker>
          <c:cat>
            <c:numRef>
              <c:f>(Hoja1!$B$1,Hoja1!$D$1,Hoja1!$F$1,Hoja1!$H$1,Hoja1!$J$1,Hoja1!$L$1,Hoja1!$N$1)</c:f>
              <c:numCache>
                <c:formatCode>General</c:formatCode>
                <c:ptCount val="7"/>
                <c:pt idx="0">
                  <c:v>1990.0</c:v>
                </c:pt>
                <c:pt idx="1">
                  <c:v>1992.0</c:v>
                </c:pt>
                <c:pt idx="2">
                  <c:v>1994.0</c:v>
                </c:pt>
                <c:pt idx="3">
                  <c:v>1996.0</c:v>
                </c:pt>
                <c:pt idx="4">
                  <c:v>1998.0</c:v>
                </c:pt>
                <c:pt idx="5">
                  <c:v>2000.0</c:v>
                </c:pt>
                <c:pt idx="6">
                  <c:v>2003.0</c:v>
                </c:pt>
              </c:numCache>
            </c:numRef>
          </c:cat>
          <c:val>
            <c:numRef>
              <c:f>(Hoja1!$B$10,Hoja1!$D$10,Hoja1!$F$10,Hoja1!$H$10,Hoja1!$J$10,Hoja1!$L$10,Hoja1!$N$10)</c:f>
              <c:numCache>
                <c:formatCode>General</c:formatCode>
                <c:ptCount val="7"/>
                <c:pt idx="0">
                  <c:v>17.97</c:v>
                </c:pt>
                <c:pt idx="1">
                  <c:v>16.26</c:v>
                </c:pt>
                <c:pt idx="2">
                  <c:v>13.25</c:v>
                </c:pt>
                <c:pt idx="3">
                  <c:v>10.5</c:v>
                </c:pt>
                <c:pt idx="4">
                  <c:v>9.97</c:v>
                </c:pt>
                <c:pt idx="5">
                  <c:v>7.95</c:v>
                </c:pt>
                <c:pt idx="6">
                  <c:v>8.44</c:v>
                </c:pt>
              </c:numCache>
            </c:numRef>
          </c:val>
        </c:ser>
        <c:ser>
          <c:idx val="8"/>
          <c:order val="8"/>
          <c:tx>
            <c:v>IX</c:v>
          </c:tx>
          <c:spPr>
            <a:ln w="44036">
              <a:solidFill>
                <a:srgbClr val="FF6600"/>
              </a:solidFill>
              <a:prstDash val="solid"/>
            </a:ln>
          </c:spPr>
          <c:marker>
            <c:symbol val="circle"/>
            <c:size val="5"/>
            <c:spPr>
              <a:noFill/>
              <a:ln>
                <a:solidFill>
                  <a:srgbClr val="FF6600"/>
                </a:solidFill>
                <a:prstDash val="solid"/>
              </a:ln>
            </c:spPr>
          </c:marker>
          <c:cat>
            <c:numRef>
              <c:f>(Hoja1!$B$1,Hoja1!$D$1,Hoja1!$F$1,Hoja1!$H$1,Hoja1!$J$1,Hoja1!$L$1,Hoja1!$N$1)</c:f>
              <c:numCache>
                <c:formatCode>General</c:formatCode>
                <c:ptCount val="7"/>
                <c:pt idx="0">
                  <c:v>1990.0</c:v>
                </c:pt>
                <c:pt idx="1">
                  <c:v>1992.0</c:v>
                </c:pt>
                <c:pt idx="2">
                  <c:v>1994.0</c:v>
                </c:pt>
                <c:pt idx="3">
                  <c:v>1996.0</c:v>
                </c:pt>
                <c:pt idx="4">
                  <c:v>1998.0</c:v>
                </c:pt>
                <c:pt idx="5">
                  <c:v>2000.0</c:v>
                </c:pt>
                <c:pt idx="6">
                  <c:v>2003.0</c:v>
                </c:pt>
              </c:numCache>
            </c:numRef>
          </c:cat>
          <c:val>
            <c:numRef>
              <c:f>(Hoja1!$B$11,Hoja1!$D$11,Hoja1!$F$11,Hoja1!$H$11,Hoja1!$J$11,Hoja1!$L$11,Hoja1!$N$11)</c:f>
              <c:numCache>
                <c:formatCode>General</c:formatCode>
                <c:ptCount val="7"/>
                <c:pt idx="0">
                  <c:v>21.62</c:v>
                </c:pt>
                <c:pt idx="1">
                  <c:v>12.27</c:v>
                </c:pt>
                <c:pt idx="2">
                  <c:v>10.86</c:v>
                </c:pt>
                <c:pt idx="3">
                  <c:v>11.92</c:v>
                </c:pt>
                <c:pt idx="4">
                  <c:v>11.94</c:v>
                </c:pt>
                <c:pt idx="5">
                  <c:v>11.28</c:v>
                </c:pt>
                <c:pt idx="6">
                  <c:v>9.47</c:v>
                </c:pt>
              </c:numCache>
            </c:numRef>
          </c:val>
        </c:ser>
        <c:ser>
          <c:idx val="9"/>
          <c:order val="9"/>
          <c:tx>
            <c:v>X</c:v>
          </c:tx>
          <c:spPr>
            <a:ln w="14679">
              <a:solidFill>
                <a:srgbClr val="DD0806"/>
              </a:solidFill>
              <a:prstDash val="solid"/>
            </a:ln>
          </c:spPr>
          <c:marker>
            <c:symbol val="diamond"/>
            <c:size val="6"/>
            <c:spPr>
              <a:solidFill>
                <a:srgbClr val="CCFFFF"/>
              </a:solidFill>
              <a:ln>
                <a:solidFill>
                  <a:srgbClr val="DD0806"/>
                </a:solidFill>
                <a:prstDash val="solid"/>
              </a:ln>
            </c:spPr>
          </c:marker>
          <c:cat>
            <c:numRef>
              <c:f>(Hoja1!$B$1,Hoja1!$D$1,Hoja1!$F$1,Hoja1!$H$1,Hoja1!$J$1,Hoja1!$L$1,Hoja1!$N$1)</c:f>
              <c:numCache>
                <c:formatCode>General</c:formatCode>
                <c:ptCount val="7"/>
                <c:pt idx="0">
                  <c:v>1990.0</c:v>
                </c:pt>
                <c:pt idx="1">
                  <c:v>1992.0</c:v>
                </c:pt>
                <c:pt idx="2">
                  <c:v>1994.0</c:v>
                </c:pt>
                <c:pt idx="3">
                  <c:v>1996.0</c:v>
                </c:pt>
                <c:pt idx="4">
                  <c:v>1998.0</c:v>
                </c:pt>
                <c:pt idx="5">
                  <c:v>2000.0</c:v>
                </c:pt>
                <c:pt idx="6">
                  <c:v>2003.0</c:v>
                </c:pt>
              </c:numCache>
            </c:numRef>
          </c:cat>
          <c:val>
            <c:numRef>
              <c:f>(Hoja1!$B$12,Hoja1!$D$12,Hoja1!$F$12,Hoja1!$H$12,Hoja1!$J$12,Hoja1!$L$12,Hoja1!$N$12)</c:f>
              <c:numCache>
                <c:formatCode>General</c:formatCode>
                <c:ptCount val="7"/>
                <c:pt idx="0">
                  <c:v>13.61</c:v>
                </c:pt>
                <c:pt idx="1">
                  <c:v>9.81</c:v>
                </c:pt>
                <c:pt idx="2">
                  <c:v>9.140000000000001</c:v>
                </c:pt>
                <c:pt idx="3">
                  <c:v>7.819999999999998</c:v>
                </c:pt>
                <c:pt idx="4">
                  <c:v>8.66</c:v>
                </c:pt>
                <c:pt idx="5">
                  <c:v>7.04</c:v>
                </c:pt>
                <c:pt idx="6">
                  <c:v>4.8</c:v>
                </c:pt>
              </c:numCache>
            </c:numRef>
          </c:val>
        </c:ser>
        <c:ser>
          <c:idx val="10"/>
          <c:order val="10"/>
          <c:tx>
            <c:v>XI</c:v>
          </c:tx>
          <c:spPr>
            <a:ln w="14679">
              <a:solidFill>
                <a:srgbClr val="CCFFCC"/>
              </a:solidFill>
              <a:prstDash val="solid"/>
            </a:ln>
          </c:spPr>
          <c:marker>
            <c:symbol val="square"/>
            <c:size val="5"/>
            <c:spPr>
              <a:solidFill>
                <a:srgbClr val="CCFFCC"/>
              </a:solidFill>
              <a:ln>
                <a:solidFill>
                  <a:srgbClr val="CCFFCC"/>
                </a:solidFill>
                <a:prstDash val="solid"/>
              </a:ln>
            </c:spPr>
          </c:marker>
          <c:cat>
            <c:numRef>
              <c:f>(Hoja1!$B$1,Hoja1!$D$1,Hoja1!$F$1,Hoja1!$H$1,Hoja1!$J$1,Hoja1!$L$1,Hoja1!$N$1)</c:f>
              <c:numCache>
                <c:formatCode>General</c:formatCode>
                <c:ptCount val="7"/>
                <c:pt idx="0">
                  <c:v>1990.0</c:v>
                </c:pt>
                <c:pt idx="1">
                  <c:v>1992.0</c:v>
                </c:pt>
                <c:pt idx="2">
                  <c:v>1994.0</c:v>
                </c:pt>
                <c:pt idx="3">
                  <c:v>1996.0</c:v>
                </c:pt>
                <c:pt idx="4">
                  <c:v>1998.0</c:v>
                </c:pt>
                <c:pt idx="5">
                  <c:v>2000.0</c:v>
                </c:pt>
                <c:pt idx="6">
                  <c:v>2003.0</c:v>
                </c:pt>
              </c:numCache>
            </c:numRef>
          </c:cat>
          <c:val>
            <c:numRef>
              <c:f>(Hoja1!$B$13,Hoja1!$D$13,Hoja1!$F$13,Hoja1!$H$13,Hoja1!$J$13,Hoja1!$L$13,Hoja1!$N$13)</c:f>
              <c:numCache>
                <c:formatCode>General</c:formatCode>
                <c:ptCount val="7"/>
                <c:pt idx="0">
                  <c:v>8.99</c:v>
                </c:pt>
                <c:pt idx="1">
                  <c:v>6.95</c:v>
                </c:pt>
                <c:pt idx="2">
                  <c:v>8.09</c:v>
                </c:pt>
                <c:pt idx="3">
                  <c:v>4.58</c:v>
                </c:pt>
                <c:pt idx="4">
                  <c:v>1.71</c:v>
                </c:pt>
                <c:pt idx="5">
                  <c:v>4.7</c:v>
                </c:pt>
                <c:pt idx="6">
                  <c:v>4.22</c:v>
                </c:pt>
              </c:numCache>
            </c:numRef>
          </c:val>
        </c:ser>
        <c:ser>
          <c:idx val="11"/>
          <c:order val="11"/>
          <c:tx>
            <c:v>XII</c:v>
          </c:tx>
          <c:spPr>
            <a:ln w="14679">
              <a:solidFill>
                <a:srgbClr val="FFFF99"/>
              </a:solidFill>
              <a:prstDash val="solid"/>
            </a:ln>
          </c:spPr>
          <c:marker>
            <c:symbol val="triangle"/>
            <c:size val="5"/>
            <c:spPr>
              <a:solidFill>
                <a:srgbClr val="FFFF99"/>
              </a:solidFill>
              <a:ln>
                <a:solidFill>
                  <a:srgbClr val="FFFF99"/>
                </a:solidFill>
                <a:prstDash val="solid"/>
              </a:ln>
            </c:spPr>
          </c:marker>
          <c:cat>
            <c:numRef>
              <c:f>(Hoja1!$B$1,Hoja1!$D$1,Hoja1!$F$1,Hoja1!$H$1,Hoja1!$J$1,Hoja1!$L$1,Hoja1!$N$1)</c:f>
              <c:numCache>
                <c:formatCode>General</c:formatCode>
                <c:ptCount val="7"/>
                <c:pt idx="0">
                  <c:v>1990.0</c:v>
                </c:pt>
                <c:pt idx="1">
                  <c:v>1992.0</c:v>
                </c:pt>
                <c:pt idx="2">
                  <c:v>1994.0</c:v>
                </c:pt>
                <c:pt idx="3">
                  <c:v>1996.0</c:v>
                </c:pt>
                <c:pt idx="4">
                  <c:v>1998.0</c:v>
                </c:pt>
                <c:pt idx="5">
                  <c:v>2000.0</c:v>
                </c:pt>
                <c:pt idx="6">
                  <c:v>2003.0</c:v>
                </c:pt>
              </c:numCache>
            </c:numRef>
          </c:cat>
          <c:val>
            <c:numRef>
              <c:f>(Hoja1!$B$14,Hoja1!$D$14,Hoja1!$F$14,Hoja1!$H$14,Hoja1!$J$14,Hoja1!$L$14,Hoja1!$N$14)</c:f>
              <c:numCache>
                <c:formatCode>General</c:formatCode>
                <c:ptCount val="7"/>
                <c:pt idx="0">
                  <c:v>8.630000000000001</c:v>
                </c:pt>
                <c:pt idx="1">
                  <c:v>4.46</c:v>
                </c:pt>
                <c:pt idx="2">
                  <c:v>2.46</c:v>
                </c:pt>
                <c:pt idx="3">
                  <c:v>2.73</c:v>
                </c:pt>
                <c:pt idx="4">
                  <c:v>1.09</c:v>
                </c:pt>
                <c:pt idx="5">
                  <c:v>3.65</c:v>
                </c:pt>
                <c:pt idx="6">
                  <c:v>2.45</c:v>
                </c:pt>
              </c:numCache>
            </c:numRef>
          </c:val>
        </c:ser>
        <c:ser>
          <c:idx val="12"/>
          <c:order val="12"/>
          <c:tx>
            <c:v>R.M.</c:v>
          </c:tx>
          <c:spPr>
            <a:ln w="14679">
              <a:solidFill>
                <a:srgbClr val="99CCFF"/>
              </a:solidFill>
              <a:prstDash val="solid"/>
            </a:ln>
          </c:spPr>
          <c:marker>
            <c:symbol val="x"/>
            <c:size val="5"/>
            <c:spPr>
              <a:noFill/>
              <a:ln>
                <a:solidFill>
                  <a:srgbClr val="99CCFF"/>
                </a:solidFill>
                <a:prstDash val="solid"/>
              </a:ln>
            </c:spPr>
          </c:marker>
          <c:cat>
            <c:numRef>
              <c:f>(Hoja1!$B$1,Hoja1!$D$1,Hoja1!$F$1,Hoja1!$H$1,Hoja1!$J$1,Hoja1!$L$1,Hoja1!$N$1)</c:f>
              <c:numCache>
                <c:formatCode>General</c:formatCode>
                <c:ptCount val="7"/>
                <c:pt idx="0">
                  <c:v>1990.0</c:v>
                </c:pt>
                <c:pt idx="1">
                  <c:v>1992.0</c:v>
                </c:pt>
                <c:pt idx="2">
                  <c:v>1994.0</c:v>
                </c:pt>
                <c:pt idx="3">
                  <c:v>1996.0</c:v>
                </c:pt>
                <c:pt idx="4">
                  <c:v>1998.0</c:v>
                </c:pt>
                <c:pt idx="5">
                  <c:v>2000.0</c:v>
                </c:pt>
                <c:pt idx="6">
                  <c:v>2003.0</c:v>
                </c:pt>
              </c:numCache>
            </c:numRef>
          </c:cat>
          <c:val>
            <c:numRef>
              <c:f>(Hoja1!$B$15,Hoja1!$D$15,Hoja1!$F$15,Hoja1!$H$15,Hoja1!$J$15,Hoja1!$L$15,Hoja1!$N$15)</c:f>
              <c:numCache>
                <c:formatCode>General</c:formatCode>
                <c:ptCount val="7"/>
                <c:pt idx="0">
                  <c:v>9.56</c:v>
                </c:pt>
                <c:pt idx="1">
                  <c:v>5.99</c:v>
                </c:pt>
                <c:pt idx="2">
                  <c:v>4.54</c:v>
                </c:pt>
                <c:pt idx="3">
                  <c:v>2.64</c:v>
                </c:pt>
                <c:pt idx="4">
                  <c:v>3.5</c:v>
                </c:pt>
                <c:pt idx="5">
                  <c:v>4.08</c:v>
                </c:pt>
                <c:pt idx="6">
                  <c:v>2.85</c:v>
                </c:pt>
              </c:numCache>
            </c:numRef>
          </c:val>
        </c:ser>
        <c:marker val="1"/>
        <c:axId val="615254696"/>
        <c:axId val="614992632"/>
      </c:lineChart>
      <c:catAx>
        <c:axId val="615254696"/>
        <c:scaling>
          <c:orientation val="minMax"/>
        </c:scaling>
        <c:axPos val="b"/>
        <c:numFmt formatCode="General" sourceLinked="1"/>
        <c:tickLblPos val="nextTo"/>
        <c:spPr>
          <a:ln w="3670">
            <a:solidFill>
              <a:srgbClr val="000000"/>
            </a:solidFill>
            <a:prstDash val="solid"/>
          </a:ln>
        </c:spPr>
        <c:txPr>
          <a:bodyPr rot="0" vert="horz"/>
          <a:lstStyle/>
          <a:p>
            <a:pPr>
              <a:defRPr lang="en-US" sz="578" b="0" i="0" u="none" strike="noStrike" baseline="0">
                <a:solidFill>
                  <a:srgbClr val="000000"/>
                </a:solidFill>
                <a:latin typeface="Arial"/>
                <a:ea typeface="Arial"/>
                <a:cs typeface="Arial"/>
              </a:defRPr>
            </a:pPr>
            <a:endParaRPr lang="es-ES_tradnl"/>
          </a:p>
        </c:txPr>
        <c:crossAx val="614992632"/>
        <c:crosses val="autoZero"/>
        <c:auto val="1"/>
        <c:lblAlgn val="ctr"/>
        <c:lblOffset val="100"/>
        <c:tickLblSkip val="1"/>
        <c:tickMarkSkip val="1"/>
      </c:catAx>
      <c:valAx>
        <c:axId val="614992632"/>
        <c:scaling>
          <c:orientation val="minMax"/>
        </c:scaling>
        <c:axPos val="l"/>
        <c:majorGridlines>
          <c:spPr>
            <a:ln w="3670">
              <a:solidFill>
                <a:srgbClr val="000000"/>
              </a:solidFill>
              <a:prstDash val="solid"/>
            </a:ln>
          </c:spPr>
        </c:majorGridlines>
        <c:numFmt formatCode="General" sourceLinked="1"/>
        <c:tickLblPos val="nextTo"/>
        <c:spPr>
          <a:ln w="3670">
            <a:solidFill>
              <a:srgbClr val="000000"/>
            </a:solidFill>
            <a:prstDash val="solid"/>
          </a:ln>
        </c:spPr>
        <c:txPr>
          <a:bodyPr rot="0" vert="horz"/>
          <a:lstStyle/>
          <a:p>
            <a:pPr>
              <a:defRPr lang="en-US" sz="578" b="0" i="0" u="none" strike="noStrike" baseline="0">
                <a:solidFill>
                  <a:srgbClr val="000000"/>
                </a:solidFill>
                <a:latin typeface="Arial"/>
                <a:ea typeface="Arial"/>
                <a:cs typeface="Arial"/>
              </a:defRPr>
            </a:pPr>
            <a:endParaRPr lang="es-ES_tradnl"/>
          </a:p>
        </c:txPr>
        <c:crossAx val="615254696"/>
        <c:crosses val="autoZero"/>
        <c:crossBetween val="between"/>
      </c:valAx>
      <c:spPr>
        <a:solidFill>
          <a:srgbClr val="C0C0C0"/>
        </a:solidFill>
        <a:ln w="14679">
          <a:solidFill>
            <a:srgbClr val="808080"/>
          </a:solidFill>
          <a:prstDash val="solid"/>
        </a:ln>
      </c:spPr>
    </c:plotArea>
    <c:legend>
      <c:legendPos val="b"/>
      <c:layout>
        <c:manualLayout>
          <c:xMode val="edge"/>
          <c:yMode val="edge"/>
          <c:x val="0.0486652360383422"/>
          <c:y val="0.772666312643558"/>
          <c:w val="0.949362503082684"/>
          <c:h val="0.227333687356442"/>
        </c:manualLayout>
      </c:layout>
      <c:spPr>
        <a:solidFill>
          <a:srgbClr val="FFFFFF"/>
        </a:solidFill>
        <a:ln w="3670">
          <a:solidFill>
            <a:srgbClr val="000000"/>
          </a:solidFill>
          <a:prstDash val="solid"/>
        </a:ln>
      </c:spPr>
      <c:txPr>
        <a:bodyPr/>
        <a:lstStyle/>
        <a:p>
          <a:pPr>
            <a:defRPr lang="en-US" sz="1063" b="0" i="0" u="none" strike="noStrike" baseline="0">
              <a:solidFill>
                <a:srgbClr val="000000"/>
              </a:solidFill>
              <a:latin typeface="Arial"/>
              <a:ea typeface="Arial"/>
              <a:cs typeface="Arial"/>
            </a:defRPr>
          </a:pPr>
          <a:endParaRPr lang="es-ES_tradnl"/>
        </a:p>
      </c:txPr>
    </c:legend>
    <c:plotVisOnly val="1"/>
    <c:dispBlanksAs val="gap"/>
  </c:chart>
  <c:spPr>
    <a:noFill/>
    <a:ln>
      <a:noFill/>
    </a:ln>
  </c:spPr>
  <c:txPr>
    <a:bodyPr/>
    <a:lstStyle/>
    <a:p>
      <a:pPr>
        <a:defRPr sz="578" b="0" i="0" u="none" strike="noStrike" baseline="0">
          <a:solidFill>
            <a:srgbClr val="000000"/>
          </a:solidFill>
          <a:latin typeface="Arial"/>
          <a:ea typeface="Arial"/>
          <a:cs typeface="Arial"/>
        </a:defRPr>
      </a:pPr>
      <a:endParaRPr lang="es-ES_tradnl"/>
    </a:p>
  </c:txPr>
  <c:externalData r:id="rId1"/>
</c:chartSpace>
</file>

<file path=ppt/diagrams/_rels/data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image" Target="../media/image75.png"/><Relationship Id="rId2" Type="http://schemas.openxmlformats.org/officeDocument/2006/relationships/image" Target="../media/image76.png"/></Relationships>
</file>

<file path=ppt/diagrams/_rels/data2.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image" Target="../media/image79.png"/><Relationship Id="rId2" Type="http://schemas.openxmlformats.org/officeDocument/2006/relationships/image" Target="../media/image8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image" Target="../media/image75.png"/><Relationship Id="rId2" Type="http://schemas.openxmlformats.org/officeDocument/2006/relationships/image" Target="../media/image7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image" Target="../media/image79.png"/><Relationship Id="rId2" Type="http://schemas.openxmlformats.org/officeDocument/2006/relationships/image" Target="../media/image8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BF6ED8-7922-3043-BC19-C53ECB29E851}" type="doc">
      <dgm:prSet loTypeId="urn:microsoft.com/office/officeart/2005/8/layout/matrix2" loCatId="matrix" qsTypeId="urn:microsoft.com/office/officeart/2005/8/quickstyle/simple4" qsCatId="simple" csTypeId="urn:microsoft.com/office/officeart/2005/8/colors/accent1_2" csCatId="accent1" phldr="1"/>
      <dgm:spPr/>
      <dgm:t>
        <a:bodyPr/>
        <a:lstStyle/>
        <a:p>
          <a:endParaRPr lang="es-ES_tradnl"/>
        </a:p>
      </dgm:t>
    </dgm:pt>
    <dgm:pt modelId="{424126A9-E584-0E4A-BBCF-394728153C6C}">
      <dgm:prSet phldrT="[Texto]" custT="1"/>
      <dgm:spPr>
        <a:blipFill rotWithShape="0">
          <a:blip xmlns:r="http://schemas.openxmlformats.org/officeDocument/2006/relationships" r:embed="rId1"/>
          <a:stretch>
            <a:fillRect/>
          </a:stretch>
        </a:blipFill>
      </dgm:spPr>
      <dgm:t>
        <a:bodyPr/>
        <a:lstStyle/>
        <a:p>
          <a:r>
            <a:rPr lang="es-ES_tradnl" sz="1400" dirty="0" smtClean="0"/>
            <a:t>T. crítica</a:t>
          </a:r>
          <a:endParaRPr lang="es-ES_tradnl" sz="1400" dirty="0"/>
        </a:p>
      </dgm:t>
    </dgm:pt>
    <dgm:pt modelId="{3041289E-3553-1F4D-9E38-ED07D5720549}" type="parTrans" cxnId="{6C139933-E1C9-0449-AA51-630C9E91D847}">
      <dgm:prSet/>
      <dgm:spPr/>
      <dgm:t>
        <a:bodyPr/>
        <a:lstStyle/>
        <a:p>
          <a:endParaRPr lang="es-ES_tradnl"/>
        </a:p>
      </dgm:t>
    </dgm:pt>
    <dgm:pt modelId="{E3FBD72B-034C-864B-99BD-244AD0AE1473}" type="sibTrans" cxnId="{6C139933-E1C9-0449-AA51-630C9E91D847}">
      <dgm:prSet/>
      <dgm:spPr/>
      <dgm:t>
        <a:bodyPr/>
        <a:lstStyle/>
        <a:p>
          <a:endParaRPr lang="es-ES_tradnl"/>
        </a:p>
      </dgm:t>
    </dgm:pt>
    <dgm:pt modelId="{EF486D93-7C0E-4C4F-87DB-80E2EC64BE6F}">
      <dgm:prSet phldrT="[Texto]" custT="1"/>
      <dgm:spPr>
        <a:blipFill rotWithShape="0">
          <a:blip xmlns:r="http://schemas.openxmlformats.org/officeDocument/2006/relationships" r:embed="rId2"/>
          <a:stretch>
            <a:fillRect/>
          </a:stretch>
        </a:blipFill>
      </dgm:spPr>
      <dgm:t>
        <a:bodyPr/>
        <a:lstStyle/>
        <a:p>
          <a:r>
            <a:rPr lang="es-ES_tradnl" sz="1400" dirty="0" err="1" smtClean="0">
              <a:latin typeface="Arial"/>
              <a:cs typeface="Arial"/>
            </a:rPr>
            <a:t>Anti</a:t>
          </a:r>
          <a:r>
            <a:rPr lang="es-ES_tradnl" sz="1400" dirty="0" smtClean="0">
              <a:latin typeface="Arial"/>
              <a:cs typeface="Arial"/>
            </a:rPr>
            <a:t> opresivos</a:t>
          </a:r>
          <a:endParaRPr lang="es-ES_tradnl" sz="1400" dirty="0">
            <a:latin typeface="Arial"/>
            <a:cs typeface="Arial"/>
          </a:endParaRPr>
        </a:p>
      </dgm:t>
    </dgm:pt>
    <dgm:pt modelId="{DA71BBFA-2A2F-7646-9082-3786FDDE8576}" type="parTrans" cxnId="{82D0E85C-BCBD-5040-8D06-A6A76136A846}">
      <dgm:prSet/>
      <dgm:spPr/>
      <dgm:t>
        <a:bodyPr/>
        <a:lstStyle/>
        <a:p>
          <a:endParaRPr lang="es-ES_tradnl"/>
        </a:p>
      </dgm:t>
    </dgm:pt>
    <dgm:pt modelId="{E14898BE-F454-154E-A301-BB804FC0D751}" type="sibTrans" cxnId="{82D0E85C-BCBD-5040-8D06-A6A76136A846}">
      <dgm:prSet/>
      <dgm:spPr/>
      <dgm:t>
        <a:bodyPr/>
        <a:lstStyle/>
        <a:p>
          <a:endParaRPr lang="es-ES_tradnl"/>
        </a:p>
      </dgm:t>
    </dgm:pt>
    <dgm:pt modelId="{70B3DFA9-7846-0A43-BED1-F7ECA5D3304D}">
      <dgm:prSet phldrT="[Texto]" custT="1"/>
      <dgm:spPr>
        <a:blipFill rotWithShape="0">
          <a:blip xmlns:r="http://schemas.openxmlformats.org/officeDocument/2006/relationships" r:embed="rId3"/>
          <a:stretch>
            <a:fillRect/>
          </a:stretch>
        </a:blipFill>
      </dgm:spPr>
      <dgm:t>
        <a:bodyPr/>
        <a:lstStyle/>
        <a:p>
          <a:r>
            <a:rPr lang="es-ES_tradnl" sz="1400" dirty="0" smtClean="0">
              <a:latin typeface="Arial"/>
              <a:cs typeface="Arial"/>
            </a:rPr>
            <a:t>Post estructuralistas</a:t>
          </a:r>
          <a:endParaRPr lang="es-ES_tradnl" sz="1400" dirty="0">
            <a:latin typeface="Arial"/>
            <a:cs typeface="Arial"/>
          </a:endParaRPr>
        </a:p>
      </dgm:t>
    </dgm:pt>
    <dgm:pt modelId="{A6039F3E-C657-BB47-89AA-A362C9604BBF}" type="parTrans" cxnId="{0CF1F6D7-021F-0E4A-AEE3-ADB01876C4EC}">
      <dgm:prSet/>
      <dgm:spPr/>
      <dgm:t>
        <a:bodyPr/>
        <a:lstStyle/>
        <a:p>
          <a:endParaRPr lang="es-ES_tradnl"/>
        </a:p>
      </dgm:t>
    </dgm:pt>
    <dgm:pt modelId="{6A099892-8376-0C42-B6F6-8197C6F3C478}" type="sibTrans" cxnId="{0CF1F6D7-021F-0E4A-AEE3-ADB01876C4EC}">
      <dgm:prSet/>
      <dgm:spPr/>
      <dgm:t>
        <a:bodyPr/>
        <a:lstStyle/>
        <a:p>
          <a:endParaRPr lang="es-ES_tradnl"/>
        </a:p>
      </dgm:t>
    </dgm:pt>
    <dgm:pt modelId="{28F81DAC-E6F6-9D47-9ADD-90D5369C5F4F}">
      <dgm:prSet phldrT="[Texto]" custT="1"/>
      <dgm:spPr>
        <a:blipFill rotWithShape="0">
          <a:blip xmlns:r="http://schemas.openxmlformats.org/officeDocument/2006/relationships" r:embed="rId4"/>
          <a:stretch>
            <a:fillRect/>
          </a:stretch>
        </a:blipFill>
      </dgm:spPr>
      <dgm:t>
        <a:bodyPr/>
        <a:lstStyle/>
        <a:p>
          <a:r>
            <a:rPr lang="es-ES_tradnl" sz="1400" dirty="0" smtClean="0">
              <a:latin typeface="Arial"/>
              <a:cs typeface="Arial"/>
            </a:rPr>
            <a:t>EBP</a:t>
          </a:r>
          <a:endParaRPr lang="es-ES_tradnl" sz="1400" dirty="0">
            <a:latin typeface="Arial"/>
            <a:cs typeface="Arial"/>
          </a:endParaRPr>
        </a:p>
      </dgm:t>
    </dgm:pt>
    <dgm:pt modelId="{718BC957-7AFA-DA4A-BC90-F630237D48CB}" type="parTrans" cxnId="{FB7F12E0-288D-C241-8A37-6DC8666C2DB3}">
      <dgm:prSet/>
      <dgm:spPr/>
      <dgm:t>
        <a:bodyPr/>
        <a:lstStyle/>
        <a:p>
          <a:endParaRPr lang="es-ES_tradnl"/>
        </a:p>
      </dgm:t>
    </dgm:pt>
    <dgm:pt modelId="{D7397BCC-ECBE-304F-AA64-1C0CFED06B8C}" type="sibTrans" cxnId="{FB7F12E0-288D-C241-8A37-6DC8666C2DB3}">
      <dgm:prSet/>
      <dgm:spPr/>
      <dgm:t>
        <a:bodyPr/>
        <a:lstStyle/>
        <a:p>
          <a:endParaRPr lang="es-ES_tradnl"/>
        </a:p>
      </dgm:t>
    </dgm:pt>
    <dgm:pt modelId="{1454B760-4289-B847-BFD6-8BE3C91C79F6}" type="pres">
      <dgm:prSet presAssocID="{B1BF6ED8-7922-3043-BC19-C53ECB29E851}" presName="matrix" presStyleCnt="0">
        <dgm:presLayoutVars>
          <dgm:chMax val="1"/>
          <dgm:dir/>
          <dgm:resizeHandles val="exact"/>
        </dgm:presLayoutVars>
      </dgm:prSet>
      <dgm:spPr/>
      <dgm:t>
        <a:bodyPr/>
        <a:lstStyle/>
        <a:p>
          <a:endParaRPr lang="es-ES_tradnl"/>
        </a:p>
      </dgm:t>
    </dgm:pt>
    <dgm:pt modelId="{277FA1BC-F818-924F-B5C4-0C9DC045B856}" type="pres">
      <dgm:prSet presAssocID="{B1BF6ED8-7922-3043-BC19-C53ECB29E851}" presName="axisShape" presStyleLbl="bgShp" presStyleIdx="0" presStyleCnt="1"/>
      <dgm:spPr/>
    </dgm:pt>
    <dgm:pt modelId="{5076DCF2-4BCB-604D-87E1-A11C00B7718A}" type="pres">
      <dgm:prSet presAssocID="{B1BF6ED8-7922-3043-BC19-C53ECB29E851}" presName="rect1" presStyleLbl="node1" presStyleIdx="0" presStyleCnt="4">
        <dgm:presLayoutVars>
          <dgm:chMax val="0"/>
          <dgm:chPref val="0"/>
          <dgm:bulletEnabled val="1"/>
        </dgm:presLayoutVars>
      </dgm:prSet>
      <dgm:spPr/>
      <dgm:t>
        <a:bodyPr/>
        <a:lstStyle/>
        <a:p>
          <a:endParaRPr lang="es-ES_tradnl"/>
        </a:p>
      </dgm:t>
    </dgm:pt>
    <dgm:pt modelId="{EB2108A4-02AF-DC4D-9947-E439626B3229}" type="pres">
      <dgm:prSet presAssocID="{B1BF6ED8-7922-3043-BC19-C53ECB29E851}" presName="rect2" presStyleLbl="node1" presStyleIdx="1" presStyleCnt="4">
        <dgm:presLayoutVars>
          <dgm:chMax val="0"/>
          <dgm:chPref val="0"/>
          <dgm:bulletEnabled val="1"/>
        </dgm:presLayoutVars>
      </dgm:prSet>
      <dgm:spPr/>
      <dgm:t>
        <a:bodyPr/>
        <a:lstStyle/>
        <a:p>
          <a:endParaRPr lang="es-ES_tradnl"/>
        </a:p>
      </dgm:t>
    </dgm:pt>
    <dgm:pt modelId="{1538045D-8826-F44B-9D9C-1A57AAC399D5}" type="pres">
      <dgm:prSet presAssocID="{B1BF6ED8-7922-3043-BC19-C53ECB29E851}" presName="rect3" presStyleLbl="node1" presStyleIdx="2" presStyleCnt="4">
        <dgm:presLayoutVars>
          <dgm:chMax val="0"/>
          <dgm:chPref val="0"/>
          <dgm:bulletEnabled val="1"/>
        </dgm:presLayoutVars>
      </dgm:prSet>
      <dgm:spPr/>
      <dgm:t>
        <a:bodyPr/>
        <a:lstStyle/>
        <a:p>
          <a:endParaRPr lang="es-ES_tradnl"/>
        </a:p>
      </dgm:t>
    </dgm:pt>
    <dgm:pt modelId="{412F8485-4B0C-E444-9684-4A7639F45F0E}" type="pres">
      <dgm:prSet presAssocID="{B1BF6ED8-7922-3043-BC19-C53ECB29E851}" presName="rect4" presStyleLbl="node1" presStyleIdx="3" presStyleCnt="4">
        <dgm:presLayoutVars>
          <dgm:chMax val="0"/>
          <dgm:chPref val="0"/>
          <dgm:bulletEnabled val="1"/>
        </dgm:presLayoutVars>
      </dgm:prSet>
      <dgm:spPr/>
      <dgm:t>
        <a:bodyPr/>
        <a:lstStyle/>
        <a:p>
          <a:endParaRPr lang="es-ES_tradnl"/>
        </a:p>
      </dgm:t>
    </dgm:pt>
  </dgm:ptLst>
  <dgm:cxnLst>
    <dgm:cxn modelId="{82D0E85C-BCBD-5040-8D06-A6A76136A846}" srcId="{B1BF6ED8-7922-3043-BC19-C53ECB29E851}" destId="{EF486D93-7C0E-4C4F-87DB-80E2EC64BE6F}" srcOrd="1" destOrd="0" parTransId="{DA71BBFA-2A2F-7646-9082-3786FDDE8576}" sibTransId="{E14898BE-F454-154E-A301-BB804FC0D751}"/>
    <dgm:cxn modelId="{C86B2A05-0120-764B-94B7-AC048387E2DF}" type="presOf" srcId="{B1BF6ED8-7922-3043-BC19-C53ECB29E851}" destId="{1454B760-4289-B847-BFD6-8BE3C91C79F6}" srcOrd="0" destOrd="0" presId="urn:microsoft.com/office/officeart/2005/8/layout/matrix2"/>
    <dgm:cxn modelId="{DBF69D69-EBEB-9049-9900-3C5930B41F02}" type="presOf" srcId="{70B3DFA9-7846-0A43-BED1-F7ECA5D3304D}" destId="{1538045D-8826-F44B-9D9C-1A57AAC399D5}" srcOrd="0" destOrd="0" presId="urn:microsoft.com/office/officeart/2005/8/layout/matrix2"/>
    <dgm:cxn modelId="{6C139933-E1C9-0449-AA51-630C9E91D847}" srcId="{B1BF6ED8-7922-3043-BC19-C53ECB29E851}" destId="{424126A9-E584-0E4A-BBCF-394728153C6C}" srcOrd="0" destOrd="0" parTransId="{3041289E-3553-1F4D-9E38-ED07D5720549}" sibTransId="{E3FBD72B-034C-864B-99BD-244AD0AE1473}"/>
    <dgm:cxn modelId="{FB7F12E0-288D-C241-8A37-6DC8666C2DB3}" srcId="{B1BF6ED8-7922-3043-BC19-C53ECB29E851}" destId="{28F81DAC-E6F6-9D47-9ADD-90D5369C5F4F}" srcOrd="3" destOrd="0" parTransId="{718BC957-7AFA-DA4A-BC90-F630237D48CB}" sibTransId="{D7397BCC-ECBE-304F-AA64-1C0CFED06B8C}"/>
    <dgm:cxn modelId="{895D562F-116F-3C4C-B3DD-0C1F2C0DF1E4}" type="presOf" srcId="{EF486D93-7C0E-4C4F-87DB-80E2EC64BE6F}" destId="{EB2108A4-02AF-DC4D-9947-E439626B3229}" srcOrd="0" destOrd="0" presId="urn:microsoft.com/office/officeart/2005/8/layout/matrix2"/>
    <dgm:cxn modelId="{E14647B2-2169-7343-88ED-03D6D405490E}" type="presOf" srcId="{28F81DAC-E6F6-9D47-9ADD-90D5369C5F4F}" destId="{412F8485-4B0C-E444-9684-4A7639F45F0E}" srcOrd="0" destOrd="0" presId="urn:microsoft.com/office/officeart/2005/8/layout/matrix2"/>
    <dgm:cxn modelId="{D8E41DBD-0EC1-7543-BCC9-D16AFA3C6F74}" type="presOf" srcId="{424126A9-E584-0E4A-BBCF-394728153C6C}" destId="{5076DCF2-4BCB-604D-87E1-A11C00B7718A}" srcOrd="0" destOrd="0" presId="urn:microsoft.com/office/officeart/2005/8/layout/matrix2"/>
    <dgm:cxn modelId="{0CF1F6D7-021F-0E4A-AEE3-ADB01876C4EC}" srcId="{B1BF6ED8-7922-3043-BC19-C53ECB29E851}" destId="{70B3DFA9-7846-0A43-BED1-F7ECA5D3304D}" srcOrd="2" destOrd="0" parTransId="{A6039F3E-C657-BB47-89AA-A362C9604BBF}" sibTransId="{6A099892-8376-0C42-B6F6-8197C6F3C478}"/>
    <dgm:cxn modelId="{7478C11A-8167-844E-9A04-954EC42906A7}" type="presParOf" srcId="{1454B760-4289-B847-BFD6-8BE3C91C79F6}" destId="{277FA1BC-F818-924F-B5C4-0C9DC045B856}" srcOrd="0" destOrd="0" presId="urn:microsoft.com/office/officeart/2005/8/layout/matrix2"/>
    <dgm:cxn modelId="{D36C7A22-D7FC-E845-9F87-729CE768874A}" type="presParOf" srcId="{1454B760-4289-B847-BFD6-8BE3C91C79F6}" destId="{5076DCF2-4BCB-604D-87E1-A11C00B7718A}" srcOrd="1" destOrd="0" presId="urn:microsoft.com/office/officeart/2005/8/layout/matrix2"/>
    <dgm:cxn modelId="{5D70C160-E2CB-F34D-AD62-00DE961AF43D}" type="presParOf" srcId="{1454B760-4289-B847-BFD6-8BE3C91C79F6}" destId="{EB2108A4-02AF-DC4D-9947-E439626B3229}" srcOrd="2" destOrd="0" presId="urn:microsoft.com/office/officeart/2005/8/layout/matrix2"/>
    <dgm:cxn modelId="{29A95E40-9335-D946-A19B-E7D5BC4DCD7D}" type="presParOf" srcId="{1454B760-4289-B847-BFD6-8BE3C91C79F6}" destId="{1538045D-8826-F44B-9D9C-1A57AAC399D5}" srcOrd="3" destOrd="0" presId="urn:microsoft.com/office/officeart/2005/8/layout/matrix2"/>
    <dgm:cxn modelId="{E06E0DFA-71CE-EE41-BA1B-9113E8654159}" type="presParOf" srcId="{1454B760-4289-B847-BFD6-8BE3C91C79F6}" destId="{412F8485-4B0C-E444-9684-4A7639F45F0E}" srcOrd="4" destOrd="0" presId="urn:microsoft.com/office/officeart/2005/8/layout/matrix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E0E819-5656-5A46-8752-02692113BB36}" type="doc">
      <dgm:prSet loTypeId="urn:microsoft.com/office/officeart/2005/8/layout/matrix2" loCatId="matrix" qsTypeId="urn:microsoft.com/office/officeart/2005/8/quickstyle/simple4" qsCatId="simple" csTypeId="urn:microsoft.com/office/officeart/2005/8/colors/accent1_2" csCatId="accent1" phldr="1"/>
      <dgm:spPr/>
      <dgm:t>
        <a:bodyPr/>
        <a:lstStyle/>
        <a:p>
          <a:endParaRPr lang="es-ES_tradnl"/>
        </a:p>
      </dgm:t>
    </dgm:pt>
    <dgm:pt modelId="{CC89C99D-C733-4B4C-96B0-58C0C1F03266}">
      <dgm:prSet phldrT="[Texto]" custT="1"/>
      <dgm:spPr>
        <a:blipFill rotWithShape="0">
          <a:blip xmlns:r="http://schemas.openxmlformats.org/officeDocument/2006/relationships" r:embed="rId1"/>
          <a:stretch>
            <a:fillRect/>
          </a:stretch>
        </a:blipFill>
      </dgm:spPr>
      <dgm:t>
        <a:bodyPr/>
        <a:lstStyle/>
        <a:p>
          <a:r>
            <a:rPr lang="es-ES_tradnl" sz="1200" dirty="0" smtClean="0"/>
            <a:t>Radical</a:t>
          </a:r>
          <a:endParaRPr lang="es-ES_tradnl" sz="1200" dirty="0"/>
        </a:p>
      </dgm:t>
    </dgm:pt>
    <dgm:pt modelId="{FF51F756-4602-6A4B-9D6C-9B2017527E22}" type="parTrans" cxnId="{D5C1FCFF-539B-4548-BF72-3A99F9B7C63C}">
      <dgm:prSet/>
      <dgm:spPr/>
      <dgm:t>
        <a:bodyPr/>
        <a:lstStyle/>
        <a:p>
          <a:endParaRPr lang="es-ES_tradnl"/>
        </a:p>
      </dgm:t>
    </dgm:pt>
    <dgm:pt modelId="{B0020AD1-0BAA-9545-9D67-C0CF3E7798FA}" type="sibTrans" cxnId="{D5C1FCFF-539B-4548-BF72-3A99F9B7C63C}">
      <dgm:prSet/>
      <dgm:spPr/>
      <dgm:t>
        <a:bodyPr/>
        <a:lstStyle/>
        <a:p>
          <a:endParaRPr lang="es-ES_tradnl"/>
        </a:p>
      </dgm:t>
    </dgm:pt>
    <dgm:pt modelId="{6206E917-6649-5D48-9ABA-69F1B5EE079B}">
      <dgm:prSet phldrT="[Texto]" custT="1"/>
      <dgm:spPr>
        <a:blipFill rotWithShape="0">
          <a:blip xmlns:r="http://schemas.openxmlformats.org/officeDocument/2006/relationships" r:embed="rId2"/>
          <a:stretch>
            <a:fillRect/>
          </a:stretch>
        </a:blipFill>
      </dgm:spPr>
      <dgm:t>
        <a:bodyPr/>
        <a:lstStyle/>
        <a:p>
          <a:r>
            <a:rPr lang="es-ES_tradnl" sz="1200" dirty="0" err="1" smtClean="0">
              <a:latin typeface="Arial"/>
              <a:cs typeface="Arial"/>
            </a:rPr>
            <a:t>Anti</a:t>
          </a:r>
          <a:r>
            <a:rPr lang="es-ES_tradnl" sz="1200" dirty="0" smtClean="0">
              <a:latin typeface="Arial"/>
              <a:cs typeface="Arial"/>
            </a:rPr>
            <a:t> racista</a:t>
          </a:r>
          <a:endParaRPr lang="es-ES_tradnl" sz="1200" dirty="0">
            <a:latin typeface="Arial"/>
            <a:cs typeface="Arial"/>
          </a:endParaRPr>
        </a:p>
      </dgm:t>
    </dgm:pt>
    <dgm:pt modelId="{EF996F4F-6444-C443-A740-EA8418072D98}" type="parTrans" cxnId="{0A4513C4-7A4C-4E43-B6A7-587DC0FBEA80}">
      <dgm:prSet/>
      <dgm:spPr/>
      <dgm:t>
        <a:bodyPr/>
        <a:lstStyle/>
        <a:p>
          <a:endParaRPr lang="es-ES_tradnl"/>
        </a:p>
      </dgm:t>
    </dgm:pt>
    <dgm:pt modelId="{ECD7D001-A670-6E49-8A5C-E82978BE8C0D}" type="sibTrans" cxnId="{0A4513C4-7A4C-4E43-B6A7-587DC0FBEA80}">
      <dgm:prSet/>
      <dgm:spPr/>
      <dgm:t>
        <a:bodyPr/>
        <a:lstStyle/>
        <a:p>
          <a:endParaRPr lang="es-ES_tradnl"/>
        </a:p>
      </dgm:t>
    </dgm:pt>
    <dgm:pt modelId="{7ECF5CCE-91FC-1945-B07C-8EB43BE6AF24}">
      <dgm:prSet phldrT="[Texto]" custT="1"/>
      <dgm:spPr>
        <a:blipFill rotWithShape="0">
          <a:blip xmlns:r="http://schemas.openxmlformats.org/officeDocument/2006/relationships" r:embed="rId3"/>
          <a:stretch>
            <a:fillRect/>
          </a:stretch>
        </a:blipFill>
      </dgm:spPr>
      <dgm:t>
        <a:bodyPr/>
        <a:lstStyle/>
        <a:p>
          <a:r>
            <a:rPr lang="es-ES_tradnl" sz="1200" dirty="0" smtClean="0">
              <a:latin typeface="Arial"/>
              <a:cs typeface="Arial"/>
            </a:rPr>
            <a:t>Crítica</a:t>
          </a:r>
          <a:endParaRPr lang="es-ES_tradnl" sz="1200" dirty="0">
            <a:latin typeface="Arial"/>
            <a:cs typeface="Arial"/>
          </a:endParaRPr>
        </a:p>
      </dgm:t>
    </dgm:pt>
    <dgm:pt modelId="{000FD44D-B81B-5D4C-9357-D992449A5827}" type="parTrans" cxnId="{F234969A-A5BB-AB4D-8576-05AEAC6EE84D}">
      <dgm:prSet/>
      <dgm:spPr/>
      <dgm:t>
        <a:bodyPr/>
        <a:lstStyle/>
        <a:p>
          <a:endParaRPr lang="es-ES_tradnl"/>
        </a:p>
      </dgm:t>
    </dgm:pt>
    <dgm:pt modelId="{F2C32A5D-14F6-F54B-A8D4-ACCBA744AC3C}" type="sibTrans" cxnId="{F234969A-A5BB-AB4D-8576-05AEAC6EE84D}">
      <dgm:prSet/>
      <dgm:spPr/>
      <dgm:t>
        <a:bodyPr/>
        <a:lstStyle/>
        <a:p>
          <a:endParaRPr lang="es-ES_tradnl"/>
        </a:p>
      </dgm:t>
    </dgm:pt>
    <dgm:pt modelId="{847DD60C-9DA6-F54E-AD3F-4ED78DE36152}">
      <dgm:prSet phldrT="[Texto]" custT="1"/>
      <dgm:spPr>
        <a:blipFill rotWithShape="0">
          <a:blip xmlns:r="http://schemas.openxmlformats.org/officeDocument/2006/relationships" r:embed="rId4"/>
          <a:stretch>
            <a:fillRect/>
          </a:stretch>
        </a:blipFill>
      </dgm:spPr>
      <dgm:t>
        <a:bodyPr/>
        <a:lstStyle/>
        <a:p>
          <a:r>
            <a:rPr lang="es-ES_tradnl" sz="1200" dirty="0" smtClean="0">
              <a:latin typeface="Arial"/>
              <a:cs typeface="Arial"/>
            </a:rPr>
            <a:t>Género</a:t>
          </a:r>
          <a:endParaRPr lang="es-ES_tradnl" sz="1200" dirty="0">
            <a:latin typeface="Arial"/>
            <a:cs typeface="Arial"/>
          </a:endParaRPr>
        </a:p>
      </dgm:t>
    </dgm:pt>
    <dgm:pt modelId="{D65722DA-0749-094F-A3EA-570211E57E56}" type="parTrans" cxnId="{7E16E9A6-61EA-874D-A50A-558FED6AA3DF}">
      <dgm:prSet/>
      <dgm:spPr/>
      <dgm:t>
        <a:bodyPr/>
        <a:lstStyle/>
        <a:p>
          <a:endParaRPr lang="es-ES_tradnl"/>
        </a:p>
      </dgm:t>
    </dgm:pt>
    <dgm:pt modelId="{922F5182-679B-1C42-B09B-3ADA25BE4A3D}" type="sibTrans" cxnId="{7E16E9A6-61EA-874D-A50A-558FED6AA3DF}">
      <dgm:prSet/>
      <dgm:spPr/>
      <dgm:t>
        <a:bodyPr/>
        <a:lstStyle/>
        <a:p>
          <a:endParaRPr lang="es-ES_tradnl"/>
        </a:p>
      </dgm:t>
    </dgm:pt>
    <dgm:pt modelId="{5800CB72-69E1-0D40-834D-6CFE936DBB09}" type="pres">
      <dgm:prSet presAssocID="{BDE0E819-5656-5A46-8752-02692113BB36}" presName="matrix" presStyleCnt="0">
        <dgm:presLayoutVars>
          <dgm:chMax val="1"/>
          <dgm:dir/>
          <dgm:resizeHandles val="exact"/>
        </dgm:presLayoutVars>
      </dgm:prSet>
      <dgm:spPr/>
      <dgm:t>
        <a:bodyPr/>
        <a:lstStyle/>
        <a:p>
          <a:endParaRPr lang="es-ES_tradnl"/>
        </a:p>
      </dgm:t>
    </dgm:pt>
    <dgm:pt modelId="{5CEE3406-034F-9B4D-94C6-0AB806283C2C}" type="pres">
      <dgm:prSet presAssocID="{BDE0E819-5656-5A46-8752-02692113BB36}" presName="axisShape" presStyleLbl="bgShp" presStyleIdx="0" presStyleCnt="1"/>
      <dgm:spPr/>
    </dgm:pt>
    <dgm:pt modelId="{628F2D2B-DFA6-3541-B102-489FB861EC65}" type="pres">
      <dgm:prSet presAssocID="{BDE0E819-5656-5A46-8752-02692113BB36}" presName="rect1" presStyleLbl="node1" presStyleIdx="0" presStyleCnt="4">
        <dgm:presLayoutVars>
          <dgm:chMax val="0"/>
          <dgm:chPref val="0"/>
          <dgm:bulletEnabled val="1"/>
        </dgm:presLayoutVars>
      </dgm:prSet>
      <dgm:spPr/>
      <dgm:t>
        <a:bodyPr/>
        <a:lstStyle/>
        <a:p>
          <a:endParaRPr lang="es-ES_tradnl"/>
        </a:p>
      </dgm:t>
    </dgm:pt>
    <dgm:pt modelId="{F5880EFD-242A-C04C-815E-6B453CBF0694}" type="pres">
      <dgm:prSet presAssocID="{BDE0E819-5656-5A46-8752-02692113BB36}" presName="rect2" presStyleLbl="node1" presStyleIdx="1" presStyleCnt="4">
        <dgm:presLayoutVars>
          <dgm:chMax val="0"/>
          <dgm:chPref val="0"/>
          <dgm:bulletEnabled val="1"/>
        </dgm:presLayoutVars>
      </dgm:prSet>
      <dgm:spPr/>
      <dgm:t>
        <a:bodyPr/>
        <a:lstStyle/>
        <a:p>
          <a:endParaRPr lang="es-ES_tradnl"/>
        </a:p>
      </dgm:t>
    </dgm:pt>
    <dgm:pt modelId="{F9151925-5D1C-9D45-9D5E-E931C977A819}" type="pres">
      <dgm:prSet presAssocID="{BDE0E819-5656-5A46-8752-02692113BB36}" presName="rect3" presStyleLbl="node1" presStyleIdx="2" presStyleCnt="4">
        <dgm:presLayoutVars>
          <dgm:chMax val="0"/>
          <dgm:chPref val="0"/>
          <dgm:bulletEnabled val="1"/>
        </dgm:presLayoutVars>
      </dgm:prSet>
      <dgm:spPr/>
      <dgm:t>
        <a:bodyPr/>
        <a:lstStyle/>
        <a:p>
          <a:endParaRPr lang="es-ES_tradnl"/>
        </a:p>
      </dgm:t>
    </dgm:pt>
    <dgm:pt modelId="{B5FC6AEE-AAEB-ED41-A148-E96106206869}" type="pres">
      <dgm:prSet presAssocID="{BDE0E819-5656-5A46-8752-02692113BB36}" presName="rect4" presStyleLbl="node1" presStyleIdx="3" presStyleCnt="4">
        <dgm:presLayoutVars>
          <dgm:chMax val="0"/>
          <dgm:chPref val="0"/>
          <dgm:bulletEnabled val="1"/>
        </dgm:presLayoutVars>
      </dgm:prSet>
      <dgm:spPr/>
      <dgm:t>
        <a:bodyPr/>
        <a:lstStyle/>
        <a:p>
          <a:endParaRPr lang="es-ES_tradnl"/>
        </a:p>
      </dgm:t>
    </dgm:pt>
  </dgm:ptLst>
  <dgm:cxnLst>
    <dgm:cxn modelId="{7E16E9A6-61EA-874D-A50A-558FED6AA3DF}" srcId="{BDE0E819-5656-5A46-8752-02692113BB36}" destId="{847DD60C-9DA6-F54E-AD3F-4ED78DE36152}" srcOrd="3" destOrd="0" parTransId="{D65722DA-0749-094F-A3EA-570211E57E56}" sibTransId="{922F5182-679B-1C42-B09B-3ADA25BE4A3D}"/>
    <dgm:cxn modelId="{76922DDD-CC32-554F-A424-643EF33CE58F}" type="presOf" srcId="{6206E917-6649-5D48-9ABA-69F1B5EE079B}" destId="{F5880EFD-242A-C04C-815E-6B453CBF0694}" srcOrd="0" destOrd="0" presId="urn:microsoft.com/office/officeart/2005/8/layout/matrix2"/>
    <dgm:cxn modelId="{25AF0AA3-5FF6-8D4A-A08A-D79413F215D4}" type="presOf" srcId="{847DD60C-9DA6-F54E-AD3F-4ED78DE36152}" destId="{B5FC6AEE-AAEB-ED41-A148-E96106206869}" srcOrd="0" destOrd="0" presId="urn:microsoft.com/office/officeart/2005/8/layout/matrix2"/>
    <dgm:cxn modelId="{5346A41A-CF12-864D-A25B-111E0AB2C4DA}" type="presOf" srcId="{7ECF5CCE-91FC-1945-B07C-8EB43BE6AF24}" destId="{F9151925-5D1C-9D45-9D5E-E931C977A819}" srcOrd="0" destOrd="0" presId="urn:microsoft.com/office/officeart/2005/8/layout/matrix2"/>
    <dgm:cxn modelId="{D5C1FCFF-539B-4548-BF72-3A99F9B7C63C}" srcId="{BDE0E819-5656-5A46-8752-02692113BB36}" destId="{CC89C99D-C733-4B4C-96B0-58C0C1F03266}" srcOrd="0" destOrd="0" parTransId="{FF51F756-4602-6A4B-9D6C-9B2017527E22}" sibTransId="{B0020AD1-0BAA-9545-9D67-C0CF3E7798FA}"/>
    <dgm:cxn modelId="{293809ED-3AB9-084A-AF88-2790289D7C95}" type="presOf" srcId="{BDE0E819-5656-5A46-8752-02692113BB36}" destId="{5800CB72-69E1-0D40-834D-6CFE936DBB09}" srcOrd="0" destOrd="0" presId="urn:microsoft.com/office/officeart/2005/8/layout/matrix2"/>
    <dgm:cxn modelId="{F234969A-A5BB-AB4D-8576-05AEAC6EE84D}" srcId="{BDE0E819-5656-5A46-8752-02692113BB36}" destId="{7ECF5CCE-91FC-1945-B07C-8EB43BE6AF24}" srcOrd="2" destOrd="0" parTransId="{000FD44D-B81B-5D4C-9357-D992449A5827}" sibTransId="{F2C32A5D-14F6-F54B-A8D4-ACCBA744AC3C}"/>
    <dgm:cxn modelId="{0A4513C4-7A4C-4E43-B6A7-587DC0FBEA80}" srcId="{BDE0E819-5656-5A46-8752-02692113BB36}" destId="{6206E917-6649-5D48-9ABA-69F1B5EE079B}" srcOrd="1" destOrd="0" parTransId="{EF996F4F-6444-C443-A740-EA8418072D98}" sibTransId="{ECD7D001-A670-6E49-8A5C-E82978BE8C0D}"/>
    <dgm:cxn modelId="{1E7EEDC1-31BA-E54C-A4D1-D1D2D0AEEAAE}" type="presOf" srcId="{CC89C99D-C733-4B4C-96B0-58C0C1F03266}" destId="{628F2D2B-DFA6-3541-B102-489FB861EC65}" srcOrd="0" destOrd="0" presId="urn:microsoft.com/office/officeart/2005/8/layout/matrix2"/>
    <dgm:cxn modelId="{CADB6935-194E-8145-9B73-96A01E358A11}" type="presParOf" srcId="{5800CB72-69E1-0D40-834D-6CFE936DBB09}" destId="{5CEE3406-034F-9B4D-94C6-0AB806283C2C}" srcOrd="0" destOrd="0" presId="urn:microsoft.com/office/officeart/2005/8/layout/matrix2"/>
    <dgm:cxn modelId="{4580F4EA-1C62-9B40-AD5E-FE6131025817}" type="presParOf" srcId="{5800CB72-69E1-0D40-834D-6CFE936DBB09}" destId="{628F2D2B-DFA6-3541-B102-489FB861EC65}" srcOrd="1" destOrd="0" presId="urn:microsoft.com/office/officeart/2005/8/layout/matrix2"/>
    <dgm:cxn modelId="{6EB91928-C1E8-A64B-8295-A2A5AAE62F95}" type="presParOf" srcId="{5800CB72-69E1-0D40-834D-6CFE936DBB09}" destId="{F5880EFD-242A-C04C-815E-6B453CBF0694}" srcOrd="2" destOrd="0" presId="urn:microsoft.com/office/officeart/2005/8/layout/matrix2"/>
    <dgm:cxn modelId="{918CD3F9-645F-BE42-9C0F-41FB0237BCE9}" type="presParOf" srcId="{5800CB72-69E1-0D40-834D-6CFE936DBB09}" destId="{F9151925-5D1C-9D45-9D5E-E931C977A819}" srcOrd="3" destOrd="0" presId="urn:microsoft.com/office/officeart/2005/8/layout/matrix2"/>
    <dgm:cxn modelId="{92CB2F29-162E-AE45-9011-B35FE9086666}" type="presParOf" srcId="{5800CB72-69E1-0D40-834D-6CFE936DBB09}" destId="{B5FC6AEE-AAEB-ED41-A148-E96106206869}" srcOrd="4" destOrd="0" presId="urn:microsoft.com/office/officeart/2005/8/layout/matrix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77FA1BC-F818-924F-B5C4-0C9DC045B856}">
      <dsp:nvSpPr>
        <dsp:cNvPr id="0" name=""/>
        <dsp:cNvSpPr/>
      </dsp:nvSpPr>
      <dsp:spPr>
        <a:xfrm>
          <a:off x="1016000" y="0"/>
          <a:ext cx="4064000" cy="40640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076DCF2-4BCB-604D-87E1-A11C00B7718A}">
      <dsp:nvSpPr>
        <dsp:cNvPr id="0" name=""/>
        <dsp:cNvSpPr/>
      </dsp:nvSpPr>
      <dsp:spPr>
        <a:xfrm>
          <a:off x="1280160" y="264160"/>
          <a:ext cx="1625600" cy="1625600"/>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smtClean="0"/>
            <a:t>T. crítica</a:t>
          </a:r>
          <a:endParaRPr lang="es-ES_tradnl" sz="1400" kern="1200" dirty="0"/>
        </a:p>
      </dsp:txBody>
      <dsp:txXfrm>
        <a:off x="1280160" y="264160"/>
        <a:ext cx="1625600" cy="1625600"/>
      </dsp:txXfrm>
    </dsp:sp>
    <dsp:sp modelId="{EB2108A4-02AF-DC4D-9947-E439626B3229}">
      <dsp:nvSpPr>
        <dsp:cNvPr id="0" name=""/>
        <dsp:cNvSpPr/>
      </dsp:nvSpPr>
      <dsp:spPr>
        <a:xfrm>
          <a:off x="3190240" y="264160"/>
          <a:ext cx="1625600" cy="1625600"/>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err="1" smtClean="0">
              <a:latin typeface="Arial"/>
              <a:cs typeface="Arial"/>
            </a:rPr>
            <a:t>Anti</a:t>
          </a:r>
          <a:r>
            <a:rPr lang="es-ES_tradnl" sz="1400" kern="1200" dirty="0" smtClean="0">
              <a:latin typeface="Arial"/>
              <a:cs typeface="Arial"/>
            </a:rPr>
            <a:t> opresivos</a:t>
          </a:r>
          <a:endParaRPr lang="es-ES_tradnl" sz="1400" kern="1200" dirty="0">
            <a:latin typeface="Arial"/>
            <a:cs typeface="Arial"/>
          </a:endParaRPr>
        </a:p>
      </dsp:txBody>
      <dsp:txXfrm>
        <a:off x="3190240" y="264160"/>
        <a:ext cx="1625600" cy="1625600"/>
      </dsp:txXfrm>
    </dsp:sp>
    <dsp:sp modelId="{1538045D-8826-F44B-9D9C-1A57AAC399D5}">
      <dsp:nvSpPr>
        <dsp:cNvPr id="0" name=""/>
        <dsp:cNvSpPr/>
      </dsp:nvSpPr>
      <dsp:spPr>
        <a:xfrm>
          <a:off x="1280160" y="2174240"/>
          <a:ext cx="1625600" cy="1625600"/>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smtClean="0">
              <a:latin typeface="Arial"/>
              <a:cs typeface="Arial"/>
            </a:rPr>
            <a:t>Post estructuralistas</a:t>
          </a:r>
          <a:endParaRPr lang="es-ES_tradnl" sz="1400" kern="1200" dirty="0">
            <a:latin typeface="Arial"/>
            <a:cs typeface="Arial"/>
          </a:endParaRPr>
        </a:p>
      </dsp:txBody>
      <dsp:txXfrm>
        <a:off x="1280160" y="2174240"/>
        <a:ext cx="1625600" cy="1625600"/>
      </dsp:txXfrm>
    </dsp:sp>
    <dsp:sp modelId="{412F8485-4B0C-E444-9684-4A7639F45F0E}">
      <dsp:nvSpPr>
        <dsp:cNvPr id="0" name=""/>
        <dsp:cNvSpPr/>
      </dsp:nvSpPr>
      <dsp:spPr>
        <a:xfrm>
          <a:off x="3190240" y="2174240"/>
          <a:ext cx="1625600" cy="1625600"/>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smtClean="0">
              <a:latin typeface="Arial"/>
              <a:cs typeface="Arial"/>
            </a:rPr>
            <a:t>EBP</a:t>
          </a:r>
          <a:endParaRPr lang="es-ES_tradnl" sz="1400" kern="1200" dirty="0">
            <a:latin typeface="Arial"/>
            <a:cs typeface="Arial"/>
          </a:endParaRPr>
        </a:p>
      </dsp:txBody>
      <dsp:txXfrm>
        <a:off x="3190240" y="2174240"/>
        <a:ext cx="1625600" cy="162560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CEE3406-034F-9B4D-94C6-0AB806283C2C}">
      <dsp:nvSpPr>
        <dsp:cNvPr id="0" name=""/>
        <dsp:cNvSpPr/>
      </dsp:nvSpPr>
      <dsp:spPr>
        <a:xfrm>
          <a:off x="1016000" y="0"/>
          <a:ext cx="4064000" cy="40640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28F2D2B-DFA6-3541-B102-489FB861EC65}">
      <dsp:nvSpPr>
        <dsp:cNvPr id="0" name=""/>
        <dsp:cNvSpPr/>
      </dsp:nvSpPr>
      <dsp:spPr>
        <a:xfrm>
          <a:off x="1280160" y="264160"/>
          <a:ext cx="1625600" cy="1625600"/>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dirty="0" smtClean="0"/>
            <a:t>Radical</a:t>
          </a:r>
          <a:endParaRPr lang="es-ES_tradnl" sz="1200" kern="1200" dirty="0"/>
        </a:p>
      </dsp:txBody>
      <dsp:txXfrm>
        <a:off x="1280160" y="264160"/>
        <a:ext cx="1625600" cy="1625600"/>
      </dsp:txXfrm>
    </dsp:sp>
    <dsp:sp modelId="{F5880EFD-242A-C04C-815E-6B453CBF0694}">
      <dsp:nvSpPr>
        <dsp:cNvPr id="0" name=""/>
        <dsp:cNvSpPr/>
      </dsp:nvSpPr>
      <dsp:spPr>
        <a:xfrm>
          <a:off x="3190240" y="264160"/>
          <a:ext cx="1625600" cy="1625600"/>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dirty="0" err="1" smtClean="0">
              <a:latin typeface="Arial"/>
              <a:cs typeface="Arial"/>
            </a:rPr>
            <a:t>Anti</a:t>
          </a:r>
          <a:r>
            <a:rPr lang="es-ES_tradnl" sz="1200" kern="1200" dirty="0" smtClean="0">
              <a:latin typeface="Arial"/>
              <a:cs typeface="Arial"/>
            </a:rPr>
            <a:t> racista</a:t>
          </a:r>
          <a:endParaRPr lang="es-ES_tradnl" sz="1200" kern="1200" dirty="0">
            <a:latin typeface="Arial"/>
            <a:cs typeface="Arial"/>
          </a:endParaRPr>
        </a:p>
      </dsp:txBody>
      <dsp:txXfrm>
        <a:off x="3190240" y="264160"/>
        <a:ext cx="1625600" cy="1625600"/>
      </dsp:txXfrm>
    </dsp:sp>
    <dsp:sp modelId="{F9151925-5D1C-9D45-9D5E-E931C977A819}">
      <dsp:nvSpPr>
        <dsp:cNvPr id="0" name=""/>
        <dsp:cNvSpPr/>
      </dsp:nvSpPr>
      <dsp:spPr>
        <a:xfrm>
          <a:off x="1280160" y="2174240"/>
          <a:ext cx="1625600" cy="1625600"/>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dirty="0" smtClean="0">
              <a:latin typeface="Arial"/>
              <a:cs typeface="Arial"/>
            </a:rPr>
            <a:t>Crítica</a:t>
          </a:r>
          <a:endParaRPr lang="es-ES_tradnl" sz="1200" kern="1200" dirty="0">
            <a:latin typeface="Arial"/>
            <a:cs typeface="Arial"/>
          </a:endParaRPr>
        </a:p>
      </dsp:txBody>
      <dsp:txXfrm>
        <a:off x="1280160" y="2174240"/>
        <a:ext cx="1625600" cy="1625600"/>
      </dsp:txXfrm>
    </dsp:sp>
    <dsp:sp modelId="{B5FC6AEE-AAEB-ED41-A148-E96106206869}">
      <dsp:nvSpPr>
        <dsp:cNvPr id="0" name=""/>
        <dsp:cNvSpPr/>
      </dsp:nvSpPr>
      <dsp:spPr>
        <a:xfrm>
          <a:off x="3190240" y="2174240"/>
          <a:ext cx="1625600" cy="1625600"/>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dirty="0" smtClean="0">
              <a:latin typeface="Arial"/>
              <a:cs typeface="Arial"/>
            </a:rPr>
            <a:t>Género</a:t>
          </a:r>
          <a:endParaRPr lang="es-ES_tradnl" sz="1200" kern="1200" dirty="0">
            <a:latin typeface="Arial"/>
            <a:cs typeface="Arial"/>
          </a:endParaRPr>
        </a:p>
      </dsp:txBody>
      <dsp:txXfrm>
        <a:off x="3190240" y="2174240"/>
        <a:ext cx="1625600" cy="1625600"/>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7B786A-B9C1-EF4F-9E17-ACEADDF2B9CE}" type="datetimeFigureOut">
              <a:rPr lang="es-ES_tradnl" smtClean="0"/>
              <a:pPr/>
              <a:t>6/8/17</a:t>
            </a:fld>
            <a:endParaRPr lang="es-ES_tradnl"/>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1764EA-1DCF-174A-B94A-B4988181EE66}" type="slidenum">
              <a:rPr lang="es-ES_tradnl" smtClean="0"/>
              <a:pPr/>
              <a:t>‹Nr.›</a:t>
            </a:fld>
            <a:endParaRPr lang="es-ES_tradnl"/>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 Id="rId3" Type="http://schemas.openxmlformats.org/officeDocument/2006/relationships/slide" Target="../slides/slide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FB758356-8EE8-4045-8CAB-C818CFDCF928}" type="slidenum">
              <a:rPr lang="es-MX">
                <a:latin typeface="Arial" pitchFamily="-65" charset="0"/>
              </a:rPr>
              <a:pPr/>
              <a:t>1</a:t>
            </a:fld>
            <a:endParaRPr lang="es-MX">
              <a:latin typeface="Arial" pitchFamily="-65"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r>
              <a:rPr lang="es-ES">
                <a:latin typeface="Arial" pitchFamily="-65" charset="0"/>
              </a:rPr>
              <a:t>La premisa central de la exposición es que el Trabajo Social requiere de un punto de fuga… de la forma como estructuralmente  se ha pensado</a:t>
            </a:r>
          </a:p>
          <a:p>
            <a:pPr eaLnBrk="1" hangingPunct="1"/>
            <a:endParaRPr lang="es-ES">
              <a:latin typeface="Arial" pitchFamily="-65" charset="0"/>
            </a:endParaRPr>
          </a:p>
          <a:p>
            <a:pPr eaLnBrk="1" hangingPunct="1"/>
            <a:r>
              <a:rPr lang="es-ES">
                <a:latin typeface="Arial" pitchFamily="-65" charset="0"/>
              </a:rPr>
              <a:t>Que para iluminar las palabras y las cosas del trabajo social contemporáneo se precisa un cambio de lógica: una que tensione sin quebrar la contradiccion entre teoría y práctica, entre pasado y presente, entre propuesta y negatividad, entre fragmento y todo.  Una de esas lógicas posibles la constituyen las imágenes dialécticas</a:t>
            </a:r>
            <a:endParaRPr lang="es-MX">
              <a:latin typeface="Arial" pitchFamily="-65"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33AAAA8F-3B28-2C4E-9C75-F6A146C37D26}" type="slidenum">
              <a:rPr lang="es-MX">
                <a:latin typeface="Arial" pitchFamily="-65" charset="0"/>
              </a:rPr>
              <a:pPr/>
              <a:t>31</a:t>
            </a:fld>
            <a:endParaRPr lang="es-MX">
              <a:latin typeface="Arial" pitchFamily="-65"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lnSpc>
                <a:spcPct val="90000"/>
              </a:lnSpc>
            </a:pPr>
            <a:r>
              <a:rPr lang="es-MX" sz="1000">
                <a:latin typeface="Arial" pitchFamily="-65" charset="0"/>
              </a:rPr>
              <a:t>Trabajo Social surgio y tuvo su origen en la modernidad. Solo hay Trabajo Social cuando es posible pensar en clave de transformacion socia. Antes existe ayuda, filantropía, pero no Trabajo Social.</a:t>
            </a:r>
          </a:p>
          <a:p>
            <a:pPr eaLnBrk="1" hangingPunct="1">
              <a:lnSpc>
                <a:spcPct val="90000"/>
              </a:lnSpc>
            </a:pPr>
            <a:r>
              <a:rPr lang="es-MX" sz="1000">
                <a:latin typeface="Arial" pitchFamily="-65" charset="0"/>
              </a:rPr>
              <a:t>“Autonomía, igualdad y fraternidad serán claves de una ética enraizada en la modernidad crítica, que tiene sus orígenes en Kant, pero asume la idea de reconocimiento recíproco de Hegel y G. H. Mead Por eso la idea kantiana de persona, como individuo autolegislador que comprueba monológicamente la capacidad universalizadora de las máximas, se transforma en la ética discursiva en la idea de un sujeto discursivo dotado de competencia comunicativa, a quien nadie puede privar racionalmente de su derecho a defender sus pretensiones racionales mediante el  diálogo. Tal concepto de persona, así pragmatizado, es apto para fundamentar una teoría de los derechos humanos y una idea de democracia participativa y no elitista”</a:t>
            </a:r>
            <a:r>
              <a:rPr lang="es-MX" sz="1000">
                <a:latin typeface="Arial" pitchFamily="-65" charset="0"/>
                <a:hlinkClick r:id="" action="ppaction://noaction"/>
              </a:rPr>
              <a:t>[1]</a:t>
            </a:r>
            <a:r>
              <a:rPr lang="es-MX" sz="1000">
                <a:latin typeface="Arial" pitchFamily="-65" charset="0"/>
              </a:rPr>
              <a:t>, que evoque resignificando ese horizonte inacabado de la modernidad y sus reclamos de libertad, igualdad y fraternidad.</a:t>
            </a:r>
          </a:p>
          <a:p>
            <a:pPr eaLnBrk="1" hangingPunct="1">
              <a:lnSpc>
                <a:spcPct val="90000"/>
              </a:lnSpc>
            </a:pPr>
            <a:r>
              <a:rPr lang="es-MX" sz="1000">
                <a:latin typeface="Arial" pitchFamily="-65" charset="0"/>
              </a:rPr>
              <a:t/>
            </a:r>
            <a:br>
              <a:rPr lang="es-MX" sz="1000">
                <a:latin typeface="Arial" pitchFamily="-65" charset="0"/>
              </a:rPr>
            </a:br>
            <a:r>
              <a:rPr lang="es-ES" sz="1000">
                <a:latin typeface="Arial" pitchFamily="-65" charset="0"/>
                <a:hlinkClick r:id="" action="ppaction://noaction"/>
              </a:rPr>
              <a:t>[1]</a:t>
            </a:r>
            <a:r>
              <a:rPr lang="es-ES" sz="1000">
                <a:latin typeface="Arial" pitchFamily="-65" charset="0"/>
              </a:rPr>
              <a:t> CORTINA, Adela. LA ETICA DISCURSIVA. En:  Historia de la Etica. Vistoria Camps, editora. Editorial Crítica, Barcelona, 2000. Pág. 536. </a:t>
            </a:r>
            <a:endParaRPr lang="es-MX" sz="1000">
              <a:latin typeface="Arial" pitchFamily="-65" charset="0"/>
            </a:endParaRPr>
          </a:p>
          <a:p>
            <a:pPr eaLnBrk="1" hangingPunct="1">
              <a:lnSpc>
                <a:spcPct val="90000"/>
              </a:lnSpc>
            </a:pPr>
            <a:r>
              <a:rPr lang="es-MX" sz="1000">
                <a:latin typeface="Arial" pitchFamily="-65" charset="0"/>
              </a:rPr>
              <a:t>Finalmente, esta relación de solidaridad, de amor extremo y público para el mundo y para cada sujeto, debe considerar que históricamente no importa lo que pase en el futuro: el bien supremo de la paz universal es inalcanzable, ya que las incontables víctimas de la historia nunca podrán participar de él. </a:t>
            </a:r>
          </a:p>
          <a:p>
            <a:pPr eaLnBrk="1" hangingPunct="1">
              <a:lnSpc>
                <a:spcPct val="90000"/>
              </a:lnSpc>
            </a:pPr>
            <a:r>
              <a:rPr lang="es-MX" sz="1000">
                <a:latin typeface="Arial" pitchFamily="-65" charset="0"/>
              </a:rPr>
              <a:t>Están muertos y desaparecidos. Su sufrimiento es irremediable. “Así pues, el imperativo de la razón de buscar la justicia perfecta debe ser, por utilizar los términos de Kant, ‘fantástico’, debe estar dirigido a ‘fines imaginarios’, o ser, en expresión de Peukert, ‘una pesadilla’. </a:t>
            </a:r>
          </a:p>
          <a:p>
            <a:pPr eaLnBrk="1" hangingPunct="1">
              <a:lnSpc>
                <a:spcPct val="90000"/>
              </a:lnSpc>
            </a:pPr>
            <a:r>
              <a:rPr lang="es-MX" sz="1000">
                <a:latin typeface="Arial" pitchFamily="-65" charset="0"/>
              </a:rPr>
              <a:t>La acción comunicativa en solidaridad universal con las víctimas inocentes de la historia sólo tiene sentido si su fin es alcanzable y muchas veces no lo puede ser más. </a:t>
            </a:r>
          </a:p>
          <a:p>
            <a:pPr eaLnBrk="1" hangingPunct="1">
              <a:lnSpc>
                <a:spcPct val="90000"/>
              </a:lnSpc>
            </a:pPr>
            <a:endParaRPr lang="es-MX" sz="1000">
              <a:latin typeface="Arial" pitchFamily="-65"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997A628A-BBC2-154B-8804-9AC0C259A1B3}" type="slidenum">
              <a:rPr lang="es-MX">
                <a:latin typeface="Arial" pitchFamily="-65" charset="0"/>
              </a:rPr>
              <a:pPr/>
              <a:t>32</a:t>
            </a:fld>
            <a:endParaRPr lang="es-MX">
              <a:latin typeface="Arial" pitchFamily="-65" charset="0"/>
            </a:endParaRPr>
          </a:p>
        </p:txBody>
      </p:sp>
      <p:sp>
        <p:nvSpPr>
          <p:cNvPr id="22531" name="Rectangle 2"/>
          <p:cNvSpPr>
            <a:spLocks noGrp="1" noRot="1" noChangeAspect="1" noChangeArrowheads="1" noTextEdit="1"/>
          </p:cNvSpPr>
          <p:nvPr>
            <p:ph type="sldImg"/>
          </p:nvPr>
        </p:nvSpPr>
        <p:spPr>
          <a:xfrm>
            <a:off x="1125538" y="684213"/>
            <a:ext cx="4572000" cy="3429000"/>
          </a:xfrm>
          <a:ln/>
        </p:spPr>
      </p:sp>
      <p:sp>
        <p:nvSpPr>
          <p:cNvPr id="22532" name="Rectangle 3"/>
          <p:cNvSpPr>
            <a:spLocks noGrp="1" noChangeArrowheads="1"/>
          </p:cNvSpPr>
          <p:nvPr>
            <p:ph type="body" idx="1"/>
          </p:nvPr>
        </p:nvSpPr>
        <p:spPr>
          <a:noFill/>
          <a:ln/>
        </p:spPr>
        <p:txBody>
          <a:bodyPr/>
          <a:lstStyle/>
          <a:p>
            <a:pPr eaLnBrk="1" hangingPunct="1">
              <a:lnSpc>
                <a:spcPct val="90000"/>
              </a:lnSpc>
            </a:pPr>
            <a:r>
              <a:rPr lang="es-ES">
                <a:latin typeface="Arial" pitchFamily="-65" charset="0"/>
              </a:rPr>
              <a:t>Ciertamente no desde sus tesis clásicas, porque al contrario de lo que se piensa ellas no son antagónicas sino funcionales una a la otra, se convierten en un corpus naturalizado que nos dice lo que fuimos.</a:t>
            </a:r>
          </a:p>
          <a:p>
            <a:pPr eaLnBrk="1" hangingPunct="1">
              <a:lnSpc>
                <a:spcPct val="90000"/>
              </a:lnSpc>
            </a:pPr>
            <a:r>
              <a:rPr lang="es-ES">
                <a:latin typeface="Arial" pitchFamily="-65" charset="0"/>
              </a:rPr>
              <a:t>Ambas generan una suerte de totalización histórica, en una secuencia mítica: iríamos de apóstoles a agentes de cambio.</a:t>
            </a:r>
          </a:p>
          <a:p>
            <a:pPr eaLnBrk="1" hangingPunct="1">
              <a:lnSpc>
                <a:spcPct val="90000"/>
              </a:lnSpc>
            </a:pPr>
            <a:r>
              <a:rPr lang="es-ES">
                <a:latin typeface="Arial" pitchFamily="-65" charset="0"/>
              </a:rPr>
              <a:t>Para ambos resulta conveniente pensar el Trabajo Social de comienzos de siglo XX como un resultado fatalmente conservador.</a:t>
            </a:r>
          </a:p>
          <a:p>
            <a:pPr eaLnBrk="1" hangingPunct="1">
              <a:lnSpc>
                <a:spcPct val="90000"/>
              </a:lnSpc>
            </a:pPr>
            <a:r>
              <a:rPr lang="es-ES">
                <a:latin typeface="Arial" pitchFamily="-65" charset="0"/>
              </a:rPr>
              <a:t>Lo que planteo es que no es el Trabajo Social el antimoderno, sino antimodernas son las tesis que así lo han interpretado, encasillándolo en una historia estructural que no nos permite ver el pasado de otro modo.</a:t>
            </a:r>
          </a:p>
          <a:p>
            <a:pPr eaLnBrk="1" hangingPunct="1">
              <a:lnSpc>
                <a:spcPct val="90000"/>
              </a:lnSpc>
            </a:pPr>
            <a:endParaRPr lang="es-ES">
              <a:latin typeface="Arial" pitchFamily="-65" charset="0"/>
            </a:endParaRPr>
          </a:p>
          <a:p>
            <a:pPr eaLnBrk="1" hangingPunct="1">
              <a:lnSpc>
                <a:spcPct val="90000"/>
              </a:lnSpc>
            </a:pPr>
            <a:r>
              <a:rPr lang="es-ES">
                <a:latin typeface="Arial" pitchFamily="-65" charset="0"/>
              </a:rPr>
              <a:t>Desde esta forma de ver, el movimiento de reconceptualización nunca fue demasiado sino insuficientemente marxista, ya que nos entrega una suerte de estructuralismo profesional donde como ya lo demuestra Consuelo Quiroga no solo tiene una invisible invasión positivista en su concepción sino en sus prácticas.</a:t>
            </a:r>
          </a:p>
          <a:p>
            <a:pPr eaLnBrk="1" hangingPunct="1">
              <a:lnSpc>
                <a:spcPct val="90000"/>
              </a:lnSpc>
            </a:pPr>
            <a:endParaRPr lang="es-ES">
              <a:latin typeface="Arial" pitchFamily="-65" charset="0"/>
            </a:endParaRPr>
          </a:p>
          <a:p>
            <a:pPr eaLnBrk="1" hangingPunct="1">
              <a:lnSpc>
                <a:spcPct val="90000"/>
              </a:lnSpc>
            </a:pPr>
            <a:r>
              <a:rPr lang="es-ES">
                <a:latin typeface="Arial" pitchFamily="-65" charset="0"/>
              </a:rPr>
              <a:t>Así el vínculo entre palabras y cosas está roto, ya que se requiere de un marxismo que enfrente de forma radical un proceso de reconstrucción del materialismo histórico.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9FC732CD-5113-584D-B464-56E9F6F88399}" type="slidenum">
              <a:rPr lang="es-MX">
                <a:latin typeface="Arial" pitchFamily="-65" charset="0"/>
              </a:rPr>
              <a:pPr/>
              <a:t>33</a:t>
            </a:fld>
            <a:endParaRPr lang="es-MX">
              <a:latin typeface="Arial" pitchFamily="-65"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s-ES_tradnl">
              <a:latin typeface="Arial" pitchFamily="-65"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946762D-1DE4-3C44-844E-215BAAADFAA6}" type="slidenum">
              <a:rPr lang="es-MX">
                <a:latin typeface="Arial" pitchFamily="-65" charset="0"/>
              </a:rPr>
              <a:pPr/>
              <a:t>34</a:t>
            </a:fld>
            <a:endParaRPr lang="es-MX">
              <a:latin typeface="Arial" pitchFamily="-65"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s-ES_tradnl">
              <a:latin typeface="Arial" pitchFamily="-65"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C324F5EE-DA63-1B47-9950-A751D479855F}" type="slidenum">
              <a:rPr lang="es-MX">
                <a:latin typeface="Arial" pitchFamily="-65" charset="0"/>
              </a:rPr>
              <a:pPr/>
              <a:t>35</a:t>
            </a:fld>
            <a:endParaRPr lang="es-MX">
              <a:latin typeface="Arial" pitchFamily="-65"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s-ES_tradnl">
              <a:latin typeface="Arial" pitchFamily="-65"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CCB8627A-70AE-DE4D-8604-C81AF268B022}" type="slidenum">
              <a:rPr lang="es-MX">
                <a:latin typeface="Arial" pitchFamily="-65" charset="0"/>
              </a:rPr>
              <a:pPr/>
              <a:t>36</a:t>
            </a:fld>
            <a:endParaRPr lang="es-MX">
              <a:latin typeface="Arial" pitchFamily="-65"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r>
              <a:rPr lang="es-ES">
                <a:latin typeface="Arial" pitchFamily="-65" charset="0"/>
              </a:rPr>
              <a:t>De allí que no sólo podamos reinventar el presente sino el pasado, reinventar la memoria es quizás, uno de los procesos más significativamente políticos para consolidar un NUNCA MAS porque  “No hay mañana sin ayer” y ese ayer puede ser pensado desde un origen que en Benjamin significa un salto cualitativo, un hacer estallar las formas clásicas en que lo han encerrado. Esto es vital ya que la mayor dominación no es la explotación sino el olvido…</a:t>
            </a:r>
            <a:endParaRPr lang="es-MX">
              <a:latin typeface="Arial" pitchFamily="-65"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C4777B5A-1ACE-4D4F-B049-BA7F5E9EDB4F}" type="slidenum">
              <a:rPr lang="es-MX">
                <a:latin typeface="Arial" pitchFamily="-65" charset="0"/>
              </a:rPr>
              <a:pPr/>
              <a:t>37</a:t>
            </a:fld>
            <a:endParaRPr lang="es-MX">
              <a:latin typeface="Arial" pitchFamily="-65"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s-ES_tradnl">
              <a:latin typeface="Arial" pitchFamily="-65"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96099780-02D1-D845-9586-938D7F5F98EA}" type="slidenum">
              <a:rPr lang="es-MX"/>
              <a:pPr/>
              <a:t>40</a:t>
            </a:fld>
            <a:endParaRPr lang="es-MX"/>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es-MX" sz="1000"/>
              <a:t>Sin embargo, surge una interrogante crucial para el tema que estamos trabajando: ¿con qué enfoques, con qué propuestas de Trabajo Social contamos para enfrentar este escenario de crecimiento y desigualdad?Cuando se recorren las páginas web de estos programas o incluso de ven sus líneas de investigación, lo que surgen son temas a trabajar: mujeres, servicio cívico, desarrollo comunitario, relaciones laborales, salud, migrantes, gerontología, políticas sociales.  Todo ello está muy bien, indican los lugares de atención. Pero más bien se guarda silencio sobre los enfoques usados para trabajar en ellos. </a:t>
            </a:r>
          </a:p>
          <a:p>
            <a:pPr eaLnBrk="1" hangingPunct="1"/>
            <a:r>
              <a:rPr lang="es-MX" sz="1000"/>
              <a:t>En psicología la cosa es clara, más importante que el lugar o el tópico en el que se va a trabajar o investigar, lo decisivo es la propuesta: si se es gestáltico, o se integra algún lugar en el universo del psicoanálisis, o se tiene alguna sintonía con la neurociencia, o se es jungiano o contructivista. Hoy en sociología, uno sabe que si se va  a Bielifeld, es para estudiar a Luhman. ¿Y en el Trabajo Social? ¿Cuáles son sus propuestas, su desarrollo de metateorías que nos permitan una cartografía actualizada y suficientemente compleja para poder efectuar innovaciones sustantivas en las intervenciones sociales en los diversos campos?</a:t>
            </a:r>
          </a:p>
          <a:p>
            <a:pPr eaLnBrk="1" hangingPunct="1"/>
            <a:r>
              <a:rPr lang="es-MX" sz="1000"/>
              <a:t>En todo problema social contemporáneo: violencia, pobreza, enfermedad, no es posible pedir la existencia de categorías a priori de las que partir incuestionadamente. Así, para Trabajo Social un área especialmente relevante la constituye el partir poniendo en cuestión la categoría con la cual se va a trabajar: niños de la calle, pobres, menores en situación irregular. No es posible conceder que en Trabajo Social no se profundicen los fundamentos que hacen surgir estos enunciados, ya que de allí surgen un cúmulo de contradicciones que se van a expresar no sólo en una comprensión del problema sino que se traducirán, sin lugar a dudas, en diferentes formas de intervención social.Por tanto, el Trabajo Social contemporáneo tiene un giro que enfrentar, ir desde el lugar entendido como el ámbito de la intervención al lugar conceptual, al desde dónde se realizan sus investigaciones y sus intervenciones.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es-ES_tradnl" dirty="0"/>
          </a:p>
        </p:txBody>
      </p:sp>
      <p:sp>
        <p:nvSpPr>
          <p:cNvPr id="4" name="Marcador de número de diapositiva 3"/>
          <p:cNvSpPr>
            <a:spLocks noGrp="1"/>
          </p:cNvSpPr>
          <p:nvPr>
            <p:ph type="sldNum" sz="quarter" idx="10"/>
          </p:nvPr>
        </p:nvSpPr>
        <p:spPr/>
        <p:txBody>
          <a:bodyPr/>
          <a:lstStyle/>
          <a:p>
            <a:pPr>
              <a:defRPr/>
            </a:pPr>
            <a:fld id="{F3B941C2-F207-4545-9B7B-A44E34F24DC7}" type="slidenum">
              <a:rPr lang="es-ES_tradnl" smtClean="0"/>
              <a:pPr>
                <a:defRPr/>
              </a:pPr>
              <a:t>42</a:t>
            </a:fld>
            <a:endParaRPr lang="es-ES_tradnl"/>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FDE4A7D-2015-8C49-B009-ABEBDC3FFC6E}" type="slidenum">
              <a:rPr lang="es-MX">
                <a:ea typeface="ＭＳ Ｐゴシック" pitchFamily="-65" charset="-128"/>
                <a:cs typeface="ＭＳ Ｐゴシック" pitchFamily="-65" charset="-128"/>
              </a:rPr>
              <a:pPr fontAlgn="base">
                <a:spcBef>
                  <a:spcPct val="0"/>
                </a:spcBef>
                <a:spcAft>
                  <a:spcPct val="0"/>
                </a:spcAft>
                <a:defRPr/>
              </a:pPr>
              <a:t>57</a:t>
            </a:fld>
            <a:endParaRPr lang="es-MX">
              <a:ea typeface="ＭＳ Ｐゴシック" pitchFamily="-65" charset="-128"/>
              <a:cs typeface="ＭＳ Ｐゴシック" pitchFamily="-65" charset="-128"/>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CL" b="1">
                <a:solidFill>
                  <a:srgbClr val="000066"/>
                </a:solidFill>
                <a:ea typeface="ＭＳ Ｐゴシック" pitchFamily="-105" charset="-128"/>
                <a:cs typeface="ＭＳ Ｐゴシック" pitchFamily="-105" charset="-128"/>
              </a:rPr>
              <a:t>Teorías centrales usadas en la investigación</a:t>
            </a:r>
          </a:p>
          <a:p>
            <a:pPr eaLnBrk="1" hangingPunct="1">
              <a:spcBef>
                <a:spcPct val="0"/>
              </a:spcBef>
            </a:pPr>
            <a:r>
              <a:rPr lang="es-ES">
                <a:solidFill>
                  <a:srgbClr val="000066"/>
                </a:solidFill>
                <a:ea typeface="ＭＳ Ｐゴシック" pitchFamily="-105" charset="-128"/>
                <a:cs typeface="ＭＳ Ｐゴシック" pitchFamily="-105" charset="-128"/>
              </a:rPr>
              <a:t>RELACION ENTRE EL LUGAR CONCEPTUAL Y SU CONCRECION EMPIRICA</a:t>
            </a:r>
            <a:endParaRPr lang="es-CL" b="1">
              <a:solidFill>
                <a:srgbClr val="000066"/>
              </a:solidFill>
              <a:ea typeface="ＭＳ Ｐゴシック" pitchFamily="-105" charset="-128"/>
              <a:cs typeface="ＭＳ Ｐゴシック" pitchFamily="-105" charset="-128"/>
            </a:endParaRPr>
          </a:p>
          <a:p>
            <a:pPr eaLnBrk="1" hangingPunct="1">
              <a:spcBef>
                <a:spcPct val="0"/>
              </a:spcBef>
            </a:pPr>
            <a:endParaRPr lang="en-US">
              <a:ea typeface="ＭＳ Ｐゴシック" pitchFamily="-105" charset="-128"/>
              <a:cs typeface="ＭＳ Ｐゴシック" pitchFamily="-10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79766F-5DC2-8640-ABAF-834AEB6D30DA}" type="slidenum">
              <a:rPr lang="es-MX"/>
              <a:pPr/>
              <a:t>3</a:t>
            </a:fld>
            <a:endParaRPr lang="es-MX"/>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6E588C-7FA3-7B44-8B45-7C73AD5103F3}" type="slidenum">
              <a:rPr lang="es-MX">
                <a:ea typeface="ＭＳ Ｐゴシック" pitchFamily="-65" charset="-128"/>
                <a:cs typeface="ＭＳ Ｐゴシック" pitchFamily="-65" charset="-128"/>
              </a:rPr>
              <a:pPr fontAlgn="base">
                <a:spcBef>
                  <a:spcPct val="0"/>
                </a:spcBef>
                <a:spcAft>
                  <a:spcPct val="0"/>
                </a:spcAft>
                <a:defRPr/>
              </a:pPr>
              <a:t>60</a:t>
            </a:fld>
            <a:endParaRPr lang="es-MX">
              <a:ea typeface="ＭＳ Ｐゴシック" pitchFamily="-65" charset="-128"/>
              <a:cs typeface="ＭＳ Ｐゴシック" pitchFamily="-65" charset="-128"/>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a:ea typeface="ＭＳ Ｐゴシック" pitchFamily="-105" charset="-128"/>
                <a:cs typeface="ＭＳ Ｐゴシック" pitchFamily="-105" charset="-128"/>
              </a:rPr>
              <a:t>Ulrich Beck, en su texto “La invención de lo político” nos recuerda un cuadro de Kandinsky, denominado “</a:t>
            </a:r>
            <a:r>
              <a:rPr lang="es-ES" b="1" i="1">
                <a:ea typeface="ＭＳ Ｐゴシック" pitchFamily="-105" charset="-128"/>
                <a:cs typeface="ＭＳ Ｐゴシック" pitchFamily="-105" charset="-128"/>
              </a:rPr>
              <a:t>Y contra Y</a:t>
            </a:r>
            <a:r>
              <a:rPr lang="es-ES">
                <a:ea typeface="ＭＳ Ｐゴシック" pitchFamily="-105" charset="-128"/>
                <a:cs typeface="ＭＳ Ｐゴシック" pitchFamily="-105" charset="-128"/>
              </a:rPr>
              <a:t>” En él, el pintor se pregunta por la palabra Y, que a diferencia del siglo XIX caracteriza al siglo XX. Sorprende su respuesta: según él, mientras el siglo XIX estuvo regido por la lógica del </a:t>
            </a:r>
            <a:r>
              <a:rPr lang="es-ES" b="1" i="1">
                <a:ea typeface="ＭＳ Ｐゴシック" pitchFamily="-105" charset="-128"/>
                <a:cs typeface="ＭＳ Ｐゴシック" pitchFamily="-105" charset="-128"/>
              </a:rPr>
              <a:t>“O-bien-O</a:t>
            </a:r>
            <a:r>
              <a:rPr lang="es-ES">
                <a:ea typeface="ＭＳ Ｐゴシック" pitchFamily="-105" charset="-128"/>
                <a:cs typeface="ＭＳ Ｐゴシック" pitchFamily="-105" charset="-128"/>
              </a:rPr>
              <a:t>”, el siglo XX debería considerar el trabajo contradictorio en torno al “</a:t>
            </a:r>
            <a:r>
              <a:rPr lang="es-ES" b="1">
                <a:ea typeface="ＭＳ Ｐゴシック" pitchFamily="-105" charset="-128"/>
                <a:cs typeface="ＭＳ Ｐゴシック" pitchFamily="-105" charset="-128"/>
              </a:rPr>
              <a:t>Y</a:t>
            </a:r>
            <a:r>
              <a:rPr lang="es-ES">
                <a:ea typeface="ＭＳ Ｐゴシック" pitchFamily="-105" charset="-128"/>
                <a:cs typeface="ＭＳ Ｐゴシック" pitchFamily="-105" charset="-128"/>
              </a:rPr>
              <a:t>”. No es un Y conectivo, esto y lo otro, no es un Y complementario (como el ying y el yang), es el Y de la contradicción, donde no se puede simplemente superar como si fuese un problema a solucionar. Hay que aprender a trabajar con ella, iluminándola. Para esto se requiere de una nueva forma de ver y de analizar el diagnostico del presente.</a:t>
            </a:r>
          </a:p>
          <a:p>
            <a:pPr eaLnBrk="1" hangingPunct="1">
              <a:spcBef>
                <a:spcPct val="0"/>
              </a:spcBef>
            </a:pPr>
            <a:r>
              <a:rPr lang="es-ES">
                <a:ea typeface="ＭＳ Ｐゴシック" pitchFamily="-105" charset="-128"/>
                <a:cs typeface="ＭＳ Ｐゴシック" pitchFamily="-105" charset="-128"/>
              </a:rPr>
              <a:t>Se podría decir que la ambivalencia del </a:t>
            </a:r>
            <a:r>
              <a:rPr lang="es-ES" b="1">
                <a:ea typeface="ＭＳ Ｐゴシック" pitchFamily="-105" charset="-128"/>
                <a:cs typeface="ＭＳ Ｐゴシック" pitchFamily="-105" charset="-128"/>
              </a:rPr>
              <a:t>Y</a:t>
            </a:r>
            <a:r>
              <a:rPr lang="es-ES">
                <a:ea typeface="ＭＳ Ｐゴシック" pitchFamily="-105" charset="-128"/>
                <a:cs typeface="ＭＳ Ｐゴシック" pitchFamily="-105" charset="-128"/>
              </a:rPr>
              <a:t> es el tema, justamente de nuestro mundo, especialmente en estos inciertos inicios del siglo XXI. El dilema es el siguiente: reconocemos la importancia de la coordinación, la pluralidad, la coherencia, el intercambio, el tercero incluido, la síntesis; pero no sabemos pensar desde esa lógica, ni menos actuar desde ella.</a:t>
            </a:r>
            <a:endParaRPr lang="en-US">
              <a:ea typeface="ＭＳ Ｐゴシック" pitchFamily="-105" charset="-128"/>
              <a:cs typeface="ＭＳ Ｐゴシック" pitchFamily="-105" charset="-128"/>
            </a:endParaRPr>
          </a:p>
          <a:p>
            <a:pPr eaLnBrk="1" hangingPunct="1">
              <a:spcBef>
                <a:spcPct val="0"/>
              </a:spcBef>
            </a:pPr>
            <a:endParaRPr lang="en-US">
              <a:ea typeface="ＭＳ Ｐゴシック" pitchFamily="-105" charset="-128"/>
              <a:cs typeface="ＭＳ Ｐゴシック" pitchFamily="-10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C0DFA7-DC80-B342-8796-8AD4358E8BC2}" type="slidenum">
              <a:rPr lang="es-MX">
                <a:ea typeface="ＭＳ Ｐゴシック" pitchFamily="-65" charset="-128"/>
                <a:cs typeface="ＭＳ Ｐゴシック" pitchFamily="-65" charset="-128"/>
              </a:rPr>
              <a:pPr fontAlgn="base">
                <a:spcBef>
                  <a:spcPct val="0"/>
                </a:spcBef>
                <a:spcAft>
                  <a:spcPct val="0"/>
                </a:spcAft>
                <a:defRPr/>
              </a:pPr>
              <a:t>63</a:t>
            </a:fld>
            <a:endParaRPr lang="es-MX">
              <a:ea typeface="ＭＳ Ｐゴシック" pitchFamily="-65" charset="-128"/>
              <a:cs typeface="ＭＳ Ｐゴシック" pitchFamily="-65" charset="-128"/>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a:ea typeface="ＭＳ Ｐゴシック" pitchFamily="-105" charset="-128"/>
              <a:cs typeface="ＭＳ Ｐゴシック" pitchFamily="-10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0D32EAED-C491-AC4D-A0B7-564BCAB1F767}" type="slidenum">
              <a:rPr lang="es-MX"/>
              <a:pPr/>
              <a:t>65</a:t>
            </a:fld>
            <a:endParaRPr lang="es-MX"/>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lnSpc>
                <a:spcPct val="80000"/>
              </a:lnSpc>
            </a:pPr>
            <a:r>
              <a:rPr lang="es-MX" sz="1000"/>
              <a:t>Pero entonces ¿Nos hemos quedado sin mapas? De ningún modo. Este es un falso problema, que angustia a falsos académicos y un porcentaje incierto de profesionales, que aún desde un lugar de éxito público o muchas veces incluso estando a cargo de programas sociales, no saben (o no reconocen ni en privado) que son los hijos de un saber detenido. Que el problema es de ellos y no del Trabajo Social, que éste navega generosamente por nuevos y amplios territorios, que va lleno de  renovados pertrechos a históricas batallas.</a:t>
            </a:r>
          </a:p>
          <a:p>
            <a:pPr eaLnBrk="1" hangingPunct="1">
              <a:lnSpc>
                <a:spcPct val="80000"/>
              </a:lnSpc>
            </a:pPr>
            <a:r>
              <a:rPr lang="es-MX" sz="1000"/>
              <a:t/>
            </a:r>
            <a:br>
              <a:rPr lang="es-MX" sz="1000"/>
            </a:br>
            <a:endParaRPr lang="es-MX" sz="1000"/>
          </a:p>
          <a:p>
            <a:pPr eaLnBrk="1" hangingPunct="1">
              <a:lnSpc>
                <a:spcPct val="80000"/>
              </a:lnSpc>
            </a:pPr>
            <a:r>
              <a:rPr lang="es-ES" sz="1000"/>
              <a:t>[1]</a:t>
            </a:r>
            <a:r>
              <a:rPr lang="en-US" sz="1000"/>
              <a:t>Adrienne S. Chambon, Allan irving y Laura Epstein.Reading Foucault for Social Work Columbia  U.  </a:t>
            </a:r>
            <a:r>
              <a:rPr lang="es-MX" sz="1000"/>
              <a:t>Press. 1999,</a:t>
            </a:r>
            <a:endParaRPr lang="es-ES" sz="1000"/>
          </a:p>
          <a:p>
            <a:pPr eaLnBrk="1" hangingPunct="1">
              <a:lnSpc>
                <a:spcPct val="80000"/>
              </a:lnSpc>
            </a:pPr>
            <a:r>
              <a:rPr lang="es-ES" sz="1000"/>
              <a:t>[2] </a:t>
            </a:r>
            <a:r>
              <a:rPr lang="es-MX" sz="1000"/>
              <a:t>Healy, Karen. Trabajo Social, perspectivas contemporáneas. Ediciones Morata. Madrid, 2001.</a:t>
            </a:r>
            <a:endParaRPr lang="es-ES" sz="1000"/>
          </a:p>
          <a:p>
            <a:pPr eaLnBrk="1" hangingPunct="1">
              <a:lnSpc>
                <a:spcPct val="80000"/>
              </a:lnSpc>
            </a:pPr>
            <a:r>
              <a:rPr lang="es-ES" sz="1000"/>
              <a:t>[3]</a:t>
            </a:r>
            <a:r>
              <a:rPr lang="es-MX" sz="1000"/>
              <a:t> Ver especialmente el texto de Saul Karsz sobre: Pourquoi de Travail Social Editions Dunod, 2004. y el texto de Michel Autés sobre: “Les paradoxes du Travail Social. </a:t>
            </a:r>
            <a:r>
              <a:rPr lang="en-US" sz="1000"/>
              <a:t>Editions Dunond, 1999.</a:t>
            </a:r>
            <a:endParaRPr lang="es-ES" sz="1000"/>
          </a:p>
          <a:p>
            <a:pPr eaLnBrk="1" hangingPunct="1">
              <a:lnSpc>
                <a:spcPct val="80000"/>
              </a:lnSpc>
            </a:pPr>
            <a:r>
              <a:rPr lang="es-ES" sz="1000"/>
              <a:t>[4]</a:t>
            </a:r>
            <a:r>
              <a:rPr lang="en-US" sz="1000"/>
              <a:t>  Franklin,  Cynthia y Nurius Paula. Constructuvism in Practice. Milwaukee, 1998.</a:t>
            </a:r>
            <a:endParaRPr lang="es-ES" sz="1000"/>
          </a:p>
          <a:p>
            <a:pPr eaLnBrk="1" hangingPunct="1">
              <a:lnSpc>
                <a:spcPct val="80000"/>
              </a:lnSpc>
            </a:pPr>
            <a:r>
              <a:rPr lang="es-ES" sz="1000"/>
              <a:t>[5] </a:t>
            </a:r>
            <a:r>
              <a:rPr lang="en-US" sz="1000"/>
              <a:t>Para un mayor análisis ver: The foundations of Social Work Knowledge. Edited by Frederic Reamer. Columbia University Press, 1994.</a:t>
            </a:r>
            <a:endParaRPr lang="es-ES" sz="1000"/>
          </a:p>
          <a:p>
            <a:pPr eaLnBrk="1" hangingPunct="1">
              <a:lnSpc>
                <a:spcPct val="80000"/>
              </a:lnSpc>
            </a:pPr>
            <a:r>
              <a:rPr lang="es-ES" sz="1000"/>
              <a:t>[6]</a:t>
            </a:r>
            <a:r>
              <a:rPr lang="en-US" sz="1000"/>
              <a:t>Critical Practice in Social Work. Edited by Robert Adams, Lena Dominelli and Malcolm Payne. </a:t>
            </a:r>
            <a:r>
              <a:rPr lang="es-MX" sz="1000"/>
              <a:t>Palgrave. New York, 2002. </a:t>
            </a:r>
            <a:endParaRPr lang="es-ES" sz="1000"/>
          </a:p>
          <a:p>
            <a:pPr eaLnBrk="1" hangingPunct="1">
              <a:lnSpc>
                <a:spcPct val="80000"/>
              </a:lnSpc>
            </a:pPr>
            <a:r>
              <a:rPr lang="es-ES" sz="1000"/>
              <a:t>[7]Servicio Social crítico: hacia la construcción del nuevo proyecto ético-politico profesional. Organizado  por Elisabete Borgianni, Yolanda Guerra y Carlos Montaño. Editora Cortez. Sao Paulo, 2003.</a:t>
            </a:r>
          </a:p>
          <a:p>
            <a:pPr eaLnBrk="1" hangingPunct="1">
              <a:lnSpc>
                <a:spcPct val="80000"/>
              </a:lnSpc>
            </a:pPr>
            <a:r>
              <a:rPr lang="es-ES" sz="1000"/>
              <a:t>[8]</a:t>
            </a:r>
            <a:r>
              <a:rPr lang="es-MX" sz="1000"/>
              <a:t> Observando sistemas: nuevas apropiaciones y usos de la teoría de Niklas Luhmann. Editorial RIL,  Santiago, 2006.</a:t>
            </a:r>
            <a:endParaRPr lang="es-ES" sz="1000"/>
          </a:p>
          <a:p>
            <a:pPr eaLnBrk="1" hangingPunct="1">
              <a:lnSpc>
                <a:spcPct val="80000"/>
              </a:lnSpc>
            </a:pPr>
            <a:r>
              <a:rPr lang="es-ES" sz="1000"/>
              <a:t>[9]</a:t>
            </a:r>
            <a:r>
              <a:rPr lang="es-MX" sz="1000"/>
              <a:t>Lechner, Norbert. </a:t>
            </a:r>
            <a:r>
              <a:rPr lang="es-ES" sz="1000"/>
              <a:t>La conflictiva y nunca acaba construcción del orden deseado. Obras escogidas.  Editorial LOM. Santiago, 2006.</a:t>
            </a:r>
          </a:p>
          <a:p>
            <a:pPr eaLnBrk="1" hangingPunct="1">
              <a:lnSpc>
                <a:spcPct val="80000"/>
              </a:lnSpc>
            </a:pPr>
            <a:r>
              <a:rPr lang="es-ES" sz="1000"/>
              <a:t>[10]En tierra de nadie. Stefan Müller-Doohm. Editorial Herder. Frankfurt, 2003.</a:t>
            </a:r>
            <a:endParaRPr lang="es-MX" sz="1000"/>
          </a:p>
          <a:p>
            <a:pPr eaLnBrk="1" hangingPunct="1">
              <a:lnSpc>
                <a:spcPct val="80000"/>
              </a:lnSpc>
            </a:pPr>
            <a:endParaRPr lang="es-MX"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359511" y="4343400"/>
            <a:ext cx="5989247" cy="4114800"/>
          </a:xfrm>
        </p:spPr>
        <p:txBody>
          <a:bodyPr>
            <a:normAutofit fontScale="77500" lnSpcReduction="20000"/>
          </a:bodyPr>
          <a:lstStyle/>
          <a:p>
            <a:pPr eaLnBrk="1" hangingPunct="1">
              <a:lnSpc>
                <a:spcPct val="80000"/>
              </a:lnSpc>
            </a:pPr>
            <a:r>
              <a:rPr lang="es-MX" sz="1290" dirty="0" smtClean="0">
                <a:latin typeface="Arial" pitchFamily="-84" charset="0"/>
                <a:ea typeface="ＭＳ Ｐゴシック" pitchFamily="-84" charset="-128"/>
                <a:cs typeface="ＭＳ Ｐゴシック" pitchFamily="-84" charset="-128"/>
              </a:rPr>
              <a:t>Sólo a modo de una cartografía impresionista, uno puede trazar rumbos que van desde:</a:t>
            </a:r>
          </a:p>
          <a:p>
            <a:pPr eaLnBrk="1" hangingPunct="1">
              <a:lnSpc>
                <a:spcPct val="80000"/>
              </a:lnSpc>
            </a:pPr>
            <a:r>
              <a:rPr lang="es-MX" sz="1290" dirty="0" smtClean="0">
                <a:latin typeface="Arial" pitchFamily="-84" charset="0"/>
                <a:ea typeface="ＭＳ Ｐゴシック" pitchFamily="-84" charset="-128"/>
                <a:cs typeface="ＭＳ Ｐゴシック" pitchFamily="-84" charset="-128"/>
              </a:rPr>
              <a:t>el postestructuralismo con textos claves como “Reading Foucault for Social Work”</a:t>
            </a:r>
            <a:r>
              <a:rPr lang="es-MX" sz="1290" dirty="0" smtClean="0">
                <a:latin typeface="Arial" pitchFamily="-84" charset="0"/>
                <a:ea typeface="ＭＳ Ｐゴシック" pitchFamily="-84" charset="-128"/>
                <a:cs typeface="ＭＳ Ｐゴシック" pitchFamily="-84" charset="-128"/>
                <a:hlinkClick r:id="rId3" action="ppaction://hlinksldjump"/>
              </a:rPr>
              <a:t>[1]</a:t>
            </a:r>
            <a:r>
              <a:rPr lang="es-MX" sz="1290" dirty="0" smtClean="0">
                <a:latin typeface="Arial" pitchFamily="-84" charset="0"/>
                <a:ea typeface="ＭＳ Ｐゴシック" pitchFamily="-84" charset="-128"/>
                <a:cs typeface="ＭＳ Ｐゴシック" pitchFamily="-84" charset="-128"/>
              </a:rPr>
              <a:t>, donde artículos sobre La Cultura de Trabajo Social de Laura Epstein,  Esperando  por Foucault de Allan Irving, Haciendo la familia visible por Adrienne Chambon, Sexualidad y Trabajo Social de Carol-Anne O’Brien, Resistencia y viejos de Frank T.Y. Wang, Reconfigurando las prácticas de Nigel Parton, dan claras orientaciones de investigaciones en esa línea. Del mismo modo el texto de  Karen Heily, Trabajo Social, perspectivas contemporáneas, pone sobre la mesa el giro postestructural del Trabajo Social crítico, donde sus consideraciones sobre el poder, la identidad y el cambio, constituyen sin lugar a dudas un embate para la discusión sobre la reconstrucción  crítica de discursos y prácticas en el Trabajo Social de hoy</a:t>
            </a:r>
            <a:r>
              <a:rPr lang="es-MX" sz="1290" dirty="0" smtClean="0">
                <a:latin typeface="Arial" pitchFamily="-84" charset="0"/>
                <a:ea typeface="ＭＳ Ｐゴシック" pitchFamily="-84" charset="-128"/>
                <a:cs typeface="ＭＳ Ｐゴシック" pitchFamily="-84" charset="-128"/>
                <a:hlinkClick r:id="rId3" action="ppaction://hlinksldjump"/>
              </a:rPr>
              <a:t>[2]</a:t>
            </a:r>
            <a:r>
              <a:rPr lang="es-MX" sz="1290" dirty="0" smtClean="0">
                <a:latin typeface="Arial" pitchFamily="-84" charset="0"/>
                <a:ea typeface="ＭＳ Ｐゴシック" pitchFamily="-84" charset="-128"/>
                <a:cs typeface="ＭＳ Ｐゴシック" pitchFamily="-84" charset="-128"/>
              </a:rPr>
              <a:t>.el auge e influencia de ese pensamiento de la sociología crítica francesa,  hermenéutico, de impugnadas raíces althusserianas y psicoanalíticas, donde florecen resignificaciones y resistencias, esos textos y textos sobre la exclusión y lo social, desde Fitoussi, Rosanvallon, Donzelot, Serge Paugam, Dominique Schnapper a Castel y donde pensadores como Michel Wieworka, Michel Autés y Saúl Karsz plantean amplias paradojas, desafíos, inconveniencias y recorren gestos  discursivos y prácticas críticas del Trabajo Social, alumbrando nuevas posibilidades</a:t>
            </a:r>
            <a:r>
              <a:rPr lang="es-MX" sz="1290" dirty="0" smtClean="0">
                <a:latin typeface="Arial" pitchFamily="-84" charset="0"/>
                <a:ea typeface="ＭＳ Ｐゴシック" pitchFamily="-84" charset="-128"/>
                <a:cs typeface="ＭＳ Ｐゴシック" pitchFamily="-84" charset="-128"/>
                <a:hlinkClick r:id="rId3" action="ppaction://hlinksldjump"/>
              </a:rPr>
              <a:t>[3]</a:t>
            </a:r>
            <a:r>
              <a:rPr lang="es-MX" sz="1290" dirty="0" smtClean="0">
                <a:latin typeface="Arial" pitchFamily="-84" charset="0"/>
                <a:ea typeface="ＭＳ Ｐゴシック" pitchFamily="-84" charset="-128"/>
                <a:cs typeface="ＭＳ Ｐゴシック" pitchFamily="-84" charset="-128"/>
              </a:rPr>
              <a:t>.</a:t>
            </a:r>
          </a:p>
          <a:p>
            <a:pPr eaLnBrk="1" hangingPunct="1">
              <a:lnSpc>
                <a:spcPct val="80000"/>
              </a:lnSpc>
            </a:pPr>
            <a:r>
              <a:rPr lang="es-MX" sz="1290" dirty="0" smtClean="0">
                <a:latin typeface="Arial" pitchFamily="-84" charset="0"/>
                <a:ea typeface="ＭＳ Ｐゴシック" pitchFamily="-84" charset="-128"/>
                <a:cs typeface="ＭＳ Ｐゴシック" pitchFamily="-84" charset="-128"/>
              </a:rPr>
              <a:t>el contructivismo y sus teorías sobre posmodernismo, las prácticas de Trabajo Social y sus aplicaciones en diversos ámbitos de la intervención, donde Cynthia Franklin y Paula Nurius, profundizan en esta óptica desde el trabajo con familias hasta las competencias del trabajador social para la interacción con los clientes</a:t>
            </a:r>
            <a:r>
              <a:rPr lang="es-MX" sz="1290" dirty="0" smtClean="0">
                <a:latin typeface="Arial" pitchFamily="-84" charset="0"/>
                <a:ea typeface="ＭＳ Ｐゴシック" pitchFamily="-84" charset="-128"/>
                <a:cs typeface="ＭＳ Ｐゴシック" pitchFamily="-84" charset="-128"/>
                <a:hlinkClick r:id="rId3" action="ppaction://hlinksldjump"/>
              </a:rPr>
              <a:t>[4]</a:t>
            </a:r>
            <a:r>
              <a:rPr lang="es-MX" sz="1290" dirty="0" smtClean="0">
                <a:latin typeface="Arial" pitchFamily="-84" charset="0"/>
                <a:ea typeface="ＭＳ Ｐゴシック" pitchFamily="-84" charset="-128"/>
                <a:cs typeface="ＭＳ Ｐゴシック" pitchFamily="-84" charset="-128"/>
              </a:rPr>
              <a:t>, donde las contribuciones de Sharon Berlin, Joan L. Biever, Aaron Broker, Peter de Jong, Donald K. Granvold, Lorraine Gutierrez, Catheleen Jordan, Dennos Sallebey y Wes Shera, hablan de su trayectoria e influencia en ciertas perspectivas de pensamiento, especialmente en Estados Unidos.</a:t>
            </a:r>
          </a:p>
          <a:p>
            <a:pPr eaLnBrk="1" hangingPunct="1">
              <a:lnSpc>
                <a:spcPct val="80000"/>
              </a:lnSpc>
            </a:pPr>
            <a:r>
              <a:rPr lang="es-MX" sz="1290" dirty="0" smtClean="0">
                <a:latin typeface="Arial" pitchFamily="-84" charset="0"/>
                <a:ea typeface="ＭＳ Ｐゴシック" pitchFamily="-84" charset="-128"/>
                <a:cs typeface="ＭＳ Ｐゴシック" pitchFamily="-84" charset="-128"/>
              </a:rPr>
              <a:t>la corriente anglosajona, ampliamente hegemónica en ciertos ámbitos del Trabajo Social, tiene en su forma de concebir la ética, la investigación, las prácticas sociales, la confrontación con la injusticia y la opresión, las formas de trabajar con la diversidad, representantes tan destacados como Frederic Reamer, Ann Hartman, Bruce Jansson, Carel Germain, Anne Fortune, David Gil, Elaine Pinderhughes, Bernie Sue Newman, Rita Beck Black</a:t>
            </a:r>
            <a:r>
              <a:rPr lang="es-MX" sz="1290" dirty="0" smtClean="0">
                <a:latin typeface="Arial" pitchFamily="-84" charset="0"/>
                <a:ea typeface="ＭＳ Ｐゴシック" pitchFamily="-84" charset="-128"/>
                <a:cs typeface="ＭＳ Ｐゴシック" pitchFamily="-84" charset="-128"/>
                <a:hlinkClick r:id="rId3" action="ppaction://hlinksldjump"/>
              </a:rPr>
              <a:t>[5]</a:t>
            </a:r>
            <a:r>
              <a:rPr lang="es-MX" sz="1290" dirty="0" smtClean="0">
                <a:latin typeface="Arial" pitchFamily="-84" charset="0"/>
                <a:ea typeface="ＭＳ Ｐゴシック" pitchFamily="-84" charset="-128"/>
                <a:cs typeface="ＭＳ Ｐゴシック" pitchFamily="-84" charset="-128"/>
              </a:rPr>
              <a:t>.</a:t>
            </a:r>
          </a:p>
          <a:p>
            <a:pPr eaLnBrk="1" hangingPunct="1">
              <a:lnSpc>
                <a:spcPct val="80000"/>
              </a:lnSpc>
            </a:pPr>
            <a:r>
              <a:rPr lang="es-MX" sz="1290" dirty="0" smtClean="0">
                <a:latin typeface="Arial" pitchFamily="-84" charset="0"/>
                <a:ea typeface="ＭＳ Ｐゴシック" pitchFamily="-84" charset="-128"/>
                <a:cs typeface="ＭＳ Ｐゴシック" pitchFamily="-84" charset="-128"/>
              </a:rPr>
              <a:t>la tradición crítica del pensamiento inglés en su tránsito por la superación del marxismo estructural, la expansión de las teorías de discriminación y género, que develan las desigualdades de mujeres, jóvenes, niños, viejos, y que han desplegado consistentemente el concepto de práctica crítica y anti opresiva, tienen en Lena Dominelli, Robert Adams, Greta Bradley, Helen Cosis, Chris Clark,  Margaret Loyd, Audrey Mullender, Patrick O’Byrne, Joan Orme, John Pinkerton, Keith Popple, Alastair Roy, Frances Young</a:t>
            </a:r>
            <a:r>
              <a:rPr lang="es-MX" sz="1290" dirty="0" smtClean="0">
                <a:latin typeface="Arial" pitchFamily="-84" charset="0"/>
                <a:ea typeface="ＭＳ Ｐゴシック" pitchFamily="-84" charset="-128"/>
                <a:cs typeface="ＭＳ Ｐゴシック" pitchFamily="-84" charset="-128"/>
                <a:hlinkClick r:id="rId3" action="ppaction://hlinksldjump"/>
              </a:rPr>
              <a:t>[6]</a:t>
            </a:r>
            <a:r>
              <a:rPr lang="es-MX" sz="1290" dirty="0" smtClean="0">
                <a:latin typeface="Arial" pitchFamily="-84" charset="0"/>
                <a:ea typeface="ＭＳ Ｐゴシック" pitchFamily="-84" charset="-128"/>
                <a:cs typeface="ＭＳ Ｐゴシック" pitchFamily="-84" charset="-128"/>
              </a:rPr>
              <a:t> activos protagonistas  y productores de conocimiento en este enfoque de Trabajo Social crítico.</a:t>
            </a:r>
          </a:p>
          <a:p>
            <a:pPr eaLnBrk="1" hangingPunct="1">
              <a:lnSpc>
                <a:spcPct val="80000"/>
              </a:lnSpc>
            </a:pPr>
            <a:r>
              <a:rPr lang="es-MX" sz="1290" dirty="0" smtClean="0">
                <a:latin typeface="Arial" pitchFamily="-84" charset="0"/>
                <a:ea typeface="ＭＳ Ｐゴシック" pitchFamily="-84" charset="-128"/>
                <a:cs typeface="ＭＳ Ｐゴシック" pitchFamily="-84" charset="-128"/>
              </a:rPr>
              <a:t>la perspectiva histórico-crítica del marxismo, donde desde  la ontología social de Lukács, y ciertas concepciones gramscianas en algunos de sus autores, Marilda Iamamoto, José Paulo Netto, María Lucia Martinelli, Yolanda Guerra, Reinaldo Pontes,  Carlos Montaño, Ana Elizabeth Motta, Elaine Bering, María Lucia Barroco y otros; han sabido formar en sus posgraduaciones no sólo a trabajadores sociales brasileros, sino que su influencia se ha expandido a Uruguay y Argentina especialmente en América Latina, así como a Portugal y España en  su incorporación a formaciones europeas. Desde ellos se genera un nuevo proyecto ético-político profesional para un Trabajo Social crítico</a:t>
            </a:r>
            <a:r>
              <a:rPr lang="es-MX" sz="1290" dirty="0" smtClean="0">
                <a:latin typeface="Arial" pitchFamily="-84" charset="0"/>
                <a:ea typeface="ＭＳ Ｐゴシック" pitchFamily="-84" charset="-128"/>
                <a:cs typeface="ＭＳ Ｐゴシック" pitchFamily="-84" charset="-128"/>
                <a:hlinkClick r:id="rId3" action="ppaction://hlinksldjump"/>
              </a:rPr>
              <a:t>[7]</a:t>
            </a:r>
            <a:r>
              <a:rPr lang="es-MX" sz="1290" dirty="0" smtClean="0">
                <a:latin typeface="Arial" pitchFamily="-84" charset="0"/>
                <a:ea typeface="ＭＳ Ｐゴシック" pitchFamily="-84" charset="-128"/>
                <a:cs typeface="ＭＳ Ｐゴシック" pitchFamily="-84" charset="-128"/>
              </a:rPr>
              <a:t>.</a:t>
            </a:r>
          </a:p>
          <a:p>
            <a:pPr eaLnBrk="1" hangingPunct="1">
              <a:lnSpc>
                <a:spcPct val="80000"/>
              </a:lnSpc>
            </a:pPr>
            <a:endParaRPr lang="es-MX" dirty="0" smtClean="0">
              <a:latin typeface="Arial" pitchFamily="-84" charset="0"/>
              <a:ea typeface="ＭＳ Ｐゴシック" pitchFamily="-84" charset="-128"/>
              <a:cs typeface="ＭＳ Ｐゴシック" pitchFamily="-84" charset="-128"/>
            </a:endParaRPr>
          </a:p>
          <a:p>
            <a:endParaRPr lang="es-ES_tradnl" dirty="0"/>
          </a:p>
        </p:txBody>
      </p:sp>
      <p:sp>
        <p:nvSpPr>
          <p:cNvPr id="4" name="Marcador de número de diapositiva 3"/>
          <p:cNvSpPr>
            <a:spLocks noGrp="1"/>
          </p:cNvSpPr>
          <p:nvPr>
            <p:ph type="sldNum" sz="quarter" idx="10"/>
          </p:nvPr>
        </p:nvSpPr>
        <p:spPr/>
        <p:txBody>
          <a:bodyPr/>
          <a:lstStyle/>
          <a:p>
            <a:pPr>
              <a:defRPr/>
            </a:pPr>
            <a:fld id="{F3B941C2-F207-4545-9B7B-A44E34F24DC7}" type="slidenum">
              <a:rPr lang="es-ES_tradnl" smtClean="0"/>
              <a:pPr>
                <a:defRPr/>
              </a:pPr>
              <a:t>66</a:t>
            </a:fld>
            <a:endParaRPr lang="es-ES_tradnl"/>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3D8E1756-5223-8D4F-9E67-1FDD15C7E37D}" type="slidenum">
              <a:rPr lang="es-MX"/>
              <a:pPr/>
              <a:t>67</a:t>
            </a:fld>
            <a:endParaRPr lang="es-MX"/>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s-MX"/>
          </a:p>
          <a:p>
            <a:pPr eaLnBrk="1" hangingPunct="1"/>
            <a:endParaRPr lang="es-MX"/>
          </a:p>
          <a:p>
            <a:pPr eaLnBrk="1" hangingPunct="1"/>
            <a:r>
              <a:rPr lang="es-MX"/>
              <a:t>Estas fueron algunas de las discusiones del Congreso Mundial de Escuelas en 2006, pero necesitamos, profundizar mucho más en ellas. Esto conforma una visión distinta de la intervención.</a:t>
            </a:r>
          </a:p>
          <a:p>
            <a:pPr eaLnBrk="1" hangingPunct="1"/>
            <a:r>
              <a:rPr lang="es-MX" b="1"/>
              <a:t>XXX</a:t>
            </a:r>
          </a:p>
          <a:p>
            <a:pPr eaLnBrk="1" hangingPunct="1"/>
            <a:r>
              <a:rPr lang="es-MX"/>
              <a:t>Como plantea Midgley, “se necesita despesperadamente una conceptualización más sofisticada que muestre las complejidades multifacéticas de la globalización y desenrede sus implicaciones prácticas y normativas, muchas veces contradictorias.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es-ES_tradnl"/>
          </a:p>
        </p:txBody>
      </p:sp>
      <p:sp>
        <p:nvSpPr>
          <p:cNvPr id="4" name="Marcador de número de diapositiva 3"/>
          <p:cNvSpPr>
            <a:spLocks noGrp="1"/>
          </p:cNvSpPr>
          <p:nvPr>
            <p:ph type="sldNum" sz="quarter" idx="10"/>
          </p:nvPr>
        </p:nvSpPr>
        <p:spPr/>
        <p:txBody>
          <a:bodyPr/>
          <a:lstStyle/>
          <a:p>
            <a:pPr>
              <a:defRPr/>
            </a:pPr>
            <a:fld id="{F3B941C2-F207-4545-9B7B-A44E34F24DC7}" type="slidenum">
              <a:rPr lang="es-ES_tradnl" smtClean="0"/>
              <a:pPr>
                <a:defRPr/>
              </a:pPr>
              <a:t>68</a:t>
            </a:fld>
            <a:endParaRPr lang="es-ES_tradnl"/>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73DE6D-4B70-1E45-B6A6-F4143F782F3F}" type="slidenum">
              <a:rPr lang="es-MX">
                <a:latin typeface="Arial" pitchFamily="-65" charset="0"/>
                <a:ea typeface="ＭＳ Ｐゴシック" pitchFamily="-65" charset="-128"/>
                <a:cs typeface="ＭＳ Ｐゴシック" pitchFamily="-65" charset="-128"/>
              </a:rPr>
              <a:pPr fontAlgn="base">
                <a:spcBef>
                  <a:spcPct val="0"/>
                </a:spcBef>
                <a:spcAft>
                  <a:spcPct val="0"/>
                </a:spcAft>
              </a:pPr>
              <a:t>74</a:t>
            </a:fld>
            <a:endParaRPr lang="es-MX">
              <a:latin typeface="Arial" pitchFamily="-65" charset="0"/>
              <a:ea typeface="ＭＳ Ｐゴシック" pitchFamily="-65" charset="-128"/>
              <a:cs typeface="ＭＳ Ｐゴシック" pitchFamily="-65" charset="-128"/>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a:latin typeface="Arial" pitchFamily="-65" charset="0"/>
              </a:rPr>
              <a:t>Para Walter Benjamin el tiempo nuevísimo de la modernidad representa una oportunidad de transformación, de la redención del presente en lo que Benjamin identificaba como el AHORA. El tiempo nuevo, la conciencia moderna, sin embargo ha implicado una distancia cada vez mayor entre la experiencia del presente y el horizonte de expectativas del futuro. Por ello la inversión temporal propuesta por Benjamin a través de las imágenes dialécticas, significa un ACERCAMIENTO DE LA EXPERIENCIA PRESENTE CON EL HORIZONTE DE EXPECTATIVAS NO CUMPLIDAS DEL PASADO, PARA PROVOCAR DESDE ELLAS UN DESPERTAR DE FUTURO.</a:t>
            </a:r>
          </a:p>
          <a:p>
            <a:pPr eaLnBrk="1" hangingPunct="1">
              <a:spcBef>
                <a:spcPct val="0"/>
              </a:spcBef>
            </a:pPr>
            <a:endParaRPr lang="es-ES">
              <a:latin typeface="Arial" pitchFamily="-65" charset="0"/>
            </a:endParaRPr>
          </a:p>
          <a:p>
            <a:pPr eaLnBrk="1" hangingPunct="1">
              <a:spcBef>
                <a:spcPct val="0"/>
              </a:spcBef>
            </a:pPr>
            <a:r>
              <a:rPr lang="es-ES">
                <a:latin typeface="Arial" pitchFamily="-65" charset="0"/>
              </a:rPr>
              <a:t>Para ello hay que diseñar una historiografía a contrapelo, donde se muestre esta dialéctica con imágenes que son un RELAMPAGO EN UN MOMENTO DE PELIGRO</a:t>
            </a:r>
          </a:p>
          <a:p>
            <a:pPr eaLnBrk="1" hangingPunct="1">
              <a:spcBef>
                <a:spcPct val="0"/>
              </a:spcBef>
            </a:pPr>
            <a:endParaRPr lang="es-ES">
              <a:latin typeface="Arial" pitchFamily="-65" charset="0"/>
            </a:endParaRPr>
          </a:p>
          <a:p>
            <a:pPr eaLnBrk="1" hangingPunct="1">
              <a:spcBef>
                <a:spcPct val="0"/>
              </a:spcBef>
            </a:pPr>
            <a:r>
              <a:rPr lang="es-ES">
                <a:latin typeface="Arial" pitchFamily="-65" charset="0"/>
              </a:rPr>
              <a:t>Lo que van a ver son intentos de imágenes dialécticas para el Trabajo Social</a:t>
            </a:r>
            <a:endParaRPr lang="es-MX">
              <a:latin typeface="Arial" pitchFamily="-65"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EB481-9A33-B248-979E-1E7F46438FA7}" type="slidenum">
              <a:rPr lang="es-MX"/>
              <a:pPr/>
              <a:t>4</a:t>
            </a:fld>
            <a:endParaRPr lang="es-MX"/>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2571AD3-3BC1-AD42-A6B4-D74A8C008B81}" type="slidenum">
              <a:rPr lang="es-MX">
                <a:latin typeface="Arial" pitchFamily="-84" charset="0"/>
              </a:rPr>
              <a:pPr/>
              <a:t>5</a:t>
            </a:fld>
            <a:endParaRPr lang="es-MX">
              <a:latin typeface="Arial" pitchFamily="-8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s-ES">
                <a:latin typeface="Arial" pitchFamily="-84" charset="0"/>
                <a:ea typeface="ＭＳ Ｐゴシック" pitchFamily="-84" charset="-128"/>
                <a:cs typeface="ＭＳ Ｐゴシック" pitchFamily="-84" charset="-128"/>
              </a:rPr>
              <a:t>¿Porqué entonces hablar hoy de paradojas?</a:t>
            </a:r>
          </a:p>
          <a:p>
            <a:pPr eaLnBrk="1" hangingPunct="1"/>
            <a:r>
              <a:rPr lang="es-ES">
                <a:latin typeface="Arial" pitchFamily="-84" charset="0"/>
                <a:ea typeface="ＭＳ Ｐゴシック" pitchFamily="-84" charset="-128"/>
                <a:cs typeface="ＭＳ Ｐゴシック" pitchFamily="-84" charset="-128"/>
              </a:rPr>
              <a:t>Porque la modernización ha adoptado la forma de una dialéctica,  en un mundo unipolar,  en un </a:t>
            </a:r>
            <a:r>
              <a:rPr lang="es-ES" b="1" i="1">
                <a:latin typeface="Arial" pitchFamily="-84" charset="0"/>
                <a:ea typeface="ＭＳ Ｐゴシック" pitchFamily="-84" charset="-128"/>
                <a:cs typeface="ＭＳ Ｐゴシック" pitchFamily="-84" charset="-128"/>
              </a:rPr>
              <a:t>Imperio</a:t>
            </a:r>
            <a:r>
              <a:rPr lang="es-ES">
                <a:latin typeface="Arial" pitchFamily="-84" charset="0"/>
                <a:ea typeface="ＭＳ Ｐゴシック" pitchFamily="-84" charset="-128"/>
                <a:cs typeface="ＭＳ Ｐゴシック" pitchFamily="-84" charset="-128"/>
              </a:rPr>
              <a:t>, (Hart, 2004) donde se ha impuesto un modelo de desigualdad, en la forma de un proyecto político y cultural complejo. De allí que las simples adhesiones a creencias o valores no sirven, ni menos aún los esquemas binarios de interpretación, ya que estamos en presencia de un mundo esquizofrénico (Cortina, 2004), donde hay crecimiento con desigualdad y hace falta ir en pos de esa complejidad para poder reducirla, para poder reconocer y colocar al capitalismo en la luz de sus encrucijadas.</a:t>
            </a:r>
          </a:p>
          <a:p>
            <a:pPr eaLnBrk="1" hangingPunct="1"/>
            <a:endParaRPr lang="es-ES">
              <a:latin typeface="Arial" pitchFamily="-84" charset="0"/>
              <a:ea typeface="ＭＳ Ｐゴシック" pitchFamily="-84" charset="-128"/>
              <a:cs typeface="ＭＳ Ｐゴシック" pitchFamily="-84" charset="-128"/>
            </a:endParaRPr>
          </a:p>
          <a:p>
            <a:pPr eaLnBrk="1" hangingPunct="1"/>
            <a:r>
              <a:rPr lang="es-MX">
                <a:latin typeface="Arial" pitchFamily="-84" charset="0"/>
                <a:ea typeface="ＭＳ Ｐゴシック" pitchFamily="-84" charset="-128"/>
                <a:cs typeface="ＭＳ Ｐゴシック" pitchFamily="-84" charset="-128"/>
              </a:rPr>
              <a:t>Boltanski, en su texto sobre el nuevo espíritu del capitalismo, sostiene certeramente, que este capitalismo contemporáneo, contiene y financia ciertas instancias para su crítica, usándolas como una forma de apropiación (Bolstanki,2002).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239D2376-0DF1-574C-9EA1-0AF02794CF27}" type="slidenum">
              <a:rPr lang="es-MX">
                <a:latin typeface="Arial" pitchFamily="-84" charset="0"/>
              </a:rPr>
              <a:pPr/>
              <a:t>10</a:t>
            </a:fld>
            <a:endParaRPr lang="es-MX">
              <a:latin typeface="Arial" pitchFamily="-84" charset="0"/>
            </a:endParaRPr>
          </a:p>
        </p:txBody>
      </p:sp>
      <p:sp>
        <p:nvSpPr>
          <p:cNvPr id="409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586C0C7C-6AA0-934D-B859-4663A3BE4021}" type="slidenum">
              <a:rPr lang="es-MX" sz="1200"/>
              <a:pPr algn="r"/>
              <a:t>10</a:t>
            </a:fld>
            <a:endParaRPr lang="es-MX" sz="1200"/>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noFill/>
          <a:ln/>
        </p:spPr>
        <p:txBody>
          <a:bodyPr/>
          <a:lstStyle/>
          <a:p>
            <a:pPr eaLnBrk="1" hangingPunct="1"/>
            <a:r>
              <a:rPr lang="es-MX">
                <a:latin typeface="Arial" pitchFamily="-84" charset="0"/>
              </a:rPr>
              <a:t>Sin embargo, la evidencia de los datos es contundente. América Latina se ha configurado hoy como el continente antiejemplar donde la diferencia entre ricos y pobres es la más extrema del mundo,</a:t>
            </a:r>
          </a:p>
          <a:p>
            <a:pPr eaLnBrk="1" hangingPunct="1"/>
            <a:endParaRPr lang="es-MX">
              <a:latin typeface="Arial" pitchFamily="-84" charset="0"/>
            </a:endParaRPr>
          </a:p>
          <a:p>
            <a:pPr eaLnBrk="1" hangingPunct="1"/>
            <a:r>
              <a:rPr lang="es-MX">
                <a:latin typeface="Arial" pitchFamily="-84" charset="0"/>
              </a:rPr>
              <a:t>Este índice Gini, puede tener sesgos, pero no puede ser acusado de inducción izquierdista internacional, ya que lo produce el propio banco mundial.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1E1025AF-5927-AE4F-8267-7B21C94A92F2}" type="slidenum">
              <a:rPr lang="es-MX">
                <a:latin typeface="Arial" pitchFamily="-84" charset="0"/>
              </a:rPr>
              <a:pPr/>
              <a:t>15</a:t>
            </a:fld>
            <a:endParaRPr lang="es-MX">
              <a:latin typeface="Arial" pitchFamily="-8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s-ES">
                <a:latin typeface="Arial" pitchFamily="-84" charset="0"/>
                <a:ea typeface="ＭＳ Ｐゴシック" pitchFamily="-84" charset="-128"/>
                <a:cs typeface="ＭＳ Ｐゴシック" pitchFamily="-84" charset="-128"/>
              </a:rPr>
              <a:t>¿Porqué entonces hablar hoy de paradojas?</a:t>
            </a:r>
          </a:p>
          <a:p>
            <a:pPr eaLnBrk="1" hangingPunct="1"/>
            <a:r>
              <a:rPr lang="es-ES">
                <a:latin typeface="Arial" pitchFamily="-84" charset="0"/>
                <a:ea typeface="ＭＳ Ｐゴシック" pitchFamily="-84" charset="-128"/>
                <a:cs typeface="ＭＳ Ｐゴシック" pitchFamily="-84" charset="-128"/>
              </a:rPr>
              <a:t>Porque la modernización ha adoptado la forma de una dialéctica,  en un mundo unipolar,  en un </a:t>
            </a:r>
            <a:r>
              <a:rPr lang="es-ES" b="1" i="1">
                <a:latin typeface="Arial" pitchFamily="-84" charset="0"/>
                <a:ea typeface="ＭＳ Ｐゴシック" pitchFamily="-84" charset="-128"/>
                <a:cs typeface="ＭＳ Ｐゴシック" pitchFamily="-84" charset="-128"/>
              </a:rPr>
              <a:t>Imperio</a:t>
            </a:r>
            <a:r>
              <a:rPr lang="es-ES">
                <a:latin typeface="Arial" pitchFamily="-84" charset="0"/>
                <a:ea typeface="ＭＳ Ｐゴシック" pitchFamily="-84" charset="-128"/>
                <a:cs typeface="ＭＳ Ｐゴシック" pitchFamily="-84" charset="-128"/>
              </a:rPr>
              <a:t>, (Hart, 2004) donde se ha impuesto un modelo de desigualdad, en la forma de un proyecto político y cultural complejo. De allí que las simples adhesiones a creencias o valores no sirven, ni menos aún los esquemas binarios de interpretación, ya que estamos en presencia de un mundo esquizofrénico (Cortina, 2004), donde hay crecimiento con desigualdad y hace falta ir en pos de esa complejidad para poder reducirla, para poder reconocer y colocar al capitalismo en la luz de sus encrucijadas.</a:t>
            </a:r>
          </a:p>
          <a:p>
            <a:pPr eaLnBrk="1" hangingPunct="1"/>
            <a:endParaRPr lang="es-ES">
              <a:latin typeface="Arial" pitchFamily="-84" charset="0"/>
              <a:ea typeface="ＭＳ Ｐゴシック" pitchFamily="-84" charset="-128"/>
              <a:cs typeface="ＭＳ Ｐゴシック" pitchFamily="-84" charset="-128"/>
            </a:endParaRPr>
          </a:p>
          <a:p>
            <a:pPr eaLnBrk="1" hangingPunct="1"/>
            <a:r>
              <a:rPr lang="es-MX">
                <a:latin typeface="Arial" pitchFamily="-84" charset="0"/>
                <a:ea typeface="ＭＳ Ｐゴシック" pitchFamily="-84" charset="-128"/>
                <a:cs typeface="ＭＳ Ｐゴシック" pitchFamily="-84" charset="-128"/>
              </a:rPr>
              <a:t>Boltanski, en su texto sobre el nuevo espíritu del capitalismo, sostiene certeramente, que este capitalismo contemporáneo, contiene y financia ciertas instancias para su crítica, usándolas como una forma de apropiación (Bolstanki,2002).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91E1FA-80C6-9442-96F0-7488C68C3807}" type="slidenum">
              <a:rPr lang="es-MX"/>
              <a:pPr/>
              <a:t>16</a:t>
            </a:fld>
            <a:endParaRPr lang="es-MX"/>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s-ES"/>
              <a:t>Ulrich Beck, en su texto “La invención de lo político” nos recuerda un cuadro de Kandinsky, denominado “</a:t>
            </a:r>
            <a:r>
              <a:rPr lang="es-ES" b="1" i="1"/>
              <a:t>Y contra Y</a:t>
            </a:r>
            <a:r>
              <a:rPr lang="es-ES"/>
              <a:t>” En él, el pintor se pregunta por la palabra Y, que a diferencia del siglo XIX caracteriza al siglo XX. Sorprende su respuesta: según él, mientras el siglo XIX estuvo regido por la lógica del </a:t>
            </a:r>
            <a:r>
              <a:rPr lang="es-ES" b="1" i="1"/>
              <a:t>“O-bien-O</a:t>
            </a:r>
            <a:r>
              <a:rPr lang="es-ES"/>
              <a:t>”, el siglo XX debería considerar el trabajo contradictorio en torno al “</a:t>
            </a:r>
            <a:r>
              <a:rPr lang="es-ES" b="1"/>
              <a:t>Y</a:t>
            </a:r>
            <a:r>
              <a:rPr lang="es-ES"/>
              <a:t>”. No es un Y conectivo, esto y lo otro, no es un Y complementario (como el ying y el yang), es el Y de la contradicción, donde no se puede simplemente superar como si fuese un problema a solucionar. Hay que aprender a trabajar con ella, iluminándola. Para esto se requiere de una nueva forma de ver y de analizar el diagnostico del presente.</a:t>
            </a:r>
          </a:p>
          <a:p>
            <a:r>
              <a:rPr lang="es-ES"/>
              <a:t>Se podría decir que la ambivalencia del </a:t>
            </a:r>
            <a:r>
              <a:rPr lang="es-ES" b="1"/>
              <a:t>Y</a:t>
            </a:r>
            <a:r>
              <a:rPr lang="es-ES"/>
              <a:t> es el tema, justamente de nuestro mundo, especialmente en estos inciertos inicios del siglo XXI. El dilema es el siguiente: reconocemos la importancia de la coordinación, la pluralidad, la coherencia, el intercambio, el tercero incluido, la síntesis; pero no sabemos pensar desde esa lógica, ni menos actuar desde ella.</a:t>
            </a:r>
            <a:endParaRPr lang="en-US"/>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E966BC-B887-0945-B454-3BF555504D6D}" type="slidenum">
              <a:rPr lang="es-MX"/>
              <a:pPr/>
              <a:t>22</a:t>
            </a:fld>
            <a:endParaRPr lang="es-MX"/>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E7C727D-E1CE-224A-B445-32F976D72868}" type="slidenum">
              <a:rPr lang="es-MX"/>
              <a:pPr/>
              <a:t>23</a:t>
            </a:fld>
            <a:endParaRPr lang="es-MX"/>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s-ES" b="1">
                <a:latin typeface="Arial" pitchFamily="-65" charset="0"/>
              </a:rPr>
              <a:t>Diseñar matrices complejas de gestión:</a:t>
            </a:r>
            <a:endParaRPr lang="es-ES">
              <a:latin typeface="Arial" pitchFamily="-65" charset="0"/>
            </a:endParaRPr>
          </a:p>
          <a:p>
            <a:pPr eaLnBrk="1" hangingPunct="1"/>
            <a:r>
              <a:rPr lang="es-ES">
                <a:latin typeface="Arial" pitchFamily="-65" charset="0"/>
              </a:rPr>
              <a:t>Donde sumado a lo anterior, consideren las marcas de la desigualdad, evalúen no sólo la cobertura sino la calidad de los servicios, diseñen un modelo basándose en la contingencia y ya no en la necesidad, y que, por último desarrollen mejores registros y evaluaciones consistentes.</a:t>
            </a:r>
          </a:p>
          <a:p>
            <a:pPr eaLnBrk="1" hangingPunct="1"/>
            <a:endParaRPr lang="es-ES">
              <a:latin typeface="Arial" pitchFamily="-65" charset="0"/>
            </a:endParaRPr>
          </a:p>
          <a:p>
            <a:pPr eaLnBrk="1" hangingPunct="1"/>
            <a:r>
              <a:rPr lang="es-MX" b="1">
                <a:latin typeface="Arial" pitchFamily="-65" charset="0"/>
              </a:rPr>
              <a:t>En esta matriz una articulación es indispensable: </a:t>
            </a:r>
            <a:r>
              <a:rPr lang="es-MX">
                <a:latin typeface="Arial" pitchFamily="-65" charset="0"/>
              </a:rPr>
              <a:t>articular la asistencia con el desarrollo de competencias, ya de otra forma, se crea un punto crítico cuando desaparecen los subsidios y la intervención no ha focalizado el desarrollo de competencias en los sujetos.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_tradnl"/>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3267EF06-A37C-4745-91D1-47BA776DDC94}" type="datetimeFigureOut">
              <a:rPr lang="es-ES_tradnl" smtClean="0"/>
              <a:pPr/>
              <a:t>6/8/17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B0941510-9752-0F46-9598-F6C54272F844}" type="slidenum">
              <a:rPr lang="es-ES_tradnl" smtClean="0"/>
              <a:pPr/>
              <a:t>‹Nr.›</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3267EF06-A37C-4745-91D1-47BA776DDC94}" type="datetimeFigureOut">
              <a:rPr lang="es-ES_tradnl" smtClean="0"/>
              <a:pPr/>
              <a:t>6/8/17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B0941510-9752-0F46-9598-F6C54272F844}" type="slidenum">
              <a:rPr lang="es-ES_tradnl" smtClean="0"/>
              <a:pPr/>
              <a:t>‹Nr.›</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3267EF06-A37C-4745-91D1-47BA776DDC94}" type="datetimeFigureOut">
              <a:rPr lang="es-ES_tradnl" smtClean="0"/>
              <a:pPr/>
              <a:t>6/8/17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B0941510-9752-0F46-9598-F6C54272F844}" type="slidenum">
              <a:rPr lang="es-ES_tradnl" smtClean="0"/>
              <a:pPr/>
              <a:t>‹Nr.›</a:t>
            </a:fld>
            <a:endParaRPr lang="es-ES_trad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dgm">
  <p:cSld name="Título y diagrama u organigrama">
    <p:spTree>
      <p:nvGrpSpPr>
        <p:cNvPr id="1" name=""/>
        <p:cNvGrpSpPr/>
        <p:nvPr/>
      </p:nvGrpSpPr>
      <p:grpSpPr>
        <a:xfrm>
          <a:off x="0" y="0"/>
          <a:ext cx="0" cy="0"/>
          <a:chOff x="0" y="0"/>
          <a:chExt cx="0" cy="0"/>
        </a:xfrm>
      </p:grpSpPr>
      <p:sp>
        <p:nvSpPr>
          <p:cNvPr id="2" name="Título 1"/>
          <p:cNvSpPr>
            <a:spLocks noGrp="1"/>
          </p:cNvSpPr>
          <p:nvPr>
            <p:ph type="title"/>
          </p:nvPr>
        </p:nvSpPr>
        <p:spPr>
          <a:xfrm>
            <a:off x="838200" y="315913"/>
            <a:ext cx="7620000" cy="1276350"/>
          </a:xfrm>
        </p:spPr>
        <p:txBody>
          <a:bodyPr/>
          <a:lstStyle/>
          <a:p>
            <a:r>
              <a:rPr lang="es-ES_tradnl" smtClean="0"/>
              <a:t>Clic para editar título</a:t>
            </a:r>
            <a:endParaRPr lang="es-ES_tradnl"/>
          </a:p>
        </p:txBody>
      </p:sp>
      <p:sp>
        <p:nvSpPr>
          <p:cNvPr id="3" name="Marcador de SmartArt 2"/>
          <p:cNvSpPr>
            <a:spLocks noGrp="1"/>
          </p:cNvSpPr>
          <p:nvPr>
            <p:ph type="dgm" idx="1"/>
          </p:nvPr>
        </p:nvSpPr>
        <p:spPr>
          <a:xfrm>
            <a:off x="674688" y="1795463"/>
            <a:ext cx="7826375" cy="4114800"/>
          </a:xfrm>
        </p:spPr>
        <p:txBody>
          <a:bodyPr>
            <a:normAutofit/>
          </a:bodyPr>
          <a:lstStyle/>
          <a:p>
            <a:pPr lvl="0"/>
            <a:endParaRPr lang="es-ES_tradnl" noProof="0"/>
          </a:p>
        </p:txBody>
      </p:sp>
      <p:sp>
        <p:nvSpPr>
          <p:cNvPr id="4" name="Marcador de fecha 3"/>
          <p:cNvSpPr>
            <a:spLocks noGrp="1"/>
          </p:cNvSpPr>
          <p:nvPr>
            <p:ph type="dt" sz="half" idx="10"/>
          </p:nvPr>
        </p:nvSpPr>
        <p:spPr>
          <a:xfrm>
            <a:off x="0" y="6145213"/>
            <a:ext cx="1371600" cy="712787"/>
          </a:xfrm>
        </p:spPr>
        <p:txBody>
          <a:bodyPr/>
          <a:lstStyle>
            <a:lvl1pPr>
              <a:defRPr/>
            </a:lvl1pPr>
          </a:lstStyle>
          <a:p>
            <a:pPr>
              <a:defRPr/>
            </a:pPr>
            <a:endParaRPr lang="es-MX"/>
          </a:p>
        </p:txBody>
      </p:sp>
      <p:sp>
        <p:nvSpPr>
          <p:cNvPr id="5" name="Marcador de pie de página 4"/>
          <p:cNvSpPr>
            <a:spLocks noGrp="1"/>
          </p:cNvSpPr>
          <p:nvPr>
            <p:ph type="ftr" sz="quarter" idx="11"/>
          </p:nvPr>
        </p:nvSpPr>
        <p:spPr>
          <a:xfrm>
            <a:off x="1676400" y="6400800"/>
            <a:ext cx="3352800" cy="457200"/>
          </a:xfrm>
        </p:spPr>
        <p:txBody>
          <a:bodyPr/>
          <a:lstStyle>
            <a:lvl1pPr>
              <a:defRPr/>
            </a:lvl1pPr>
          </a:lstStyle>
          <a:p>
            <a:pPr>
              <a:defRPr/>
            </a:pPr>
            <a:endParaRPr lang="es-MX"/>
          </a:p>
        </p:txBody>
      </p:sp>
      <p:sp>
        <p:nvSpPr>
          <p:cNvPr id="6" name="Marcador de número de diapositiva 5"/>
          <p:cNvSpPr>
            <a:spLocks noGrp="1"/>
          </p:cNvSpPr>
          <p:nvPr>
            <p:ph type="sldNum" sz="quarter" idx="12"/>
          </p:nvPr>
        </p:nvSpPr>
        <p:spPr>
          <a:xfrm>
            <a:off x="1371600" y="6477000"/>
            <a:ext cx="304800" cy="381000"/>
          </a:xfrm>
        </p:spPr>
        <p:txBody>
          <a:bodyPr/>
          <a:lstStyle>
            <a:lvl1pPr>
              <a:defRPr/>
            </a:lvl1pPr>
          </a:lstStyle>
          <a:p>
            <a:pPr>
              <a:defRPr/>
            </a:pPr>
            <a:fld id="{92D7DBA6-FC7D-F347-8E23-2FC9B03F5748}" type="slidenum">
              <a:rPr lang="es-MX"/>
              <a:pPr>
                <a:defRPr/>
              </a:pPr>
              <a:t>‹Nr.›</a:t>
            </a:fld>
            <a:endParaRPr lang="es-MX"/>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ítulo y 4 objetos">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457200" y="274638"/>
            <a:ext cx="8229600" cy="1143000"/>
          </a:xfrm>
        </p:spPr>
        <p:txBody>
          <a:bodyPr/>
          <a:lstStyle/>
          <a:p>
            <a:r>
              <a:rPr lang="es-ES_tradnl" smtClean="0"/>
              <a:t>Clic para editar título</a:t>
            </a:r>
            <a:endParaRPr lang="es-ES_tradnl"/>
          </a:p>
        </p:txBody>
      </p:sp>
      <p:sp>
        <p:nvSpPr>
          <p:cNvPr id="3" name="Marcador de contenido 2"/>
          <p:cNvSpPr>
            <a:spLocks noGrp="1"/>
          </p:cNvSpPr>
          <p:nvPr>
            <p:ph sz="quarter" idx="1"/>
          </p:nvPr>
        </p:nvSpPr>
        <p:spPr>
          <a:xfrm>
            <a:off x="457200" y="1600200"/>
            <a:ext cx="4038600" cy="21859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quarter" idx="2"/>
          </p:nvPr>
        </p:nvSpPr>
        <p:spPr>
          <a:xfrm>
            <a:off x="4648200" y="1600200"/>
            <a:ext cx="4038600" cy="21859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contenido 4"/>
          <p:cNvSpPr>
            <a:spLocks noGrp="1"/>
          </p:cNvSpPr>
          <p:nvPr>
            <p:ph sz="quarter" idx="3"/>
          </p:nvPr>
        </p:nvSpPr>
        <p:spPr>
          <a:xfrm>
            <a:off x="457200" y="3938588"/>
            <a:ext cx="4038600" cy="2187575"/>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contenido 5"/>
          <p:cNvSpPr>
            <a:spLocks noGrp="1"/>
          </p:cNvSpPr>
          <p:nvPr>
            <p:ph sz="quarter" idx="4"/>
          </p:nvPr>
        </p:nvSpPr>
        <p:spPr>
          <a:xfrm>
            <a:off x="4648200" y="3938588"/>
            <a:ext cx="4038600" cy="2187575"/>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a:xfrm>
            <a:off x="457200" y="6245225"/>
            <a:ext cx="2133600" cy="476250"/>
          </a:xfrm>
        </p:spPr>
        <p:txBody>
          <a:bodyPr/>
          <a:lstStyle>
            <a:lvl1pPr>
              <a:defRPr/>
            </a:lvl1pPr>
          </a:lstStyle>
          <a:p>
            <a:pPr>
              <a:defRPr/>
            </a:pPr>
            <a:endParaRPr lang="es-MX"/>
          </a:p>
        </p:txBody>
      </p:sp>
      <p:sp>
        <p:nvSpPr>
          <p:cNvPr id="8" name="Marcador de pie de página 7"/>
          <p:cNvSpPr>
            <a:spLocks noGrp="1"/>
          </p:cNvSpPr>
          <p:nvPr>
            <p:ph type="ftr" sz="quarter" idx="11"/>
          </p:nvPr>
        </p:nvSpPr>
        <p:spPr>
          <a:xfrm>
            <a:off x="3124200" y="6245225"/>
            <a:ext cx="2895600" cy="476250"/>
          </a:xfrm>
        </p:spPr>
        <p:txBody>
          <a:bodyPr/>
          <a:lstStyle>
            <a:lvl1pPr>
              <a:defRPr/>
            </a:lvl1pPr>
          </a:lstStyle>
          <a:p>
            <a:pPr>
              <a:defRPr/>
            </a:pPr>
            <a:endParaRPr lang="es-MX"/>
          </a:p>
        </p:txBody>
      </p:sp>
      <p:sp>
        <p:nvSpPr>
          <p:cNvPr id="9" name="Marcador de número de diapositiva 8"/>
          <p:cNvSpPr>
            <a:spLocks noGrp="1"/>
          </p:cNvSpPr>
          <p:nvPr>
            <p:ph type="sldNum" sz="quarter" idx="12"/>
          </p:nvPr>
        </p:nvSpPr>
        <p:spPr>
          <a:xfrm>
            <a:off x="6553200" y="6245225"/>
            <a:ext cx="2133600" cy="476250"/>
          </a:xfrm>
        </p:spPr>
        <p:txBody>
          <a:bodyPr/>
          <a:lstStyle>
            <a:lvl1pPr>
              <a:defRPr/>
            </a:lvl1pPr>
          </a:lstStyle>
          <a:p>
            <a:pPr>
              <a:defRPr/>
            </a:pPr>
            <a:fld id="{86BD997F-CD16-2B4A-829C-31898450D76E}" type="slidenum">
              <a:rPr lang="es-MX"/>
              <a:pPr>
                <a:defRPr/>
              </a:pPr>
              <a:t>‹Nr.›</a:t>
            </a:fld>
            <a:endParaRPr lang="es-MX"/>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ítulo, texto y 2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_tradnl" smtClean="0"/>
              <a:t>Clic para editar título</a:t>
            </a:r>
            <a:endParaRPr lang="es-ES_tradnl"/>
          </a:p>
        </p:txBody>
      </p:sp>
      <p:sp>
        <p:nvSpPr>
          <p:cNvPr id="3" name="Marcador de texto 2"/>
          <p:cNvSpPr>
            <a:spLocks noGrp="1"/>
          </p:cNvSpPr>
          <p:nvPr>
            <p:ph type="body" sz="half" idx="1"/>
          </p:nvPr>
        </p:nvSpPr>
        <p:spPr>
          <a:xfrm>
            <a:off x="457200" y="1600200"/>
            <a:ext cx="4038600" cy="45259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quarter" idx="2"/>
          </p:nvPr>
        </p:nvSpPr>
        <p:spPr>
          <a:xfrm>
            <a:off x="4648200" y="1600200"/>
            <a:ext cx="4038600" cy="21859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contenido 4"/>
          <p:cNvSpPr>
            <a:spLocks noGrp="1"/>
          </p:cNvSpPr>
          <p:nvPr>
            <p:ph sz="quarter" idx="3"/>
          </p:nvPr>
        </p:nvSpPr>
        <p:spPr>
          <a:xfrm>
            <a:off x="4648200" y="3938588"/>
            <a:ext cx="4038600" cy="2187575"/>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fecha 5"/>
          <p:cNvSpPr>
            <a:spLocks noGrp="1"/>
          </p:cNvSpPr>
          <p:nvPr>
            <p:ph type="dt" sz="half" idx="10"/>
          </p:nvPr>
        </p:nvSpPr>
        <p:spPr>
          <a:xfrm>
            <a:off x="457200" y="6245225"/>
            <a:ext cx="2133600" cy="476250"/>
          </a:xfrm>
        </p:spPr>
        <p:txBody>
          <a:bodyPr/>
          <a:lstStyle>
            <a:lvl1pPr>
              <a:defRPr/>
            </a:lvl1pPr>
          </a:lstStyle>
          <a:p>
            <a:pPr>
              <a:defRPr/>
            </a:pPr>
            <a:endParaRPr lang="es-MX"/>
          </a:p>
        </p:txBody>
      </p:sp>
      <p:sp>
        <p:nvSpPr>
          <p:cNvPr id="7" name="Marcador de pie de página 6"/>
          <p:cNvSpPr>
            <a:spLocks noGrp="1"/>
          </p:cNvSpPr>
          <p:nvPr>
            <p:ph type="ftr" sz="quarter" idx="11"/>
          </p:nvPr>
        </p:nvSpPr>
        <p:spPr>
          <a:xfrm>
            <a:off x="3124200" y="6245225"/>
            <a:ext cx="2895600" cy="476250"/>
          </a:xfrm>
        </p:spPr>
        <p:txBody>
          <a:bodyPr/>
          <a:lstStyle>
            <a:lvl1pPr>
              <a:defRPr/>
            </a:lvl1pPr>
          </a:lstStyle>
          <a:p>
            <a:pPr>
              <a:defRPr/>
            </a:pPr>
            <a:endParaRPr lang="es-MX"/>
          </a:p>
        </p:txBody>
      </p:sp>
      <p:sp>
        <p:nvSpPr>
          <p:cNvPr id="8" name="Marcador de número de diapositiva 7"/>
          <p:cNvSpPr>
            <a:spLocks noGrp="1"/>
          </p:cNvSpPr>
          <p:nvPr>
            <p:ph type="sldNum" sz="quarter" idx="12"/>
          </p:nvPr>
        </p:nvSpPr>
        <p:spPr>
          <a:xfrm>
            <a:off x="6553200" y="6245225"/>
            <a:ext cx="2133600" cy="476250"/>
          </a:xfrm>
        </p:spPr>
        <p:txBody>
          <a:bodyPr/>
          <a:lstStyle>
            <a:lvl1pPr>
              <a:defRPr/>
            </a:lvl1pPr>
          </a:lstStyle>
          <a:p>
            <a:pPr>
              <a:defRPr/>
            </a:pPr>
            <a:fld id="{6E47F932-3A25-044B-938B-60E23F6594F2}" type="slidenum">
              <a:rPr lang="es-MX"/>
              <a:pPr>
                <a:defRPr/>
              </a:pPr>
              <a:t>‹Nr.›</a:t>
            </a:fld>
            <a:endParaRPr lang="es-MX"/>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ítulo y tabl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_tradnl" smtClean="0"/>
              <a:t>Clic para editar título</a:t>
            </a:r>
            <a:endParaRPr lang="es-ES_tradnl"/>
          </a:p>
        </p:txBody>
      </p:sp>
      <p:sp>
        <p:nvSpPr>
          <p:cNvPr id="3" name="Marcador de tabla 2"/>
          <p:cNvSpPr>
            <a:spLocks noGrp="1"/>
          </p:cNvSpPr>
          <p:nvPr>
            <p:ph type="tbl" idx="1"/>
          </p:nvPr>
        </p:nvSpPr>
        <p:spPr>
          <a:xfrm>
            <a:off x="457200" y="1600200"/>
            <a:ext cx="8229600" cy="4525963"/>
          </a:xfrm>
        </p:spPr>
        <p:txBody>
          <a:bodyPr rtlCol="0">
            <a:normAutofit/>
          </a:bodyPr>
          <a:lstStyle/>
          <a:p>
            <a:pPr lvl="0"/>
            <a:endParaRPr lang="es-ES_tradnl" noProof="0" smtClean="0"/>
          </a:p>
        </p:txBody>
      </p:sp>
      <p:sp>
        <p:nvSpPr>
          <p:cNvPr id="4" name="Rectangle 4"/>
          <p:cNvSpPr>
            <a:spLocks noGrp="1" noChangeArrowheads="1"/>
          </p:cNvSpPr>
          <p:nvPr>
            <p:ph type="dt" sz="half" idx="10"/>
          </p:nvPr>
        </p:nvSpPr>
        <p:spPr/>
        <p:txBody>
          <a:bodyPr/>
          <a:lstStyle>
            <a:lvl1pPr>
              <a:defRPr/>
            </a:lvl1pPr>
          </a:lstStyle>
          <a:p>
            <a:pPr>
              <a:defRPr/>
            </a:pPr>
            <a:endParaRPr lang="es-MX"/>
          </a:p>
        </p:txBody>
      </p:sp>
      <p:sp>
        <p:nvSpPr>
          <p:cNvPr id="5" name="Rectangle 5"/>
          <p:cNvSpPr>
            <a:spLocks noGrp="1" noChangeArrowheads="1"/>
          </p:cNvSpPr>
          <p:nvPr>
            <p:ph type="ftr" sz="quarter" idx="11"/>
          </p:nvPr>
        </p:nvSpPr>
        <p:spPr/>
        <p:txBody>
          <a:bodyPr/>
          <a:lstStyle>
            <a:lvl1pPr>
              <a:defRPr/>
            </a:lvl1pPr>
          </a:lstStyle>
          <a:p>
            <a:pPr>
              <a:defRPr/>
            </a:pPr>
            <a:endParaRPr lang="es-MX"/>
          </a:p>
        </p:txBody>
      </p:sp>
      <p:sp>
        <p:nvSpPr>
          <p:cNvPr id="6" name="Rectangle 6"/>
          <p:cNvSpPr>
            <a:spLocks noGrp="1" noChangeArrowheads="1"/>
          </p:cNvSpPr>
          <p:nvPr>
            <p:ph type="sldNum" sz="quarter" idx="12"/>
          </p:nvPr>
        </p:nvSpPr>
        <p:spPr/>
        <p:txBody>
          <a:bodyPr/>
          <a:lstStyle>
            <a:lvl1pPr>
              <a:defRPr/>
            </a:lvl1pPr>
          </a:lstStyle>
          <a:p>
            <a:pPr>
              <a:defRPr/>
            </a:pPr>
            <a:fld id="{CCC8577E-DE38-A34E-B068-718885F92632}" type="slidenum">
              <a:rPr lang="es-MX"/>
              <a:pPr>
                <a:defRPr/>
              </a:pPr>
              <a:t>‹Nr.›</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3267EF06-A37C-4745-91D1-47BA776DDC94}" type="datetimeFigureOut">
              <a:rPr lang="es-ES_tradnl" smtClean="0"/>
              <a:pPr/>
              <a:t>6/8/17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B0941510-9752-0F46-9598-F6C54272F844}" type="slidenum">
              <a:rPr lang="es-ES_tradnl" smtClean="0"/>
              <a:pPr/>
              <a:t>‹Nr.›</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3267EF06-A37C-4745-91D1-47BA776DDC94}" type="datetimeFigureOut">
              <a:rPr lang="es-ES_tradnl" smtClean="0"/>
              <a:pPr/>
              <a:t>6/8/17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B0941510-9752-0F46-9598-F6C54272F844}" type="slidenum">
              <a:rPr lang="es-ES_tradnl" smtClean="0"/>
              <a:pPr/>
              <a:t>‹Nr.›</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4"/>
          <p:cNvSpPr>
            <a:spLocks noGrp="1"/>
          </p:cNvSpPr>
          <p:nvPr>
            <p:ph type="dt" sz="half" idx="10"/>
          </p:nvPr>
        </p:nvSpPr>
        <p:spPr/>
        <p:txBody>
          <a:bodyPr/>
          <a:lstStyle/>
          <a:p>
            <a:fld id="{3267EF06-A37C-4745-91D1-47BA776DDC94}" type="datetimeFigureOut">
              <a:rPr lang="es-ES_tradnl" smtClean="0"/>
              <a:pPr/>
              <a:t>6/8/17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B0941510-9752-0F46-9598-F6C54272F844}" type="slidenum">
              <a:rPr lang="es-ES_tradnl" smtClean="0"/>
              <a:pPr/>
              <a:t>‹Nr.›</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p:txBody>
          <a:bodyPr/>
          <a:lstStyle/>
          <a:p>
            <a:fld id="{3267EF06-A37C-4745-91D1-47BA776DDC94}" type="datetimeFigureOut">
              <a:rPr lang="es-ES_tradnl" smtClean="0"/>
              <a:pPr/>
              <a:t>6/8/17</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B0941510-9752-0F46-9598-F6C54272F844}" type="slidenum">
              <a:rPr lang="es-ES_tradnl" smtClean="0"/>
              <a:pPr/>
              <a:t>‹Nr.›</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2"/>
          <p:cNvSpPr>
            <a:spLocks noGrp="1"/>
          </p:cNvSpPr>
          <p:nvPr>
            <p:ph type="dt" sz="half" idx="10"/>
          </p:nvPr>
        </p:nvSpPr>
        <p:spPr/>
        <p:txBody>
          <a:bodyPr/>
          <a:lstStyle/>
          <a:p>
            <a:fld id="{3267EF06-A37C-4745-91D1-47BA776DDC94}" type="datetimeFigureOut">
              <a:rPr lang="es-ES_tradnl" smtClean="0"/>
              <a:pPr/>
              <a:t>6/8/17</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B0941510-9752-0F46-9598-F6C54272F844}" type="slidenum">
              <a:rPr lang="es-ES_tradnl" smtClean="0"/>
              <a:pPr/>
              <a:t>‹Nr.›</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267EF06-A37C-4745-91D1-47BA776DDC94}" type="datetimeFigureOut">
              <a:rPr lang="es-ES_tradnl" smtClean="0"/>
              <a:pPr/>
              <a:t>6/8/17</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B0941510-9752-0F46-9598-F6C54272F844}" type="slidenum">
              <a:rPr lang="es-ES_tradnl" smtClean="0"/>
              <a:pPr/>
              <a:t>‹Nr.›</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3267EF06-A37C-4745-91D1-47BA776DDC94}" type="datetimeFigureOut">
              <a:rPr lang="es-ES_tradnl" smtClean="0"/>
              <a:pPr/>
              <a:t>6/8/17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B0941510-9752-0F46-9598-F6C54272F844}" type="slidenum">
              <a:rPr lang="es-ES_tradnl" smtClean="0"/>
              <a:pPr/>
              <a:t>‹Nr.›</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3267EF06-A37C-4745-91D1-47BA776DDC94}" type="datetimeFigureOut">
              <a:rPr lang="es-ES_tradnl" smtClean="0"/>
              <a:pPr/>
              <a:t>6/8/17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B0941510-9752-0F46-9598-F6C54272F844}" type="slidenum">
              <a:rPr lang="es-ES_tradnl" smtClean="0"/>
              <a:pPr/>
              <a:t>‹Nr.›</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_tradnl"/>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7EF06-A37C-4745-91D1-47BA776DDC94}" type="datetimeFigureOut">
              <a:rPr lang="es-ES_tradnl" smtClean="0"/>
              <a:pPr/>
              <a:t>6/8/17</a:t>
            </a:fld>
            <a:endParaRPr lang="es-ES_tradnl"/>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41510-9752-0F46-9598-F6C54272F844}" type="slidenum">
              <a:rPr lang="es-ES_tradnl" smtClean="0"/>
              <a:pPr/>
              <a:t>‹Nr.›</a:t>
            </a:fld>
            <a:endParaRPr lang="es-ES_trad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chart" Target="../charts/chart1.xml"/><Relationship Id="rId5"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6.xml"/><Relationship Id="rId3"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4.bin"/><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vmlDrawing" Target="../drawings/vmlDrawing5.vml"/><Relationship Id="rId2" Type="http://schemas.openxmlformats.org/officeDocument/2006/relationships/slideLayout" Target="../slideLayouts/slideLayout6.xml"/><Relationship Id="rId3" Type="http://schemas.openxmlformats.org/officeDocument/2006/relationships/oleObject" Target="../embeddings/Hoja_de_Microsoft_Excel_97_-_20041.xls"/></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emf"/><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5.bin"/><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6.bin"/><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7.bin"/><Relationship Id="rId5" Type="http://schemas.openxmlformats.org/officeDocument/2006/relationships/oleObject" Target="../embeddings/oleObject8.bin"/><Relationship Id="rId1" Type="http://schemas.openxmlformats.org/officeDocument/2006/relationships/vmlDrawing" Target="../drawings/vmlDrawing8.vml"/><Relationship Id="rId2"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9.bin"/><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10.bin"/><Relationship Id="rId1" Type="http://schemas.openxmlformats.org/officeDocument/2006/relationships/vmlDrawing" Target="../drawings/vmlDrawing10.vml"/><Relationship Id="rId2"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 Id="rId3" Type="http://schemas.openxmlformats.org/officeDocument/2006/relationships/image" Target="../media/image47.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 Id="rId3" Type="http://schemas.openxmlformats.org/officeDocument/2006/relationships/image" Target="../media/image4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jpeg"/></Relationships>
</file>

<file path=ppt/slides/_rels/slide54.xml.rels><?xml version="1.0" encoding="UTF-8" standalone="yes"?>
<Relationships xmlns="http://schemas.openxmlformats.org/package/2006/relationships"><Relationship Id="rId11" Type="http://schemas.openxmlformats.org/officeDocument/2006/relationships/image" Target="../media/image56.jpeg"/><Relationship Id="rId12" Type="http://schemas.openxmlformats.org/officeDocument/2006/relationships/hyperlink" Target="http://images.google.cl/imgres?imgurl=http://www.arts.ualberta.ca/vcr/derrida/assets/bild1.jpg&amp;imgrefurl=http://www.arts.ualberta.ca/vcr/derrida/&amp;h=350&amp;w=272&amp;sz=25&amp;hl=es&amp;start=6&amp;tbnid=lldHYr1_4aeO7M:&amp;tbnh=120&amp;tbnw=93&amp;prev=/images?q=DERRIDA&amp;svnum=10&amp;hl=es&amp;lr=&amp;sa=G" TargetMode="External"/><Relationship Id="rId13" Type="http://schemas.openxmlformats.org/officeDocument/2006/relationships/image" Target="../media/image57.jpeg"/><Relationship Id="rId14" Type="http://schemas.openxmlformats.org/officeDocument/2006/relationships/hyperlink" Target="http://images.google.cl/imgres?imgurl=http://www.humanities.mcmaster.ca/~dclark/derrida_lemonde.jpg&amp;imgrefurl=http://www.humanities.mcmaster.ca/~dclark/ClarkrememberingJD.htm&amp;h=898&amp;w=780&amp;sz=113&amp;hl=es&amp;start=5&amp;tbnid=Jzbv0C5ap3dCyM:&amp;tbnh=146&amp;tbnw=127&amp;prev=/images?q=DERRIDA&amp;svnum=10&amp;hl=es&amp;lr=&amp;sa=G" TargetMode="External"/><Relationship Id="rId15" Type="http://schemas.openxmlformats.org/officeDocument/2006/relationships/image" Target="../media/image58.jpeg"/><Relationship Id="rId16" Type="http://schemas.openxmlformats.org/officeDocument/2006/relationships/hyperlink" Target="http://images.google.cl/imgres?imgurl=http://www.lacentral.com/autoresgif/derrida.jpg&amp;imgrefurl=http://www.lacentral.com/wlc.html?wlc=71&amp;pag=3&amp;next=1&amp;seleccion=D&amp;aut_query=&amp;h=1448&amp;w=1200&amp;sz=100&amp;hl=es&amp;start=10&amp;tbnid=C7Tjt_qacvdjbM:&amp;tbnh=150&amp;tbnw=124&amp;prev=/images?q=DERRIDA&amp;svnum=10&amp;hl=es&amp;lr=&amp;sa=G" TargetMode="External"/><Relationship Id="rId17"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jpeg"/><Relationship Id="rId4" Type="http://schemas.openxmlformats.org/officeDocument/2006/relationships/hyperlink" Target="http://images.google.cl/imgres?imgurl=http://www.hiw.kuleuven.ac.be/hiw/eng/husserl/images/Husserl123.jpg&amp;imgrefurl=http://www.hiw.kuleuven.ac.be/hiw/eng/husserl/&amp;h=302&amp;w=231&amp;sz=12&amp;hl=es&amp;start=1&amp;tbnid=nzOrAVaYCYdoLM:&amp;tbnh=116&amp;tbnw=89&amp;prev=/images?q=HUSSERL&amp;svnum=10&amp;hl=es&amp;lr=&amp;sa=G" TargetMode="External"/><Relationship Id="rId5" Type="http://schemas.openxmlformats.org/officeDocument/2006/relationships/image" Target="../media/image53.jpeg"/><Relationship Id="rId6" Type="http://schemas.openxmlformats.org/officeDocument/2006/relationships/hyperlink" Target="http://images.google.cl/imgres?imgurl=http://academic.brooklyn.cuny.edu/history/virtual/portrait/husserl.jpg&amp;imgrefurl=http://academic.brooklyn.cuny.edu/history/virtual/portrait.htm&amp;h=218&amp;w=181&amp;sz=14&amp;hl=es&amp;start=2&amp;tbnid=TlYIAAg50aGczM:&amp;tbnh=107&amp;tbnw=89&amp;prev=/images?q=HUSSERL&amp;svnum=10&amp;hl=es&amp;lr=&amp;sa=G" TargetMode="External"/><Relationship Id="rId7" Type="http://schemas.openxmlformats.org/officeDocument/2006/relationships/image" Target="../media/image54.jpeg"/><Relationship Id="rId8" Type="http://schemas.openxmlformats.org/officeDocument/2006/relationships/hyperlink" Target="http://images.google.cl/imgres?imgurl=http://www.marxists.org/glossary/people/h/pics/husserl.jpg&amp;imgrefurl=http://www.marxists.org/reference/subject/philosophy/works/ge/husserl.htm&amp;h=218&amp;w=159&amp;sz=10&amp;hl=es&amp;start=3&amp;tbnid=yPfRn3rRvxnfoM:&amp;tbnh=107&amp;tbnw=78&amp;prev=/images?q=HUSSERL&amp;svnum=10&amp;hl=es&amp;lr=&amp;sa=G" TargetMode="External"/><Relationship Id="rId9" Type="http://schemas.openxmlformats.org/officeDocument/2006/relationships/image" Target="../media/image55.jpeg"/><Relationship Id="rId10" Type="http://schemas.openxmlformats.org/officeDocument/2006/relationships/hyperlink" Target="http://images.google.cl/imgres?imgurl=http://www.geocities.com/enej_zeus/try_redo_images/husserl.jpg&amp;imgrefurl=http://www.geocities.com/enej_zeus/index.html&amp;h=499&amp;w=400&amp;sz=18&amp;hl=es&amp;start=5&amp;tbnid=R2qGc14uvwIjNM:&amp;tbnh=130&amp;tbnw=104&amp;prev=/images?q=HUSSERL&amp;svnum=10&amp;hl=es&amp;lr=&amp;sa=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7" Type="http://schemas.openxmlformats.org/officeDocument/2006/relationships/image" Target="../media/image65.jpeg"/><Relationship Id="rId1" Type="http://schemas.openxmlformats.org/officeDocument/2006/relationships/slideLayout" Target="../slideLayouts/slideLayout13.xml"/><Relationship Id="rId2" Type="http://schemas.openxmlformats.org/officeDocument/2006/relationships/image" Target="../media/image6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eg"/><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73.g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7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diagramData" Target="../diagrams/data2.xml"/></Relationships>
</file>

<file path=ppt/slides/_rels/slide73.xml.rels><?xml version="1.0" encoding="UTF-8" standalone="yes"?>
<Relationships xmlns="http://schemas.openxmlformats.org/package/2006/relationships"><Relationship Id="rId1" Type="http://schemas.openxmlformats.org/officeDocument/2006/relationships/vmlDrawing" Target="../drawings/vmlDrawing11.vml"/><Relationship Id="rId2" Type="http://schemas.openxmlformats.org/officeDocument/2006/relationships/slideLayout" Target="../slideLayouts/slideLayout2.xml"/><Relationship Id="rId3" Type="http://schemas.openxmlformats.org/officeDocument/2006/relationships/oleObject" Target="../embeddings/oleObject11.bin"/></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normAutofit fontScale="90000"/>
          </a:bodyPr>
          <a:lstStyle/>
          <a:p>
            <a:pPr eaLnBrk="1" hangingPunct="1">
              <a:defRPr/>
            </a:pPr>
            <a:r>
              <a:rPr lang="es-ES" sz="3600" dirty="0" smtClean="0">
                <a:solidFill>
                  <a:schemeClr val="hlink"/>
                </a:solidFill>
                <a:ea typeface="+mj-ea"/>
                <a:cs typeface="+mj-cs"/>
              </a:rPr>
              <a:t>NUEVAS CONFIGURACIONES PARA COMPRENDER  LO  SOCIAL </a:t>
            </a:r>
            <a:r>
              <a:rPr lang="es-ES" sz="2000" dirty="0" smtClean="0">
                <a:solidFill>
                  <a:schemeClr val="hlink"/>
                </a:solidFill>
                <a:ea typeface="+mj-ea"/>
                <a:cs typeface="+mj-cs"/>
              </a:rPr>
              <a:t>teresamatus</a:t>
            </a:r>
            <a:r>
              <a:rPr lang="es-ES" sz="2000" dirty="0" smtClean="0">
                <a:solidFill>
                  <a:schemeClr val="hlink"/>
                </a:solidFill>
                <a:ea typeface="+mj-ea"/>
                <a:cs typeface="+mj-cs"/>
              </a:rPr>
              <a:t>@uchile.cl</a:t>
            </a:r>
            <a:endParaRPr lang="es-MX" sz="2000" dirty="0">
              <a:solidFill>
                <a:schemeClr val="hlink"/>
              </a:solidFill>
              <a:ea typeface="+mj-ea"/>
              <a:cs typeface="+mj-cs"/>
            </a:endParaRPr>
          </a:p>
        </p:txBody>
      </p:sp>
      <p:graphicFrame>
        <p:nvGraphicFramePr>
          <p:cNvPr id="15362" name="Object 2"/>
          <p:cNvGraphicFramePr>
            <a:graphicFrameLocks noChangeAspect="1"/>
          </p:cNvGraphicFramePr>
          <p:nvPr>
            <p:ph type="body" idx="1"/>
          </p:nvPr>
        </p:nvGraphicFramePr>
        <p:xfrm>
          <a:off x="395288" y="1484313"/>
          <a:ext cx="8353425" cy="5040312"/>
        </p:xfrm>
        <a:graphic>
          <a:graphicData uri="http://schemas.openxmlformats.org/presentationml/2006/ole">
            <p:oleObj spid="_x0000_s5122" name="Fotografía de Photo Editor" r:id="rId4" imgW="3048426" imgH="3048426" progId="">
              <p:embed/>
            </p:oleObj>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0" y="274638"/>
            <a:ext cx="8229600" cy="1143000"/>
          </a:xfrm>
        </p:spPr>
        <p:txBody>
          <a:bodyPr/>
          <a:lstStyle/>
          <a:p>
            <a:pPr eaLnBrk="1" hangingPunct="1"/>
            <a:r>
              <a:rPr lang="es-ES_tradnl" sz="2000" dirty="0">
                <a:solidFill>
                  <a:srgbClr val="FF0000"/>
                </a:solidFill>
              </a:rPr>
              <a:t>DESIGUALDAD EN AMÉRICA LATINA:</a:t>
            </a:r>
            <a:br>
              <a:rPr lang="es-ES_tradnl" sz="2000" dirty="0">
                <a:solidFill>
                  <a:srgbClr val="FF0000"/>
                </a:solidFill>
              </a:rPr>
            </a:br>
            <a:r>
              <a:rPr lang="es-ES_tradnl" sz="2000" dirty="0">
                <a:solidFill>
                  <a:srgbClr val="FF0000"/>
                </a:solidFill>
              </a:rPr>
              <a:t>EL CONTINENTE ANTIEJEMPLAR </a:t>
            </a:r>
            <a:r>
              <a:rPr lang="es-ES_tradnl" sz="1400" dirty="0">
                <a:solidFill>
                  <a:srgbClr val="FF0000"/>
                </a:solidFill>
              </a:rPr>
              <a:t>(</a:t>
            </a:r>
            <a:r>
              <a:rPr lang="es-ES_tradnl" sz="1400" dirty="0" smtClean="0">
                <a:solidFill>
                  <a:srgbClr val="FF0000"/>
                </a:solidFill>
              </a:rPr>
              <a:t>BK2012)</a:t>
            </a:r>
            <a:endParaRPr lang="es-MX" sz="1400" dirty="0">
              <a:solidFill>
                <a:srgbClr val="FF0000"/>
              </a:solidFill>
            </a:endParaRPr>
          </a:p>
        </p:txBody>
      </p:sp>
      <p:graphicFrame>
        <p:nvGraphicFramePr>
          <p:cNvPr id="170013" name="Group 29"/>
          <p:cNvGraphicFramePr>
            <a:graphicFrameLocks noGrp="1"/>
          </p:cNvGraphicFramePr>
          <p:nvPr>
            <p:ph idx="4294967295"/>
          </p:nvPr>
        </p:nvGraphicFramePr>
        <p:xfrm>
          <a:off x="1443038" y="1600200"/>
          <a:ext cx="6329362" cy="4340225"/>
        </p:xfrm>
        <a:graphic>
          <a:graphicData uri="http://schemas.openxmlformats.org/drawingml/2006/table">
            <a:tbl>
              <a:tblPr/>
              <a:tblGrid>
                <a:gridCol w="1265612"/>
                <a:gridCol w="1268221"/>
                <a:gridCol w="1263002"/>
                <a:gridCol w="1268221"/>
                <a:gridCol w="1264306"/>
              </a:tblGrid>
              <a:tr h="1416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600" b="0" i="0" u="none" strike="noStrike" cap="none" normalizeH="0" baseline="0" dirty="0">
                          <a:ln>
                            <a:noFill/>
                          </a:ln>
                          <a:solidFill>
                            <a:schemeClr val="tx1"/>
                          </a:solidFill>
                          <a:effectLst/>
                          <a:latin typeface="Arial" pitchFamily="-65" charset="0"/>
                        </a:rPr>
                        <a:t>% de apropiación del PIB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1"/>
                          </a:solidFill>
                          <a:effectLst/>
                          <a:latin typeface="Arial" pitchFamily="-65" charset="0"/>
                        </a:rPr>
                        <a:t>América Latina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1"/>
                          </a:solidFill>
                          <a:effectLst/>
                          <a:latin typeface="Arial" pitchFamily="-65" charset="0"/>
                        </a:rPr>
                        <a:t>Europa Oriental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1"/>
                          </a:solidFill>
                          <a:effectLst/>
                          <a:latin typeface="Arial" pitchFamily="-65" charset="0"/>
                        </a:rPr>
                        <a:t>Sur de Asia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1"/>
                          </a:solidFill>
                          <a:effectLst/>
                          <a:latin typeface="Arial" pitchFamily="-65" charset="0"/>
                        </a:rPr>
                        <a:t>África del Norte y Medio Oriente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16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1"/>
                          </a:solidFill>
                          <a:effectLst/>
                          <a:latin typeface="Arial" pitchFamily="-65" charset="0"/>
                        </a:rPr>
                        <a:t>20% más rico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1"/>
                          </a:solidFill>
                          <a:effectLst/>
                          <a:latin typeface="Arial" pitchFamily="-65" charset="0"/>
                        </a:rPr>
                        <a:t>52.94%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1"/>
                          </a:solidFill>
                          <a:effectLst/>
                          <a:latin typeface="Arial" pitchFamily="-65" charset="0"/>
                        </a:rPr>
                        <a:t>37,8%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1"/>
                          </a:solidFill>
                          <a:effectLst/>
                          <a:latin typeface="Arial" pitchFamily="-65" charset="0"/>
                        </a:rPr>
                        <a:t>39,91%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1"/>
                          </a:solidFill>
                          <a:effectLst/>
                          <a:latin typeface="Arial" pitchFamily="-65" charset="0"/>
                        </a:rPr>
                        <a:t>45,35%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0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1"/>
                          </a:solidFill>
                          <a:effectLst/>
                          <a:latin typeface="Arial" pitchFamily="-65" charset="0"/>
                        </a:rPr>
                        <a:t>20% más pobre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1"/>
                          </a:solidFill>
                          <a:effectLst/>
                          <a:latin typeface="Arial" pitchFamily="-65" charset="0"/>
                        </a:rPr>
                        <a:t>4,52%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1"/>
                          </a:solidFill>
                          <a:effectLst/>
                          <a:latin typeface="Arial" pitchFamily="-65" charset="0"/>
                        </a:rPr>
                        <a:t>8,83%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1"/>
                          </a:solidFill>
                          <a:effectLst/>
                          <a:latin typeface="Arial" pitchFamily="-65" charset="0"/>
                        </a:rPr>
                        <a:t>8,76%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dirty="0">
                          <a:ln>
                            <a:noFill/>
                          </a:ln>
                          <a:solidFill>
                            <a:schemeClr val="tx1"/>
                          </a:solidFill>
                          <a:effectLst/>
                          <a:latin typeface="Arial" pitchFamily="-65" charset="0"/>
                        </a:rPr>
                        <a:t>6,9%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a:bodyPr>
          <a:lstStyle/>
          <a:p>
            <a:r>
              <a:rPr lang="es-ES" sz="2400" dirty="0" smtClean="0">
                <a:solidFill>
                  <a:srgbClr val="000090"/>
                </a:solidFill>
                <a:latin typeface="Arial"/>
                <a:cs typeface="Arial"/>
              </a:rPr>
              <a:t>IMAGEN 1  </a:t>
            </a:r>
            <a:r>
              <a:rPr lang="es-ES" sz="2400" dirty="0" smtClean="0">
                <a:latin typeface="Arial"/>
                <a:cs typeface="Arial"/>
              </a:rPr>
              <a:t/>
            </a:r>
            <a:br>
              <a:rPr lang="es-ES" sz="2400" dirty="0" smtClean="0">
                <a:latin typeface="Arial"/>
                <a:cs typeface="Arial"/>
              </a:rPr>
            </a:br>
            <a:r>
              <a:rPr lang="es-ES" sz="2400" dirty="0" smtClean="0">
                <a:solidFill>
                  <a:srgbClr val="FF0000"/>
                </a:solidFill>
                <a:latin typeface="Arial"/>
                <a:cs typeface="Arial"/>
              </a:rPr>
              <a:t>Las lógicas paradojales en relación a la desigualdad </a:t>
            </a:r>
            <a:endParaRPr lang="es-ES" sz="2400" dirty="0">
              <a:solidFill>
                <a:srgbClr val="FF0000"/>
              </a:solidFill>
              <a:latin typeface="Arial"/>
              <a:cs typeface="Arial"/>
            </a:endParaRPr>
          </a:p>
        </p:txBody>
      </p:sp>
      <p:sp>
        <p:nvSpPr>
          <p:cNvPr id="6" name="Marcador de texto 5"/>
          <p:cNvSpPr>
            <a:spLocks noGrp="1"/>
          </p:cNvSpPr>
          <p:nvPr>
            <p:ph type="body" idx="1"/>
          </p:nvPr>
        </p:nvSpPr>
        <p:spPr/>
        <p:txBody>
          <a:bodyPr>
            <a:normAutofit fontScale="92500" lnSpcReduction="10000"/>
          </a:bodyPr>
          <a:lstStyle/>
          <a:p>
            <a:r>
              <a:rPr lang="es-ES" sz="1300" dirty="0" smtClean="0">
                <a:latin typeface="Arial"/>
                <a:cs typeface="Arial"/>
              </a:rPr>
              <a:t>“Los pobres no pueden esperar, la desigualdad Sí”</a:t>
            </a:r>
          </a:p>
          <a:p>
            <a:endParaRPr lang="es-ES" sz="1200" dirty="0">
              <a:latin typeface="Arial"/>
              <a:cs typeface="Arial"/>
            </a:endParaRPr>
          </a:p>
          <a:p>
            <a:r>
              <a:rPr lang="es-ES" sz="1200" dirty="0" smtClean="0">
                <a:latin typeface="Arial"/>
                <a:cs typeface="Arial"/>
              </a:rPr>
              <a:t>Carla </a:t>
            </a:r>
            <a:r>
              <a:rPr lang="es-ES" sz="1200" dirty="0" err="1" smtClean="0">
                <a:latin typeface="Arial"/>
                <a:cs typeface="Arial"/>
              </a:rPr>
              <a:t>Lehmann</a:t>
            </a:r>
            <a:r>
              <a:rPr lang="es-ES" sz="1200" dirty="0" smtClean="0">
                <a:latin typeface="Arial"/>
                <a:cs typeface="Arial"/>
              </a:rPr>
              <a:t>/ Ximena </a:t>
            </a:r>
            <a:r>
              <a:rPr lang="es-ES" sz="1200" dirty="0" err="1" smtClean="0">
                <a:latin typeface="Arial"/>
                <a:cs typeface="Arial"/>
              </a:rPr>
              <a:t>Hinzpeter</a:t>
            </a:r>
            <a:r>
              <a:rPr lang="es-ES" sz="1200" dirty="0" smtClean="0">
                <a:latin typeface="Arial"/>
                <a:cs typeface="Arial"/>
              </a:rPr>
              <a:t>. </a:t>
            </a:r>
            <a:r>
              <a:rPr lang="es-ES" sz="1200" dirty="0">
                <a:latin typeface="Arial"/>
                <a:cs typeface="Arial"/>
              </a:rPr>
              <a:t> </a:t>
            </a:r>
            <a:r>
              <a:rPr lang="es-ES" sz="1200" dirty="0" smtClean="0">
                <a:latin typeface="Arial"/>
                <a:cs typeface="Arial"/>
              </a:rPr>
              <a:t>CEP Oct.2000</a:t>
            </a:r>
            <a:endParaRPr lang="es-ES" sz="1200" dirty="0">
              <a:latin typeface="Arial"/>
              <a:cs typeface="Arial"/>
            </a:endParaRPr>
          </a:p>
        </p:txBody>
      </p:sp>
      <p:pic>
        <p:nvPicPr>
          <p:cNvPr id="11" name="Marcador de contenido 10"/>
          <p:cNvPicPr>
            <a:picLocks noGrp="1" noChangeAspect="1"/>
          </p:cNvPicPr>
          <p:nvPr>
            <p:ph sz="half" idx="2"/>
          </p:nvPr>
        </p:nvPicPr>
        <p:blipFill>
          <a:blip r:embed="rId2"/>
          <a:srcRect l="7124" r="7124"/>
          <a:stretch>
            <a:fillRect/>
          </a:stretch>
        </p:blipFill>
        <p:spPr/>
      </p:pic>
      <p:sp>
        <p:nvSpPr>
          <p:cNvPr id="8" name="Marcador de texto 7"/>
          <p:cNvSpPr>
            <a:spLocks noGrp="1"/>
          </p:cNvSpPr>
          <p:nvPr>
            <p:ph type="body" sz="quarter" idx="3"/>
          </p:nvPr>
        </p:nvSpPr>
        <p:spPr/>
        <p:txBody>
          <a:bodyPr>
            <a:noAutofit/>
          </a:bodyPr>
          <a:lstStyle/>
          <a:p>
            <a:pPr algn="just"/>
            <a:r>
              <a:rPr lang="es-ES" sz="1200" dirty="0" smtClean="0">
                <a:latin typeface="Arial"/>
                <a:cs typeface="Arial"/>
              </a:rPr>
              <a:t>“Chile tiene un s</a:t>
            </a:r>
            <a:r>
              <a:rPr lang="es-ES" sz="1200" dirty="0">
                <a:latin typeface="Arial"/>
                <a:cs typeface="Arial"/>
              </a:rPr>
              <a:t>o</a:t>
            </a:r>
            <a:r>
              <a:rPr lang="es-ES" sz="1200" dirty="0" smtClean="0">
                <a:latin typeface="Arial"/>
                <a:cs typeface="Arial"/>
              </a:rPr>
              <a:t>lo un gran adversario y eso se llama desigualdad. Y sólo juntos podremos enfrentarla”.  </a:t>
            </a:r>
            <a:r>
              <a:rPr lang="es-ES" sz="1100" dirty="0" smtClean="0">
                <a:latin typeface="Arial"/>
                <a:cs typeface="Arial"/>
              </a:rPr>
              <a:t>M Bachelet. Discurso Apertura.</a:t>
            </a:r>
            <a:endParaRPr lang="es-ES" sz="1100" dirty="0">
              <a:latin typeface="Arial"/>
              <a:cs typeface="Arial"/>
            </a:endParaRPr>
          </a:p>
        </p:txBody>
      </p:sp>
      <p:pic>
        <p:nvPicPr>
          <p:cNvPr id="12" name="Marcador de contenido 11"/>
          <p:cNvPicPr>
            <a:picLocks noGrp="1" noChangeAspect="1"/>
          </p:cNvPicPr>
          <p:nvPr>
            <p:ph sz="quarter" idx="4"/>
          </p:nvPr>
        </p:nvPicPr>
        <p:blipFill>
          <a:blip r:embed="rId3"/>
          <a:srcRect l="21261" r="21261"/>
          <a:stretch>
            <a:fillRect/>
          </a:stretch>
        </p:blipFill>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68460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2400" b="1" dirty="0" smtClean="0">
                <a:solidFill>
                  <a:srgbClr val="FF0000"/>
                </a:solidFill>
              </a:rPr>
              <a:t>Principales argumentos del CEP</a:t>
            </a:r>
            <a:endParaRPr lang="es-ES_tradnl" sz="2400" b="1" dirty="0">
              <a:solidFill>
                <a:srgbClr val="FF0000"/>
              </a:solidFill>
            </a:endParaRPr>
          </a:p>
        </p:txBody>
      </p:sp>
      <p:sp>
        <p:nvSpPr>
          <p:cNvPr id="3" name="Marcador de texto 2"/>
          <p:cNvSpPr>
            <a:spLocks noGrp="1"/>
          </p:cNvSpPr>
          <p:nvPr>
            <p:ph type="body" idx="1"/>
          </p:nvPr>
        </p:nvSpPr>
        <p:spPr>
          <a:xfrm>
            <a:off x="457200" y="948090"/>
            <a:ext cx="4040188" cy="5491767"/>
          </a:xfrm>
        </p:spPr>
        <p:txBody>
          <a:bodyPr>
            <a:normAutofit fontScale="70000" lnSpcReduction="20000"/>
          </a:bodyPr>
          <a:lstStyle/>
          <a:p>
            <a:pPr algn="just"/>
            <a:r>
              <a:rPr lang="es-ES_tradnl" b="0" dirty="0" smtClean="0"/>
              <a:t>-Los chilenos demandan 2 cosas: igualdad y crecimiento económico, pero a la hora de elegir prefieren desarrollo económico.</a:t>
            </a:r>
          </a:p>
          <a:p>
            <a:pPr algn="just"/>
            <a:r>
              <a:rPr lang="es-ES_tradnl" b="0" dirty="0" smtClean="0"/>
              <a:t>Su primera aspiración es salir de la pobreza: “por eso Chile no puede darse el lujo de poner en riesgo la creación de empleo y el crecimiento”</a:t>
            </a:r>
          </a:p>
          <a:p>
            <a:pPr algn="just"/>
            <a:endParaRPr lang="es-ES_tradnl" b="0" dirty="0" smtClean="0"/>
          </a:p>
          <a:p>
            <a:pPr algn="just"/>
            <a:r>
              <a:rPr lang="es-ES_tradnl" b="0" dirty="0" smtClean="0"/>
              <a:t>“Los pobres no pueden esperar, la desigualdad sí supone que es el crecimiento el que llevará a la mayor igualdad a mediano plazo”</a:t>
            </a:r>
          </a:p>
          <a:p>
            <a:pPr algn="just"/>
            <a:endParaRPr lang="es-ES_tradnl" b="0" dirty="0" smtClean="0"/>
          </a:p>
          <a:p>
            <a:pPr algn="just"/>
            <a:r>
              <a:rPr lang="es-ES_tradnl" b="0" dirty="0" smtClean="0"/>
              <a:t>“incluso momentos de igualdad Y crecimiento se transforman en un </a:t>
            </a:r>
            <a:r>
              <a:rPr lang="es-ES_tradnl" b="0" dirty="0" err="1" smtClean="0"/>
              <a:t>trade</a:t>
            </a:r>
            <a:r>
              <a:rPr lang="es-ES_tradnl" b="0" dirty="0" smtClean="0"/>
              <a:t> off”</a:t>
            </a:r>
          </a:p>
          <a:p>
            <a:pPr algn="just"/>
            <a:endParaRPr lang="es-ES_tradnl" b="0" dirty="0" smtClean="0"/>
          </a:p>
          <a:p>
            <a:pPr algn="just"/>
            <a:endParaRPr lang="es-ES_tradnl" b="0" dirty="0" smtClean="0"/>
          </a:p>
          <a:p>
            <a:r>
              <a:rPr lang="es-ES_tradnl" b="0" dirty="0" smtClean="0"/>
              <a:t>“7 de cada 10 pobres se consideran responsables de lo que ocurre en su vida”</a:t>
            </a:r>
          </a:p>
          <a:p>
            <a:endParaRPr lang="es-ES_tradnl" dirty="0" smtClean="0"/>
          </a:p>
          <a:p>
            <a:endParaRPr lang="es-ES_tradnl" dirty="0"/>
          </a:p>
        </p:txBody>
      </p:sp>
      <p:sp>
        <p:nvSpPr>
          <p:cNvPr id="5" name="Marcador de texto 4"/>
          <p:cNvSpPr>
            <a:spLocks noGrp="1"/>
          </p:cNvSpPr>
          <p:nvPr>
            <p:ph type="body" sz="quarter" idx="3"/>
          </p:nvPr>
        </p:nvSpPr>
        <p:spPr>
          <a:xfrm>
            <a:off x="4645025" y="715541"/>
            <a:ext cx="4041775" cy="5133996"/>
          </a:xfrm>
        </p:spPr>
        <p:txBody>
          <a:bodyPr>
            <a:normAutofit fontScale="70000" lnSpcReduction="20000"/>
          </a:bodyPr>
          <a:lstStyle/>
          <a:p>
            <a:pPr algn="just"/>
            <a:endParaRPr lang="es-ES_tradnl" b="0" dirty="0" smtClean="0"/>
          </a:p>
          <a:p>
            <a:pPr algn="just"/>
            <a:r>
              <a:rPr lang="es-ES_tradnl" b="0" dirty="0" smtClean="0"/>
              <a:t>“Entre mayor igualdad económica versus concentrar esfuerzos para salir de la pobreza, la gente se inclina por esta alternativa”</a:t>
            </a:r>
          </a:p>
          <a:p>
            <a:pPr algn="just"/>
            <a:endParaRPr lang="es-ES_tradnl" b="0" dirty="0" smtClean="0"/>
          </a:p>
          <a:p>
            <a:pPr algn="just"/>
            <a:r>
              <a:rPr lang="es-ES_tradnl" b="0" dirty="0" smtClean="0"/>
              <a:t>“Luchar contra la desigualdad es un objetivo de largo plazo”</a:t>
            </a:r>
          </a:p>
          <a:p>
            <a:pPr algn="just"/>
            <a:endParaRPr lang="es-ES_tradnl" b="0" dirty="0" smtClean="0"/>
          </a:p>
          <a:p>
            <a:pPr algn="just"/>
            <a:endParaRPr lang="es-ES_tradnl" b="0" dirty="0" smtClean="0"/>
          </a:p>
          <a:p>
            <a:pPr algn="just"/>
            <a:r>
              <a:rPr lang="es-ES_tradnl" b="0" dirty="0" smtClean="0"/>
              <a:t>“La educación pertenece a una decisión del ámbito privado de la persona o la  familia. Si la rentabilidad de la educación es alta, es atractivo para que la gente lo busque”</a:t>
            </a:r>
          </a:p>
          <a:p>
            <a:pPr algn="just"/>
            <a:endParaRPr lang="es-ES_tradnl" b="0" dirty="0" smtClean="0"/>
          </a:p>
          <a:p>
            <a:pPr algn="just"/>
            <a:r>
              <a:rPr lang="es-ES_tradnl" b="0" dirty="0" smtClean="0"/>
              <a:t>“Poner en riesgo el crecimiento por una mayor igualdad en un populismo imprudente” “La gente quiere ir más rápido, pero la prudencia es ir según el crecimiento”</a:t>
            </a:r>
            <a:endParaRPr lang="es-ES_tradnl" b="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1761110" y="1978778"/>
            <a:ext cx="5738587" cy="4088473"/>
          </a:xfrm>
          <a:prstGeom prst="rect">
            <a:avLst/>
          </a:prstGeom>
        </p:spPr>
      </p:pic>
      <p:sp>
        <p:nvSpPr>
          <p:cNvPr id="2" name="Título 1"/>
          <p:cNvSpPr>
            <a:spLocks noGrp="1"/>
          </p:cNvSpPr>
          <p:nvPr>
            <p:ph type="title"/>
          </p:nvPr>
        </p:nvSpPr>
        <p:spPr>
          <a:xfrm>
            <a:off x="457200" y="274637"/>
            <a:ext cx="8229600" cy="1486665"/>
          </a:xfrm>
        </p:spPr>
        <p:txBody>
          <a:bodyPr>
            <a:normAutofit/>
          </a:bodyPr>
          <a:lstStyle/>
          <a:p>
            <a:r>
              <a:rPr lang="es-ES" sz="1200" b="1" dirty="0" smtClean="0">
                <a:solidFill>
                  <a:srgbClr val="FF0000"/>
                </a:solidFill>
                <a:latin typeface="Arial"/>
                <a:cs typeface="Arial"/>
              </a:rPr>
              <a:t>Malestar por </a:t>
            </a:r>
            <a:r>
              <a:rPr lang="es-ES" sz="1200" b="1" dirty="0" err="1" smtClean="0">
                <a:solidFill>
                  <a:srgbClr val="FF0000"/>
                </a:solidFill>
                <a:latin typeface="Arial"/>
                <a:cs typeface="Arial"/>
              </a:rPr>
              <a:t>asincronías</a:t>
            </a:r>
            <a:r>
              <a:rPr lang="es-ES" sz="1200" b="1" dirty="0" smtClean="0">
                <a:solidFill>
                  <a:srgbClr val="FF0000"/>
                </a:solidFill>
                <a:latin typeface="Arial"/>
                <a:cs typeface="Arial"/>
              </a:rPr>
              <a:t> entre subjetividad y modernización</a:t>
            </a:r>
            <a:br>
              <a:rPr lang="es-ES" sz="1200" b="1" dirty="0" smtClean="0">
                <a:solidFill>
                  <a:srgbClr val="FF0000"/>
                </a:solidFill>
                <a:latin typeface="Arial"/>
                <a:cs typeface="Arial"/>
              </a:rPr>
            </a:br>
            <a:r>
              <a:rPr lang="es-ES" sz="1200" dirty="0" smtClean="0">
                <a:latin typeface="Arial"/>
                <a:cs typeface="Arial"/>
              </a:rPr>
              <a:t/>
            </a:r>
            <a:br>
              <a:rPr lang="es-ES" sz="1200" dirty="0" smtClean="0">
                <a:latin typeface="Arial"/>
                <a:cs typeface="Arial"/>
              </a:rPr>
            </a:br>
            <a:r>
              <a:rPr lang="es-ES" sz="1200" dirty="0" smtClean="0">
                <a:latin typeface="Arial"/>
                <a:cs typeface="Arial"/>
              </a:rPr>
              <a:t>Existe, por un lado, el ritmo acelerado de las transformaciones económicas. En términos estructurales, el rasgo sobresaliente de la época es la mayor diferenciación de "sistemas funcionales" con "reglas del juego" específicas.</a:t>
            </a:r>
            <a:br>
              <a:rPr lang="es-ES" sz="1200" dirty="0" smtClean="0">
                <a:latin typeface="Arial"/>
                <a:cs typeface="Arial"/>
              </a:rPr>
            </a:br>
            <a:r>
              <a:rPr lang="es-ES" sz="1200" dirty="0" smtClean="0">
                <a:latin typeface="Arial"/>
                <a:cs typeface="Arial"/>
              </a:rPr>
              <a:t>PNUD 1998 </a:t>
            </a:r>
            <a:endParaRPr lang="es-E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04773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tirar-la-cuerda.png"/>
          <p:cNvPicPr>
            <a:picLocks noChangeAspect="1"/>
          </p:cNvPicPr>
          <p:nvPr/>
        </p:nvPicPr>
        <p:blipFill>
          <a:blip r:embed="rId2" cstate="print"/>
          <a:srcRect t="39309" b="31188"/>
          <a:stretch>
            <a:fillRect/>
          </a:stretch>
        </p:blipFill>
        <p:spPr>
          <a:xfrm>
            <a:off x="0" y="0"/>
            <a:ext cx="9144000" cy="1796901"/>
          </a:xfrm>
          <a:prstGeom prst="rect">
            <a:avLst/>
          </a:prstGeom>
        </p:spPr>
      </p:pic>
      <p:sp>
        <p:nvSpPr>
          <p:cNvPr id="5" name="Título 1"/>
          <p:cNvSpPr txBox="1">
            <a:spLocks/>
          </p:cNvSpPr>
          <p:nvPr/>
        </p:nvSpPr>
        <p:spPr>
          <a:xfrm>
            <a:off x="0" y="1796901"/>
            <a:ext cx="9144000" cy="1213439"/>
          </a:xfrm>
          <a:prstGeom prst="rect">
            <a:avLst/>
          </a:prstGeom>
          <a:solidFill>
            <a:schemeClr val="tx1">
              <a:alpha val="60000"/>
            </a:schemeClr>
          </a:solidFill>
        </p:spPr>
        <p:txBody>
          <a:bodyPr>
            <a:normAutofit/>
          </a:bodyPr>
          <a:lstStyle/>
          <a:p>
            <a:pPr lvl="0" algn="ctr" eaLnBrk="0" hangingPunct="0"/>
            <a:r>
              <a:rPr lang="es-CL" sz="3200" kern="0" dirty="0" smtClean="0">
                <a:solidFill>
                  <a:srgbClr val="FFFF00"/>
                </a:solidFill>
                <a:latin typeface="Gill Sans"/>
                <a:ea typeface="+mj-ea"/>
                <a:cs typeface="+mj-cs"/>
              </a:rPr>
              <a:t>SOCIAL</a:t>
            </a:r>
            <a:r>
              <a:rPr lang="es-CL" sz="3200" kern="0" dirty="0" smtClean="0">
                <a:solidFill>
                  <a:schemeClr val="bg1"/>
                </a:solidFill>
                <a:latin typeface="Gill Sans"/>
                <a:ea typeface="+mj-ea"/>
                <a:cs typeface="+mj-cs"/>
              </a:rPr>
              <a:t> VERSUS </a:t>
            </a:r>
            <a:r>
              <a:rPr lang="es-CL" sz="3200" kern="0" dirty="0" smtClean="0">
                <a:solidFill>
                  <a:srgbClr val="FFFF00"/>
                </a:solidFill>
                <a:latin typeface="Gill Sans"/>
                <a:ea typeface="+mj-ea"/>
                <a:cs typeface="+mj-cs"/>
              </a:rPr>
              <a:t>ECONÓMICO</a:t>
            </a:r>
          </a:p>
          <a:p>
            <a:pPr lvl="0" algn="ctr" eaLnBrk="0" hangingPunct="0"/>
            <a:r>
              <a:rPr lang="es-CL" sz="2000" i="1" kern="0" dirty="0" smtClean="0">
                <a:solidFill>
                  <a:prstClr val="white"/>
                </a:solidFill>
                <a:latin typeface="Gill Sans"/>
              </a:rPr>
              <a:t>Supuesto:</a:t>
            </a:r>
            <a:r>
              <a:rPr lang="es-CL" sz="2000" kern="0" dirty="0" smtClean="0">
                <a:solidFill>
                  <a:prstClr val="white"/>
                </a:solidFill>
                <a:latin typeface="Gill Sans"/>
              </a:rPr>
              <a:t> La dimensión social </a:t>
            </a:r>
            <a:r>
              <a:rPr lang="es-CL" sz="2000" kern="0" dirty="0" smtClean="0">
                <a:solidFill>
                  <a:srgbClr val="FFFF00"/>
                </a:solidFill>
                <a:latin typeface="Gill Sans"/>
              </a:rPr>
              <a:t>GASTA</a:t>
            </a:r>
            <a:r>
              <a:rPr lang="es-CL" sz="2000" kern="0" dirty="0" smtClean="0">
                <a:solidFill>
                  <a:prstClr val="white"/>
                </a:solidFill>
                <a:latin typeface="Gill Sans"/>
              </a:rPr>
              <a:t>, la dimensión económica </a:t>
            </a:r>
            <a:r>
              <a:rPr lang="es-CL" sz="2000" kern="0" dirty="0" smtClean="0">
                <a:solidFill>
                  <a:srgbClr val="FFFF00"/>
                </a:solidFill>
                <a:latin typeface="Gill Sans"/>
              </a:rPr>
              <a:t>SUSTENTA</a:t>
            </a:r>
          </a:p>
          <a:p>
            <a:pPr lvl="0" algn="ctr" eaLnBrk="0" hangingPunct="0"/>
            <a:r>
              <a:rPr lang="es-CL" sz="2000" kern="0" dirty="0" smtClean="0">
                <a:solidFill>
                  <a:srgbClr val="FFFF00"/>
                </a:solidFill>
                <a:latin typeface="Gill Sans"/>
              </a:rPr>
              <a:t>Es más fácil salir “del binominal” que de una lógica dicotómica</a:t>
            </a:r>
          </a:p>
          <a:p>
            <a:pPr algn="ctr" eaLnBrk="0" hangingPunct="0"/>
            <a:endParaRPr lang="es-CL" sz="2000" kern="0" dirty="0" smtClean="0">
              <a:solidFill>
                <a:srgbClr val="FFFF00"/>
              </a:solidFill>
              <a:latin typeface="Gill Sans"/>
              <a:ea typeface="+mj-ea"/>
              <a:cs typeface="+mj-cs"/>
            </a:endParaRPr>
          </a:p>
          <a:p>
            <a:pPr algn="ctr" eaLnBrk="0" hangingPunct="0"/>
            <a:endParaRPr lang="es-CL" sz="3200" kern="0" dirty="0" smtClean="0">
              <a:solidFill>
                <a:srgbClr val="FFFF00"/>
              </a:solidFill>
              <a:latin typeface="Gill Sans"/>
              <a:ea typeface="+mj-ea"/>
              <a:cs typeface="+mj-cs"/>
            </a:endParaRPr>
          </a:p>
        </p:txBody>
      </p:sp>
      <p:sp>
        <p:nvSpPr>
          <p:cNvPr id="4" name="Marcador de texto 3"/>
          <p:cNvSpPr>
            <a:spLocks noGrp="1"/>
          </p:cNvSpPr>
          <p:nvPr>
            <p:ph type="body" sz="half" idx="2"/>
          </p:nvPr>
        </p:nvSpPr>
        <p:spPr>
          <a:xfrm>
            <a:off x="152400" y="3020644"/>
            <a:ext cx="4419600" cy="838200"/>
          </a:xfrm>
        </p:spPr>
        <p:txBody>
          <a:bodyPr>
            <a:normAutofit/>
          </a:bodyPr>
          <a:lstStyle/>
          <a:p>
            <a:pPr lvl="0" algn="r">
              <a:lnSpc>
                <a:spcPct val="220000"/>
              </a:lnSpc>
            </a:pPr>
            <a:r>
              <a:rPr lang="es-CL" sz="1300" i="1" dirty="0" smtClean="0">
                <a:latin typeface="Gill Sans"/>
              </a:rPr>
              <a:t>Las personas descontentas son el problema… </a:t>
            </a:r>
          </a:p>
        </p:txBody>
      </p:sp>
      <p:sp>
        <p:nvSpPr>
          <p:cNvPr id="9" name="Marcador de contenido 2"/>
          <p:cNvSpPr>
            <a:spLocks noGrp="1"/>
          </p:cNvSpPr>
          <p:nvPr>
            <p:ph idx="1"/>
          </p:nvPr>
        </p:nvSpPr>
        <p:spPr>
          <a:xfrm>
            <a:off x="4800600" y="3048000"/>
            <a:ext cx="4343400" cy="762000"/>
          </a:xfrm>
        </p:spPr>
        <p:txBody>
          <a:bodyPr>
            <a:normAutofit/>
          </a:bodyPr>
          <a:lstStyle/>
          <a:p>
            <a:pPr marL="0" indent="0">
              <a:lnSpc>
                <a:spcPct val="200000"/>
              </a:lnSpc>
              <a:buNone/>
            </a:pPr>
            <a:r>
              <a:rPr lang="es-CL" sz="1300" i="1" dirty="0" smtClean="0">
                <a:latin typeface="Gill Sans"/>
              </a:rPr>
              <a:t>…las Empresas y las Políticas Públicas focalizadas son la solución.</a:t>
            </a:r>
          </a:p>
        </p:txBody>
      </p:sp>
      <p:sp>
        <p:nvSpPr>
          <p:cNvPr id="8" name="Marcador de texto 3"/>
          <p:cNvSpPr txBox="1">
            <a:spLocks/>
          </p:cNvSpPr>
          <p:nvPr/>
        </p:nvSpPr>
        <p:spPr>
          <a:xfrm>
            <a:off x="152400" y="3810000"/>
            <a:ext cx="4114800" cy="2743200"/>
          </a:xfrm>
          <a:prstGeom prst="rect">
            <a:avLst/>
          </a:prstGeom>
        </p:spPr>
        <p:txBody>
          <a:bodyPr vert="horz" lIns="91440" tIns="45720" rIns="91440" bIns="45720" rtlCol="0">
            <a:normAutofit fontScale="92500" lnSpcReduction="10000"/>
          </a:bodyPr>
          <a:lstStyle/>
          <a:p>
            <a:pPr marL="0" marR="0" lvl="0" indent="0" algn="r" defTabSz="914400" rtl="0" eaLnBrk="1" fontAlgn="auto" latinLnBrk="0" hangingPunct="1">
              <a:lnSpc>
                <a:spcPct val="220000"/>
              </a:lnSpc>
              <a:spcBef>
                <a:spcPct val="20000"/>
              </a:spcBef>
              <a:spcAft>
                <a:spcPts val="0"/>
              </a:spcAft>
              <a:buClrTx/>
              <a:buSzTx/>
              <a:buFont typeface="Arial" pitchFamily="34" charset="0"/>
              <a:buNone/>
              <a:tabLst/>
              <a:defRPr/>
            </a:pPr>
            <a:r>
              <a:rPr kumimoji="0" lang="es-CL" sz="2000" b="0" i="1" u="none" strike="noStrike" kern="1200" cap="none" spc="0" normalizeH="0" baseline="0" noProof="0" dirty="0" smtClean="0">
                <a:ln>
                  <a:noFill/>
                </a:ln>
                <a:solidFill>
                  <a:schemeClr val="tx1"/>
                </a:solidFill>
                <a:effectLst/>
                <a:uLnTx/>
                <a:uFillTx/>
                <a:latin typeface="Gill Sans"/>
                <a:ea typeface="+mn-ea"/>
                <a:cs typeface="+mn-cs"/>
              </a:rPr>
              <a:t>LA GENTE</a:t>
            </a:r>
          </a:p>
          <a:p>
            <a:pPr marL="0" marR="0" lvl="0" indent="0" algn="r" defTabSz="914400" rtl="0" eaLnBrk="1" fontAlgn="auto" latinLnBrk="0" hangingPunct="1">
              <a:lnSpc>
                <a:spcPct val="220000"/>
              </a:lnSpc>
              <a:spcBef>
                <a:spcPct val="20000"/>
              </a:spcBef>
              <a:spcAft>
                <a:spcPts val="0"/>
              </a:spcAft>
              <a:buClrTx/>
              <a:buSzTx/>
              <a:buFont typeface="Arial" pitchFamily="34" charset="0"/>
              <a:buNone/>
              <a:tabLst/>
              <a:defRPr/>
            </a:pPr>
            <a:r>
              <a:rPr lang="es-CL" sz="2000" i="1" dirty="0" smtClean="0">
                <a:latin typeface="Gill Sans"/>
              </a:rPr>
              <a:t>LA REDISTRIBUCIÓN</a:t>
            </a:r>
          </a:p>
          <a:p>
            <a:pPr marL="0" marR="0" lvl="0" indent="0" algn="r" defTabSz="914400" rtl="0" eaLnBrk="1" fontAlgn="auto" latinLnBrk="0" hangingPunct="1">
              <a:lnSpc>
                <a:spcPct val="220000"/>
              </a:lnSpc>
              <a:spcBef>
                <a:spcPct val="20000"/>
              </a:spcBef>
              <a:spcAft>
                <a:spcPts val="0"/>
              </a:spcAft>
              <a:buClrTx/>
              <a:buSzTx/>
              <a:buFont typeface="Arial" pitchFamily="34" charset="0"/>
              <a:buNone/>
              <a:tabLst/>
              <a:defRPr/>
            </a:pPr>
            <a:r>
              <a:rPr kumimoji="0" lang="es-CL" sz="2000" b="0" i="1" u="none" strike="noStrike" kern="1200" cap="none" spc="0" normalizeH="0" baseline="0" noProof="0" dirty="0" smtClean="0">
                <a:ln>
                  <a:noFill/>
                </a:ln>
                <a:solidFill>
                  <a:schemeClr val="tx1"/>
                </a:solidFill>
                <a:effectLst/>
                <a:uLnTx/>
                <a:uFillTx/>
                <a:latin typeface="Gill Sans"/>
                <a:ea typeface="+mn-ea"/>
                <a:cs typeface="+mn-cs"/>
              </a:rPr>
              <a:t>LAS COMUNIDADES</a:t>
            </a:r>
          </a:p>
          <a:p>
            <a:pPr marL="0" marR="0" lvl="0" indent="0" algn="r" defTabSz="914400" rtl="0" eaLnBrk="1" fontAlgn="auto" latinLnBrk="0" hangingPunct="1">
              <a:lnSpc>
                <a:spcPct val="220000"/>
              </a:lnSpc>
              <a:spcBef>
                <a:spcPct val="20000"/>
              </a:spcBef>
              <a:spcAft>
                <a:spcPts val="0"/>
              </a:spcAft>
              <a:buClrTx/>
              <a:buSzTx/>
              <a:buFont typeface="Arial" pitchFamily="34" charset="0"/>
              <a:buNone/>
              <a:tabLst/>
              <a:defRPr/>
            </a:pPr>
            <a:r>
              <a:rPr lang="es-CL" sz="2000" i="1" dirty="0" smtClean="0">
                <a:latin typeface="Gill Sans"/>
              </a:rPr>
              <a:t>El científico </a:t>
            </a:r>
            <a:endParaRPr kumimoji="0" lang="es-CL" sz="2000" b="0" i="1" u="none" strike="noStrike" kern="1200" cap="none" spc="0" normalizeH="0" baseline="0" noProof="0" dirty="0" smtClean="0">
              <a:ln>
                <a:noFill/>
              </a:ln>
              <a:solidFill>
                <a:schemeClr val="tx1"/>
              </a:solidFill>
              <a:effectLst/>
              <a:uLnTx/>
              <a:uFillTx/>
              <a:latin typeface="Gill Sans"/>
              <a:ea typeface="+mn-ea"/>
              <a:cs typeface="+mn-cs"/>
            </a:endParaRPr>
          </a:p>
        </p:txBody>
      </p:sp>
      <p:sp>
        <p:nvSpPr>
          <p:cNvPr id="10" name="Marcador de texto 3"/>
          <p:cNvSpPr txBox="1">
            <a:spLocks/>
          </p:cNvSpPr>
          <p:nvPr/>
        </p:nvSpPr>
        <p:spPr>
          <a:xfrm>
            <a:off x="4419600" y="3810000"/>
            <a:ext cx="381000" cy="2743200"/>
          </a:xfrm>
          <a:prstGeom prst="rect">
            <a:avLst/>
          </a:prstGeom>
        </p:spPr>
        <p:txBody>
          <a:bodyPr vert="horz" lIns="91440" tIns="45720" rIns="91440" bIns="45720" rtlCol="0">
            <a:normAutofit fontScale="92500" lnSpcReduction="10000"/>
          </a:bodyPr>
          <a:lstStyle/>
          <a:p>
            <a:pPr marL="0" marR="0" lvl="0" indent="0" algn="l" defTabSz="914400" rtl="0" eaLnBrk="1" fontAlgn="auto" latinLnBrk="0" hangingPunct="1">
              <a:lnSpc>
                <a:spcPct val="220000"/>
              </a:lnSpc>
              <a:spcBef>
                <a:spcPct val="20000"/>
              </a:spcBef>
              <a:spcAft>
                <a:spcPts val="0"/>
              </a:spcAft>
              <a:buClrTx/>
              <a:buSzTx/>
              <a:tabLst/>
              <a:defRPr/>
            </a:pPr>
            <a:r>
              <a:rPr kumimoji="0" lang="es-CL" sz="2000" b="0" i="1" u="none" strike="noStrike" kern="1200" cap="none" spc="0" normalizeH="0" baseline="0" noProof="0" dirty="0" smtClean="0">
                <a:ln>
                  <a:noFill/>
                </a:ln>
                <a:solidFill>
                  <a:schemeClr val="tx1"/>
                </a:solidFill>
                <a:effectLst/>
                <a:uLnTx/>
                <a:uFillTx/>
                <a:latin typeface="Gill Sans"/>
                <a:ea typeface="+mn-ea"/>
                <a:cs typeface="+mn-cs"/>
              </a:rPr>
              <a:t>O</a:t>
            </a:r>
          </a:p>
          <a:p>
            <a:pPr marL="0" marR="0" lvl="0" indent="0" algn="l" defTabSz="914400" rtl="0" eaLnBrk="1" fontAlgn="auto" latinLnBrk="0" hangingPunct="1">
              <a:lnSpc>
                <a:spcPct val="220000"/>
              </a:lnSpc>
              <a:spcBef>
                <a:spcPct val="20000"/>
              </a:spcBef>
              <a:spcAft>
                <a:spcPts val="0"/>
              </a:spcAft>
              <a:buClrTx/>
              <a:buSzTx/>
              <a:tabLst/>
              <a:defRPr/>
            </a:pPr>
            <a:r>
              <a:rPr lang="es-CL" sz="2000" i="1" dirty="0" smtClean="0">
                <a:latin typeface="Gill Sans"/>
              </a:rPr>
              <a:t>O</a:t>
            </a:r>
          </a:p>
          <a:p>
            <a:pPr marL="0" marR="0" lvl="0" indent="0" algn="l" defTabSz="914400" rtl="0" eaLnBrk="1" fontAlgn="auto" latinLnBrk="0" hangingPunct="1">
              <a:lnSpc>
                <a:spcPct val="220000"/>
              </a:lnSpc>
              <a:spcBef>
                <a:spcPct val="20000"/>
              </a:spcBef>
              <a:spcAft>
                <a:spcPts val="0"/>
              </a:spcAft>
              <a:buClrTx/>
              <a:buSzTx/>
              <a:tabLst/>
              <a:defRPr/>
            </a:pPr>
            <a:r>
              <a:rPr kumimoji="0" lang="es-CL" sz="2000" b="0" i="1" u="none" strike="noStrike" kern="1200" cap="none" spc="0" normalizeH="0" baseline="0" noProof="0" dirty="0" smtClean="0">
                <a:ln>
                  <a:noFill/>
                </a:ln>
                <a:solidFill>
                  <a:schemeClr val="tx1"/>
                </a:solidFill>
                <a:effectLst/>
                <a:uLnTx/>
                <a:uFillTx/>
                <a:latin typeface="Gill Sans"/>
                <a:ea typeface="+mn-ea"/>
                <a:cs typeface="+mn-cs"/>
              </a:rPr>
              <a:t>O</a:t>
            </a:r>
          </a:p>
          <a:p>
            <a:pPr marL="0" marR="0" lvl="0" indent="0" algn="l" defTabSz="914400" rtl="0" eaLnBrk="1" fontAlgn="auto" latinLnBrk="0" hangingPunct="1">
              <a:lnSpc>
                <a:spcPct val="220000"/>
              </a:lnSpc>
              <a:spcBef>
                <a:spcPct val="20000"/>
              </a:spcBef>
              <a:spcAft>
                <a:spcPts val="0"/>
              </a:spcAft>
              <a:buClrTx/>
              <a:buSzTx/>
              <a:tabLst/>
              <a:defRPr/>
            </a:pPr>
            <a:r>
              <a:rPr lang="es-CL" sz="2000" i="1" dirty="0" smtClean="0">
                <a:latin typeface="Gill Sans"/>
              </a:rPr>
              <a:t>O</a:t>
            </a:r>
            <a:endParaRPr kumimoji="0" lang="es-CL" sz="2000" b="0" i="1" u="none" strike="noStrike" kern="1200" cap="none" spc="0" normalizeH="0" baseline="0" noProof="0" dirty="0" smtClean="0">
              <a:ln>
                <a:noFill/>
              </a:ln>
              <a:solidFill>
                <a:schemeClr val="tx1"/>
              </a:solidFill>
              <a:effectLst/>
              <a:uLnTx/>
              <a:uFillTx/>
              <a:latin typeface="Gill Sans"/>
              <a:ea typeface="+mn-ea"/>
              <a:cs typeface="+mn-cs"/>
            </a:endParaRPr>
          </a:p>
        </p:txBody>
      </p:sp>
      <p:sp>
        <p:nvSpPr>
          <p:cNvPr id="11" name="Marcador de texto 3"/>
          <p:cNvSpPr txBox="1">
            <a:spLocks/>
          </p:cNvSpPr>
          <p:nvPr/>
        </p:nvSpPr>
        <p:spPr>
          <a:xfrm>
            <a:off x="4876800" y="3810000"/>
            <a:ext cx="4114800" cy="2743200"/>
          </a:xfrm>
          <a:prstGeom prst="rect">
            <a:avLst/>
          </a:prstGeom>
        </p:spPr>
        <p:txBody>
          <a:bodyPr vert="horz" lIns="91440" tIns="45720" rIns="91440" bIns="45720" rtlCol="0">
            <a:normAutofit fontScale="92500" lnSpcReduction="10000"/>
          </a:bodyPr>
          <a:lstStyle/>
          <a:p>
            <a:pPr marL="0" marR="0" lvl="0" indent="0" algn="l" defTabSz="914400" rtl="0" eaLnBrk="1" fontAlgn="auto" latinLnBrk="0" hangingPunct="1">
              <a:lnSpc>
                <a:spcPct val="220000"/>
              </a:lnSpc>
              <a:spcBef>
                <a:spcPct val="20000"/>
              </a:spcBef>
              <a:spcAft>
                <a:spcPts val="0"/>
              </a:spcAft>
              <a:buClrTx/>
              <a:buSzTx/>
              <a:tabLst/>
              <a:defRPr/>
            </a:pPr>
            <a:r>
              <a:rPr kumimoji="0" lang="es-CL" sz="2000" b="0" i="1" u="none" strike="noStrike" kern="1200" cap="none" spc="0" normalizeH="0" baseline="0" noProof="0" dirty="0" smtClean="0">
                <a:ln>
                  <a:noFill/>
                </a:ln>
                <a:solidFill>
                  <a:schemeClr val="tx1"/>
                </a:solidFill>
                <a:effectLst/>
                <a:uLnTx/>
                <a:uFillTx/>
                <a:latin typeface="Gill Sans"/>
                <a:ea typeface="+mn-ea"/>
                <a:cs typeface="+mn-cs"/>
              </a:rPr>
              <a:t>EL CRECIMIENTO</a:t>
            </a:r>
          </a:p>
          <a:p>
            <a:pPr marL="0" marR="0" lvl="0" indent="0" algn="l" defTabSz="914400" rtl="0" eaLnBrk="1" fontAlgn="auto" latinLnBrk="0" hangingPunct="1">
              <a:lnSpc>
                <a:spcPct val="220000"/>
              </a:lnSpc>
              <a:spcBef>
                <a:spcPct val="20000"/>
              </a:spcBef>
              <a:spcAft>
                <a:spcPts val="0"/>
              </a:spcAft>
              <a:buClrTx/>
              <a:buSzTx/>
              <a:tabLst/>
              <a:defRPr/>
            </a:pPr>
            <a:r>
              <a:rPr lang="es-CL" sz="2000" i="1" dirty="0" smtClean="0">
                <a:latin typeface="Gill Sans"/>
              </a:rPr>
              <a:t>LAS EMPRESAS</a:t>
            </a:r>
          </a:p>
          <a:p>
            <a:pPr marL="0" marR="0" lvl="0" indent="0" algn="l" defTabSz="914400" rtl="0" eaLnBrk="1" fontAlgn="auto" latinLnBrk="0" hangingPunct="1">
              <a:lnSpc>
                <a:spcPct val="220000"/>
              </a:lnSpc>
              <a:spcBef>
                <a:spcPct val="20000"/>
              </a:spcBef>
              <a:spcAft>
                <a:spcPts val="0"/>
              </a:spcAft>
              <a:buClrTx/>
              <a:buSzTx/>
              <a:buFont typeface="Arial" pitchFamily="34" charset="0"/>
              <a:buNone/>
              <a:tabLst/>
              <a:defRPr/>
            </a:pPr>
            <a:r>
              <a:rPr kumimoji="0" lang="es-CL" sz="2000" b="0" i="1" u="none" strike="noStrike" kern="1200" cap="none" spc="0" normalizeH="0" baseline="0" noProof="0" dirty="0" smtClean="0">
                <a:ln>
                  <a:noFill/>
                </a:ln>
                <a:solidFill>
                  <a:schemeClr val="tx1"/>
                </a:solidFill>
                <a:effectLst/>
                <a:uLnTx/>
                <a:uFillTx/>
                <a:latin typeface="Gill Sans"/>
                <a:ea typeface="+mn-ea"/>
                <a:cs typeface="+mn-cs"/>
              </a:rPr>
              <a:t>LAS</a:t>
            </a:r>
            <a:r>
              <a:rPr kumimoji="0" lang="es-CL" sz="2000" b="0" i="1" u="none" strike="noStrike" kern="1200" cap="none" spc="0" normalizeH="0" noProof="0" dirty="0" smtClean="0">
                <a:ln>
                  <a:noFill/>
                </a:ln>
                <a:solidFill>
                  <a:schemeClr val="tx1"/>
                </a:solidFill>
                <a:effectLst/>
                <a:uLnTx/>
                <a:uFillTx/>
                <a:latin typeface="Gill Sans"/>
                <a:ea typeface="+mn-ea"/>
                <a:cs typeface="+mn-cs"/>
              </a:rPr>
              <a:t> POLÍTICAS PÚBLICAS</a:t>
            </a:r>
          </a:p>
          <a:p>
            <a:pPr marL="0" marR="0" lvl="0" indent="0" algn="l" defTabSz="914400" rtl="0" eaLnBrk="1" fontAlgn="auto" latinLnBrk="0" hangingPunct="1">
              <a:lnSpc>
                <a:spcPct val="220000"/>
              </a:lnSpc>
              <a:spcBef>
                <a:spcPct val="20000"/>
              </a:spcBef>
              <a:spcAft>
                <a:spcPts val="0"/>
              </a:spcAft>
              <a:buClrTx/>
              <a:buSzTx/>
              <a:buFont typeface="Arial" pitchFamily="34" charset="0"/>
              <a:buNone/>
              <a:tabLst/>
              <a:defRPr/>
            </a:pPr>
            <a:r>
              <a:rPr lang="es-CL" sz="2000" i="1" baseline="0" dirty="0" smtClean="0">
                <a:latin typeface="Gill Sans"/>
              </a:rPr>
              <a:t>El Político</a:t>
            </a:r>
            <a:endParaRPr kumimoji="0" lang="es-CL" sz="2000" b="0" i="1" u="none" strike="noStrike" kern="1200" cap="none" spc="0" normalizeH="0" baseline="0" noProof="0" dirty="0" smtClean="0">
              <a:ln>
                <a:noFill/>
              </a:ln>
              <a:solidFill>
                <a:schemeClr val="tx1"/>
              </a:solidFill>
              <a:effectLst/>
              <a:uLnTx/>
              <a:uFillTx/>
              <a:latin typeface="Gill Sans"/>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2" descr="capitalismo[1]"/>
          <p:cNvPicPr>
            <a:picLocks noChangeAspect="1" noChangeArrowheads="1"/>
          </p:cNvPicPr>
          <p:nvPr/>
        </p:nvPicPr>
        <p:blipFill>
          <a:blip r:embed="rId3"/>
          <a:srcRect/>
          <a:stretch>
            <a:fillRect/>
          </a:stretch>
        </p:blipFill>
        <p:spPr bwMode="auto">
          <a:xfrm>
            <a:off x="930050" y="2933712"/>
            <a:ext cx="7225771" cy="3356680"/>
          </a:xfrm>
          <a:prstGeom prst="rect">
            <a:avLst/>
          </a:prstGeom>
          <a:noFill/>
          <a:ln w="9525">
            <a:noFill/>
            <a:miter lim="800000"/>
            <a:headEnd/>
            <a:tailEnd/>
          </a:ln>
        </p:spPr>
      </p:pic>
      <p:sp>
        <p:nvSpPr>
          <p:cNvPr id="9" name="Título 8"/>
          <p:cNvSpPr>
            <a:spLocks noGrp="1"/>
          </p:cNvSpPr>
          <p:nvPr>
            <p:ph type="ctrTitle"/>
          </p:nvPr>
        </p:nvSpPr>
        <p:spPr>
          <a:xfrm>
            <a:off x="685800" y="-304103"/>
            <a:ext cx="7772400" cy="2629607"/>
          </a:xfrm>
        </p:spPr>
        <p:txBody>
          <a:bodyPr>
            <a:normAutofit/>
          </a:bodyPr>
          <a:lstStyle/>
          <a:p>
            <a:pPr>
              <a:lnSpc>
                <a:spcPts val="1920"/>
              </a:lnSpc>
            </a:pPr>
            <a:r>
              <a:rPr lang="es-ES_tradnl" sz="2000" dirty="0" smtClean="0">
                <a:latin typeface="Arial"/>
                <a:cs typeface="Arial"/>
              </a:rPr>
              <a:t>Lo peor de una política pública es no seleccionar: la solución nunca es pensar la ideología de estar encima del muro repartiendo</a:t>
            </a:r>
            <a:br>
              <a:rPr lang="es-ES_tradnl" sz="2000" dirty="0" smtClean="0">
                <a:latin typeface="Arial"/>
                <a:cs typeface="Arial"/>
              </a:rPr>
            </a:br>
            <a:r>
              <a:rPr lang="es-ES_tradnl" sz="2000" dirty="0" smtClean="0">
                <a:latin typeface="Arial"/>
                <a:cs typeface="Arial"/>
              </a:rPr>
              <a:t>“magnánimamente beneficios y sonrisas a unos y otros”</a:t>
            </a:r>
            <a:br>
              <a:rPr lang="es-ES_tradnl" sz="2000" dirty="0" smtClean="0">
                <a:latin typeface="Arial"/>
                <a:cs typeface="Arial"/>
              </a:rPr>
            </a:br>
            <a:endParaRPr lang="es-ES_tradnl" sz="2000" dirty="0"/>
          </a:p>
        </p:txBody>
      </p:sp>
      <p:sp>
        <p:nvSpPr>
          <p:cNvPr id="10" name="Subtítulo 9"/>
          <p:cNvSpPr>
            <a:spLocks noGrp="1"/>
          </p:cNvSpPr>
          <p:nvPr>
            <p:ph type="subTitle" idx="1"/>
          </p:nvPr>
        </p:nvSpPr>
        <p:spPr>
          <a:xfrm>
            <a:off x="465025" y="1502633"/>
            <a:ext cx="8370449" cy="2057177"/>
          </a:xfrm>
        </p:spPr>
        <p:txBody>
          <a:bodyPr>
            <a:normAutofit/>
          </a:bodyPr>
          <a:lstStyle/>
          <a:p>
            <a:pPr algn="just"/>
            <a:r>
              <a:rPr lang="es-ES_tradnl" sz="1800" b="1" dirty="0" smtClean="0">
                <a:solidFill>
                  <a:srgbClr val="FF0000"/>
                </a:solidFill>
              </a:rPr>
              <a:t>El reconocimiento del lugar es sustantivo (político, ético, lógico, conceptual, estético)</a:t>
            </a:r>
          </a:p>
          <a:p>
            <a:pPr algn="just"/>
            <a:r>
              <a:rPr lang="es-ES_tradnl" sz="1800" b="1" dirty="0" smtClean="0">
                <a:solidFill>
                  <a:srgbClr val="FF0000"/>
                </a:solidFill>
              </a:rPr>
              <a:t>Es hora de introducir variedad en forma radical: “un nuevo modo de hacer las cosas, para un nuevo ciclo” (PNUD)</a:t>
            </a:r>
            <a:endParaRPr lang="es-ES_tradnl" sz="1800" b="1"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srcRect/>
          <a:stretch>
            <a:fillRect/>
          </a:stretch>
        </p:blipFill>
        <p:spPr bwMode="auto">
          <a:xfrm>
            <a:off x="0" y="-26988"/>
            <a:ext cx="9144000" cy="4946323"/>
          </a:xfrm>
          <a:prstGeom prst="rect">
            <a:avLst/>
          </a:prstGeom>
          <a:noFill/>
          <a:ln w="9525">
            <a:noFill/>
            <a:miter lim="800000"/>
            <a:headEnd/>
            <a:tailEnd/>
          </a:ln>
        </p:spPr>
      </p:pic>
      <p:sp>
        <p:nvSpPr>
          <p:cNvPr id="26627" name="Text Box 3"/>
          <p:cNvSpPr txBox="1">
            <a:spLocks noChangeArrowheads="1"/>
          </p:cNvSpPr>
          <p:nvPr/>
        </p:nvSpPr>
        <p:spPr bwMode="auto">
          <a:xfrm>
            <a:off x="381000" y="4919336"/>
            <a:ext cx="8728075" cy="1938992"/>
          </a:xfrm>
          <a:prstGeom prst="rect">
            <a:avLst/>
          </a:prstGeom>
          <a:noFill/>
          <a:ln w="9525">
            <a:noFill/>
            <a:miter lim="800000"/>
            <a:headEnd/>
            <a:tailEnd/>
          </a:ln>
          <a:effectLst/>
        </p:spPr>
        <p:txBody>
          <a:bodyPr wrap="square">
            <a:prstTxWarp prst="textNoShape">
              <a:avLst/>
            </a:prstTxWarp>
            <a:spAutoFit/>
          </a:bodyPr>
          <a:lstStyle/>
          <a:p>
            <a:r>
              <a:rPr lang="en-US" sz="2400" dirty="0" err="1" smtClean="0"/>
              <a:t>Crecimiento</a:t>
            </a:r>
            <a:r>
              <a:rPr lang="en-US" sz="2400" dirty="0" smtClean="0"/>
              <a:t> </a:t>
            </a:r>
            <a:r>
              <a:rPr lang="en-US" sz="2400" dirty="0" err="1" smtClean="0"/>
              <a:t>y</a:t>
            </a:r>
            <a:r>
              <a:rPr lang="en-US" sz="2400" dirty="0" smtClean="0"/>
              <a:t> </a:t>
            </a:r>
            <a:r>
              <a:rPr lang="en-US" sz="2400" dirty="0" err="1" smtClean="0"/>
              <a:t>desigualdad</a:t>
            </a:r>
            <a:r>
              <a:rPr lang="en-US" sz="2400" dirty="0" smtClean="0"/>
              <a:t>: </a:t>
            </a:r>
            <a:r>
              <a:rPr lang="en-US" sz="2400" dirty="0" err="1" smtClean="0"/>
              <a:t>una</a:t>
            </a:r>
            <a:r>
              <a:rPr lang="en-US" sz="2400" dirty="0" smtClean="0"/>
              <a:t> </a:t>
            </a:r>
            <a:r>
              <a:rPr lang="en-US" sz="2400" dirty="0" err="1" smtClean="0"/>
              <a:t>contradicción</a:t>
            </a:r>
            <a:r>
              <a:rPr lang="en-US" sz="2400" dirty="0" smtClean="0"/>
              <a:t> sin </a:t>
            </a:r>
            <a:r>
              <a:rPr lang="en-US" sz="2400" dirty="0" err="1" smtClean="0"/>
              <a:t>esperanza</a:t>
            </a:r>
            <a:r>
              <a:rPr lang="en-US" sz="2400" dirty="0" smtClean="0"/>
              <a:t>…</a:t>
            </a:r>
          </a:p>
          <a:p>
            <a:r>
              <a:rPr lang="en-US" sz="2400" dirty="0" smtClean="0"/>
              <a:t> </a:t>
            </a:r>
          </a:p>
          <a:p>
            <a:r>
              <a:rPr lang="en-US" sz="2400" dirty="0" smtClean="0"/>
              <a:t>“</a:t>
            </a:r>
            <a:r>
              <a:rPr lang="en-US" sz="2400" dirty="0" err="1" smtClean="0"/>
              <a:t>Pasar</a:t>
            </a:r>
            <a:r>
              <a:rPr lang="en-US" sz="2400" dirty="0" smtClean="0"/>
              <a:t> de la no </a:t>
            </a:r>
            <a:r>
              <a:rPr lang="en-US" sz="2400" dirty="0" err="1" smtClean="0"/>
              <a:t>esperanza</a:t>
            </a:r>
            <a:r>
              <a:rPr lang="en-US" sz="2400" dirty="0" smtClean="0"/>
              <a:t> a la </a:t>
            </a:r>
            <a:r>
              <a:rPr lang="en-US" sz="2400" dirty="0" err="1" smtClean="0"/>
              <a:t>improbabilidad</a:t>
            </a:r>
            <a:r>
              <a:rPr lang="en-US" sz="2400" dirty="0" smtClean="0"/>
              <a:t>” (N. </a:t>
            </a:r>
            <a:r>
              <a:rPr lang="en-US" sz="2400" dirty="0" err="1" smtClean="0"/>
              <a:t>Luhmann</a:t>
            </a:r>
            <a:r>
              <a:rPr lang="en-US" sz="2400" dirty="0" smtClean="0"/>
              <a:t>)</a:t>
            </a:r>
          </a:p>
          <a:p>
            <a:endParaRPr lang="en-US" sz="2400" dirty="0" smtClean="0"/>
          </a:p>
          <a:p>
            <a:r>
              <a:rPr lang="en-US" sz="2400" dirty="0" smtClean="0"/>
              <a:t>“</a:t>
            </a:r>
            <a:r>
              <a:rPr lang="en-US" sz="2400" dirty="0" err="1" smtClean="0"/>
              <a:t>Poner</a:t>
            </a:r>
            <a:r>
              <a:rPr lang="en-US" sz="2400" dirty="0" smtClean="0"/>
              <a:t> </a:t>
            </a:r>
            <a:r>
              <a:rPr lang="en-US" sz="2400" dirty="0" err="1" smtClean="0"/>
              <a:t>cosas</a:t>
            </a:r>
            <a:r>
              <a:rPr lang="en-US" sz="2400" dirty="0" smtClean="0"/>
              <a:t> </a:t>
            </a:r>
            <a:r>
              <a:rPr lang="en-US" sz="2400" dirty="0" err="1" smtClean="0"/>
              <a:t>nuevas</a:t>
            </a:r>
            <a:r>
              <a:rPr lang="en-US" sz="2400" dirty="0" smtClean="0"/>
              <a:t> en el </a:t>
            </a:r>
            <a:r>
              <a:rPr lang="en-US" sz="2400" dirty="0" err="1" smtClean="0"/>
              <a:t>mundo</a:t>
            </a:r>
            <a:r>
              <a:rPr lang="en-US" sz="2400" dirty="0" smtClean="0"/>
              <a:t>” (W. Benjamin)</a:t>
            </a:r>
            <a:endParaRPr lang="en-US" sz="2400"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Autofit/>
          </a:bodyPr>
          <a:lstStyle/>
          <a:p>
            <a:r>
              <a:rPr lang="es-ES" sz="2400" b="1" dirty="0" smtClean="0">
                <a:solidFill>
                  <a:srgbClr val="000090"/>
                </a:solidFill>
                <a:latin typeface="Arial"/>
                <a:cs typeface="Arial"/>
              </a:rPr>
              <a:t>IMAGEN 2 </a:t>
            </a:r>
            <a:r>
              <a:rPr lang="es-ES" sz="2400" b="1" dirty="0" smtClean="0">
                <a:latin typeface="Arial"/>
                <a:cs typeface="Arial"/>
              </a:rPr>
              <a:t/>
            </a:r>
            <a:br>
              <a:rPr lang="es-ES" sz="2400" b="1" dirty="0" smtClean="0">
                <a:latin typeface="Arial"/>
                <a:cs typeface="Arial"/>
              </a:rPr>
            </a:br>
            <a:r>
              <a:rPr lang="es-ES" sz="2400" b="1" dirty="0" smtClean="0">
                <a:solidFill>
                  <a:srgbClr val="FF0000"/>
                </a:solidFill>
                <a:latin typeface="Arial"/>
                <a:cs typeface="Arial"/>
              </a:rPr>
              <a:t>Las lógicas paradojales en relación a la medición de la desigualdad </a:t>
            </a:r>
            <a:endParaRPr lang="es-ES" sz="2400" b="1" dirty="0">
              <a:solidFill>
                <a:srgbClr val="FF0000"/>
              </a:solidFill>
              <a:latin typeface="Arial"/>
              <a:cs typeface="Arial"/>
            </a:endParaRPr>
          </a:p>
        </p:txBody>
      </p:sp>
      <p:sp>
        <p:nvSpPr>
          <p:cNvPr id="6" name="Marcador de texto 5"/>
          <p:cNvSpPr>
            <a:spLocks noGrp="1"/>
          </p:cNvSpPr>
          <p:nvPr>
            <p:ph type="body" idx="1"/>
          </p:nvPr>
        </p:nvSpPr>
        <p:spPr/>
        <p:txBody>
          <a:bodyPr>
            <a:normAutofit fontScale="92500" lnSpcReduction="10000"/>
          </a:bodyPr>
          <a:lstStyle/>
          <a:p>
            <a:r>
              <a:rPr lang="es-ES" sz="1300" dirty="0" smtClean="0">
                <a:latin typeface="Arial"/>
                <a:cs typeface="Arial"/>
              </a:rPr>
              <a:t>“Los pobres no pueden esperar, la desigualdad Sí”</a:t>
            </a:r>
          </a:p>
          <a:p>
            <a:endParaRPr lang="es-ES" sz="1200" dirty="0">
              <a:latin typeface="Arial"/>
              <a:cs typeface="Arial"/>
            </a:endParaRPr>
          </a:p>
          <a:p>
            <a:r>
              <a:rPr lang="es-ES" sz="1200" dirty="0" smtClean="0">
                <a:latin typeface="Arial"/>
                <a:cs typeface="Arial"/>
              </a:rPr>
              <a:t>Carla </a:t>
            </a:r>
            <a:r>
              <a:rPr lang="es-ES" sz="1200" dirty="0" err="1" smtClean="0">
                <a:latin typeface="Arial"/>
                <a:cs typeface="Arial"/>
              </a:rPr>
              <a:t>Lehmann</a:t>
            </a:r>
            <a:r>
              <a:rPr lang="es-ES" sz="1200" dirty="0" smtClean="0">
                <a:latin typeface="Arial"/>
                <a:cs typeface="Arial"/>
              </a:rPr>
              <a:t>/ Ximena </a:t>
            </a:r>
            <a:r>
              <a:rPr lang="es-ES" sz="1200" dirty="0" err="1" smtClean="0">
                <a:latin typeface="Arial"/>
                <a:cs typeface="Arial"/>
              </a:rPr>
              <a:t>Hinzpeter</a:t>
            </a:r>
            <a:r>
              <a:rPr lang="es-ES" sz="1200" dirty="0" smtClean="0">
                <a:latin typeface="Arial"/>
                <a:cs typeface="Arial"/>
              </a:rPr>
              <a:t>. </a:t>
            </a:r>
            <a:r>
              <a:rPr lang="es-ES" sz="1200" dirty="0">
                <a:latin typeface="Arial"/>
                <a:cs typeface="Arial"/>
              </a:rPr>
              <a:t> </a:t>
            </a:r>
            <a:r>
              <a:rPr lang="es-ES" sz="1200" dirty="0" smtClean="0">
                <a:latin typeface="Arial"/>
                <a:cs typeface="Arial"/>
              </a:rPr>
              <a:t>CEP Oct.2000</a:t>
            </a:r>
            <a:endParaRPr lang="es-ES" sz="1200" dirty="0">
              <a:latin typeface="Arial"/>
              <a:cs typeface="Arial"/>
            </a:endParaRPr>
          </a:p>
        </p:txBody>
      </p:sp>
      <p:pic>
        <p:nvPicPr>
          <p:cNvPr id="11" name="Marcador de contenido 10"/>
          <p:cNvPicPr>
            <a:picLocks noGrp="1" noChangeAspect="1"/>
          </p:cNvPicPr>
          <p:nvPr>
            <p:ph sz="half" idx="2"/>
          </p:nvPr>
        </p:nvPicPr>
        <p:blipFill>
          <a:blip r:embed="rId2"/>
          <a:srcRect l="7124" r="7124"/>
          <a:stretch>
            <a:fillRect/>
          </a:stretch>
        </p:blipFill>
        <p:spPr/>
      </p:pic>
      <p:sp>
        <p:nvSpPr>
          <p:cNvPr id="8" name="Marcador de texto 7"/>
          <p:cNvSpPr>
            <a:spLocks noGrp="1"/>
          </p:cNvSpPr>
          <p:nvPr>
            <p:ph type="body" sz="quarter" idx="3"/>
          </p:nvPr>
        </p:nvSpPr>
        <p:spPr/>
        <p:txBody>
          <a:bodyPr>
            <a:noAutofit/>
          </a:bodyPr>
          <a:lstStyle/>
          <a:p>
            <a:pPr algn="just"/>
            <a:r>
              <a:rPr lang="es-ES" sz="1200" dirty="0" smtClean="0">
                <a:latin typeface="Arial"/>
                <a:cs typeface="Arial"/>
              </a:rPr>
              <a:t>“Chile tiene un s</a:t>
            </a:r>
            <a:r>
              <a:rPr lang="es-ES" sz="1200" dirty="0">
                <a:latin typeface="Arial"/>
                <a:cs typeface="Arial"/>
              </a:rPr>
              <a:t>o</a:t>
            </a:r>
            <a:r>
              <a:rPr lang="es-ES" sz="1200" dirty="0" smtClean="0">
                <a:latin typeface="Arial"/>
                <a:cs typeface="Arial"/>
              </a:rPr>
              <a:t>lo un gran adversario y eso se llama desigualdad. Y sólo juntos podremos enfrentarla”.  </a:t>
            </a:r>
            <a:r>
              <a:rPr lang="es-ES" sz="1100" dirty="0" smtClean="0">
                <a:latin typeface="Arial"/>
                <a:cs typeface="Arial"/>
              </a:rPr>
              <a:t>M Bachelet. Discurso Apertura.</a:t>
            </a:r>
            <a:endParaRPr lang="es-ES" sz="1100" dirty="0">
              <a:latin typeface="Arial"/>
              <a:cs typeface="Arial"/>
            </a:endParaRPr>
          </a:p>
        </p:txBody>
      </p:sp>
      <p:pic>
        <p:nvPicPr>
          <p:cNvPr id="12" name="Marcador de contenido 11"/>
          <p:cNvPicPr>
            <a:picLocks noGrp="1" noChangeAspect="1"/>
          </p:cNvPicPr>
          <p:nvPr>
            <p:ph sz="quarter" idx="4"/>
          </p:nvPr>
        </p:nvPicPr>
        <p:blipFill>
          <a:blip r:embed="rId3"/>
          <a:srcRect l="21261" r="21261"/>
          <a:stretch>
            <a:fillRect/>
          </a:stretch>
        </p:blipFill>
        <p:spPr/>
      </p:pic>
      <p:pic>
        <p:nvPicPr>
          <p:cNvPr id="7" name="Picture 4" descr="D_01.png"/>
          <p:cNvPicPr>
            <a:picLocks noChangeAspect="1"/>
          </p:cNvPicPr>
          <p:nvPr/>
        </p:nvPicPr>
        <p:blipFill>
          <a:blip r:embed="rId4" cstate="print"/>
          <a:stretch>
            <a:fillRect/>
          </a:stretch>
        </p:blipFill>
        <p:spPr>
          <a:xfrm>
            <a:off x="-1" y="1431078"/>
            <a:ext cx="4645026" cy="5426921"/>
          </a:xfrm>
          <a:prstGeom prst="rect">
            <a:avLst/>
          </a:prstGeom>
        </p:spPr>
      </p:pic>
      <p:pic>
        <p:nvPicPr>
          <p:cNvPr id="9" name="Picture 4" descr="D_01.png"/>
          <p:cNvPicPr>
            <a:picLocks noChangeAspect="1"/>
          </p:cNvPicPr>
          <p:nvPr/>
        </p:nvPicPr>
        <p:blipFill>
          <a:blip r:embed="rId5" cstate="print"/>
          <a:stretch>
            <a:fillRect/>
          </a:stretch>
        </p:blipFill>
        <p:spPr>
          <a:xfrm>
            <a:off x="4645025" y="1417638"/>
            <a:ext cx="4498975" cy="542692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68460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r>
              <a:rPr lang="es-ES" sz="2400" dirty="0" smtClean="0">
                <a:latin typeface="Arial"/>
                <a:cs typeface="Arial"/>
              </a:rPr>
              <a:t/>
            </a:r>
            <a:br>
              <a:rPr lang="es-ES" sz="2400" dirty="0" smtClean="0">
                <a:latin typeface="Arial"/>
                <a:cs typeface="Arial"/>
              </a:rPr>
            </a:br>
            <a:r>
              <a:rPr lang="es-ES" sz="2400" dirty="0" smtClean="0">
                <a:solidFill>
                  <a:srgbClr val="FF0000"/>
                </a:solidFill>
                <a:latin typeface="Arial"/>
                <a:cs typeface="Arial"/>
              </a:rPr>
              <a:t>Las asimetrías en la medición para enfrentar la desigualdad</a:t>
            </a:r>
            <a:endParaRPr lang="es-ES" sz="2400" dirty="0">
              <a:solidFill>
                <a:srgbClr val="FF0000"/>
              </a:solidFill>
              <a:latin typeface="Arial"/>
              <a:cs typeface="Arial"/>
            </a:endParaRPr>
          </a:p>
        </p:txBody>
      </p:sp>
      <p:sp>
        <p:nvSpPr>
          <p:cNvPr id="6" name="Marcador de texto 5"/>
          <p:cNvSpPr>
            <a:spLocks noGrp="1"/>
          </p:cNvSpPr>
          <p:nvPr>
            <p:ph type="body" idx="1"/>
          </p:nvPr>
        </p:nvSpPr>
        <p:spPr>
          <a:xfrm>
            <a:off x="457200" y="867982"/>
            <a:ext cx="4040188" cy="1081864"/>
          </a:xfrm>
        </p:spPr>
        <p:txBody>
          <a:bodyPr>
            <a:normAutofit/>
          </a:bodyPr>
          <a:lstStyle/>
          <a:p>
            <a:r>
              <a:rPr lang="es-ES" sz="1200" dirty="0" smtClean="0">
                <a:latin typeface="Arial"/>
                <a:cs typeface="Arial"/>
              </a:rPr>
              <a:t>“Hemos avanzado pero hay un núcleo duro de complejidad que no es fácil de enfrentar y de mover</a:t>
            </a:r>
          </a:p>
          <a:p>
            <a:r>
              <a:rPr lang="es-ES" sz="1200" dirty="0" smtClean="0">
                <a:latin typeface="Arial"/>
                <a:cs typeface="Arial"/>
              </a:rPr>
              <a:t>hacia el desarrollo”  (Clarisa Hardy)</a:t>
            </a:r>
            <a:endParaRPr lang="es-ES" sz="1200" dirty="0">
              <a:latin typeface="Arial"/>
              <a:cs typeface="Arial"/>
            </a:endParaRPr>
          </a:p>
        </p:txBody>
      </p:sp>
      <p:pic>
        <p:nvPicPr>
          <p:cNvPr id="11" name="Marcador de contenido 10"/>
          <p:cNvPicPr>
            <a:picLocks noGrp="1" noChangeAspect="1"/>
          </p:cNvPicPr>
          <p:nvPr>
            <p:ph sz="half" idx="2"/>
          </p:nvPr>
        </p:nvPicPr>
        <p:blipFill>
          <a:blip r:embed="rId2"/>
          <a:srcRect l="7124" r="7124"/>
          <a:stretch>
            <a:fillRect/>
          </a:stretch>
        </p:blipFill>
        <p:spPr/>
      </p:pic>
      <p:sp>
        <p:nvSpPr>
          <p:cNvPr id="8" name="Marcador de texto 7"/>
          <p:cNvSpPr>
            <a:spLocks noGrp="1"/>
          </p:cNvSpPr>
          <p:nvPr>
            <p:ph type="body" sz="quarter" idx="3"/>
          </p:nvPr>
        </p:nvSpPr>
        <p:spPr>
          <a:xfrm>
            <a:off x="4645025" y="1535112"/>
            <a:ext cx="4041775" cy="861945"/>
          </a:xfrm>
        </p:spPr>
        <p:txBody>
          <a:bodyPr>
            <a:noAutofit/>
          </a:bodyPr>
          <a:lstStyle/>
          <a:p>
            <a:pPr algn="just"/>
            <a:endParaRPr lang="es-ES" sz="1200" dirty="0" smtClean="0">
              <a:solidFill>
                <a:srgbClr val="FF0000"/>
              </a:solidFill>
            </a:endParaRPr>
          </a:p>
          <a:p>
            <a:pPr algn="just"/>
            <a:endParaRPr lang="es-ES" sz="1200" dirty="0" smtClean="0">
              <a:solidFill>
                <a:srgbClr val="FF0000"/>
              </a:solidFill>
            </a:endParaRPr>
          </a:p>
          <a:p>
            <a:pPr algn="just"/>
            <a:endParaRPr lang="es-ES" sz="1200" dirty="0" smtClean="0">
              <a:solidFill>
                <a:srgbClr val="FF0000"/>
              </a:solidFill>
            </a:endParaRPr>
          </a:p>
          <a:p>
            <a:pPr algn="just"/>
            <a:r>
              <a:rPr lang="es-ES" sz="1200" dirty="0" smtClean="0">
                <a:solidFill>
                  <a:srgbClr val="FF0000"/>
                </a:solidFill>
              </a:rPr>
              <a:t>Prestar atención a una Observación del Banco Mundial: se proponen modelos demasiado lineales para enfrentar la complejidad </a:t>
            </a:r>
            <a:r>
              <a:rPr lang="es-ES" sz="1100" dirty="0" smtClean="0">
                <a:latin typeface="Tahoma" pitchFamily="-65" charset="0"/>
              </a:rPr>
              <a:t>(Fernando Rojas. Consultor Unidad de Gestión Pública para Amèrica Latina Banco Mundial)</a:t>
            </a:r>
          </a:p>
          <a:p>
            <a:pPr algn="just"/>
            <a:endParaRPr lang="es-ES" sz="1100" dirty="0">
              <a:latin typeface="Arial"/>
              <a:cs typeface="Arial"/>
            </a:endParaRPr>
          </a:p>
        </p:txBody>
      </p:sp>
      <p:pic>
        <p:nvPicPr>
          <p:cNvPr id="12" name="Marcador de contenido 11"/>
          <p:cNvPicPr>
            <a:picLocks noGrp="1" noChangeAspect="1"/>
          </p:cNvPicPr>
          <p:nvPr>
            <p:ph sz="quarter" idx="4"/>
          </p:nvPr>
        </p:nvPicPr>
        <p:blipFill>
          <a:blip r:embed="rId3"/>
          <a:srcRect l="21261" r="21261"/>
          <a:stretch>
            <a:fillRect/>
          </a:stretch>
        </p:blipFill>
        <p:spPr>
          <a:xfrm>
            <a:off x="4645025" y="2665385"/>
            <a:ext cx="4041775" cy="3460778"/>
          </a:xfrm>
        </p:spPr>
      </p:pic>
      <p:graphicFrame>
        <p:nvGraphicFramePr>
          <p:cNvPr id="7" name="Object 2"/>
          <p:cNvGraphicFramePr>
            <a:graphicFrameLocks noChangeAspect="1"/>
          </p:cNvGraphicFramePr>
          <p:nvPr/>
        </p:nvGraphicFramePr>
        <p:xfrm>
          <a:off x="1" y="1949846"/>
          <a:ext cx="4565826" cy="4525787"/>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10"/>
          <p:cNvPicPr>
            <a:picLocks noChangeAspect="1" noChangeArrowheads="1"/>
          </p:cNvPicPr>
          <p:nvPr/>
        </p:nvPicPr>
        <p:blipFill>
          <a:blip r:embed="rId5"/>
          <a:srcRect t="-42478" b="-42478"/>
          <a:stretch>
            <a:fillRect/>
          </a:stretch>
        </p:blipFill>
        <p:spPr bwMode="auto">
          <a:xfrm>
            <a:off x="4645025" y="867981"/>
            <a:ext cx="4189412" cy="710173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68460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066" name="Rectangle 2"/>
          <p:cNvSpPr>
            <a:spLocks noGrp="1" noRot="1" noChangeArrowheads="1"/>
          </p:cNvSpPr>
          <p:nvPr>
            <p:ph type="title" idx="4294967295"/>
          </p:nvPr>
        </p:nvSpPr>
        <p:spPr/>
        <p:txBody>
          <a:bodyPr>
            <a:normAutofit/>
          </a:bodyPr>
          <a:lstStyle/>
          <a:p>
            <a:pPr eaLnBrk="1" hangingPunct="1"/>
            <a:r>
              <a:rPr lang="es-ES_tradnl" sz="3200" dirty="0">
                <a:solidFill>
                  <a:srgbClr val="000090"/>
                </a:solidFill>
                <a:ea typeface="ＭＳ Ｐゴシック" pitchFamily="-65" charset="-128"/>
              </a:rPr>
              <a:t>Modelo reticular</a:t>
            </a:r>
            <a:endParaRPr lang="es-ES" sz="3200" dirty="0">
              <a:solidFill>
                <a:srgbClr val="000090"/>
              </a:solidFill>
              <a:ea typeface="ＭＳ Ｐゴシック" pitchFamily="-65" charset="-128"/>
            </a:endParaRPr>
          </a:p>
        </p:txBody>
      </p:sp>
      <p:pic>
        <p:nvPicPr>
          <p:cNvPr id="31746" name="Picture 3"/>
          <p:cNvPicPr>
            <a:picLocks noGrp="1" noChangeAspect="1" noChangeArrowheads="1"/>
          </p:cNvPicPr>
          <p:nvPr>
            <p:ph type="body" idx="4294967295"/>
          </p:nvPr>
        </p:nvPicPr>
        <p:blipFill>
          <a:blip r:embed="rId2"/>
          <a:srcRect/>
          <a:stretch>
            <a:fillRect/>
          </a:stretch>
        </p:blipFill>
        <p:spPr>
          <a:xfrm>
            <a:off x="1258888" y="1436688"/>
            <a:ext cx="5953125" cy="4811712"/>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3200" b="1" dirty="0" smtClean="0">
                <a:solidFill>
                  <a:srgbClr val="FF0000"/>
                </a:solidFill>
              </a:rPr>
              <a:t>Premisa</a:t>
            </a:r>
            <a:endParaRPr lang="es-ES_tradnl" sz="3200" b="1" dirty="0">
              <a:solidFill>
                <a:srgbClr val="FF0000"/>
              </a:solidFill>
            </a:endParaRPr>
          </a:p>
        </p:txBody>
      </p:sp>
      <p:sp>
        <p:nvSpPr>
          <p:cNvPr id="3" name="Marcador de contenido 2"/>
          <p:cNvSpPr>
            <a:spLocks noGrp="1"/>
          </p:cNvSpPr>
          <p:nvPr>
            <p:ph idx="1"/>
          </p:nvPr>
        </p:nvSpPr>
        <p:spPr/>
        <p:txBody>
          <a:bodyPr>
            <a:normAutofit/>
          </a:bodyPr>
          <a:lstStyle/>
          <a:p>
            <a:pPr algn="just">
              <a:buNone/>
            </a:pPr>
            <a:endParaRPr lang="es-ES_tradnl" sz="2400" b="1" dirty="0" smtClean="0">
              <a:solidFill>
                <a:srgbClr val="0000FF"/>
              </a:solidFill>
            </a:endParaRPr>
          </a:p>
          <a:p>
            <a:pPr algn="just"/>
            <a:r>
              <a:rPr lang="es-ES_tradnl" sz="2400" b="1" dirty="0" smtClean="0">
                <a:solidFill>
                  <a:srgbClr val="0000FF"/>
                </a:solidFill>
              </a:rPr>
              <a:t>Hay un giro PARADOJAL en el capitalismo tardío.</a:t>
            </a:r>
          </a:p>
          <a:p>
            <a:pPr algn="just"/>
            <a:endParaRPr lang="es-ES_tradnl" sz="2400" b="1" dirty="0" smtClean="0">
              <a:solidFill>
                <a:srgbClr val="0000FF"/>
              </a:solidFill>
            </a:endParaRPr>
          </a:p>
          <a:p>
            <a:pPr algn="just"/>
            <a:r>
              <a:rPr lang="es-ES_tradnl" sz="2400" b="1" dirty="0" smtClean="0">
                <a:solidFill>
                  <a:srgbClr val="0000FF"/>
                </a:solidFill>
              </a:rPr>
              <a:t>Hay un giro en el estatuto de la critica en el Trabajo Social: de disposiciones dicotómicas    a los debates y disonancias, a las disputas por la hegemonía de la crítica.</a:t>
            </a:r>
          </a:p>
          <a:p>
            <a:pPr algn="just">
              <a:buNone/>
            </a:pPr>
            <a:r>
              <a:rPr lang="es-ES_tradnl" sz="2400" b="1" dirty="0" smtClean="0">
                <a:solidFill>
                  <a:srgbClr val="0000FF"/>
                </a:solidFill>
              </a:rPr>
              <a:t> </a:t>
            </a:r>
          </a:p>
          <a:p>
            <a:pPr algn="just"/>
            <a:r>
              <a:rPr lang="es-ES_tradnl" sz="2400" b="1" dirty="0" smtClean="0">
                <a:solidFill>
                  <a:srgbClr val="0000FF"/>
                </a:solidFill>
              </a:rPr>
              <a:t>Luego: hay condiciones, requisitos para el ejercicio de la crítica en el Trabajo Social contemporáneo   que consideren estas nuevas configuraciones para comprender lo social      </a:t>
            </a:r>
            <a:endParaRPr lang="es-ES_tradnl" sz="2400" b="1" dirty="0">
              <a:solidFill>
                <a:srgbClr val="0000F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7826" name="Object 2"/>
          <p:cNvGraphicFramePr>
            <a:graphicFrameLocks noChangeAspect="1"/>
          </p:cNvGraphicFramePr>
          <p:nvPr/>
        </p:nvGraphicFramePr>
        <p:xfrm>
          <a:off x="971550" y="1681518"/>
          <a:ext cx="7056438" cy="4892320"/>
        </p:xfrm>
        <a:graphic>
          <a:graphicData uri="http://schemas.openxmlformats.org/presentationml/2006/ole">
            <p:oleObj spid="_x0000_s148482" name="Fotografía de Photo Editor" r:id="rId3" imgW="3809524" imgH="3467584" progId="">
              <p:embed/>
            </p:oleObj>
          </a:graphicData>
        </a:graphic>
      </p:graphicFrame>
      <p:sp>
        <p:nvSpPr>
          <p:cNvPr id="3" name="Título 2"/>
          <p:cNvSpPr>
            <a:spLocks noGrp="1"/>
          </p:cNvSpPr>
          <p:nvPr>
            <p:ph type="title"/>
          </p:nvPr>
        </p:nvSpPr>
        <p:spPr/>
        <p:txBody>
          <a:bodyPr>
            <a:normAutofit/>
          </a:bodyPr>
          <a:lstStyle/>
          <a:p>
            <a:r>
              <a:rPr lang="es-ES_tradnl" sz="2222" b="1" dirty="0" smtClean="0">
                <a:solidFill>
                  <a:srgbClr val="FF0000"/>
                </a:solidFill>
              </a:rPr>
              <a:t>Imagen 3 :  Paradojas de la redistribución, del reconocimiento, </a:t>
            </a:r>
            <a:br>
              <a:rPr lang="es-ES_tradnl" sz="2222" b="1" dirty="0" smtClean="0">
                <a:solidFill>
                  <a:srgbClr val="FF0000"/>
                </a:solidFill>
              </a:rPr>
            </a:br>
            <a:r>
              <a:rPr lang="es-ES_tradnl" sz="2222" b="1" dirty="0" smtClean="0">
                <a:solidFill>
                  <a:srgbClr val="FF0000"/>
                </a:solidFill>
              </a:rPr>
              <a:t>de la representación       (Nancy </a:t>
            </a:r>
            <a:r>
              <a:rPr lang="es-ES_tradnl" sz="2222" b="1" dirty="0" err="1" smtClean="0">
                <a:solidFill>
                  <a:srgbClr val="FF0000"/>
                </a:solidFill>
              </a:rPr>
              <a:t>Fraser</a:t>
            </a:r>
            <a:r>
              <a:rPr lang="es-ES_tradnl" sz="2222" b="1" dirty="0" smtClean="0">
                <a:solidFill>
                  <a:srgbClr val="FF0000"/>
                </a:solidFill>
              </a:rPr>
              <a:t>)</a:t>
            </a:r>
            <a:endParaRPr lang="es-ES_tradnl"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normAutofit fontScale="90000"/>
          </a:bodyPr>
          <a:lstStyle/>
          <a:p>
            <a:pPr eaLnBrk="1" hangingPunct="1"/>
            <a:r>
              <a:rPr lang="es-ES" sz="2400" dirty="0" smtClean="0"/>
              <a:t> </a:t>
            </a:r>
            <a:r>
              <a:rPr lang="es-ES" sz="2400" dirty="0"/>
              <a:t>No podemos homogenizar lo diferente: usuarios, tiempo, recursos, estrategias de intervención, tipo de equipos, tipo de información</a:t>
            </a:r>
            <a:endParaRPr lang="es-MX" sz="2400" dirty="0"/>
          </a:p>
        </p:txBody>
      </p:sp>
      <p:graphicFrame>
        <p:nvGraphicFramePr>
          <p:cNvPr id="3074" name="Object 3"/>
          <p:cNvGraphicFramePr>
            <a:graphicFrameLocks noChangeAspect="1"/>
          </p:cNvGraphicFramePr>
          <p:nvPr>
            <p:ph type="body" idx="1"/>
          </p:nvPr>
        </p:nvGraphicFramePr>
        <p:xfrm>
          <a:off x="755650" y="1758950"/>
          <a:ext cx="7416800" cy="4494213"/>
        </p:xfrm>
        <a:graphic>
          <a:graphicData uri="http://schemas.openxmlformats.org/presentationml/2006/ole">
            <p:oleObj spid="_x0000_s149506" name="Fotografía de Photo Editor" r:id="rId3" imgW="1219370" imgH="809738" progId="">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noAutofit/>
          </a:bodyPr>
          <a:lstStyle/>
          <a:p>
            <a:r>
              <a:rPr lang="es-ES_tradnl" sz="1800" dirty="0">
                <a:solidFill>
                  <a:srgbClr val="FF0000"/>
                </a:solidFill>
                <a:latin typeface="Arial Narrow"/>
                <a:cs typeface="Arial Narrow"/>
              </a:rPr>
              <a:t>LAS APUESTAS POR LA DIVERSIDAD: UN CHILE COSMOPOLITA</a:t>
            </a:r>
            <a:br>
              <a:rPr lang="es-ES_tradnl" sz="1800" dirty="0">
                <a:solidFill>
                  <a:srgbClr val="FF0000"/>
                </a:solidFill>
                <a:latin typeface="Arial Narrow"/>
                <a:cs typeface="Arial Narrow"/>
              </a:rPr>
            </a:br>
            <a:r>
              <a:rPr lang="es-ES_tradnl" sz="1800" dirty="0">
                <a:latin typeface="Arial Narrow"/>
                <a:cs typeface="Arial Narrow"/>
              </a:rPr>
              <a:t>Los dilemas de la discriminación </a:t>
            </a:r>
            <a:r>
              <a:rPr lang="es-ES_tradnl" sz="1800" dirty="0" smtClean="0">
                <a:latin typeface="Arial Narrow"/>
                <a:cs typeface="Arial Narrow"/>
              </a:rPr>
              <a:t>por: </a:t>
            </a:r>
            <a:r>
              <a:rPr lang="es-ES_tradnl" sz="1800" dirty="0">
                <a:latin typeface="Arial Narrow"/>
                <a:cs typeface="Arial Narrow"/>
              </a:rPr>
              <a:t>raza, cuna, </a:t>
            </a:r>
            <a:r>
              <a:rPr lang="es-ES_tradnl" sz="1800" dirty="0" smtClean="0">
                <a:latin typeface="Arial Narrow"/>
                <a:cs typeface="Arial Narrow"/>
              </a:rPr>
              <a:t>edad, género, orientación </a:t>
            </a:r>
            <a:r>
              <a:rPr lang="es-ES_tradnl" sz="1800" dirty="0">
                <a:latin typeface="Arial Narrow"/>
                <a:cs typeface="Arial Narrow"/>
              </a:rPr>
              <a:t>sexual, política.</a:t>
            </a:r>
            <a:br>
              <a:rPr lang="es-ES_tradnl" sz="1800" dirty="0">
                <a:latin typeface="Arial Narrow"/>
                <a:cs typeface="Arial Narrow"/>
              </a:rPr>
            </a:br>
            <a:r>
              <a:rPr lang="es-ES_tradnl" sz="1800" dirty="0">
                <a:latin typeface="Arial Narrow"/>
                <a:cs typeface="Arial Narrow"/>
              </a:rPr>
              <a:t>Las luchas por la legitimidad de pluralidad de formas de </a:t>
            </a:r>
            <a:r>
              <a:rPr lang="es-ES_tradnl" sz="1800" dirty="0" smtClean="0">
                <a:latin typeface="Arial Narrow"/>
                <a:cs typeface="Arial Narrow"/>
              </a:rPr>
              <a:t>vida conlleva mejor redistribución</a:t>
            </a:r>
            <a:br>
              <a:rPr lang="es-ES_tradnl" sz="1800" dirty="0" smtClean="0">
                <a:latin typeface="Arial Narrow"/>
                <a:cs typeface="Arial Narrow"/>
              </a:rPr>
            </a:br>
            <a:r>
              <a:rPr lang="es-ES_tradnl" sz="1800" dirty="0" smtClean="0">
                <a:latin typeface="Arial Narrow"/>
                <a:cs typeface="Arial Narrow"/>
              </a:rPr>
              <a:t>Hay una relación clave entre economía y cultura</a:t>
            </a:r>
            <a:br>
              <a:rPr lang="es-ES_tradnl" sz="1800" dirty="0" smtClean="0">
                <a:latin typeface="Arial Narrow"/>
                <a:cs typeface="Arial Narrow"/>
              </a:rPr>
            </a:br>
            <a:endParaRPr lang="es-ES" sz="1800" dirty="0">
              <a:latin typeface="Arial Narrow"/>
              <a:cs typeface="Arial Narrow"/>
            </a:endParaRPr>
          </a:p>
        </p:txBody>
      </p:sp>
      <p:pic>
        <p:nvPicPr>
          <p:cNvPr id="10" name="Picture 2"/>
          <p:cNvPicPr>
            <a:picLocks noGrp="1" noChangeAspect="1" noChangeArrowheads="1"/>
          </p:cNvPicPr>
          <p:nvPr>
            <p:ph sz="half" idx="2"/>
          </p:nvPr>
        </p:nvPicPr>
        <p:blipFill>
          <a:blip r:embed="rId3"/>
          <a:srcRect l="16515" r="16515"/>
          <a:stretch>
            <a:fillRect/>
          </a:stretch>
        </p:blipFill>
        <p:spPr bwMode="auto">
          <a:xfrm>
            <a:off x="395536" y="1628800"/>
            <a:ext cx="8640960" cy="5178108"/>
          </a:xfrm>
          <a:prstGeom prst="rect">
            <a:avLst/>
          </a:prstGeom>
          <a:solidFill>
            <a:srgbClr val="00CCFF"/>
          </a:solidFill>
          <a:ln w="9525">
            <a:noFill/>
            <a:miter lim="800000"/>
            <a:headEnd/>
            <a:tailEnd/>
          </a:ln>
        </p:spPr>
      </p:pic>
      <p:pic>
        <p:nvPicPr>
          <p:cNvPr id="11" name="Picture 4" descr="sida1"/>
          <p:cNvPicPr>
            <a:picLocks noChangeAspect="1" noChangeArrowheads="1"/>
          </p:cNvPicPr>
          <p:nvPr/>
        </p:nvPicPr>
        <p:blipFill>
          <a:blip r:embed="rId4"/>
          <a:srcRect/>
          <a:stretch>
            <a:fillRect/>
          </a:stretch>
        </p:blipFill>
        <p:spPr bwMode="auto">
          <a:xfrm>
            <a:off x="3635896" y="1628800"/>
            <a:ext cx="5400600" cy="388843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normAutofit fontScale="90000"/>
          </a:bodyPr>
          <a:lstStyle/>
          <a:p>
            <a:pPr eaLnBrk="1" hangingPunct="1"/>
            <a:r>
              <a:rPr lang="es-ES_tradnl" sz="2400" dirty="0" smtClean="0"/>
              <a:t> </a:t>
            </a:r>
            <a:r>
              <a:rPr lang="es-ES_tradnl" sz="2400" dirty="0"/>
              <a:t>Articular sistemas de transferencia con dimensión pedagógica de la gestión de intervención social: fortalecer</a:t>
            </a:r>
            <a:r>
              <a:rPr lang="es-ES_tradnl" sz="2400" dirty="0" smtClean="0"/>
              <a:t> la contingencia de los participantes con enfoques que promuevan la autonomía</a:t>
            </a:r>
            <a:endParaRPr lang="es-ES_tradnl" sz="2400" dirty="0"/>
          </a:p>
        </p:txBody>
      </p:sp>
      <p:graphicFrame>
        <p:nvGraphicFramePr>
          <p:cNvPr id="4098" name="Object 3"/>
          <p:cNvGraphicFramePr>
            <a:graphicFrameLocks noChangeAspect="1"/>
          </p:cNvGraphicFramePr>
          <p:nvPr>
            <p:ph type="body" idx="1"/>
          </p:nvPr>
        </p:nvGraphicFramePr>
        <p:xfrm>
          <a:off x="457200" y="2047875"/>
          <a:ext cx="8229600" cy="3627438"/>
        </p:xfrm>
        <a:graphic>
          <a:graphicData uri="http://schemas.openxmlformats.org/presentationml/2006/ole">
            <p:oleObj spid="_x0000_s152578" name="Gráfico" r:id="rId4" imgW="6794500" imgH="2895600" progId="MSGraph.Chart.8">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La ficha de protección social</a:t>
            </a:r>
            <a:endParaRPr lang="es-ES_tradnl" dirty="0"/>
          </a:p>
        </p:txBody>
      </p:sp>
      <p:graphicFrame>
        <p:nvGraphicFramePr>
          <p:cNvPr id="4" name="Marcador de contenido 3"/>
          <p:cNvGraphicFramePr>
            <a:graphicFrameLocks noGrp="1"/>
          </p:cNvGraphicFramePr>
          <p:nvPr>
            <p:ph idx="1"/>
          </p:nvPr>
        </p:nvGraphicFramePr>
        <p:xfrm>
          <a:off x="457200" y="1600200"/>
          <a:ext cx="8229600" cy="3623238"/>
        </p:xfrm>
        <a:graphic>
          <a:graphicData uri="http://schemas.openxmlformats.org/drawingml/2006/table">
            <a:tbl>
              <a:tblPr firstRow="1" bandRow="1">
                <a:tableStyleId>{5C22544A-7EE6-4342-B048-85BDC9FD1C3A}</a:tableStyleId>
              </a:tblPr>
              <a:tblGrid>
                <a:gridCol w="2743200"/>
                <a:gridCol w="2743200"/>
                <a:gridCol w="2743200"/>
              </a:tblGrid>
              <a:tr h="1207746">
                <a:tc>
                  <a:txBody>
                    <a:bodyPr/>
                    <a:lstStyle/>
                    <a:p>
                      <a:r>
                        <a:rPr lang="es-ES_tradnl" dirty="0" smtClean="0"/>
                        <a:t>Qué se mide</a:t>
                      </a:r>
                      <a:endParaRPr lang="es-ES_tradnl" dirty="0"/>
                    </a:p>
                  </a:txBody>
                  <a:tcPr/>
                </a:tc>
                <a:tc>
                  <a:txBody>
                    <a:bodyPr/>
                    <a:lstStyle/>
                    <a:p>
                      <a:r>
                        <a:rPr lang="es-ES_tradnl" dirty="0" smtClean="0"/>
                        <a:t>Para qué se usa</a:t>
                      </a:r>
                      <a:endParaRPr lang="es-ES_tradnl" dirty="0"/>
                    </a:p>
                  </a:txBody>
                  <a:tcPr/>
                </a:tc>
                <a:tc>
                  <a:txBody>
                    <a:bodyPr/>
                    <a:lstStyle/>
                    <a:p>
                      <a:r>
                        <a:rPr lang="es-ES_tradnl" dirty="0" smtClean="0"/>
                        <a:t>Cómo se aplica</a:t>
                      </a:r>
                      <a:endParaRPr lang="es-ES_tradnl" dirty="0"/>
                    </a:p>
                  </a:txBody>
                  <a:tcPr/>
                </a:tc>
              </a:tr>
              <a:tr h="1207746">
                <a:tc>
                  <a:txBody>
                    <a:bodyPr/>
                    <a:lstStyle/>
                    <a:p>
                      <a:r>
                        <a:rPr lang="es-ES_tradnl" dirty="0" smtClean="0"/>
                        <a:t>Se ha pasado de “artefactos” a condiciones</a:t>
                      </a:r>
                    </a:p>
                    <a:p>
                      <a:r>
                        <a:rPr lang="es-ES_tradnl" dirty="0" smtClean="0"/>
                        <a:t>“educación, empleo”</a:t>
                      </a:r>
                      <a:endParaRPr lang="es-ES_tradnl" dirty="0"/>
                    </a:p>
                  </a:txBody>
                  <a:tcPr/>
                </a:tc>
                <a:tc>
                  <a:txBody>
                    <a:bodyPr/>
                    <a:lstStyle/>
                    <a:p>
                      <a:r>
                        <a:rPr lang="es-ES_tradnl" dirty="0" smtClean="0"/>
                        <a:t>Como puerta de entrada a la mayoría</a:t>
                      </a:r>
                      <a:r>
                        <a:rPr lang="es-ES_tradnl" baseline="0" dirty="0" smtClean="0"/>
                        <a:t> de beneficios sociales</a:t>
                      </a:r>
                      <a:endParaRPr lang="es-ES_tradnl" dirty="0"/>
                    </a:p>
                  </a:txBody>
                  <a:tcPr/>
                </a:tc>
                <a:tc>
                  <a:txBody>
                    <a:bodyPr/>
                    <a:lstStyle/>
                    <a:p>
                      <a:r>
                        <a:rPr lang="es-ES_tradnl" dirty="0" smtClean="0"/>
                        <a:t>100% de impuesto marginal</a:t>
                      </a:r>
                      <a:endParaRPr lang="es-ES_tradnl" dirty="0"/>
                    </a:p>
                  </a:txBody>
                  <a:tcPr/>
                </a:tc>
              </a:tr>
              <a:tr h="1207746">
                <a:tc>
                  <a:txBody>
                    <a:bodyPr/>
                    <a:lstStyle/>
                    <a:p>
                      <a:r>
                        <a:rPr lang="es-ES_tradnl" dirty="0" smtClean="0"/>
                        <a:t>“La gente ocultaba</a:t>
                      </a:r>
                      <a:r>
                        <a:rPr lang="es-ES_tradnl" baseline="0" dirty="0" smtClean="0"/>
                        <a:t> artefactos y ahora oculta condiciones”</a:t>
                      </a:r>
                      <a:endParaRPr lang="es-ES_tradnl" dirty="0"/>
                    </a:p>
                  </a:txBody>
                  <a:tcPr/>
                </a:tc>
                <a:tc>
                  <a:txBody>
                    <a:bodyPr/>
                    <a:lstStyle/>
                    <a:p>
                      <a:r>
                        <a:rPr lang="es-ES_tradnl" dirty="0" smtClean="0"/>
                        <a:t>Filtrar su uso para programas específicos</a:t>
                      </a:r>
                      <a:endParaRPr lang="es-ES_tradnl" dirty="0"/>
                    </a:p>
                  </a:txBody>
                  <a:tcPr/>
                </a:tc>
                <a:tc>
                  <a:txBody>
                    <a:bodyPr/>
                    <a:lstStyle/>
                    <a:p>
                      <a:r>
                        <a:rPr lang="es-ES_tradnl" dirty="0" smtClean="0"/>
                        <a:t>El</a:t>
                      </a:r>
                      <a:r>
                        <a:rPr lang="es-ES_tradnl" baseline="0" dirty="0" smtClean="0"/>
                        <a:t> “premio al esfuerzo” es la expulsión.</a:t>
                      </a:r>
                    </a:p>
                    <a:p>
                      <a:r>
                        <a:rPr lang="es-ES_tradnl" baseline="0" dirty="0" smtClean="0"/>
                        <a:t>No hay observación de la heterogeneidad.</a:t>
                      </a:r>
                      <a:endParaRPr lang="es-ES_tradnl" dirty="0"/>
                    </a:p>
                  </a:txBody>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s-ES" sz="3200" dirty="0" smtClean="0">
                <a:solidFill>
                  <a:srgbClr val="FF0000"/>
                </a:solidFill>
              </a:rPr>
              <a:t> </a:t>
            </a:r>
            <a:r>
              <a:rPr lang="es-ES" sz="3200" dirty="0">
                <a:solidFill>
                  <a:srgbClr val="FF0000"/>
                </a:solidFill>
              </a:rPr>
              <a:t>Comparación en base a estándares</a:t>
            </a:r>
            <a:endParaRPr lang="es-MX" sz="3200" dirty="0">
              <a:solidFill>
                <a:srgbClr val="FF0000"/>
              </a:solidFill>
            </a:endParaRPr>
          </a:p>
        </p:txBody>
      </p:sp>
      <p:sp>
        <p:nvSpPr>
          <p:cNvPr id="27651" name="Rectangle 3"/>
          <p:cNvSpPr>
            <a:spLocks noGrp="1" noChangeArrowheads="1"/>
          </p:cNvSpPr>
          <p:nvPr>
            <p:ph type="body" idx="1"/>
          </p:nvPr>
        </p:nvSpPr>
        <p:spPr/>
        <p:txBody>
          <a:bodyPr/>
          <a:lstStyle/>
          <a:p>
            <a:pPr eaLnBrk="1" hangingPunct="1">
              <a:lnSpc>
                <a:spcPct val="80000"/>
              </a:lnSpc>
            </a:pPr>
            <a:r>
              <a:rPr lang="es-ES" sz="2800"/>
              <a:t>Exigencia hacia los programas sociales no puede ser de un 100%</a:t>
            </a:r>
          </a:p>
          <a:p>
            <a:pPr eaLnBrk="1" hangingPunct="1">
              <a:lnSpc>
                <a:spcPct val="80000"/>
              </a:lnSpc>
              <a:buFontTx/>
              <a:buNone/>
            </a:pPr>
            <a:r>
              <a:rPr lang="es-ES" sz="2800"/>
              <a:t>	</a:t>
            </a:r>
          </a:p>
          <a:p>
            <a:pPr eaLnBrk="1" hangingPunct="1">
              <a:lnSpc>
                <a:spcPct val="80000"/>
              </a:lnSpc>
              <a:buFontTx/>
              <a:buNone/>
            </a:pPr>
            <a:r>
              <a:rPr lang="es-ES" sz="2800"/>
              <a:t>	Ejemplo: “La crisis en las cárceles: un reo cuesta al mes medio millón de pesos y el 50,5% de los que salen en libertad reinciden”. </a:t>
            </a:r>
          </a:p>
          <a:p>
            <a:pPr eaLnBrk="1" hangingPunct="1">
              <a:lnSpc>
                <a:spcPct val="80000"/>
              </a:lnSpc>
              <a:buFontTx/>
              <a:buNone/>
            </a:pPr>
            <a:r>
              <a:rPr lang="es-ES" sz="1600"/>
              <a:t>       (Estudio fundación Paz Ciudadana 1º Oct. 2011)</a:t>
            </a:r>
          </a:p>
          <a:p>
            <a:pPr eaLnBrk="1" hangingPunct="1">
              <a:lnSpc>
                <a:spcPct val="80000"/>
              </a:lnSpc>
              <a:buFontTx/>
              <a:buNone/>
            </a:pPr>
            <a:endParaRPr lang="es-ES" sz="2800"/>
          </a:p>
          <a:p>
            <a:pPr eaLnBrk="1" hangingPunct="1">
              <a:lnSpc>
                <a:spcPct val="80000"/>
              </a:lnSpc>
            </a:pPr>
            <a:r>
              <a:rPr lang="es-ES" sz="2800"/>
              <a:t>La medición del nivel de satisfacción de usuarios no puede ser hecha sólo desde la percepción sin información de estándares</a:t>
            </a:r>
            <a:endParaRPr lang="es-MX" sz="28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normAutofit fontScale="90000"/>
          </a:bodyPr>
          <a:lstStyle/>
          <a:p>
            <a:pPr algn="l" eaLnBrk="1" hangingPunct="1"/>
            <a:r>
              <a:rPr lang="es-MX" sz="3800" dirty="0"/>
              <a:t/>
            </a:r>
            <a:br>
              <a:rPr lang="es-MX" sz="3800" dirty="0"/>
            </a:br>
            <a:r>
              <a:rPr lang="es-MX" sz="2400" dirty="0" smtClean="0">
                <a:solidFill>
                  <a:srgbClr val="FF0000"/>
                </a:solidFill>
              </a:rPr>
              <a:t/>
            </a:r>
            <a:br>
              <a:rPr lang="es-MX" sz="2400" dirty="0" smtClean="0">
                <a:solidFill>
                  <a:srgbClr val="FF0000"/>
                </a:solidFill>
              </a:rPr>
            </a:br>
            <a:r>
              <a:rPr lang="es-MX" sz="2400" dirty="0" smtClean="0">
                <a:solidFill>
                  <a:srgbClr val="FF0000"/>
                </a:solidFill>
              </a:rPr>
              <a:t> </a:t>
            </a:r>
            <a:r>
              <a:rPr lang="es-MX" sz="2400" dirty="0">
                <a:solidFill>
                  <a:srgbClr val="FF0000"/>
                </a:solidFill>
              </a:rPr>
              <a:t>El factor humano como dimensión clave = </a:t>
            </a:r>
            <a:br>
              <a:rPr lang="es-MX" sz="2400" dirty="0">
                <a:solidFill>
                  <a:srgbClr val="FF0000"/>
                </a:solidFill>
              </a:rPr>
            </a:br>
            <a:r>
              <a:rPr lang="es-MX" sz="2400" dirty="0">
                <a:solidFill>
                  <a:srgbClr val="FF0000"/>
                </a:solidFill>
              </a:rPr>
              <a:t>creación de asignación de zona por complejidad</a:t>
            </a:r>
          </a:p>
        </p:txBody>
      </p:sp>
      <p:graphicFrame>
        <p:nvGraphicFramePr>
          <p:cNvPr id="5122" name="Object 4"/>
          <p:cNvGraphicFramePr>
            <a:graphicFrameLocks noChangeAspect="1"/>
          </p:cNvGraphicFramePr>
          <p:nvPr/>
        </p:nvGraphicFramePr>
        <p:xfrm>
          <a:off x="400050" y="2060575"/>
          <a:ext cx="8686800" cy="3768725"/>
        </p:xfrm>
        <a:graphic>
          <a:graphicData uri="http://schemas.openxmlformats.org/presentationml/2006/ole">
            <p:oleObj spid="_x0000_s156674" name="Hoja de cálculo" r:id="rId3" imgW="5359400" imgH="2616200" progId="Excel.Sheet.8">
              <p:embed/>
            </p:oleObj>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94264" y="507999"/>
            <a:ext cx="7941735" cy="5511801"/>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s-CL"/>
          </a:p>
        </p:txBody>
      </p:sp>
      <p:sp>
        <p:nvSpPr>
          <p:cNvPr id="3" name="Subtitle 2"/>
          <p:cNvSpPr>
            <a:spLocks noGrp="1"/>
          </p:cNvSpPr>
          <p:nvPr>
            <p:ph type="subTitle" idx="1"/>
          </p:nvPr>
        </p:nvSpPr>
        <p:spPr/>
        <p:txBody>
          <a:bodyPr/>
          <a:lstStyle/>
          <a:p>
            <a:endParaRPr lang="es-CL"/>
          </a:p>
        </p:txBody>
      </p:sp>
      <p:pic>
        <p:nvPicPr>
          <p:cNvPr id="5" name="Picture 4" descr="D_01.pn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s-CL"/>
          </a:p>
        </p:txBody>
      </p:sp>
      <p:sp>
        <p:nvSpPr>
          <p:cNvPr id="3" name="Subtitle 2"/>
          <p:cNvSpPr>
            <a:spLocks noGrp="1"/>
          </p:cNvSpPr>
          <p:nvPr>
            <p:ph type="subTitle" idx="1"/>
          </p:nvPr>
        </p:nvSpPr>
        <p:spPr/>
        <p:txBody>
          <a:bodyPr/>
          <a:lstStyle/>
          <a:p>
            <a:endParaRPr lang="es-CL"/>
          </a:p>
        </p:txBody>
      </p:sp>
      <p:pic>
        <p:nvPicPr>
          <p:cNvPr id="5" name="Picture 4" descr="D_01.pn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4690" name="Picture 2" descr="quarto11"/>
          <p:cNvPicPr>
            <a:picLocks noGrp="1" noChangeAspect="1" noChangeArrowheads="1"/>
          </p:cNvPicPr>
          <p:nvPr>
            <p:ph idx="4294967295"/>
          </p:nvPr>
        </p:nvPicPr>
        <p:blipFill>
          <a:blip r:embed="rId3"/>
          <a:srcRect/>
          <a:stretch>
            <a:fillRect/>
          </a:stretch>
        </p:blipFill>
        <p:spPr>
          <a:xfrm>
            <a:off x="0" y="1066800"/>
            <a:ext cx="9144000" cy="5241925"/>
          </a:xfrm>
          <a:noFill/>
          <a:ln/>
        </p:spPr>
      </p:pic>
      <p:sp>
        <p:nvSpPr>
          <p:cNvPr id="3" name="CuadroTexto 2"/>
          <p:cNvSpPr txBox="1"/>
          <p:nvPr/>
        </p:nvSpPr>
        <p:spPr>
          <a:xfrm>
            <a:off x="0" y="304801"/>
            <a:ext cx="12217523" cy="369332"/>
          </a:xfrm>
          <a:prstGeom prst="rect">
            <a:avLst/>
          </a:prstGeom>
          <a:noFill/>
        </p:spPr>
        <p:txBody>
          <a:bodyPr wrap="square" rtlCol="0">
            <a:spAutoFit/>
          </a:bodyPr>
          <a:lstStyle/>
          <a:p>
            <a:r>
              <a:rPr lang="es-ES_tradnl" dirty="0" smtClean="0"/>
              <a:t>		</a:t>
            </a:r>
            <a:r>
              <a:rPr lang="es-ES_tradnl" dirty="0" smtClean="0">
                <a:solidFill>
                  <a:srgbClr val="FF0000"/>
                </a:solidFill>
              </a:rPr>
              <a:t>EL IMPULSO   EN UN CONTEXTO DE CRISIS DE LA MODERNIDAD</a:t>
            </a:r>
            <a:endParaRPr lang="es-ES_tradnl" dirty="0">
              <a:solidFill>
                <a:srgbClr val="FF0000"/>
              </a:solidFill>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574675" y="304801"/>
            <a:ext cx="8001000" cy="685800"/>
          </a:xfrm>
        </p:spPr>
        <p:txBody>
          <a:bodyPr>
            <a:normAutofit fontScale="90000"/>
          </a:bodyPr>
          <a:lstStyle/>
          <a:p>
            <a:r>
              <a:rPr lang="es-MX" sz="2000" b="1" dirty="0" smtClean="0">
                <a:solidFill>
                  <a:srgbClr val="FF0000"/>
                </a:solidFill>
              </a:rPr>
              <a:t>UN COROLARIO: LA DESIGUALDAD EN LA INVERSIÓN PARA EL DESARROLLO DEL CONOCIMIENTO  </a:t>
            </a:r>
            <a:r>
              <a:rPr lang="es-MX" sz="1200" b="1" dirty="0" smtClean="0">
                <a:solidFill>
                  <a:srgbClr val="FF0000"/>
                </a:solidFill>
              </a:rPr>
              <a:t>(BM 2014)</a:t>
            </a:r>
            <a:endParaRPr lang="es-MX" sz="1400" b="1" dirty="0">
              <a:solidFill>
                <a:srgbClr val="FF0000"/>
              </a:solidFill>
            </a:endParaRPr>
          </a:p>
        </p:txBody>
      </p:sp>
      <p:pic>
        <p:nvPicPr>
          <p:cNvPr id="50179" name="Picture 3"/>
          <p:cNvPicPr>
            <a:picLocks noGrp="1" noChangeAspect="1" noChangeArrowheads="1"/>
          </p:cNvPicPr>
          <p:nvPr>
            <p:ph type="body" idx="4294967295"/>
          </p:nvPr>
        </p:nvPicPr>
        <p:blipFill>
          <a:blip r:embed="rId2"/>
          <a:srcRect/>
          <a:stretch>
            <a:fillRect/>
          </a:stretch>
        </p:blipFill>
        <p:spPr>
          <a:xfrm>
            <a:off x="4788024" y="1052736"/>
            <a:ext cx="4032448" cy="5805264"/>
          </a:xfrm>
          <a:noFill/>
        </p:spPr>
      </p:pic>
      <p:pic>
        <p:nvPicPr>
          <p:cNvPr id="10" name="Picture 4" descr="D_01.png"/>
          <p:cNvPicPr>
            <a:picLocks noChangeAspect="1"/>
          </p:cNvPicPr>
          <p:nvPr/>
        </p:nvPicPr>
        <p:blipFill>
          <a:blip r:embed="rId3" cstate="print"/>
          <a:stretch>
            <a:fillRect/>
          </a:stretch>
        </p:blipFill>
        <p:spPr>
          <a:xfrm>
            <a:off x="251520" y="1052736"/>
            <a:ext cx="4536504" cy="518457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973365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2" descr="Delacroix[1]"/>
          <p:cNvPicPr>
            <a:picLocks noChangeAspect="1" noChangeArrowheads="1"/>
          </p:cNvPicPr>
          <p:nvPr/>
        </p:nvPicPr>
        <p:blipFill>
          <a:blip r:embed="rId3"/>
          <a:srcRect/>
          <a:stretch>
            <a:fillRect/>
          </a:stretch>
        </p:blipFill>
        <p:spPr bwMode="auto">
          <a:xfrm>
            <a:off x="395288" y="1628775"/>
            <a:ext cx="8748712" cy="5018088"/>
          </a:xfrm>
          <a:prstGeom prst="rect">
            <a:avLst/>
          </a:prstGeom>
          <a:noFill/>
          <a:ln w="9525">
            <a:noFill/>
            <a:miter lim="800000"/>
            <a:headEnd/>
            <a:tailEnd/>
          </a:ln>
        </p:spPr>
      </p:pic>
      <p:sp>
        <p:nvSpPr>
          <p:cNvPr id="51203" name="Rectangle 3"/>
          <p:cNvSpPr>
            <a:spLocks noGrp="1" noRot="1" noChangeArrowheads="1"/>
          </p:cNvSpPr>
          <p:nvPr>
            <p:ph type="title"/>
          </p:nvPr>
        </p:nvSpPr>
        <p:spPr/>
        <p:txBody>
          <a:bodyPr>
            <a:normAutofit/>
          </a:bodyPr>
          <a:lstStyle/>
          <a:p>
            <a:pPr eaLnBrk="1" hangingPunct="1">
              <a:defRPr/>
            </a:pPr>
            <a:r>
              <a:rPr lang="es-ES" sz="2400" b="1" dirty="0" smtClean="0">
                <a:solidFill>
                  <a:srgbClr val="FF0000"/>
                </a:solidFill>
                <a:ea typeface="+mj-ea"/>
                <a:cs typeface="+mj-cs"/>
              </a:rPr>
              <a:t> </a:t>
            </a:r>
            <a:r>
              <a:rPr lang="es-ES" sz="2400" b="1" dirty="0">
                <a:solidFill>
                  <a:srgbClr val="FF0000"/>
                </a:solidFill>
                <a:ea typeface="+mj-ea"/>
                <a:cs typeface="+mj-cs"/>
              </a:rPr>
              <a:t>El Trabajo Social surge del sueño incumplido e infinito de la modernidad</a:t>
            </a:r>
            <a:endParaRPr lang="es-MX" sz="2400" b="1" dirty="0">
              <a:solidFill>
                <a:srgbClr val="FF0000"/>
              </a:solidFill>
              <a:ea typeface="+mj-ea"/>
              <a:cs typeface="+mj-cs"/>
            </a:endParaRPr>
          </a:p>
        </p:txBody>
      </p:sp>
      <p:sp>
        <p:nvSpPr>
          <p:cNvPr id="51204" name="Rectangle 4"/>
          <p:cNvSpPr>
            <a:spLocks noGrp="1" noRot="1" noChangeArrowheads="1"/>
          </p:cNvSpPr>
          <p:nvPr>
            <p:ph type="body" idx="1"/>
          </p:nvPr>
        </p:nvSpPr>
        <p:spPr/>
        <p:txBody>
          <a:bodyPr>
            <a:normAutofit/>
          </a:bodyPr>
          <a:lstStyle/>
          <a:p>
            <a:pPr eaLnBrk="1" hangingPunct="1">
              <a:buNone/>
              <a:defRPr/>
            </a:pPr>
            <a:r>
              <a:rPr lang="es-ES_tradnl" sz="1800" b="1" dirty="0" smtClean="0">
                <a:solidFill>
                  <a:srgbClr val="FF0000"/>
                </a:solidFill>
                <a:ea typeface="+mn-ea"/>
                <a:cs typeface="+mn-cs"/>
              </a:rPr>
              <a:t>Opciones de la critica </a:t>
            </a:r>
            <a:endParaRPr lang="es-ES_tradnl" sz="1800" b="1" dirty="0">
              <a:solidFill>
                <a:srgbClr val="FF0000"/>
              </a:solidFill>
              <a:ea typeface="+mn-ea"/>
              <a:cs typeface="+mn-cs"/>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pPr eaLnBrk="1" hangingPunct="1">
              <a:defRPr/>
            </a:pPr>
            <a:r>
              <a:rPr lang="es-MX" sz="3200">
                <a:solidFill>
                  <a:srgbClr val="FF0000"/>
                </a:solidFill>
                <a:ea typeface="+mj-ea"/>
                <a:cs typeface="+mj-cs"/>
              </a:rPr>
              <a:t>¿Desde donde entonces interpretar la historia del Trabajo Social ?</a:t>
            </a:r>
          </a:p>
        </p:txBody>
      </p:sp>
      <p:sp>
        <p:nvSpPr>
          <p:cNvPr id="5123" name="Rectangle 3"/>
          <p:cNvSpPr>
            <a:spLocks noGrp="1" noRot="1" noChangeArrowheads="1"/>
          </p:cNvSpPr>
          <p:nvPr>
            <p:ph type="body" idx="1"/>
          </p:nvPr>
        </p:nvSpPr>
        <p:spPr/>
        <p:txBody>
          <a:bodyPr/>
          <a:lstStyle/>
          <a:p>
            <a:pPr eaLnBrk="1" hangingPunct="1">
              <a:lnSpc>
                <a:spcPct val="90000"/>
              </a:lnSpc>
              <a:buFont typeface="Arial" pitchFamily="-1" charset="0"/>
              <a:buChar char="►"/>
              <a:defRPr/>
            </a:pPr>
            <a:r>
              <a:rPr lang="es-MX" sz="2400">
                <a:ea typeface="+mn-ea"/>
                <a:cs typeface="+mn-cs"/>
              </a:rPr>
              <a:t>Dos tesis clásicas para América Latina: </a:t>
            </a:r>
          </a:p>
          <a:p>
            <a:pPr eaLnBrk="1" hangingPunct="1">
              <a:lnSpc>
                <a:spcPct val="90000"/>
              </a:lnSpc>
              <a:buFont typeface="Arial" pitchFamily="-1" charset="0"/>
              <a:buNone/>
              <a:defRPr/>
            </a:pPr>
            <a:endParaRPr lang="es-MX" sz="2400">
              <a:ea typeface="+mn-ea"/>
              <a:cs typeface="+mn-cs"/>
            </a:endParaRPr>
          </a:p>
          <a:p>
            <a:pPr eaLnBrk="1" hangingPunct="1">
              <a:lnSpc>
                <a:spcPct val="90000"/>
              </a:lnSpc>
              <a:buFont typeface="Arial" pitchFamily="-1" charset="0"/>
              <a:buNone/>
              <a:defRPr/>
            </a:pPr>
            <a:r>
              <a:rPr lang="es-MX" sz="2000">
                <a:solidFill>
                  <a:schemeClr val="hlink"/>
                </a:solidFill>
                <a:ea typeface="+mn-ea"/>
                <a:cs typeface="+mn-cs"/>
              </a:rPr>
              <a:t>Endógena</a:t>
            </a:r>
            <a:r>
              <a:rPr lang="es-MX" sz="2000">
                <a:ea typeface="+mn-ea"/>
                <a:cs typeface="+mn-cs"/>
              </a:rPr>
              <a:t> (Ander Egg, Krusse, Alayón, Maidagán)</a:t>
            </a:r>
          </a:p>
          <a:p>
            <a:pPr eaLnBrk="1" hangingPunct="1">
              <a:lnSpc>
                <a:spcPct val="90000"/>
              </a:lnSpc>
              <a:buFont typeface="Arial" pitchFamily="-1" charset="0"/>
              <a:buNone/>
              <a:defRPr/>
            </a:pPr>
            <a:r>
              <a:rPr lang="es-MX" sz="2000">
                <a:ea typeface="+mn-ea"/>
                <a:cs typeface="+mn-cs"/>
              </a:rPr>
              <a:t>El Trabajo Social surge desde dentro de los impulsos de la caridad y la filantropía aumentando su organización interna</a:t>
            </a:r>
          </a:p>
          <a:p>
            <a:pPr eaLnBrk="1" hangingPunct="1">
              <a:lnSpc>
                <a:spcPct val="90000"/>
              </a:lnSpc>
              <a:buFont typeface="Arial" pitchFamily="-1" charset="0"/>
              <a:buNone/>
              <a:defRPr/>
            </a:pPr>
            <a:endParaRPr lang="es-MX" sz="2400">
              <a:ea typeface="+mn-ea"/>
              <a:cs typeface="+mn-cs"/>
            </a:endParaRPr>
          </a:p>
          <a:p>
            <a:pPr eaLnBrk="1" hangingPunct="1">
              <a:lnSpc>
                <a:spcPct val="90000"/>
              </a:lnSpc>
              <a:buFont typeface="Arial" pitchFamily="-1" charset="0"/>
              <a:buNone/>
              <a:defRPr/>
            </a:pPr>
            <a:r>
              <a:rPr lang="es-MX" sz="2000">
                <a:solidFill>
                  <a:schemeClr val="hlink"/>
                </a:solidFill>
                <a:ea typeface="+mn-ea"/>
                <a:cs typeface="+mn-cs"/>
              </a:rPr>
              <a:t>Exógena</a:t>
            </a:r>
            <a:r>
              <a:rPr lang="es-MX" sz="2000">
                <a:ea typeface="+mn-ea"/>
                <a:cs typeface="+mn-cs"/>
              </a:rPr>
              <a:t> (Faleiros, Manriquez, Torres, Netto, Iamamoto)</a:t>
            </a:r>
          </a:p>
          <a:p>
            <a:pPr eaLnBrk="1" hangingPunct="1">
              <a:lnSpc>
                <a:spcPct val="90000"/>
              </a:lnSpc>
              <a:buFont typeface="Arial" pitchFamily="-1" charset="0"/>
              <a:buNone/>
              <a:defRPr/>
            </a:pPr>
            <a:r>
              <a:rPr lang="es-MX" sz="2000">
                <a:ea typeface="+mn-ea"/>
                <a:cs typeface="+mn-cs"/>
              </a:rPr>
              <a:t>El Trabajo Social surge en el capitalismo monopolista y se explica en la división social del Trabajo</a:t>
            </a:r>
          </a:p>
          <a:p>
            <a:pPr eaLnBrk="1" hangingPunct="1">
              <a:lnSpc>
                <a:spcPct val="90000"/>
              </a:lnSpc>
              <a:buFont typeface="Arial" pitchFamily="-1" charset="0"/>
              <a:buNone/>
              <a:defRPr/>
            </a:pPr>
            <a:endParaRPr lang="es-MX" sz="2000">
              <a:ea typeface="+mn-ea"/>
              <a:cs typeface="+mn-cs"/>
            </a:endParaRPr>
          </a:p>
          <a:p>
            <a:pPr algn="ctr" eaLnBrk="1" hangingPunct="1">
              <a:lnSpc>
                <a:spcPct val="90000"/>
              </a:lnSpc>
              <a:buFont typeface="Arial" pitchFamily="-1" charset="0"/>
              <a:buNone/>
              <a:defRPr/>
            </a:pPr>
            <a:r>
              <a:rPr lang="es-MX" sz="2800">
                <a:solidFill>
                  <a:schemeClr val="hlink"/>
                </a:solidFill>
                <a:ea typeface="+mn-ea"/>
                <a:cs typeface="+mn-cs"/>
              </a:rPr>
              <a:t>“Iríamos de apóstoles a agentes de cambio”</a:t>
            </a:r>
          </a:p>
          <a:p>
            <a:pPr eaLnBrk="1" hangingPunct="1">
              <a:lnSpc>
                <a:spcPct val="90000"/>
              </a:lnSpc>
              <a:buFont typeface="Arial" pitchFamily="-1" charset="0"/>
              <a:buNone/>
              <a:defRPr/>
            </a:pPr>
            <a:endParaRPr lang="es-MX" sz="2000">
              <a:solidFill>
                <a:schemeClr val="hlink"/>
              </a:solidFill>
              <a:ea typeface="+mn-ea"/>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pPr eaLnBrk="1" hangingPunct="1">
              <a:defRPr/>
            </a:pPr>
            <a:r>
              <a:rPr lang="es-MX">
                <a:solidFill>
                  <a:srgbClr val="CC0000"/>
                </a:solidFill>
                <a:ea typeface="+mj-ea"/>
                <a:cs typeface="+mj-cs"/>
              </a:rPr>
              <a:t>La cuestión social en Chile</a:t>
            </a:r>
          </a:p>
        </p:txBody>
      </p:sp>
      <p:graphicFrame>
        <p:nvGraphicFramePr>
          <p:cNvPr id="27650" name="Object 2"/>
          <p:cNvGraphicFramePr>
            <a:graphicFrameLocks noChangeAspect="1"/>
          </p:cNvGraphicFramePr>
          <p:nvPr>
            <p:ph type="body" idx="1"/>
          </p:nvPr>
        </p:nvGraphicFramePr>
        <p:xfrm>
          <a:off x="395288" y="1412875"/>
          <a:ext cx="8353425" cy="5040313"/>
        </p:xfrm>
        <a:graphic>
          <a:graphicData uri="http://schemas.openxmlformats.org/presentationml/2006/ole">
            <p:oleObj spid="_x0000_s88066" name="Imagen de mapa de bits" r:id="rId4" imgW="5238095" imgH="3895238" progId="">
              <p:embed/>
            </p:oleObj>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5" name="Rectangle 2"/>
          <p:cNvSpPr>
            <a:spLocks noChangeArrowheads="1"/>
          </p:cNvSpPr>
          <p:nvPr/>
        </p:nvSpPr>
        <p:spPr bwMode="auto">
          <a:xfrm>
            <a:off x="0" y="1652588"/>
            <a:ext cx="9144000" cy="0"/>
          </a:xfrm>
          <a:prstGeom prst="rect">
            <a:avLst/>
          </a:prstGeom>
          <a:noFill/>
          <a:ln w="9525">
            <a:noFill/>
            <a:miter lim="800000"/>
            <a:headEnd/>
            <a:tailEnd/>
          </a:ln>
        </p:spPr>
        <p:txBody>
          <a:bodyPr wrap="none" anchor="ctr">
            <a:prstTxWarp prst="textNoShape">
              <a:avLst/>
            </a:prstTxWarp>
            <a:spAutoFit/>
          </a:bodyPr>
          <a:lstStyle/>
          <a:p>
            <a:endParaRPr lang="es-ES_tradnl"/>
          </a:p>
        </p:txBody>
      </p:sp>
      <p:graphicFrame>
        <p:nvGraphicFramePr>
          <p:cNvPr id="33794" name="Object 2"/>
          <p:cNvGraphicFramePr>
            <a:graphicFrameLocks noChangeAspect="1"/>
          </p:cNvGraphicFramePr>
          <p:nvPr/>
        </p:nvGraphicFramePr>
        <p:xfrm>
          <a:off x="0" y="342900"/>
          <a:ext cx="9144000" cy="5894388"/>
        </p:xfrm>
        <a:graphic>
          <a:graphicData uri="http://schemas.openxmlformats.org/presentationml/2006/ole">
            <p:oleObj spid="_x0000_s92162" name="Gráfico" r:id="rId4" imgW="6286500" imgH="3552825" progId="MSGraph.Chart.8">
              <p:embed/>
            </p:oleObj>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p:txBody>
          <a:bodyPr/>
          <a:lstStyle/>
          <a:p>
            <a:pPr eaLnBrk="1" hangingPunct="1">
              <a:defRPr/>
            </a:pPr>
            <a:r>
              <a:rPr lang="es-MX" sz="3200">
                <a:solidFill>
                  <a:schemeClr val="hlink"/>
                </a:solidFill>
                <a:ea typeface="+mj-ea"/>
                <a:cs typeface="+mj-cs"/>
              </a:rPr>
              <a:t>Surgimiento de Trabajo Social </a:t>
            </a:r>
            <a:br>
              <a:rPr lang="es-MX" sz="3200">
                <a:solidFill>
                  <a:schemeClr val="hlink"/>
                </a:solidFill>
                <a:ea typeface="+mj-ea"/>
                <a:cs typeface="+mj-cs"/>
              </a:rPr>
            </a:br>
            <a:r>
              <a:rPr lang="es-MX" sz="3200">
                <a:solidFill>
                  <a:schemeClr val="hlink"/>
                </a:solidFill>
                <a:ea typeface="+mj-ea"/>
                <a:cs typeface="+mj-cs"/>
              </a:rPr>
              <a:t>con un impulso higienista de la salud pública:</a:t>
            </a:r>
          </a:p>
        </p:txBody>
      </p:sp>
      <p:sp>
        <p:nvSpPr>
          <p:cNvPr id="10243" name="Rectangle 3"/>
          <p:cNvSpPr>
            <a:spLocks noGrp="1" noRot="1" noChangeArrowheads="1"/>
          </p:cNvSpPr>
          <p:nvPr>
            <p:ph type="body" sz="half" idx="1"/>
          </p:nvPr>
        </p:nvSpPr>
        <p:spPr>
          <a:xfrm>
            <a:off x="301625" y="1600200"/>
            <a:ext cx="4191000" cy="4498975"/>
          </a:xfrm>
        </p:spPr>
        <p:txBody>
          <a:bodyPr/>
          <a:lstStyle/>
          <a:p>
            <a:pPr eaLnBrk="1" hangingPunct="1">
              <a:buFont typeface="Arial" pitchFamily="-1" charset="0"/>
              <a:buChar char="►"/>
              <a:defRPr/>
            </a:pPr>
            <a:endParaRPr lang="es-ES_tradnl">
              <a:ea typeface="+mn-ea"/>
              <a:cs typeface="+mn-cs"/>
            </a:endParaRPr>
          </a:p>
        </p:txBody>
      </p:sp>
      <p:graphicFrame>
        <p:nvGraphicFramePr>
          <p:cNvPr id="31746" name="Object 2"/>
          <p:cNvGraphicFramePr>
            <a:graphicFrameLocks noChangeAspect="1"/>
          </p:cNvGraphicFramePr>
          <p:nvPr/>
        </p:nvGraphicFramePr>
        <p:xfrm>
          <a:off x="0" y="1389063"/>
          <a:ext cx="5724525" cy="4864100"/>
        </p:xfrm>
        <a:graphic>
          <a:graphicData uri="http://schemas.openxmlformats.org/presentationml/2006/ole">
            <p:oleObj spid="_x0000_s94210" name="Imagen de mapa de bits" r:id="rId4" imgW="8580952" imgH="5649114" progId="">
              <p:embed/>
            </p:oleObj>
          </a:graphicData>
        </a:graphic>
      </p:graphicFrame>
      <p:graphicFrame>
        <p:nvGraphicFramePr>
          <p:cNvPr id="31747" name="Object 3"/>
          <p:cNvGraphicFramePr>
            <a:graphicFrameLocks noChangeAspect="1"/>
          </p:cNvGraphicFramePr>
          <p:nvPr>
            <p:ph type="body" sz="half" idx="2"/>
          </p:nvPr>
        </p:nvGraphicFramePr>
        <p:xfrm>
          <a:off x="5691188" y="1412875"/>
          <a:ext cx="2984500" cy="4824413"/>
        </p:xfrm>
        <a:graphic>
          <a:graphicData uri="http://schemas.openxmlformats.org/presentationml/2006/ole">
            <p:oleObj spid="_x0000_s94211" name="Imagen de mapa de bits" r:id="rId5" imgW="1952898" imgH="2857899" progId="">
              <p:embed/>
            </p:oleObj>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p:txBody>
          <a:bodyPr/>
          <a:lstStyle/>
          <a:p>
            <a:pPr eaLnBrk="1" hangingPunct="1">
              <a:defRPr/>
            </a:pPr>
            <a:r>
              <a:rPr lang="es-MX" sz="3400">
                <a:solidFill>
                  <a:schemeClr val="hlink"/>
                </a:solidFill>
                <a:ea typeface="+mj-ea"/>
                <a:cs typeface="+mj-cs"/>
              </a:rPr>
              <a:t>LA REINVENCION DE LA MEMORIA Y EL ORIGEN COMO SALTO CUALITATIVO</a:t>
            </a:r>
            <a:endParaRPr lang="es-MX" sz="2400">
              <a:ea typeface="+mj-ea"/>
              <a:cs typeface="+mj-cs"/>
            </a:endParaRPr>
          </a:p>
        </p:txBody>
      </p:sp>
      <p:graphicFrame>
        <p:nvGraphicFramePr>
          <p:cNvPr id="23554" name="Object 2"/>
          <p:cNvGraphicFramePr>
            <a:graphicFrameLocks noChangeAspect="1"/>
          </p:cNvGraphicFramePr>
          <p:nvPr>
            <p:ph type="body" idx="1"/>
          </p:nvPr>
        </p:nvGraphicFramePr>
        <p:xfrm>
          <a:off x="301625" y="1630363"/>
          <a:ext cx="8540750" cy="4438650"/>
        </p:xfrm>
        <a:graphic>
          <a:graphicData uri="http://schemas.openxmlformats.org/presentationml/2006/ole">
            <p:oleObj spid="_x0000_s14338" name="Fotografía de Photo Editor" r:id="rId4" imgW="9523810" imgH="5238095" progId="">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p:txBody>
          <a:bodyPr>
            <a:normAutofit fontScale="90000"/>
          </a:bodyPr>
          <a:lstStyle/>
          <a:p>
            <a:pPr eaLnBrk="1" hangingPunct="1">
              <a:defRPr/>
            </a:pPr>
            <a:r>
              <a:rPr lang="es-MX" sz="3800">
                <a:ea typeface="+mj-ea"/>
                <a:cs typeface="+mj-cs"/>
              </a:rPr>
              <a:t>Cinco tesis hasta ahora no exploradas en el Trabajo Social chileno</a:t>
            </a:r>
          </a:p>
        </p:txBody>
      </p:sp>
      <p:graphicFrame>
        <p:nvGraphicFramePr>
          <p:cNvPr id="25602" name="Object 2"/>
          <p:cNvGraphicFramePr>
            <a:graphicFrameLocks noChangeAspect="1"/>
          </p:cNvGraphicFramePr>
          <p:nvPr>
            <p:ph type="body" sz="half" idx="1"/>
          </p:nvPr>
        </p:nvGraphicFramePr>
        <p:xfrm>
          <a:off x="301625" y="2278063"/>
          <a:ext cx="4187825" cy="3143250"/>
        </p:xfrm>
        <a:graphic>
          <a:graphicData uri="http://schemas.openxmlformats.org/presentationml/2006/ole">
            <p:oleObj spid="_x0000_s18434" name="Fotografía de Photo Editor" r:id="rId4" imgW="3333333" imgH="2647619" progId="">
              <p:embed/>
            </p:oleObj>
          </a:graphicData>
        </a:graphic>
      </p:graphicFrame>
      <p:sp>
        <p:nvSpPr>
          <p:cNvPr id="7172" name="Rectangle 4"/>
          <p:cNvSpPr>
            <a:spLocks noGrp="1" noRot="1" noChangeArrowheads="1"/>
          </p:cNvSpPr>
          <p:nvPr>
            <p:ph type="body" sz="half" idx="2"/>
          </p:nvPr>
        </p:nvSpPr>
        <p:spPr>
          <a:xfrm>
            <a:off x="4648200" y="1600200"/>
            <a:ext cx="3886200" cy="4924425"/>
          </a:xfrm>
        </p:spPr>
        <p:txBody>
          <a:bodyPr/>
          <a:lstStyle/>
          <a:p>
            <a:pPr eaLnBrk="1" hangingPunct="1">
              <a:lnSpc>
                <a:spcPct val="80000"/>
              </a:lnSpc>
              <a:buFont typeface="Arial" pitchFamily="-1" charset="0"/>
              <a:buChar char="►"/>
              <a:defRPr/>
            </a:pPr>
            <a:endParaRPr lang="es-MX" sz="2000">
              <a:ea typeface="+mn-ea"/>
              <a:cs typeface="+mn-cs"/>
            </a:endParaRPr>
          </a:p>
          <a:p>
            <a:pPr eaLnBrk="1" hangingPunct="1">
              <a:lnSpc>
                <a:spcPct val="80000"/>
              </a:lnSpc>
              <a:buFont typeface="Arial" pitchFamily="-1" charset="0"/>
              <a:buChar char="►"/>
              <a:defRPr/>
            </a:pPr>
            <a:r>
              <a:rPr lang="es-MX" sz="2000">
                <a:solidFill>
                  <a:schemeClr val="hlink"/>
                </a:solidFill>
                <a:ea typeface="+mn-ea"/>
                <a:cs typeface="+mn-cs"/>
              </a:rPr>
              <a:t>El origen del Trabajo Social en Chile: no religioso sino secular</a:t>
            </a:r>
          </a:p>
          <a:p>
            <a:pPr eaLnBrk="1" hangingPunct="1">
              <a:lnSpc>
                <a:spcPct val="80000"/>
              </a:lnSpc>
              <a:buFont typeface="Arial" pitchFamily="-1" charset="0"/>
              <a:buNone/>
              <a:defRPr/>
            </a:pPr>
            <a:endParaRPr lang="es-MX" sz="2000">
              <a:solidFill>
                <a:schemeClr val="hlink"/>
              </a:solidFill>
              <a:ea typeface="+mn-ea"/>
              <a:cs typeface="+mn-cs"/>
            </a:endParaRPr>
          </a:p>
          <a:p>
            <a:pPr eaLnBrk="1" hangingPunct="1">
              <a:lnSpc>
                <a:spcPct val="80000"/>
              </a:lnSpc>
              <a:buFont typeface="Arial" pitchFamily="-1" charset="0"/>
              <a:buChar char="►"/>
              <a:defRPr/>
            </a:pPr>
            <a:r>
              <a:rPr lang="es-MX" sz="2000">
                <a:ea typeface="+mn-ea"/>
                <a:cs typeface="+mn-cs"/>
              </a:rPr>
              <a:t>El rostro público del oficio: compromiso político amplio</a:t>
            </a:r>
          </a:p>
          <a:p>
            <a:pPr eaLnBrk="1" hangingPunct="1">
              <a:lnSpc>
                <a:spcPct val="80000"/>
              </a:lnSpc>
              <a:buFont typeface="Arial" pitchFamily="-1" charset="0"/>
              <a:buNone/>
              <a:defRPr/>
            </a:pPr>
            <a:endParaRPr lang="es-MX" sz="2000">
              <a:ea typeface="+mn-ea"/>
              <a:cs typeface="+mn-cs"/>
            </a:endParaRPr>
          </a:p>
          <a:p>
            <a:pPr eaLnBrk="1" hangingPunct="1">
              <a:lnSpc>
                <a:spcPct val="80000"/>
              </a:lnSpc>
              <a:buFont typeface="Arial" pitchFamily="-1" charset="0"/>
              <a:buChar char="►"/>
              <a:defRPr/>
            </a:pPr>
            <a:r>
              <a:rPr lang="es-MX" sz="2000">
                <a:solidFill>
                  <a:schemeClr val="hlink"/>
                </a:solidFill>
                <a:ea typeface="+mn-ea"/>
                <a:cs typeface="+mn-cs"/>
              </a:rPr>
              <a:t>No pasamos de lo oral a lo escrito</a:t>
            </a:r>
          </a:p>
          <a:p>
            <a:pPr eaLnBrk="1" hangingPunct="1">
              <a:lnSpc>
                <a:spcPct val="80000"/>
              </a:lnSpc>
              <a:buFont typeface="Arial" pitchFamily="-1" charset="0"/>
              <a:buNone/>
              <a:defRPr/>
            </a:pPr>
            <a:endParaRPr lang="es-MX" sz="2000">
              <a:solidFill>
                <a:schemeClr val="hlink"/>
              </a:solidFill>
              <a:ea typeface="+mn-ea"/>
              <a:cs typeface="+mn-cs"/>
            </a:endParaRPr>
          </a:p>
          <a:p>
            <a:pPr eaLnBrk="1" hangingPunct="1">
              <a:lnSpc>
                <a:spcPct val="80000"/>
              </a:lnSpc>
              <a:buFont typeface="Arial" pitchFamily="-1" charset="0"/>
              <a:buChar char="►"/>
              <a:defRPr/>
            </a:pPr>
            <a:r>
              <a:rPr lang="es-MX" sz="2000">
                <a:ea typeface="+mn-ea"/>
                <a:cs typeface="+mn-cs"/>
              </a:rPr>
              <a:t>El carácter femenino</a:t>
            </a:r>
          </a:p>
          <a:p>
            <a:pPr eaLnBrk="1" hangingPunct="1">
              <a:lnSpc>
                <a:spcPct val="80000"/>
              </a:lnSpc>
              <a:buFont typeface="Arial" pitchFamily="-1" charset="0"/>
              <a:buNone/>
              <a:defRPr/>
            </a:pPr>
            <a:endParaRPr lang="es-MX" sz="2000">
              <a:ea typeface="+mn-ea"/>
              <a:cs typeface="+mn-cs"/>
            </a:endParaRPr>
          </a:p>
          <a:p>
            <a:pPr eaLnBrk="1" hangingPunct="1">
              <a:lnSpc>
                <a:spcPct val="80000"/>
              </a:lnSpc>
              <a:buFont typeface="Arial" pitchFamily="-1" charset="0"/>
              <a:buChar char="►"/>
              <a:defRPr/>
            </a:pPr>
            <a:r>
              <a:rPr lang="es-MX" sz="2000">
                <a:solidFill>
                  <a:schemeClr val="hlink"/>
                </a:solidFill>
                <a:ea typeface="+mn-ea"/>
                <a:cs typeface="+mn-cs"/>
              </a:rPr>
              <a:t>Los fundamentos éticos en Trabajo Social: la pasión por el oficio</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DESAFIOS A SUPERAR</a:t>
            </a:r>
            <a:endParaRPr lang="es-ES_tradnl" dirty="0"/>
          </a:p>
        </p:txBody>
      </p:sp>
      <p:sp>
        <p:nvSpPr>
          <p:cNvPr id="3" name="Marcador de contenido 2"/>
          <p:cNvSpPr>
            <a:spLocks noGrp="1"/>
          </p:cNvSpPr>
          <p:nvPr>
            <p:ph idx="1"/>
          </p:nvPr>
        </p:nvSpPr>
        <p:spPr/>
        <p:txBody>
          <a:bodyPr/>
          <a:lstStyle/>
          <a:p>
            <a:r>
              <a:rPr lang="es-ES_tradnl" dirty="0" smtClean="0"/>
              <a:t>VISIONES DICOTOMICAS</a:t>
            </a:r>
          </a:p>
          <a:p>
            <a:r>
              <a:rPr lang="es-ES_tradnl" dirty="0" smtClean="0"/>
              <a:t>SEPARAR TEORIA DE PRACTICA</a:t>
            </a:r>
          </a:p>
          <a:p>
            <a:r>
              <a:rPr lang="es-ES_tradnl" dirty="0" smtClean="0"/>
              <a:t>SIN RECONOCER Y ASUMIR ENFOQUES</a:t>
            </a:r>
          </a:p>
          <a:p>
            <a:r>
              <a:rPr lang="es-ES_tradnl" dirty="0" smtClean="0"/>
              <a:t>FRAGMENTAR PRE DE POSGRADO</a:t>
            </a:r>
          </a:p>
          <a:p>
            <a:r>
              <a:rPr lang="es-ES_tradnl" dirty="0" smtClean="0"/>
              <a:t>PERSISTIR EN UN PENSAMIENTO METAFISICO</a:t>
            </a:r>
            <a:endParaRPr lang="es-ES_tradnl"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No podemos seguir  así……</a:t>
            </a:r>
            <a:endParaRPr lang="es-ES_tradnl" dirty="0"/>
          </a:p>
        </p:txBody>
      </p:sp>
      <p:sp>
        <p:nvSpPr>
          <p:cNvPr id="3" name="Marcador de contenido 2"/>
          <p:cNvSpPr>
            <a:spLocks noGrp="1"/>
          </p:cNvSpPr>
          <p:nvPr>
            <p:ph idx="1"/>
          </p:nvPr>
        </p:nvSpPr>
        <p:spPr/>
        <p:txBody>
          <a:bodyPr/>
          <a:lstStyle/>
          <a:p>
            <a:endParaRPr lang="es-ES_tradnl"/>
          </a:p>
        </p:txBody>
      </p:sp>
      <p:pic>
        <p:nvPicPr>
          <p:cNvPr id="4" name="Imagen 3"/>
          <p:cNvPicPr>
            <a:picLocks noChangeAspect="1"/>
          </p:cNvPicPr>
          <p:nvPr/>
        </p:nvPicPr>
        <p:blipFill>
          <a:blip r:embed="rId2"/>
          <a:stretch>
            <a:fillRect/>
          </a:stretch>
        </p:blipFill>
        <p:spPr>
          <a:xfrm>
            <a:off x="457200" y="1524000"/>
            <a:ext cx="8237984" cy="4876800"/>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6738" name="Picture 2" descr="il%20quinto%20stato"/>
          <p:cNvPicPr>
            <a:picLocks noGrp="1" noChangeAspect="1" noChangeArrowheads="1"/>
          </p:cNvPicPr>
          <p:nvPr>
            <p:ph idx="4294967295"/>
          </p:nvPr>
        </p:nvPicPr>
        <p:blipFill>
          <a:blip r:embed="rId3"/>
          <a:srcRect/>
          <a:stretch>
            <a:fillRect/>
          </a:stretch>
        </p:blipFill>
        <p:spPr>
          <a:xfrm>
            <a:off x="0" y="476250"/>
            <a:ext cx="9144000" cy="5689600"/>
          </a:xfrm>
          <a:noFill/>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algn="ctr" eaLnBrk="1" hangingPunct="1"/>
            <a:r>
              <a:rPr lang="es-MX" sz="2500" dirty="0"/>
              <a:t>UN CAMBIO DE LUGAR:</a:t>
            </a:r>
            <a:br>
              <a:rPr lang="es-MX" sz="2500" dirty="0"/>
            </a:br>
            <a:r>
              <a:rPr lang="es-MX" sz="2500" dirty="0"/>
              <a:t>Del dónde al DESDE DONDE</a:t>
            </a:r>
          </a:p>
        </p:txBody>
      </p:sp>
      <p:grpSp>
        <p:nvGrpSpPr>
          <p:cNvPr id="2" name="Group 3"/>
          <p:cNvGrpSpPr>
            <a:grpSpLocks noGrp="1" noChangeAspect="1"/>
          </p:cNvGrpSpPr>
          <p:nvPr>
            <p:ph sz="half" idx="1"/>
          </p:nvPr>
        </p:nvGrpSpPr>
        <p:grpSpPr bwMode="auto">
          <a:xfrm>
            <a:off x="457200" y="1600200"/>
            <a:ext cx="4030663" cy="4530725"/>
            <a:chOff x="1417" y="342"/>
            <a:chExt cx="2956" cy="3581"/>
          </a:xfrm>
        </p:grpSpPr>
        <p:sp>
          <p:nvSpPr>
            <p:cNvPr id="81933" name="AutoShape 4"/>
            <p:cNvSpPr>
              <a:spLocks noChangeAspect="1" noChangeArrowheads="1" noTextEdit="1"/>
            </p:cNvSpPr>
            <p:nvPr/>
          </p:nvSpPr>
          <p:spPr bwMode="auto">
            <a:xfrm>
              <a:off x="1417" y="342"/>
              <a:ext cx="2956" cy="3581"/>
            </a:xfrm>
            <a:prstGeom prst="rect">
              <a:avLst/>
            </a:prstGeom>
            <a:noFill/>
            <a:ln w="9525">
              <a:noFill/>
              <a:miter lim="800000"/>
              <a:headEnd/>
              <a:tailEnd/>
            </a:ln>
          </p:spPr>
          <p:txBody>
            <a:bodyPr>
              <a:prstTxWarp prst="textNoShape">
                <a:avLst/>
              </a:prstTxWarp>
            </a:bodyPr>
            <a:lstStyle/>
            <a:p>
              <a:endParaRPr lang="es-ES_tradnl"/>
            </a:p>
          </p:txBody>
        </p:sp>
        <p:cxnSp>
          <p:nvCxnSpPr>
            <p:cNvPr id="81934" name="_s99333"/>
            <p:cNvCxnSpPr>
              <a:cxnSpLocks noChangeShapeType="1"/>
              <a:stCxn id="81940" idx="0"/>
              <a:endCxn id="81937" idx="2"/>
            </p:cNvCxnSpPr>
            <p:nvPr/>
          </p:nvCxnSpPr>
          <p:spPr bwMode="auto">
            <a:xfrm rot="5400000" flipH="1">
              <a:off x="3328" y="813"/>
              <a:ext cx="182" cy="1045"/>
            </a:xfrm>
            <a:prstGeom prst="bentConnector3">
              <a:avLst>
                <a:gd name="adj1" fmla="val 50000"/>
              </a:avLst>
            </a:prstGeom>
            <a:noFill/>
            <a:ln w="28575">
              <a:solidFill>
                <a:schemeClr val="tx1"/>
              </a:solidFill>
              <a:miter lim="800000"/>
              <a:headEnd/>
              <a:tailEnd/>
            </a:ln>
          </p:spPr>
        </p:cxnSp>
        <p:cxnSp>
          <p:nvCxnSpPr>
            <p:cNvPr id="81935" name="_s99334"/>
            <p:cNvCxnSpPr>
              <a:cxnSpLocks noChangeShapeType="1"/>
              <a:stCxn id="81939" idx="0"/>
              <a:endCxn id="81937" idx="2"/>
            </p:cNvCxnSpPr>
            <p:nvPr/>
          </p:nvCxnSpPr>
          <p:spPr bwMode="auto">
            <a:xfrm rot="-5400000">
              <a:off x="2805" y="1335"/>
              <a:ext cx="182" cy="1"/>
            </a:xfrm>
            <a:prstGeom prst="bentConnector3">
              <a:avLst>
                <a:gd name="adj1" fmla="val 50000"/>
              </a:avLst>
            </a:prstGeom>
            <a:noFill/>
            <a:ln w="28575">
              <a:solidFill>
                <a:schemeClr val="tx1"/>
              </a:solidFill>
              <a:miter lim="800000"/>
              <a:headEnd/>
              <a:tailEnd/>
            </a:ln>
          </p:spPr>
        </p:cxnSp>
        <p:cxnSp>
          <p:nvCxnSpPr>
            <p:cNvPr id="81936" name="_s99335"/>
            <p:cNvCxnSpPr>
              <a:cxnSpLocks noChangeShapeType="1"/>
              <a:stCxn id="81938" idx="0"/>
              <a:endCxn id="81937" idx="2"/>
            </p:cNvCxnSpPr>
            <p:nvPr/>
          </p:nvCxnSpPr>
          <p:spPr bwMode="auto">
            <a:xfrm rot="-5400000">
              <a:off x="2282" y="812"/>
              <a:ext cx="182" cy="1047"/>
            </a:xfrm>
            <a:prstGeom prst="bentConnector3">
              <a:avLst>
                <a:gd name="adj1" fmla="val 50000"/>
              </a:avLst>
            </a:prstGeom>
            <a:noFill/>
            <a:ln w="28575">
              <a:solidFill>
                <a:schemeClr val="tx1"/>
              </a:solidFill>
              <a:miter lim="800000"/>
              <a:headEnd/>
              <a:tailEnd/>
            </a:ln>
          </p:spPr>
        </p:cxnSp>
        <p:sp>
          <p:nvSpPr>
            <p:cNvPr id="81937" name="_s99336"/>
            <p:cNvSpPr>
              <a:spLocks noChangeArrowheads="1"/>
            </p:cNvSpPr>
            <p:nvPr/>
          </p:nvSpPr>
          <p:spPr bwMode="auto">
            <a:xfrm>
              <a:off x="2237" y="938"/>
              <a:ext cx="1317" cy="307"/>
            </a:xfrm>
            <a:prstGeom prst="roundRect">
              <a:avLst>
                <a:gd name="adj" fmla="val 16667"/>
              </a:avLst>
            </a:prstGeom>
            <a:solidFill>
              <a:schemeClr val="accent1"/>
            </a:solidFill>
            <a:ln w="9525">
              <a:solidFill>
                <a:schemeClr val="tx1"/>
              </a:solidFill>
              <a:round/>
              <a:headEnd/>
              <a:tailEnd/>
            </a:ln>
          </p:spPr>
          <p:txBody>
            <a:bodyPr wrap="none" lIns="88697" tIns="44348" rIns="88697" bIns="44348" anchor="ctr">
              <a:prstTxWarp prst="textNoShape">
                <a:avLst/>
              </a:prstTxWarp>
            </a:bodyPr>
            <a:lstStyle/>
            <a:p>
              <a:pPr algn="ctr"/>
              <a:r>
                <a:rPr lang="es-MX" sz="1700"/>
                <a:t>Trabajo Social</a:t>
              </a:r>
            </a:p>
          </p:txBody>
        </p:sp>
        <p:sp>
          <p:nvSpPr>
            <p:cNvPr id="81938" name="_s99337"/>
            <p:cNvSpPr>
              <a:spLocks noChangeArrowheads="1"/>
            </p:cNvSpPr>
            <p:nvPr/>
          </p:nvSpPr>
          <p:spPr bwMode="auto">
            <a:xfrm>
              <a:off x="1417" y="1427"/>
              <a:ext cx="864" cy="288"/>
            </a:xfrm>
            <a:prstGeom prst="roundRect">
              <a:avLst>
                <a:gd name="adj" fmla="val 16667"/>
              </a:avLst>
            </a:prstGeom>
            <a:solidFill>
              <a:schemeClr val="accent1"/>
            </a:solidFill>
            <a:ln w="9525">
              <a:solidFill>
                <a:schemeClr val="tx1"/>
              </a:solidFill>
              <a:round/>
              <a:headEnd/>
              <a:tailEnd/>
            </a:ln>
          </p:spPr>
          <p:txBody>
            <a:bodyPr wrap="none" lIns="88697" tIns="44348" rIns="88697" bIns="44348" anchor="ctr">
              <a:prstTxWarp prst="textNoShape">
                <a:avLst/>
              </a:prstTxWarp>
            </a:bodyPr>
            <a:lstStyle/>
            <a:p>
              <a:pPr algn="ctr"/>
              <a:r>
                <a:rPr lang="es-MX" sz="1700"/>
                <a:t> caso</a:t>
              </a:r>
            </a:p>
          </p:txBody>
        </p:sp>
        <p:sp>
          <p:nvSpPr>
            <p:cNvPr id="81939" name="_s99338"/>
            <p:cNvSpPr>
              <a:spLocks noChangeArrowheads="1"/>
            </p:cNvSpPr>
            <p:nvPr/>
          </p:nvSpPr>
          <p:spPr bwMode="auto">
            <a:xfrm>
              <a:off x="2463" y="1427"/>
              <a:ext cx="864" cy="288"/>
            </a:xfrm>
            <a:prstGeom prst="roundRect">
              <a:avLst>
                <a:gd name="adj" fmla="val 16667"/>
              </a:avLst>
            </a:prstGeom>
            <a:solidFill>
              <a:schemeClr val="accent1"/>
            </a:solidFill>
            <a:ln w="9525">
              <a:solidFill>
                <a:schemeClr val="tx1"/>
              </a:solidFill>
              <a:round/>
              <a:headEnd/>
              <a:tailEnd/>
            </a:ln>
          </p:spPr>
          <p:txBody>
            <a:bodyPr wrap="none" lIns="88697" tIns="44348" rIns="88697" bIns="44348" anchor="ctr">
              <a:prstTxWarp prst="textNoShape">
                <a:avLst/>
              </a:prstTxWarp>
            </a:bodyPr>
            <a:lstStyle/>
            <a:p>
              <a:pPr algn="ctr"/>
              <a:r>
                <a:rPr lang="es-MX" sz="1700"/>
                <a:t>grupo</a:t>
              </a:r>
            </a:p>
          </p:txBody>
        </p:sp>
        <p:sp>
          <p:nvSpPr>
            <p:cNvPr id="81940" name="_s99339"/>
            <p:cNvSpPr>
              <a:spLocks noChangeArrowheads="1"/>
            </p:cNvSpPr>
            <p:nvPr/>
          </p:nvSpPr>
          <p:spPr bwMode="auto">
            <a:xfrm>
              <a:off x="3509" y="1427"/>
              <a:ext cx="864" cy="288"/>
            </a:xfrm>
            <a:prstGeom prst="roundRect">
              <a:avLst>
                <a:gd name="adj" fmla="val 16667"/>
              </a:avLst>
            </a:prstGeom>
            <a:solidFill>
              <a:schemeClr val="accent1"/>
            </a:solidFill>
            <a:ln w="9525">
              <a:solidFill>
                <a:schemeClr val="tx1"/>
              </a:solidFill>
              <a:round/>
              <a:headEnd/>
              <a:tailEnd/>
            </a:ln>
          </p:spPr>
          <p:txBody>
            <a:bodyPr wrap="none" lIns="88697" tIns="44348" rIns="88697" bIns="44348" anchor="ctr">
              <a:prstTxWarp prst="textNoShape">
                <a:avLst/>
              </a:prstTxWarp>
            </a:bodyPr>
            <a:lstStyle/>
            <a:p>
              <a:pPr algn="ctr"/>
              <a:r>
                <a:rPr lang="es-MX" sz="1700"/>
                <a:t>comunidad</a:t>
              </a:r>
            </a:p>
          </p:txBody>
        </p:sp>
      </p:grpSp>
      <p:grpSp>
        <p:nvGrpSpPr>
          <p:cNvPr id="3" name="Group 12"/>
          <p:cNvGrpSpPr>
            <a:grpSpLocks noGrp="1" noChangeAspect="1"/>
          </p:cNvGrpSpPr>
          <p:nvPr>
            <p:ph sz="half" idx="2"/>
          </p:nvPr>
        </p:nvGrpSpPr>
        <p:grpSpPr bwMode="auto">
          <a:xfrm>
            <a:off x="3276600" y="3860800"/>
            <a:ext cx="3957638" cy="4497388"/>
            <a:chOff x="1417" y="343"/>
            <a:chExt cx="3790" cy="3580"/>
          </a:xfrm>
        </p:grpSpPr>
        <p:sp>
          <p:nvSpPr>
            <p:cNvPr id="81925" name="AutoShape 13"/>
            <p:cNvSpPr>
              <a:spLocks noChangeAspect="1" noChangeArrowheads="1" noTextEdit="1"/>
            </p:cNvSpPr>
            <p:nvPr/>
          </p:nvSpPr>
          <p:spPr bwMode="auto">
            <a:xfrm>
              <a:off x="1417" y="343"/>
              <a:ext cx="3790" cy="3580"/>
            </a:xfrm>
            <a:prstGeom prst="rect">
              <a:avLst/>
            </a:prstGeom>
            <a:noFill/>
            <a:ln w="9525">
              <a:noFill/>
              <a:miter lim="800000"/>
              <a:headEnd/>
              <a:tailEnd/>
            </a:ln>
          </p:spPr>
          <p:txBody>
            <a:bodyPr>
              <a:prstTxWarp prst="textNoShape">
                <a:avLst/>
              </a:prstTxWarp>
            </a:bodyPr>
            <a:lstStyle/>
            <a:p>
              <a:endParaRPr lang="es-ES_tradnl"/>
            </a:p>
          </p:txBody>
        </p:sp>
        <p:cxnSp>
          <p:nvCxnSpPr>
            <p:cNvPr id="81926" name="_s99342"/>
            <p:cNvCxnSpPr>
              <a:cxnSpLocks noChangeShapeType="1"/>
              <a:stCxn id="81932" idx="0"/>
              <a:endCxn id="81929" idx="2"/>
            </p:cNvCxnSpPr>
            <p:nvPr/>
          </p:nvCxnSpPr>
          <p:spPr bwMode="auto">
            <a:xfrm rot="5400000" flipH="1">
              <a:off x="3884" y="676"/>
              <a:ext cx="181" cy="1324"/>
            </a:xfrm>
            <a:prstGeom prst="bentConnector3">
              <a:avLst>
                <a:gd name="adj1" fmla="val 50000"/>
              </a:avLst>
            </a:prstGeom>
            <a:noFill/>
            <a:ln w="28575">
              <a:solidFill>
                <a:schemeClr val="tx1"/>
              </a:solidFill>
              <a:miter lim="800000"/>
              <a:headEnd/>
              <a:tailEnd/>
            </a:ln>
          </p:spPr>
        </p:cxnSp>
        <p:cxnSp>
          <p:nvCxnSpPr>
            <p:cNvPr id="81927" name="_s99343"/>
            <p:cNvCxnSpPr>
              <a:cxnSpLocks noChangeShapeType="1"/>
              <a:stCxn id="81931" idx="0"/>
              <a:endCxn id="81929" idx="2"/>
            </p:cNvCxnSpPr>
            <p:nvPr/>
          </p:nvCxnSpPr>
          <p:spPr bwMode="auto">
            <a:xfrm rot="-5400000">
              <a:off x="3223" y="1337"/>
              <a:ext cx="181" cy="1"/>
            </a:xfrm>
            <a:prstGeom prst="straightConnector1">
              <a:avLst/>
            </a:prstGeom>
            <a:noFill/>
            <a:ln w="28575">
              <a:solidFill>
                <a:schemeClr val="tx1"/>
              </a:solidFill>
              <a:round/>
              <a:headEnd/>
              <a:tailEnd/>
            </a:ln>
          </p:spPr>
        </p:cxnSp>
        <p:cxnSp>
          <p:nvCxnSpPr>
            <p:cNvPr id="81928" name="_s99344"/>
            <p:cNvCxnSpPr>
              <a:cxnSpLocks noChangeShapeType="1"/>
              <a:stCxn id="81930" idx="0"/>
              <a:endCxn id="81929" idx="2"/>
            </p:cNvCxnSpPr>
            <p:nvPr/>
          </p:nvCxnSpPr>
          <p:spPr bwMode="auto">
            <a:xfrm rot="-5400000">
              <a:off x="2560" y="676"/>
              <a:ext cx="181" cy="1324"/>
            </a:xfrm>
            <a:prstGeom prst="bentConnector3">
              <a:avLst>
                <a:gd name="adj1" fmla="val 50000"/>
              </a:avLst>
            </a:prstGeom>
            <a:noFill/>
            <a:ln w="28575">
              <a:solidFill>
                <a:schemeClr val="tx1"/>
              </a:solidFill>
              <a:miter lim="800000"/>
              <a:headEnd/>
              <a:tailEnd/>
            </a:ln>
          </p:spPr>
        </p:cxnSp>
        <p:sp>
          <p:nvSpPr>
            <p:cNvPr id="81929" name="_s99345"/>
            <p:cNvSpPr>
              <a:spLocks noChangeArrowheads="1"/>
            </p:cNvSpPr>
            <p:nvPr/>
          </p:nvSpPr>
          <p:spPr bwMode="auto">
            <a:xfrm>
              <a:off x="2879" y="939"/>
              <a:ext cx="866" cy="308"/>
            </a:xfrm>
            <a:prstGeom prst="roundRect">
              <a:avLst>
                <a:gd name="adj" fmla="val 16667"/>
              </a:avLst>
            </a:prstGeom>
            <a:solidFill>
              <a:schemeClr val="accent1"/>
            </a:solidFill>
            <a:ln w="9525">
              <a:solidFill>
                <a:schemeClr val="tx1"/>
              </a:solidFill>
              <a:round/>
              <a:headEnd/>
              <a:tailEnd/>
            </a:ln>
          </p:spPr>
          <p:txBody>
            <a:bodyPr wrap="none" lIns="75392" tIns="37696" rIns="75392" bIns="37696" anchor="ctr">
              <a:prstTxWarp prst="textNoShape">
                <a:avLst/>
              </a:prstTxWarp>
            </a:bodyPr>
            <a:lstStyle/>
            <a:p>
              <a:pPr algn="ctr"/>
              <a:r>
                <a:rPr lang="es-MX" sz="1400"/>
                <a:t>Áreas</a:t>
              </a:r>
            </a:p>
          </p:txBody>
        </p:sp>
        <p:sp>
          <p:nvSpPr>
            <p:cNvPr id="81930" name="_s99346"/>
            <p:cNvSpPr>
              <a:spLocks noChangeArrowheads="1"/>
            </p:cNvSpPr>
            <p:nvPr/>
          </p:nvSpPr>
          <p:spPr bwMode="auto">
            <a:xfrm>
              <a:off x="1417" y="1429"/>
              <a:ext cx="1142" cy="309"/>
            </a:xfrm>
            <a:prstGeom prst="roundRect">
              <a:avLst>
                <a:gd name="adj" fmla="val 16667"/>
              </a:avLst>
            </a:prstGeom>
            <a:solidFill>
              <a:schemeClr val="accent1"/>
            </a:solidFill>
            <a:ln w="9525">
              <a:solidFill>
                <a:schemeClr val="tx1"/>
              </a:solidFill>
              <a:round/>
              <a:headEnd/>
              <a:tailEnd/>
            </a:ln>
          </p:spPr>
          <p:txBody>
            <a:bodyPr wrap="none" lIns="75392" tIns="37696" rIns="75392" bIns="37696" anchor="ctr">
              <a:prstTxWarp prst="textNoShape">
                <a:avLst/>
              </a:prstTxWarp>
            </a:bodyPr>
            <a:lstStyle/>
            <a:p>
              <a:pPr algn="ctr"/>
              <a:r>
                <a:rPr lang="es-MX" sz="1400"/>
                <a:t>Familia</a:t>
              </a:r>
            </a:p>
          </p:txBody>
        </p:sp>
        <p:sp>
          <p:nvSpPr>
            <p:cNvPr id="81931" name="_s99347"/>
            <p:cNvSpPr>
              <a:spLocks noChangeArrowheads="1"/>
            </p:cNvSpPr>
            <p:nvPr/>
          </p:nvSpPr>
          <p:spPr bwMode="auto">
            <a:xfrm>
              <a:off x="2741" y="1429"/>
              <a:ext cx="1142" cy="309"/>
            </a:xfrm>
            <a:prstGeom prst="roundRect">
              <a:avLst>
                <a:gd name="adj" fmla="val 16667"/>
              </a:avLst>
            </a:prstGeom>
            <a:solidFill>
              <a:schemeClr val="accent1"/>
            </a:solidFill>
            <a:ln w="9525">
              <a:solidFill>
                <a:schemeClr val="tx1"/>
              </a:solidFill>
              <a:round/>
              <a:headEnd/>
              <a:tailEnd/>
            </a:ln>
          </p:spPr>
          <p:txBody>
            <a:bodyPr wrap="none" lIns="75392" tIns="37696" rIns="75392" bIns="37696" anchor="ctr">
              <a:prstTxWarp prst="textNoShape">
                <a:avLst/>
              </a:prstTxWarp>
            </a:bodyPr>
            <a:lstStyle/>
            <a:p>
              <a:pPr algn="ctr"/>
              <a:r>
                <a:rPr lang="es-MX" sz="1400"/>
                <a:t>Laboral</a:t>
              </a:r>
            </a:p>
          </p:txBody>
        </p:sp>
        <p:sp>
          <p:nvSpPr>
            <p:cNvPr id="81932" name="_s99348"/>
            <p:cNvSpPr>
              <a:spLocks noChangeArrowheads="1"/>
            </p:cNvSpPr>
            <p:nvPr/>
          </p:nvSpPr>
          <p:spPr bwMode="auto">
            <a:xfrm>
              <a:off x="4065" y="1429"/>
              <a:ext cx="1142" cy="309"/>
            </a:xfrm>
            <a:prstGeom prst="roundRect">
              <a:avLst>
                <a:gd name="adj" fmla="val 16667"/>
              </a:avLst>
            </a:prstGeom>
            <a:solidFill>
              <a:schemeClr val="accent1"/>
            </a:solidFill>
            <a:ln w="9525">
              <a:solidFill>
                <a:schemeClr val="tx1"/>
              </a:solidFill>
              <a:round/>
              <a:headEnd/>
              <a:tailEnd/>
            </a:ln>
          </p:spPr>
          <p:txBody>
            <a:bodyPr wrap="none" lIns="75392" tIns="37696" rIns="75392" bIns="37696" anchor="ctr">
              <a:prstTxWarp prst="textNoShape">
                <a:avLst/>
              </a:prstTxWarp>
            </a:bodyPr>
            <a:lstStyle/>
            <a:p>
              <a:pPr algn="ctr"/>
              <a:r>
                <a:rPr lang="es-MX" sz="1400"/>
                <a:t>Comunitaria</a:t>
              </a:r>
            </a:p>
          </p:txBody>
        </p:sp>
      </p:gr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ángulo 1"/>
          <p:cNvSpPr>
            <a:spLocks noChangeArrowheads="1"/>
          </p:cNvSpPr>
          <p:nvPr/>
        </p:nvSpPr>
        <p:spPr bwMode="auto">
          <a:xfrm>
            <a:off x="1109663" y="2092325"/>
            <a:ext cx="7386637" cy="1201738"/>
          </a:xfrm>
          <a:prstGeom prst="rect">
            <a:avLst/>
          </a:prstGeom>
          <a:noFill/>
          <a:ln w="9525">
            <a:noFill/>
            <a:miter lim="800000"/>
            <a:headEnd/>
            <a:tailEnd/>
          </a:ln>
        </p:spPr>
        <p:txBody>
          <a:bodyPr>
            <a:prstTxWarp prst="textNoShape">
              <a:avLst/>
            </a:prstTxWarp>
            <a:spAutoFit/>
          </a:bodyPr>
          <a:lstStyle/>
          <a:p>
            <a:r>
              <a:rPr lang="es-ES_tradnl" sz="2400" b="1">
                <a:solidFill>
                  <a:srgbClr val="0000FF"/>
                </a:solidFill>
                <a:latin typeface="Calibri" pitchFamily="-105" charset="0"/>
              </a:rPr>
              <a:t>Las pruebas de Hércules:  </a:t>
            </a:r>
          </a:p>
          <a:p>
            <a:endParaRPr lang="es-ES_tradnl" sz="2400" b="1">
              <a:solidFill>
                <a:srgbClr val="0000FF"/>
              </a:solidFill>
              <a:latin typeface="Calibri" pitchFamily="-105" charset="0"/>
            </a:endParaRPr>
          </a:p>
          <a:p>
            <a:r>
              <a:rPr lang="es-ES_tradnl" sz="2400" b="1">
                <a:solidFill>
                  <a:srgbClr val="0000FF"/>
                </a:solidFill>
                <a:latin typeface="Calibri" pitchFamily="-105" charset="0"/>
              </a:rPr>
              <a:t>Transformación social/transformación del Trabajo Social</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s-ES" sz="3200" b="1" dirty="0">
                <a:solidFill>
                  <a:srgbClr val="FF0000"/>
                </a:solidFill>
                <a:latin typeface="Calibri" pitchFamily="-84" charset="0"/>
                <a:ea typeface="ＭＳ Ｐゴシック" pitchFamily="-84" charset="-128"/>
                <a:cs typeface="ＭＳ Ｐゴシック" pitchFamily="-84" charset="-128"/>
              </a:rPr>
              <a:t>El trabajo social</a:t>
            </a:r>
            <a:r>
              <a:rPr lang="es-ES" sz="3200" b="1" dirty="0" smtClean="0">
                <a:solidFill>
                  <a:srgbClr val="FF0000"/>
                </a:solidFill>
                <a:latin typeface="Calibri" pitchFamily="-84" charset="0"/>
                <a:ea typeface="ＭＳ Ｐゴシック" pitchFamily="-84" charset="-128"/>
                <a:cs typeface="ＭＳ Ｐゴシック" pitchFamily="-84" charset="-128"/>
              </a:rPr>
              <a:t> critico en el contexto contemporáneo </a:t>
            </a:r>
            <a:r>
              <a:rPr lang="es-ES" sz="3200" b="1" dirty="0">
                <a:solidFill>
                  <a:srgbClr val="FF0000"/>
                </a:solidFill>
                <a:latin typeface="Calibri" pitchFamily="-84" charset="0"/>
                <a:ea typeface="ＭＳ Ｐゴシック" pitchFamily="-84" charset="-128"/>
                <a:cs typeface="ＭＳ Ｐゴシック" pitchFamily="-84" charset="-128"/>
              </a:rPr>
              <a:t>es plural</a:t>
            </a:r>
            <a:endParaRPr lang="es-MX" sz="3200" b="1" dirty="0">
              <a:solidFill>
                <a:srgbClr val="FF0000"/>
              </a:solidFill>
              <a:latin typeface="Calibri" pitchFamily="-84" charset="0"/>
              <a:ea typeface="ＭＳ Ｐゴシック" pitchFamily="-84" charset="-128"/>
              <a:cs typeface="ＭＳ Ｐゴシック" pitchFamily="-84" charset="-128"/>
            </a:endParaRPr>
          </a:p>
        </p:txBody>
      </p:sp>
      <p:sp>
        <p:nvSpPr>
          <p:cNvPr id="23555" name="Rectangle 3"/>
          <p:cNvSpPr>
            <a:spLocks noGrp="1" noChangeArrowheads="1"/>
          </p:cNvSpPr>
          <p:nvPr>
            <p:ph type="body" idx="1"/>
          </p:nvPr>
        </p:nvSpPr>
        <p:spPr/>
        <p:txBody>
          <a:bodyPr>
            <a:normAutofit lnSpcReduction="10000"/>
          </a:bodyPr>
          <a:lstStyle/>
          <a:p>
            <a:pPr eaLnBrk="1" hangingPunct="1">
              <a:lnSpc>
                <a:spcPct val="90000"/>
              </a:lnSpc>
            </a:pPr>
            <a:r>
              <a:rPr lang="es-ES" dirty="0">
                <a:ea typeface="ＭＳ Ｐゴシック" pitchFamily="-84" charset="-128"/>
                <a:cs typeface="ＭＳ Ｐゴシック" pitchFamily="-84" charset="-128"/>
              </a:rPr>
              <a:t>Eso lo </a:t>
            </a:r>
            <a:r>
              <a:rPr lang="es-ES" dirty="0" smtClean="0">
                <a:ea typeface="ＭＳ Ｐゴシック" pitchFamily="-84" charset="-128"/>
                <a:cs typeface="ＭＳ Ｐゴシック" pitchFamily="-84" charset="-128"/>
              </a:rPr>
              <a:t>enriquece</a:t>
            </a:r>
          </a:p>
          <a:p>
            <a:pPr eaLnBrk="1" hangingPunct="1">
              <a:lnSpc>
                <a:spcPct val="90000"/>
              </a:lnSpc>
              <a:buNone/>
            </a:pPr>
            <a:endParaRPr lang="es-ES" dirty="0" smtClean="0">
              <a:ea typeface="ＭＳ Ｐゴシック" pitchFamily="-84" charset="-128"/>
              <a:cs typeface="ＭＳ Ｐゴシック" pitchFamily="-84" charset="-128"/>
            </a:endParaRPr>
          </a:p>
          <a:p>
            <a:pPr eaLnBrk="1" hangingPunct="1">
              <a:lnSpc>
                <a:spcPct val="90000"/>
              </a:lnSpc>
            </a:pPr>
            <a:r>
              <a:rPr lang="es-ES" dirty="0">
                <a:ea typeface="ＭＳ Ｐゴシック" pitchFamily="-84" charset="-128"/>
                <a:cs typeface="ＭＳ Ｐゴシック" pitchFamily="-84" charset="-128"/>
              </a:rPr>
              <a:t>Nos obliga a </a:t>
            </a:r>
            <a:r>
              <a:rPr lang="es-ES" dirty="0" smtClean="0">
                <a:ea typeface="ＭＳ Ｐゴシック" pitchFamily="-84" charset="-128"/>
                <a:cs typeface="ＭＳ Ｐゴシック" pitchFamily="-84" charset="-128"/>
              </a:rPr>
              <a:t>conocerlo en sus requisitos</a:t>
            </a:r>
          </a:p>
          <a:p>
            <a:pPr eaLnBrk="1" hangingPunct="1">
              <a:lnSpc>
                <a:spcPct val="90000"/>
              </a:lnSpc>
              <a:buNone/>
            </a:pPr>
            <a:endParaRPr lang="es-ES" dirty="0" smtClean="0">
              <a:ea typeface="ＭＳ Ｐゴシック" pitchFamily="-84" charset="-128"/>
              <a:cs typeface="ＭＳ Ｐゴシック" pitchFamily="-84" charset="-128"/>
            </a:endParaRPr>
          </a:p>
          <a:p>
            <a:pPr eaLnBrk="1" hangingPunct="1">
              <a:lnSpc>
                <a:spcPct val="90000"/>
              </a:lnSpc>
            </a:pPr>
            <a:r>
              <a:rPr lang="es-ES" dirty="0" smtClean="0">
                <a:ea typeface="ＭＳ Ｐゴシック" pitchFamily="-84" charset="-128"/>
                <a:cs typeface="ＭＳ Ｐゴシック" pitchFamily="-84" charset="-128"/>
              </a:rPr>
              <a:t>Cualquier enfoque NO cruza el umbral</a:t>
            </a:r>
          </a:p>
          <a:p>
            <a:pPr eaLnBrk="1" hangingPunct="1">
              <a:lnSpc>
                <a:spcPct val="90000"/>
              </a:lnSpc>
              <a:buNone/>
            </a:pPr>
            <a:endParaRPr lang="es-ES" dirty="0" smtClean="0">
              <a:ea typeface="ＭＳ Ｐゴシック" pitchFamily="-84" charset="-128"/>
              <a:cs typeface="ＭＳ Ｐゴシック" pitchFamily="-84" charset="-128"/>
            </a:endParaRPr>
          </a:p>
          <a:p>
            <a:pPr eaLnBrk="1" hangingPunct="1">
              <a:lnSpc>
                <a:spcPct val="90000"/>
              </a:lnSpc>
            </a:pPr>
            <a:r>
              <a:rPr lang="es-ES" dirty="0" smtClean="0">
                <a:ea typeface="ＭＳ Ｐゴシック" pitchFamily="-84" charset="-128"/>
                <a:cs typeface="ＭＳ Ｐゴシック" pitchFamily="-84" charset="-128"/>
              </a:rPr>
              <a:t>Nadie </a:t>
            </a:r>
            <a:r>
              <a:rPr lang="es-ES" dirty="0">
                <a:ea typeface="ＭＳ Ｐゴシック" pitchFamily="-84" charset="-128"/>
                <a:cs typeface="ＭＳ Ｐゴシック" pitchFamily="-84" charset="-128"/>
              </a:rPr>
              <a:t>discutiría las ventajas de la diversidad en arquitectura, lo que no significa no tener opciones claras</a:t>
            </a:r>
          </a:p>
          <a:p>
            <a:pPr eaLnBrk="1" hangingPunct="1">
              <a:lnSpc>
                <a:spcPct val="90000"/>
              </a:lnSpc>
            </a:pPr>
            <a:endParaRPr lang="es-MX" dirty="0">
              <a:ea typeface="ＭＳ Ｐゴシック" pitchFamily="-84" charset="-128"/>
              <a:cs typeface="ＭＳ Ｐゴシック" pitchFamily="-84" charset="-128"/>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2" descr="00021585"/>
          <p:cNvPicPr>
            <a:picLocks noChangeAspect="1" noChangeArrowheads="1"/>
          </p:cNvPicPr>
          <p:nvPr/>
        </p:nvPicPr>
        <p:blipFill>
          <a:blip r:embed="rId2"/>
          <a:srcRect/>
          <a:stretch>
            <a:fillRect/>
          </a:stretch>
        </p:blipFill>
        <p:spPr bwMode="auto">
          <a:xfrm>
            <a:off x="188913" y="150813"/>
            <a:ext cx="8766175" cy="6554787"/>
          </a:xfrm>
          <a:prstGeom prst="rect">
            <a:avLst/>
          </a:prstGeom>
          <a:noFill/>
          <a:ln w="9525">
            <a:noFill/>
            <a:miter lim="800000"/>
            <a:headEnd/>
            <a:tailEnd/>
          </a:ln>
        </p:spPr>
      </p:pic>
    </p:spTree>
  </p:cSld>
  <p:clrMapOvr>
    <a:masterClrMapping/>
  </p:clrMapOvr>
  <p:transition advTm="10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2" descr="00021817"/>
          <p:cNvPicPr>
            <a:picLocks noChangeAspect="1" noChangeArrowheads="1"/>
          </p:cNvPicPr>
          <p:nvPr/>
        </p:nvPicPr>
        <p:blipFill>
          <a:blip r:embed="rId2"/>
          <a:srcRect/>
          <a:stretch>
            <a:fillRect/>
          </a:stretch>
        </p:blipFill>
        <p:spPr bwMode="auto">
          <a:xfrm>
            <a:off x="2268538" y="-146050"/>
            <a:ext cx="4124325" cy="7004050"/>
          </a:xfrm>
          <a:prstGeom prst="rect">
            <a:avLst/>
          </a:prstGeom>
          <a:noFill/>
          <a:ln w="9525">
            <a:noFill/>
            <a:miter lim="800000"/>
            <a:headEnd/>
            <a:tailEnd/>
          </a:ln>
        </p:spPr>
      </p:pic>
    </p:spTree>
  </p:cSld>
  <p:clrMapOvr>
    <a:masterClrMapping/>
  </p:clrMapOvr>
  <p:transition advTm="10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2" descr="000196551"/>
          <p:cNvPicPr>
            <a:picLocks noChangeAspect="1" noChangeArrowheads="1"/>
          </p:cNvPicPr>
          <p:nvPr/>
        </p:nvPicPr>
        <p:blipFill>
          <a:blip r:embed="rId2"/>
          <a:srcRect/>
          <a:stretch>
            <a:fillRect/>
          </a:stretch>
        </p:blipFill>
        <p:spPr bwMode="auto">
          <a:xfrm>
            <a:off x="0" y="-57150"/>
            <a:ext cx="9223375" cy="7373938"/>
          </a:xfrm>
          <a:prstGeom prst="rect">
            <a:avLst/>
          </a:prstGeom>
          <a:noFill/>
          <a:ln w="9525">
            <a:noFill/>
            <a:miter lim="800000"/>
            <a:headEnd/>
            <a:tailEnd/>
          </a:ln>
        </p:spPr>
      </p:pic>
    </p:spTree>
  </p:cSld>
  <p:clrMapOvr>
    <a:masterClrMapping/>
  </p:clrMapOvr>
  <p:transition advTm="10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2" descr="00017751"/>
          <p:cNvPicPr>
            <a:picLocks noChangeAspect="1" noChangeArrowheads="1"/>
          </p:cNvPicPr>
          <p:nvPr/>
        </p:nvPicPr>
        <p:blipFill>
          <a:blip r:embed="rId2"/>
          <a:srcRect/>
          <a:stretch>
            <a:fillRect/>
          </a:stretch>
        </p:blipFill>
        <p:spPr bwMode="auto">
          <a:xfrm>
            <a:off x="0" y="-123825"/>
            <a:ext cx="9612313" cy="7105650"/>
          </a:xfrm>
          <a:prstGeom prst="rect">
            <a:avLst/>
          </a:prstGeom>
          <a:noFill/>
          <a:ln w="9525">
            <a:noFill/>
            <a:miter lim="800000"/>
            <a:headEnd/>
            <a:tailEnd/>
          </a:ln>
        </p:spPr>
      </p:pic>
    </p:spTree>
  </p:cSld>
  <p:clrMapOvr>
    <a:masterClrMapping/>
  </p:clrMapOvr>
  <p:transition advTm="10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2" descr="00021819"/>
          <p:cNvPicPr>
            <a:picLocks noChangeAspect="1" noChangeArrowheads="1"/>
          </p:cNvPicPr>
          <p:nvPr/>
        </p:nvPicPr>
        <p:blipFill>
          <a:blip r:embed="rId2"/>
          <a:srcRect/>
          <a:stretch>
            <a:fillRect/>
          </a:stretch>
        </p:blipFill>
        <p:spPr bwMode="auto">
          <a:xfrm>
            <a:off x="2190750" y="252413"/>
            <a:ext cx="4762500" cy="6353175"/>
          </a:xfrm>
          <a:prstGeom prst="rect">
            <a:avLst/>
          </a:prstGeom>
          <a:noFill/>
          <a:ln w="9525">
            <a:noFill/>
            <a:miter lim="800000"/>
            <a:headEnd/>
            <a:tailEnd/>
          </a:ln>
        </p:spPr>
      </p:pic>
    </p:spTree>
  </p:cSld>
  <p:clrMapOvr>
    <a:masterClrMapping/>
  </p:clrMapOvr>
  <p:transition advTm="10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2" descr="C:\Users\Usuario\Downloads\fondo power point facso (2).JPG"/>
          <p:cNvPicPr>
            <a:picLocks noChangeAspect="1" noChangeArrowheads="1"/>
          </p:cNvPicPr>
          <p:nvPr/>
        </p:nvPicPr>
        <p:blipFill>
          <a:blip r:embed="rId2"/>
          <a:srcRect/>
          <a:stretch>
            <a:fillRect/>
          </a:stretch>
        </p:blipFill>
        <p:spPr bwMode="auto">
          <a:xfrm>
            <a:off x="101600" y="0"/>
            <a:ext cx="9042400" cy="6858000"/>
          </a:xfrm>
          <a:prstGeom prst="rect">
            <a:avLst/>
          </a:prstGeom>
          <a:noFill/>
          <a:ln w="9525">
            <a:noFill/>
            <a:miter lim="800000"/>
            <a:headEnd/>
            <a:tailEnd/>
          </a:ln>
        </p:spPr>
      </p:pic>
      <p:sp>
        <p:nvSpPr>
          <p:cNvPr id="11" name="10 Subtítulo"/>
          <p:cNvSpPr>
            <a:spLocks noGrp="1"/>
          </p:cNvSpPr>
          <p:nvPr>
            <p:ph type="subTitle" idx="1"/>
          </p:nvPr>
        </p:nvSpPr>
        <p:spPr>
          <a:xfrm>
            <a:off x="1371600" y="1989138"/>
            <a:ext cx="6400800" cy="3649662"/>
          </a:xfrm>
        </p:spPr>
        <p:txBody>
          <a:bodyPr rtlCol="0">
            <a:normAutofit/>
          </a:bodyPr>
          <a:lstStyle/>
          <a:p>
            <a:pPr marL="514350" indent="-514350" algn="just" eaLnBrk="1" fontAlgn="auto" hangingPunct="1">
              <a:spcAft>
                <a:spcPts val="0"/>
              </a:spcAft>
              <a:buFont typeface="Arial"/>
              <a:buAutoNum type="arabicPeriod"/>
              <a:defRPr/>
            </a:pPr>
            <a:endParaRPr lang="es-CL" sz="2400" dirty="0" smtClean="0">
              <a:ea typeface="+mn-ea"/>
              <a:cs typeface="+mn-cs"/>
            </a:endParaRPr>
          </a:p>
          <a:p>
            <a:pPr algn="just" eaLnBrk="1" fontAlgn="auto" hangingPunct="1">
              <a:spcAft>
                <a:spcPts val="0"/>
              </a:spcAft>
              <a:buFont typeface="Arial"/>
              <a:buNone/>
              <a:defRPr/>
            </a:pPr>
            <a:endParaRPr lang="es-CL" sz="2400" dirty="0" smtClean="0">
              <a:ea typeface="+mn-ea"/>
              <a:cs typeface="+mn-cs"/>
            </a:endParaRPr>
          </a:p>
          <a:p>
            <a:pPr marL="514350" indent="-514350" algn="just" eaLnBrk="1" fontAlgn="auto" hangingPunct="1">
              <a:spcAft>
                <a:spcPts val="0"/>
              </a:spcAft>
              <a:buFont typeface="Arial"/>
              <a:buAutoNum type="arabicPeriod"/>
              <a:defRPr/>
            </a:pPr>
            <a:endParaRPr lang="es-CL" sz="2400" dirty="0" smtClean="0">
              <a:ea typeface="+mn-ea"/>
              <a:cs typeface="+mn-cs"/>
            </a:endParaRPr>
          </a:p>
          <a:p>
            <a:pPr marL="514350" indent="-514350" algn="just" eaLnBrk="1" fontAlgn="auto" hangingPunct="1">
              <a:spcAft>
                <a:spcPts val="0"/>
              </a:spcAft>
              <a:buFont typeface="Arial"/>
              <a:buAutoNum type="arabicPeriod"/>
              <a:defRPr/>
            </a:pPr>
            <a:endParaRPr lang="es-CL" sz="2400" dirty="0" smtClean="0">
              <a:ea typeface="+mn-ea"/>
              <a:cs typeface="+mn-cs"/>
            </a:endParaRPr>
          </a:p>
          <a:p>
            <a:pPr marL="514350" indent="-514350" eaLnBrk="1" fontAlgn="auto" hangingPunct="1">
              <a:spcAft>
                <a:spcPts val="0"/>
              </a:spcAft>
              <a:buFont typeface="Arial"/>
              <a:buAutoNum type="arabicPeriod"/>
              <a:defRPr/>
            </a:pPr>
            <a:endParaRPr lang="es-CL" dirty="0">
              <a:ea typeface="+mn-ea"/>
              <a:cs typeface="+mn-cs"/>
            </a:endParaRPr>
          </a:p>
        </p:txBody>
      </p:sp>
      <p:pic>
        <p:nvPicPr>
          <p:cNvPr id="30724" name="Picture 4"/>
          <p:cNvPicPr>
            <a:picLocks noChangeAspect="1" noChangeArrowheads="1"/>
          </p:cNvPicPr>
          <p:nvPr/>
        </p:nvPicPr>
        <p:blipFill>
          <a:blip r:embed="rId3"/>
          <a:srcRect/>
          <a:stretch>
            <a:fillRect/>
          </a:stretch>
        </p:blipFill>
        <p:spPr bwMode="auto">
          <a:xfrm>
            <a:off x="539750" y="404813"/>
            <a:ext cx="7535863" cy="626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2" descr="C:\Users\Usuario\Downloads\fondo power point facso (2).JPG"/>
          <p:cNvPicPr>
            <a:picLocks noChangeAspect="1" noChangeArrowheads="1"/>
          </p:cNvPicPr>
          <p:nvPr/>
        </p:nvPicPr>
        <p:blipFill>
          <a:blip r:embed="rId2"/>
          <a:srcRect/>
          <a:stretch>
            <a:fillRect/>
          </a:stretch>
        </p:blipFill>
        <p:spPr bwMode="auto">
          <a:xfrm>
            <a:off x="101600" y="0"/>
            <a:ext cx="9042400" cy="6858000"/>
          </a:xfrm>
          <a:prstGeom prst="rect">
            <a:avLst/>
          </a:prstGeom>
          <a:noFill/>
          <a:ln w="9525">
            <a:noFill/>
            <a:miter lim="800000"/>
            <a:headEnd/>
            <a:tailEnd/>
          </a:ln>
        </p:spPr>
      </p:pic>
      <p:sp>
        <p:nvSpPr>
          <p:cNvPr id="31747" name="9 Título"/>
          <p:cNvSpPr>
            <a:spLocks noGrp="1"/>
          </p:cNvSpPr>
          <p:nvPr>
            <p:ph type="ctrTitle"/>
          </p:nvPr>
        </p:nvSpPr>
        <p:spPr>
          <a:xfrm>
            <a:off x="635000" y="620713"/>
            <a:ext cx="7772400" cy="1470025"/>
          </a:xfrm>
        </p:spPr>
        <p:txBody>
          <a:bodyPr/>
          <a:lstStyle/>
          <a:p>
            <a:pPr eaLnBrk="1" hangingPunct="1"/>
            <a:r>
              <a:rPr lang="es-CL" sz="2800">
                <a:ea typeface="ＭＳ Ｐゴシック" pitchFamily="-105" charset="-128"/>
                <a:cs typeface="ＭＳ Ｐゴシック" pitchFamily="-105" charset="-128"/>
              </a:rPr>
              <a:t/>
            </a:r>
            <a:br>
              <a:rPr lang="es-CL" sz="2800">
                <a:ea typeface="ＭＳ Ｐゴシック" pitchFamily="-105" charset="-128"/>
                <a:cs typeface="ＭＳ Ｐゴシック" pitchFamily="-105" charset="-128"/>
              </a:rPr>
            </a:br>
            <a:r>
              <a:rPr lang="es-CL" sz="2800">
                <a:ea typeface="ＭＳ Ｐゴシック" pitchFamily="-105" charset="-128"/>
                <a:cs typeface="ＭＳ Ｐゴシック" pitchFamily="-105" charset="-128"/>
              </a:rPr>
              <a:t/>
            </a:r>
            <a:br>
              <a:rPr lang="es-CL" sz="2800">
                <a:ea typeface="ＭＳ Ｐゴシック" pitchFamily="-105" charset="-128"/>
                <a:cs typeface="ＭＳ Ｐゴシック" pitchFamily="-105" charset="-128"/>
              </a:rPr>
            </a:br>
            <a:endParaRPr lang="es-CL" sz="2800">
              <a:ea typeface="ＭＳ Ｐゴシック" pitchFamily="-105" charset="-128"/>
              <a:cs typeface="ＭＳ Ｐゴシック" pitchFamily="-105" charset="-128"/>
            </a:endParaRPr>
          </a:p>
        </p:txBody>
      </p:sp>
      <p:sp>
        <p:nvSpPr>
          <p:cNvPr id="11" name="10 Subtítulo"/>
          <p:cNvSpPr>
            <a:spLocks noGrp="1"/>
          </p:cNvSpPr>
          <p:nvPr>
            <p:ph type="subTitle" idx="1"/>
          </p:nvPr>
        </p:nvSpPr>
        <p:spPr>
          <a:xfrm>
            <a:off x="1371600" y="1989138"/>
            <a:ext cx="6400800" cy="3649662"/>
          </a:xfrm>
        </p:spPr>
        <p:txBody>
          <a:bodyPr rtlCol="0">
            <a:normAutofit/>
          </a:bodyPr>
          <a:lstStyle/>
          <a:p>
            <a:pPr marL="514350" indent="-514350" algn="just" eaLnBrk="1" fontAlgn="auto" hangingPunct="1">
              <a:spcAft>
                <a:spcPts val="0"/>
              </a:spcAft>
              <a:buFont typeface="Arial"/>
              <a:buAutoNum type="arabicPeriod"/>
              <a:defRPr/>
            </a:pPr>
            <a:endParaRPr lang="es-CL" sz="2400" dirty="0" smtClean="0">
              <a:ea typeface="+mn-ea"/>
              <a:cs typeface="+mn-cs"/>
            </a:endParaRPr>
          </a:p>
          <a:p>
            <a:pPr algn="just" eaLnBrk="1" fontAlgn="auto" hangingPunct="1">
              <a:spcAft>
                <a:spcPts val="0"/>
              </a:spcAft>
              <a:buFont typeface="Arial"/>
              <a:buNone/>
              <a:defRPr/>
            </a:pPr>
            <a:endParaRPr lang="es-CL" sz="2400" dirty="0" smtClean="0">
              <a:ea typeface="+mn-ea"/>
              <a:cs typeface="+mn-cs"/>
            </a:endParaRPr>
          </a:p>
          <a:p>
            <a:pPr marL="514350" indent="-514350" algn="just" eaLnBrk="1" fontAlgn="auto" hangingPunct="1">
              <a:spcAft>
                <a:spcPts val="0"/>
              </a:spcAft>
              <a:buFont typeface="Arial"/>
              <a:buAutoNum type="arabicPeriod"/>
              <a:defRPr/>
            </a:pPr>
            <a:endParaRPr lang="es-CL" sz="2400" dirty="0" smtClean="0">
              <a:ea typeface="+mn-ea"/>
              <a:cs typeface="+mn-cs"/>
            </a:endParaRPr>
          </a:p>
          <a:p>
            <a:pPr marL="514350" indent="-514350" algn="just" eaLnBrk="1" fontAlgn="auto" hangingPunct="1">
              <a:spcAft>
                <a:spcPts val="0"/>
              </a:spcAft>
              <a:buFont typeface="Arial"/>
              <a:buAutoNum type="arabicPeriod"/>
              <a:defRPr/>
            </a:pPr>
            <a:endParaRPr lang="es-CL" sz="2400" dirty="0" smtClean="0">
              <a:ea typeface="+mn-ea"/>
              <a:cs typeface="+mn-cs"/>
            </a:endParaRPr>
          </a:p>
          <a:p>
            <a:pPr marL="514350" indent="-514350" eaLnBrk="1" fontAlgn="auto" hangingPunct="1">
              <a:spcAft>
                <a:spcPts val="0"/>
              </a:spcAft>
              <a:buFont typeface="Arial"/>
              <a:buAutoNum type="arabicPeriod"/>
              <a:defRPr/>
            </a:pPr>
            <a:endParaRPr lang="es-CL" dirty="0">
              <a:ea typeface="+mn-ea"/>
              <a:cs typeface="+mn-cs"/>
            </a:endParaRPr>
          </a:p>
        </p:txBody>
      </p:sp>
      <p:pic>
        <p:nvPicPr>
          <p:cNvPr id="31749" name="Picture 3"/>
          <p:cNvPicPr>
            <a:picLocks noChangeAspect="1" noChangeArrowheads="1"/>
          </p:cNvPicPr>
          <p:nvPr/>
        </p:nvPicPr>
        <p:blipFill>
          <a:blip r:embed="rId3"/>
          <a:srcRect/>
          <a:stretch>
            <a:fillRect/>
          </a:stretch>
        </p:blipFill>
        <p:spPr bwMode="auto">
          <a:xfrm>
            <a:off x="755650" y="320675"/>
            <a:ext cx="7808913"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2" descr="capitalismo[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981200" y="1020763"/>
            <a:ext cx="6096000" cy="5632450"/>
          </a:xfrm>
          <a:prstGeom prst="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a:prstTxWarp prst="textNoShape">
              <a:avLst/>
            </a:prstTxWarp>
            <a:spAutoFit/>
          </a:bodyPr>
          <a:lstStyle/>
          <a:p>
            <a:pPr algn="ctr">
              <a:defRPr/>
            </a:pPr>
            <a:endParaRPr lang="es-ES" b="1">
              <a:solidFill>
                <a:srgbClr val="FF0000"/>
              </a:solidFill>
              <a:latin typeface="Trebuchet MS" pitchFamily="-65" charset="0"/>
              <a:ea typeface="ＭＳ Ｐゴシック" pitchFamily="-65" charset="-128"/>
              <a:cs typeface="ＭＳ Ｐゴシック" pitchFamily="-65" charset="-128"/>
            </a:endParaRPr>
          </a:p>
          <a:p>
            <a:pPr algn="ctr">
              <a:defRPr/>
            </a:pPr>
            <a:r>
              <a:rPr lang="es-ES" b="1">
                <a:solidFill>
                  <a:srgbClr val="FF0000"/>
                </a:solidFill>
                <a:latin typeface="Trebuchet MS" pitchFamily="-65" charset="0"/>
                <a:ea typeface="ＭＳ Ｐゴシック" pitchFamily="-65" charset="-128"/>
                <a:cs typeface="ＭＳ Ｐゴシック" pitchFamily="-65" charset="-128"/>
              </a:rPr>
              <a:t>UNA OPCION REFLEXIVAMENTE CRITICA</a:t>
            </a:r>
          </a:p>
          <a:p>
            <a:pPr algn="ctr">
              <a:defRPr/>
            </a:pPr>
            <a:r>
              <a:rPr lang="es-ES" b="1">
                <a:solidFill>
                  <a:srgbClr val="FF0000"/>
                </a:solidFill>
                <a:latin typeface="Trebuchet MS" pitchFamily="-65" charset="0"/>
                <a:ea typeface="ＭＳ Ｐゴシック" pitchFamily="-65" charset="-128"/>
                <a:cs typeface="ＭＳ Ｐゴシック" pitchFamily="-65" charset="-128"/>
              </a:rPr>
              <a:t>Trabajo Social no nació para cumplir la ley sino para interrogarla (Jane Adams)</a:t>
            </a:r>
          </a:p>
          <a:p>
            <a:pPr algn="ctr">
              <a:defRPr/>
            </a:pPr>
            <a:r>
              <a:rPr lang="es-ES" b="1">
                <a:solidFill>
                  <a:srgbClr val="FF0000"/>
                </a:solidFill>
                <a:latin typeface="Trebuchet MS" pitchFamily="-65" charset="0"/>
                <a:ea typeface="ＭＳ Ｐゴシック" pitchFamily="-65" charset="-128"/>
                <a:cs typeface="ＭＳ Ｐゴシック" pitchFamily="-65" charset="-128"/>
              </a:rPr>
              <a:t>Primera disciplina I + D</a:t>
            </a:r>
          </a:p>
          <a:p>
            <a:pPr algn="ctr">
              <a:defRPr/>
            </a:pPr>
            <a:endParaRPr lang="es-ES" b="1">
              <a:solidFill>
                <a:srgbClr val="FF0000"/>
              </a:solidFill>
              <a:latin typeface="Trebuchet MS" pitchFamily="-65" charset="0"/>
              <a:ea typeface="ＭＳ Ｐゴシック" pitchFamily="-65" charset="-128"/>
              <a:cs typeface="ＭＳ Ｐゴシック" pitchFamily="-65" charset="-128"/>
            </a:endParaRPr>
          </a:p>
          <a:p>
            <a:pPr>
              <a:defRPr/>
            </a:pPr>
            <a:r>
              <a:rPr lang="es-ES">
                <a:solidFill>
                  <a:srgbClr val="FF0000"/>
                </a:solidFill>
                <a:latin typeface="Trebuchet MS" pitchFamily="-65" charset="0"/>
                <a:ea typeface="ＭＳ Ｐゴシック" pitchFamily="-65" charset="-128"/>
                <a:cs typeface="ＭＳ Ｐゴシック" pitchFamily="-65" charset="-128"/>
              </a:rPr>
              <a:t>a) La complejidad de los fenómenos sociales  aumenta las exigencias a la hora de abordarlos</a:t>
            </a:r>
          </a:p>
          <a:p>
            <a:pPr>
              <a:defRPr/>
            </a:pPr>
            <a:endParaRPr lang="es-ES">
              <a:solidFill>
                <a:srgbClr val="FF0000"/>
              </a:solidFill>
              <a:latin typeface="Trebuchet MS" pitchFamily="-65" charset="0"/>
              <a:ea typeface="ＭＳ Ｐゴシック" pitchFamily="-65" charset="-128"/>
              <a:cs typeface="ＭＳ Ｐゴシック" pitchFamily="-65" charset="-128"/>
            </a:endParaRPr>
          </a:p>
          <a:p>
            <a:pPr>
              <a:defRPr/>
            </a:pPr>
            <a:r>
              <a:rPr lang="es-ES">
                <a:solidFill>
                  <a:srgbClr val="FF0000"/>
                </a:solidFill>
                <a:latin typeface="Trebuchet MS" pitchFamily="-65" charset="0"/>
                <a:ea typeface="ＭＳ Ｐゴシック" pitchFamily="-65" charset="-128"/>
                <a:cs typeface="ＭＳ Ｐゴシック" pitchFamily="-65" charset="-128"/>
              </a:rPr>
              <a:t>b) El Trabajo Social es una forma de ver que se traduce en un horizonte de transformacion social.  Ese espíritu precisa hoy de otras herramientas lógicas y una misma pasión política.</a:t>
            </a:r>
          </a:p>
          <a:p>
            <a:pPr>
              <a:defRPr/>
            </a:pPr>
            <a:endParaRPr lang="es-ES">
              <a:solidFill>
                <a:srgbClr val="FF0000"/>
              </a:solidFill>
              <a:latin typeface="Trebuchet MS" pitchFamily="-65" charset="0"/>
              <a:ea typeface="ＭＳ Ｐゴシック" pitchFamily="-65" charset="-128"/>
              <a:cs typeface="ＭＳ Ｐゴシック" pitchFamily="-65" charset="-128"/>
            </a:endParaRPr>
          </a:p>
          <a:p>
            <a:pPr>
              <a:defRPr/>
            </a:pPr>
            <a:r>
              <a:rPr lang="es-ES">
                <a:solidFill>
                  <a:srgbClr val="FF0000"/>
                </a:solidFill>
                <a:latin typeface="Trebuchet MS" pitchFamily="-65" charset="0"/>
                <a:ea typeface="ＭＳ Ｐゴシック" pitchFamily="-65" charset="-128"/>
                <a:cs typeface="ＭＳ Ｐゴシック" pitchFamily="-65" charset="-128"/>
              </a:rPr>
              <a:t>c) Para que el Trabajo Social responda a la fuerza del capitalismo mundial, tiene que destruirse, desnaturalizarse, auto observarse, hacer valer la crítica.</a:t>
            </a:r>
          </a:p>
          <a:p>
            <a:pPr>
              <a:defRPr/>
            </a:pPr>
            <a:endParaRPr lang="es-ES">
              <a:solidFill>
                <a:srgbClr val="FF0000"/>
              </a:solidFill>
              <a:latin typeface="Trebuchet MS" pitchFamily="-65" charset="0"/>
              <a:ea typeface="ＭＳ Ｐゴシック" pitchFamily="-65" charset="-128"/>
              <a:cs typeface="ＭＳ Ｐゴシック" pitchFamily="-65" charset="-128"/>
            </a:endParaRPr>
          </a:p>
          <a:p>
            <a:pPr>
              <a:defRPr/>
            </a:pPr>
            <a:endParaRPr lang="es-ES">
              <a:solidFill>
                <a:srgbClr val="FF0000"/>
              </a:solidFill>
              <a:latin typeface="Arial Black" pitchFamily="-65" charset="0"/>
              <a:ea typeface="ＭＳ Ｐゴシック" pitchFamily="-65" charset="-128"/>
              <a:cs typeface="ＭＳ Ｐゴシック" pitchFamily="-65" charset="-128"/>
            </a:endParaRPr>
          </a:p>
          <a:p>
            <a:pPr>
              <a:defRPr/>
            </a:pPr>
            <a:endParaRPr lang="es-ES_tradnl">
              <a:solidFill>
                <a:srgbClr val="FF0000"/>
              </a:solidFill>
              <a:latin typeface="Arial Black" pitchFamily="-65" charset="0"/>
              <a:ea typeface="ＭＳ Ｐゴシック" pitchFamily="-65" charset="-128"/>
              <a:cs typeface="ＭＳ Ｐゴシック" pitchFamily="-65" charset="-128"/>
            </a:endParaRPr>
          </a:p>
        </p:txBody>
      </p:sp>
      <p:sp>
        <p:nvSpPr>
          <p:cNvPr id="32771" name="AutoShape 3"/>
          <p:cNvSpPr>
            <a:spLocks noChangeArrowheads="1"/>
          </p:cNvSpPr>
          <p:nvPr/>
        </p:nvSpPr>
        <p:spPr bwMode="auto">
          <a:xfrm>
            <a:off x="381000" y="2971800"/>
            <a:ext cx="1079500" cy="865188"/>
          </a:xfrm>
          <a:prstGeom prst="downArrow">
            <a:avLst>
              <a:gd name="adj1" fmla="val 50000"/>
              <a:gd name="adj2" fmla="val 25000"/>
            </a:avLst>
          </a:prstGeom>
          <a:solidFill>
            <a:schemeClr val="accent1"/>
          </a:solidFill>
          <a:ln w="12700">
            <a:solidFill>
              <a:schemeClr val="tx1"/>
            </a:solidFill>
            <a:miter lim="800000"/>
            <a:headEnd type="none" w="sm" len="sm"/>
            <a:tailEnd type="none" w="sm" len="sm"/>
          </a:ln>
        </p:spPr>
        <p:txBody>
          <a:bodyPr wrap="none" anchor="ctr">
            <a:prstTxWarp prst="textNoShape">
              <a:avLst/>
            </a:prstTxWarp>
          </a:bodyPr>
          <a:lstStyle/>
          <a:p>
            <a:endParaRPr lang="es-ES_tradnl">
              <a:latin typeface="Calibri" pitchFamily="-105"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1 Marcador de contenido"/>
          <p:cNvSpPr>
            <a:spLocks noGrp="1"/>
          </p:cNvSpPr>
          <p:nvPr>
            <p:ph idx="4294967295"/>
          </p:nvPr>
        </p:nvSpPr>
        <p:spPr>
          <a:xfrm>
            <a:off x="214313" y="357188"/>
            <a:ext cx="8472487" cy="5649912"/>
          </a:xfrm>
        </p:spPr>
        <p:txBody>
          <a:bodyPr/>
          <a:lstStyle/>
          <a:p>
            <a:pPr marL="447675" indent="-382588" eaLnBrk="1" hangingPunct="1">
              <a:buFontTx/>
              <a:buNone/>
            </a:pPr>
            <a:r>
              <a:rPr lang="es-CL" sz="1800" b="1" smtClean="0">
                <a:solidFill>
                  <a:srgbClr val="FF0000"/>
                </a:solidFill>
                <a:latin typeface="Arial" pitchFamily="-105" charset="0"/>
                <a:ea typeface="Arial" pitchFamily="-105" charset="0"/>
                <a:cs typeface="Arial" pitchFamily="-105" charset="0"/>
              </a:rPr>
              <a:t>LAS PRUEBAS DE HERCULES O LAS  APUESTAS POR LA NEGATIVIDAD</a:t>
            </a:r>
            <a:endParaRPr lang="es-CL" sz="1800" b="1">
              <a:solidFill>
                <a:srgbClr val="FF0000"/>
              </a:solidFill>
              <a:latin typeface="Arial" pitchFamily="-105" charset="0"/>
              <a:ea typeface="Arial" pitchFamily="-105" charset="0"/>
              <a:cs typeface="Arial" pitchFamily="-105" charset="0"/>
            </a:endParaRPr>
          </a:p>
        </p:txBody>
      </p:sp>
      <p:sp>
        <p:nvSpPr>
          <p:cNvPr id="4" name="3 Cubo"/>
          <p:cNvSpPr/>
          <p:nvPr/>
        </p:nvSpPr>
        <p:spPr>
          <a:xfrm>
            <a:off x="1428750" y="1357313"/>
            <a:ext cx="6858000" cy="4143375"/>
          </a:xfrm>
          <a:prstGeom prst="cube">
            <a:avLst/>
          </a:prstGeom>
        </p:spPr>
        <p:style>
          <a:lnRef idx="1">
            <a:schemeClr val="accent4"/>
          </a:lnRef>
          <a:fillRef idx="2">
            <a:schemeClr val="accent4"/>
          </a:fillRef>
          <a:effectRef idx="1">
            <a:schemeClr val="accent4"/>
          </a:effectRef>
          <a:fontRef idx="minor">
            <a:schemeClr val="dk1"/>
          </a:fontRef>
        </p:style>
        <p:txBody>
          <a:bodyPr anchor="ctr">
            <a:prstTxWarp prst="textNoShape">
              <a:avLst/>
            </a:prstTxWarp>
          </a:bodyPr>
          <a:lstStyle/>
          <a:p>
            <a:pPr algn="ctr">
              <a:defRPr/>
            </a:pPr>
            <a:r>
              <a:rPr lang="es-ES" b="1">
                <a:solidFill>
                  <a:srgbClr val="000000"/>
                </a:solidFill>
                <a:latin typeface="Century Gothic" pitchFamily="-65" charset="0"/>
                <a:ea typeface="ＭＳ Ｐゴシック" pitchFamily="-65" charset="-128"/>
                <a:cs typeface="ＭＳ Ｐゴシック" pitchFamily="-65" charset="-128"/>
              </a:rPr>
              <a:t>  CONDICIONES DE POSIBILIDAD DE UNA PROPUESTA CONTEMPORANEA EN TS:</a:t>
            </a:r>
          </a:p>
          <a:p>
            <a:pPr algn="ctr">
              <a:defRPr/>
            </a:pPr>
            <a:r>
              <a:rPr lang="es-ES" b="1">
                <a:solidFill>
                  <a:srgbClr val="000000"/>
                </a:solidFill>
                <a:latin typeface="Century Gothic" pitchFamily="-65" charset="0"/>
                <a:ea typeface="ＭＳ Ｐゴシック" pitchFamily="-65" charset="-128"/>
                <a:cs typeface="ＭＳ Ｐゴシック" pitchFamily="-65" charset="-128"/>
              </a:rPr>
              <a:t>EL FUNDAMENTO DE LA NEGATIVIDAD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5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5400000">
                                      <p:cBhvr>
                                        <p:cTn id="10" dur="3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s-MX" sz="2800" b="1">
                <a:ea typeface="ＭＳ Ｐゴシック" pitchFamily="-105" charset="-128"/>
                <a:cs typeface="ＭＳ Ｐゴシック" pitchFamily="-105" charset="-128"/>
              </a:rPr>
              <a:t>LAS PROPOSICIONES UNIVERSALES Y LA REFUTACIÓN</a:t>
            </a:r>
            <a:endParaRPr lang="es-ES" sz="2800" b="1">
              <a:ea typeface="ＭＳ Ｐゴシック" pitchFamily="-105" charset="-128"/>
              <a:cs typeface="ＭＳ Ｐゴシック" pitchFamily="-105" charset="-128"/>
            </a:endParaRPr>
          </a:p>
        </p:txBody>
      </p:sp>
      <p:sp>
        <p:nvSpPr>
          <p:cNvPr id="9219" name="Rectangle 3"/>
          <p:cNvSpPr>
            <a:spLocks noGrp="1" noChangeArrowheads="1"/>
          </p:cNvSpPr>
          <p:nvPr>
            <p:ph type="body" sz="half" idx="1"/>
          </p:nvPr>
        </p:nvSpPr>
        <p:spPr/>
        <p:txBody>
          <a:bodyPr/>
          <a:lstStyle/>
          <a:p>
            <a:pPr eaLnBrk="1" hangingPunct="1"/>
            <a:r>
              <a:rPr lang="es-MX" sz="2000">
                <a:ea typeface="ＭＳ Ｐゴシック" pitchFamily="-105" charset="-128"/>
                <a:cs typeface="ＭＳ Ｐゴシック" pitchFamily="-105" charset="-128"/>
              </a:rPr>
              <a:t>El procedimiento científico no consiste en probar </a:t>
            </a:r>
            <a:r>
              <a:rPr lang="es-MX" sz="2000" b="1">
                <a:ea typeface="ＭＳ Ｐゴシック" pitchFamily="-105" charset="-128"/>
                <a:cs typeface="ＭＳ Ｐゴシック" pitchFamily="-105" charset="-128"/>
              </a:rPr>
              <a:t>la verdad, </a:t>
            </a:r>
            <a:r>
              <a:rPr lang="es-MX" sz="2000">
                <a:ea typeface="ＭＳ Ｐゴシック" pitchFamily="-105" charset="-128"/>
                <a:cs typeface="ＭＳ Ｐゴシック" pitchFamily="-105" charset="-128"/>
              </a:rPr>
              <a:t>sino que en probar o no si algo es </a:t>
            </a:r>
            <a:r>
              <a:rPr lang="es-MX" sz="2000" b="1">
                <a:ea typeface="ＭＳ Ｐゴシック" pitchFamily="-105" charset="-128"/>
                <a:cs typeface="ＭＳ Ｐゴシック" pitchFamily="-105" charset="-128"/>
              </a:rPr>
              <a:t>falso.</a:t>
            </a:r>
          </a:p>
          <a:p>
            <a:pPr eaLnBrk="1" hangingPunct="1">
              <a:buFont typeface="Arial" pitchFamily="-105" charset="0"/>
              <a:buNone/>
            </a:pPr>
            <a:endParaRPr lang="es-MX" sz="2000" b="1">
              <a:ea typeface="ＭＳ Ｐゴシック" pitchFamily="-105" charset="-128"/>
              <a:cs typeface="ＭＳ Ｐゴシック" pitchFamily="-105" charset="-128"/>
            </a:endParaRPr>
          </a:p>
          <a:p>
            <a:pPr eaLnBrk="1" hangingPunct="1"/>
            <a:r>
              <a:rPr lang="es-MX" sz="2000" b="1">
                <a:ea typeface="ＭＳ Ｐゴシック" pitchFamily="-105" charset="-128"/>
                <a:cs typeface="ＭＳ Ｐゴシック" pitchFamily="-105" charset="-128"/>
              </a:rPr>
              <a:t>No se trata de verdad sino de REFUTACION.</a:t>
            </a:r>
          </a:p>
          <a:p>
            <a:pPr eaLnBrk="1" hangingPunct="1">
              <a:buFont typeface="Arial" pitchFamily="-105" charset="0"/>
              <a:buNone/>
            </a:pPr>
            <a:endParaRPr lang="es-MX" sz="2000" b="1">
              <a:ea typeface="ＭＳ Ｐゴシック" pitchFamily="-105" charset="-128"/>
              <a:cs typeface="ＭＳ Ｐゴシック" pitchFamily="-105" charset="-128"/>
            </a:endParaRPr>
          </a:p>
          <a:p>
            <a:pPr eaLnBrk="1" hangingPunct="1"/>
            <a:r>
              <a:rPr lang="es-MX" sz="2000">
                <a:ea typeface="ＭＳ Ｐゴシック" pitchFamily="-105" charset="-128"/>
                <a:cs typeface="ＭＳ Ｐゴシック" pitchFamily="-105" charset="-128"/>
              </a:rPr>
              <a:t>La teoría científica es </a:t>
            </a:r>
            <a:r>
              <a:rPr lang="es-MX" sz="2000" b="1">
                <a:ea typeface="ＭＳ Ｐゴシック" pitchFamily="-105" charset="-128"/>
                <a:cs typeface="ＭＳ Ｐゴシック" pitchFamily="-105" charset="-128"/>
              </a:rPr>
              <a:t>inventada </a:t>
            </a:r>
            <a:r>
              <a:rPr lang="es-MX" sz="2000">
                <a:ea typeface="ＭＳ Ｐゴシック" pitchFamily="-105" charset="-128"/>
                <a:cs typeface="ＭＳ Ｐゴシック" pitchFamily="-105" charset="-128"/>
              </a:rPr>
              <a:t>y puede ser sustituida por una mejor.</a:t>
            </a:r>
            <a:endParaRPr lang="es-ES" sz="2000">
              <a:ea typeface="ＭＳ Ｐゴシック" pitchFamily="-105" charset="-128"/>
              <a:cs typeface="ＭＳ Ｐゴシック" pitchFamily="-105" charset="-128"/>
            </a:endParaRPr>
          </a:p>
        </p:txBody>
      </p:sp>
      <p:sp>
        <p:nvSpPr>
          <p:cNvPr id="9220" name="Rectangle 4"/>
          <p:cNvSpPr>
            <a:spLocks noGrp="1" noChangeArrowheads="1"/>
          </p:cNvSpPr>
          <p:nvPr>
            <p:ph type="body" sz="half" idx="2"/>
          </p:nvPr>
        </p:nvSpPr>
        <p:spPr/>
        <p:txBody>
          <a:bodyPr/>
          <a:lstStyle/>
          <a:p>
            <a:pPr eaLnBrk="1" hangingPunct="1">
              <a:lnSpc>
                <a:spcPct val="90000"/>
              </a:lnSpc>
            </a:pPr>
            <a:endParaRPr lang="es-MX" sz="2400">
              <a:ea typeface="ＭＳ Ｐゴシック" pitchFamily="-105" charset="-128"/>
              <a:cs typeface="ＭＳ Ｐゴシック" pitchFamily="-105" charset="-128"/>
            </a:endParaRPr>
          </a:p>
          <a:p>
            <a:pPr eaLnBrk="1" hangingPunct="1">
              <a:lnSpc>
                <a:spcPct val="90000"/>
              </a:lnSpc>
            </a:pPr>
            <a:endParaRPr lang="es-ES" sz="2400">
              <a:ea typeface="ＭＳ Ｐゴシック" pitchFamily="-105" charset="-128"/>
              <a:cs typeface="ＭＳ Ｐゴシック" pitchFamily="-105" charset="-128"/>
            </a:endParaRPr>
          </a:p>
        </p:txBody>
      </p:sp>
      <p:pic>
        <p:nvPicPr>
          <p:cNvPr id="34821" name="Picture 5"/>
          <p:cNvPicPr>
            <a:picLocks noChangeAspect="1" noChangeArrowheads="1"/>
          </p:cNvPicPr>
          <p:nvPr/>
        </p:nvPicPr>
        <p:blipFill>
          <a:blip r:embed="rId2"/>
          <a:srcRect/>
          <a:stretch>
            <a:fillRect/>
          </a:stretch>
        </p:blipFill>
        <p:spPr bwMode="auto">
          <a:xfrm>
            <a:off x="4481513" y="1628775"/>
            <a:ext cx="4051300" cy="4464050"/>
          </a:xfrm>
          <a:prstGeom prst="rect">
            <a:avLst/>
          </a:prstGeom>
          <a:noFill/>
          <a:ln w="88900">
            <a:solidFill>
              <a:schemeClr val="bg1"/>
            </a:solid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ppt_x</p:attrName>
                                        </p:attrNameLst>
                                      </p:cBhvr>
                                      <p:tavLst>
                                        <p:tav tm="0">
                                          <p:val>
                                            <p:strVal val="#ppt_x-.2"/>
                                          </p:val>
                                        </p:tav>
                                        <p:tav tm="100000">
                                          <p:val>
                                            <p:strVal val="#ppt_x"/>
                                          </p:val>
                                        </p:tav>
                                      </p:tavLst>
                                    </p:anim>
                                    <p:anim calcmode="lin" valueType="num">
                                      <p:cBhvr>
                                        <p:cTn id="8" dur="1000" fill="hold"/>
                                        <p:tgtEl>
                                          <p:spTgt spid="92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18"/>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9219">
                                            <p:txEl>
                                              <p:pRg st="0" end="0"/>
                                            </p:txEl>
                                          </p:spTgt>
                                        </p:tgtEl>
                                        <p:attrNameLst>
                                          <p:attrName>style.visibility</p:attrName>
                                        </p:attrNameLst>
                                      </p:cBhvr>
                                      <p:to>
                                        <p:strVal val="visible"/>
                                      </p:to>
                                    </p:set>
                                    <p:animEffect transition="in" filter="fade">
                                      <p:cBhvr>
                                        <p:cTn id="14" dur="500"/>
                                        <p:tgtEl>
                                          <p:spTgt spid="9219">
                                            <p:txEl>
                                              <p:pRg st="0" end="0"/>
                                            </p:txEl>
                                          </p:spTgt>
                                        </p:tgtEl>
                                      </p:cBhvr>
                                    </p:animEffect>
                                    <p:anim calcmode="lin" valueType="num">
                                      <p:cBhvr>
                                        <p:cTn id="15"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9219">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9219">
                                            <p:txEl>
                                              <p:pRg st="2" end="2"/>
                                            </p:txEl>
                                          </p:spTgt>
                                        </p:tgtEl>
                                        <p:attrNameLst>
                                          <p:attrName>style.visibility</p:attrName>
                                        </p:attrNameLst>
                                      </p:cBhvr>
                                      <p:to>
                                        <p:strVal val="visible"/>
                                      </p:to>
                                    </p:set>
                                    <p:animEffect transition="in" filter="fade">
                                      <p:cBhvr>
                                        <p:cTn id="21" dur="500"/>
                                        <p:tgtEl>
                                          <p:spTgt spid="9219">
                                            <p:txEl>
                                              <p:pRg st="2" end="2"/>
                                            </p:txEl>
                                          </p:spTgt>
                                        </p:tgtEl>
                                      </p:cBhvr>
                                    </p:animEffect>
                                    <p:anim calcmode="lin" valueType="num">
                                      <p:cBhvr>
                                        <p:cTn id="22"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9219">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9219">
                                            <p:txEl>
                                              <p:pRg st="4" end="4"/>
                                            </p:txEl>
                                          </p:spTgt>
                                        </p:tgtEl>
                                        <p:attrNameLst>
                                          <p:attrName>style.visibility</p:attrName>
                                        </p:attrNameLst>
                                      </p:cBhvr>
                                      <p:to>
                                        <p:strVal val="visible"/>
                                      </p:to>
                                    </p:set>
                                    <p:animEffect transition="in" filter="fade">
                                      <p:cBhvr>
                                        <p:cTn id="28" dur="500"/>
                                        <p:tgtEl>
                                          <p:spTgt spid="9219">
                                            <p:txEl>
                                              <p:pRg st="4" end="4"/>
                                            </p:txEl>
                                          </p:spTgt>
                                        </p:tgtEl>
                                      </p:cBhvr>
                                    </p:animEffect>
                                    <p:anim calcmode="lin" valueType="num">
                                      <p:cBhvr>
                                        <p:cTn id="29"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9219">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nodePh="1">
                                  <p:stCondLst>
                                    <p:cond delay="0"/>
                                  </p:stCondLst>
                                  <p:endCondLst>
                                    <p:cond evt="begin" delay="0">
                                      <p:tn val="33"/>
                                    </p:cond>
                                  </p:endCondLst>
                                  <p:childTnLst>
                                    <p:set>
                                      <p:cBhvr>
                                        <p:cTn id="34" dur="1" fill="hold">
                                          <p:stCondLst>
                                            <p:cond delay="0"/>
                                          </p:stCondLst>
                                        </p:cTn>
                                        <p:tgtEl>
                                          <p:spTgt spid="9220">
                                            <p:txEl>
                                              <p:pRg st="0" end="0"/>
                                            </p:txEl>
                                          </p:spTgt>
                                        </p:tgtEl>
                                        <p:attrNameLst>
                                          <p:attrName>style.visibility</p:attrName>
                                        </p:attrNameLst>
                                      </p:cBhvr>
                                      <p:to>
                                        <p:strVal val="visible"/>
                                      </p:to>
                                    </p:set>
                                    <p:animEffect transition="in" filter="fade">
                                      <p:cBhvr>
                                        <p:cTn id="35" dur="500"/>
                                        <p:tgtEl>
                                          <p:spTgt spid="9220">
                                            <p:txEl>
                                              <p:pRg st="0" end="0"/>
                                            </p:txEl>
                                          </p:spTgt>
                                        </p:tgtEl>
                                      </p:cBhvr>
                                    </p:animEffect>
                                    <p:anim calcmode="lin" valueType="num">
                                      <p:cBhvr>
                                        <p:cTn id="36"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p:cTn id="37" dur="500" fill="hold"/>
                                        <p:tgtEl>
                                          <p:spTgt spid="9220">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P spid="9220" grpId="0" build="p"/>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s-MX" sz="2800" b="1">
                <a:solidFill>
                  <a:srgbClr val="FF0000"/>
                </a:solidFill>
                <a:ea typeface="ＭＳ Ｐゴシック" pitchFamily="-105" charset="-128"/>
                <a:cs typeface="ＭＳ Ｐゴシック" pitchFamily="-105" charset="-128"/>
              </a:rPr>
              <a:t>LA DEFICIENCIA COMO CONDICIÓN DE POSIBILIDAD DEL CONOCIMIENTO</a:t>
            </a:r>
            <a:endParaRPr lang="es-ES" sz="2800" b="1">
              <a:solidFill>
                <a:srgbClr val="FF0000"/>
              </a:solidFill>
              <a:ea typeface="ＭＳ Ｐゴシック" pitchFamily="-105" charset="-128"/>
              <a:cs typeface="ＭＳ Ｐゴシック" pitchFamily="-105" charset="-128"/>
            </a:endParaRPr>
          </a:p>
        </p:txBody>
      </p:sp>
      <p:sp>
        <p:nvSpPr>
          <p:cNvPr id="35843" name="Rectangle 3"/>
          <p:cNvSpPr>
            <a:spLocks noGrp="1" noChangeArrowheads="1"/>
          </p:cNvSpPr>
          <p:nvPr>
            <p:ph type="body" sz="half" idx="1"/>
          </p:nvPr>
        </p:nvSpPr>
        <p:spPr/>
        <p:txBody>
          <a:bodyPr/>
          <a:lstStyle/>
          <a:p>
            <a:pPr eaLnBrk="1" hangingPunct="1">
              <a:lnSpc>
                <a:spcPct val="80000"/>
              </a:lnSpc>
              <a:buFontTx/>
              <a:buNone/>
            </a:pPr>
            <a:endParaRPr lang="es-MX" sz="2400">
              <a:solidFill>
                <a:srgbClr val="111111"/>
              </a:solidFill>
              <a:ea typeface="ＭＳ Ｐゴシック" pitchFamily="-105" charset="-128"/>
              <a:cs typeface="ＭＳ Ｐゴシック" pitchFamily="-105" charset="-128"/>
            </a:endParaRPr>
          </a:p>
          <a:p>
            <a:pPr eaLnBrk="1" hangingPunct="1">
              <a:lnSpc>
                <a:spcPct val="80000"/>
              </a:lnSpc>
              <a:buFontTx/>
              <a:buNone/>
            </a:pPr>
            <a:r>
              <a:rPr lang="es-MX" sz="2400">
                <a:solidFill>
                  <a:srgbClr val="111111"/>
                </a:solidFill>
                <a:ea typeface="ＭＳ Ｐゴシック" pitchFamily="-105" charset="-128"/>
                <a:cs typeface="ＭＳ Ｐゴシック" pitchFamily="-105" charset="-128"/>
              </a:rPr>
              <a:t> </a:t>
            </a:r>
          </a:p>
          <a:p>
            <a:pPr eaLnBrk="1" hangingPunct="1">
              <a:lnSpc>
                <a:spcPct val="80000"/>
              </a:lnSpc>
            </a:pPr>
            <a:endParaRPr lang="es-MX" sz="2400">
              <a:solidFill>
                <a:srgbClr val="111111"/>
              </a:solidFill>
              <a:ea typeface="ＭＳ Ｐゴシック" pitchFamily="-105" charset="-128"/>
              <a:cs typeface="ＭＳ Ｐゴシック" pitchFamily="-105" charset="-128"/>
            </a:endParaRPr>
          </a:p>
          <a:p>
            <a:pPr eaLnBrk="1" hangingPunct="1">
              <a:lnSpc>
                <a:spcPct val="80000"/>
              </a:lnSpc>
            </a:pPr>
            <a:endParaRPr lang="es-MX" sz="2400">
              <a:solidFill>
                <a:srgbClr val="111111"/>
              </a:solidFill>
              <a:ea typeface="ＭＳ Ｐゴシック" pitchFamily="-105" charset="-128"/>
              <a:cs typeface="ＭＳ Ｐゴシック" pitchFamily="-105" charset="-128"/>
            </a:endParaRPr>
          </a:p>
          <a:p>
            <a:pPr eaLnBrk="1" hangingPunct="1">
              <a:lnSpc>
                <a:spcPct val="80000"/>
              </a:lnSpc>
            </a:pPr>
            <a:endParaRPr lang="es-MX" sz="2400">
              <a:solidFill>
                <a:srgbClr val="111111"/>
              </a:solidFill>
              <a:ea typeface="ＭＳ Ｐゴシック" pitchFamily="-105" charset="-128"/>
              <a:cs typeface="ＭＳ Ｐゴシック" pitchFamily="-105" charset="-128"/>
            </a:endParaRPr>
          </a:p>
          <a:p>
            <a:pPr eaLnBrk="1" hangingPunct="1">
              <a:lnSpc>
                <a:spcPct val="80000"/>
              </a:lnSpc>
            </a:pPr>
            <a:endParaRPr lang="es-MX" sz="2400">
              <a:solidFill>
                <a:srgbClr val="111111"/>
              </a:solidFill>
              <a:ea typeface="ＭＳ Ｐゴシック" pitchFamily="-105" charset="-128"/>
              <a:cs typeface="ＭＳ Ｐゴシック" pitchFamily="-105" charset="-128"/>
            </a:endParaRPr>
          </a:p>
          <a:p>
            <a:pPr eaLnBrk="1" hangingPunct="1">
              <a:lnSpc>
                <a:spcPct val="80000"/>
              </a:lnSpc>
            </a:pPr>
            <a:endParaRPr lang="es-MX" sz="2400">
              <a:solidFill>
                <a:srgbClr val="111111"/>
              </a:solidFill>
              <a:ea typeface="ＭＳ Ｐゴシック" pitchFamily="-105" charset="-128"/>
              <a:cs typeface="ＭＳ Ｐゴシック" pitchFamily="-105" charset="-128"/>
            </a:endParaRPr>
          </a:p>
          <a:p>
            <a:pPr eaLnBrk="1" hangingPunct="1">
              <a:lnSpc>
                <a:spcPct val="80000"/>
              </a:lnSpc>
            </a:pPr>
            <a:endParaRPr lang="es-MX" sz="2400">
              <a:solidFill>
                <a:srgbClr val="111111"/>
              </a:solidFill>
              <a:ea typeface="ＭＳ Ｐゴシック" pitchFamily="-105" charset="-128"/>
              <a:cs typeface="ＭＳ Ｐゴシック" pitchFamily="-105" charset="-128"/>
            </a:endParaRPr>
          </a:p>
          <a:p>
            <a:pPr eaLnBrk="1" hangingPunct="1">
              <a:lnSpc>
                <a:spcPct val="80000"/>
              </a:lnSpc>
            </a:pPr>
            <a:endParaRPr lang="es-MX" sz="2400">
              <a:solidFill>
                <a:srgbClr val="111111"/>
              </a:solidFill>
              <a:ea typeface="ＭＳ Ｐゴシック" pitchFamily="-105" charset="-128"/>
              <a:cs typeface="ＭＳ Ｐゴシック" pitchFamily="-105" charset="-128"/>
            </a:endParaRPr>
          </a:p>
          <a:p>
            <a:pPr eaLnBrk="1" hangingPunct="1">
              <a:lnSpc>
                <a:spcPct val="80000"/>
              </a:lnSpc>
            </a:pPr>
            <a:endParaRPr lang="es-MX" sz="2400">
              <a:solidFill>
                <a:srgbClr val="111111"/>
              </a:solidFill>
              <a:ea typeface="ＭＳ Ｐゴシック" pitchFamily="-105" charset="-128"/>
              <a:cs typeface="ＭＳ Ｐゴシック" pitchFamily="-105" charset="-128"/>
            </a:endParaRPr>
          </a:p>
          <a:p>
            <a:pPr eaLnBrk="1" hangingPunct="1">
              <a:lnSpc>
                <a:spcPct val="80000"/>
              </a:lnSpc>
              <a:buFontTx/>
              <a:buNone/>
            </a:pPr>
            <a:endParaRPr lang="es-MX" sz="2400">
              <a:solidFill>
                <a:srgbClr val="111111"/>
              </a:solidFill>
              <a:ea typeface="Arial" pitchFamily="-105" charset="0"/>
              <a:cs typeface="Arial" pitchFamily="-105" charset="0"/>
            </a:endParaRPr>
          </a:p>
        </p:txBody>
      </p:sp>
      <p:sp>
        <p:nvSpPr>
          <p:cNvPr id="35844" name="Rectangle 4"/>
          <p:cNvSpPr>
            <a:spLocks noGrp="1" noChangeArrowheads="1"/>
          </p:cNvSpPr>
          <p:nvPr>
            <p:ph type="body" sz="half" idx="2"/>
          </p:nvPr>
        </p:nvSpPr>
        <p:spPr/>
        <p:txBody>
          <a:bodyPr/>
          <a:lstStyle/>
          <a:p>
            <a:pPr eaLnBrk="1" hangingPunct="1">
              <a:lnSpc>
                <a:spcPct val="80000"/>
              </a:lnSpc>
              <a:buFontTx/>
              <a:buAutoNum type="alphaLcParenR"/>
            </a:pPr>
            <a:r>
              <a:rPr lang="es-MX" sz="2200" smtClean="0">
                <a:solidFill>
                  <a:srgbClr val="080808"/>
                </a:solidFill>
                <a:ea typeface="ＭＳ Ｐゴシック" pitchFamily="-105" charset="-128"/>
                <a:cs typeface="ＭＳ Ｐゴシック" pitchFamily="-105" charset="-128"/>
              </a:rPr>
              <a:t>El </a:t>
            </a:r>
            <a:r>
              <a:rPr lang="es-MX" sz="2200">
                <a:solidFill>
                  <a:srgbClr val="080808"/>
                </a:solidFill>
                <a:ea typeface="ＭＳ Ｐゴシック" pitchFamily="-105" charset="-128"/>
                <a:cs typeface="ＭＳ Ｐゴシック" pitchFamily="-105" charset="-128"/>
              </a:rPr>
              <a:t>llamar la atención </a:t>
            </a:r>
            <a:r>
              <a:rPr lang="es-MX" sz="2200">
                <a:solidFill>
                  <a:srgbClr val="080808"/>
                </a:solidFill>
                <a:ea typeface="Arial" pitchFamily="-105" charset="0"/>
                <a:cs typeface="Arial" pitchFamily="-105" charset="0"/>
              </a:rPr>
              <a:t>→</a:t>
            </a:r>
            <a:r>
              <a:rPr lang="es-MX" sz="2200" smtClean="0">
                <a:solidFill>
                  <a:srgbClr val="080808"/>
                </a:solidFill>
                <a:ea typeface="Arial" pitchFamily="-105" charset="0"/>
                <a:cs typeface="Arial" pitchFamily="-105" charset="0"/>
              </a:rPr>
              <a:t> no </a:t>
            </a:r>
            <a:r>
              <a:rPr lang="es-MX" sz="2200">
                <a:solidFill>
                  <a:srgbClr val="080808"/>
                </a:solidFill>
                <a:ea typeface="Arial" pitchFamily="-105" charset="0"/>
                <a:cs typeface="Arial" pitchFamily="-105" charset="0"/>
              </a:rPr>
              <a:t>puede ser empleado en la praxis = </a:t>
            </a:r>
            <a:r>
              <a:rPr lang="es-MX" sz="2200" b="1" smtClean="0">
                <a:solidFill>
                  <a:srgbClr val="FF0000"/>
                </a:solidFill>
                <a:ea typeface="Arial" pitchFamily="-105" charset="0"/>
                <a:cs typeface="Arial" pitchFamily="-105" charset="0"/>
              </a:rPr>
              <a:t>FALLA</a:t>
            </a:r>
          </a:p>
          <a:p>
            <a:pPr eaLnBrk="1" hangingPunct="1">
              <a:lnSpc>
                <a:spcPct val="80000"/>
              </a:lnSpc>
              <a:buFontTx/>
              <a:buNone/>
            </a:pPr>
            <a:r>
              <a:rPr lang="es-MX" sz="2200">
                <a:solidFill>
                  <a:srgbClr val="080808"/>
                </a:solidFill>
                <a:ea typeface="Arial" pitchFamily="-105" charset="0"/>
                <a:cs typeface="Arial" pitchFamily="-105" charset="0"/>
              </a:rPr>
              <a:t>b) La apremiosidad → es cuando falta un útil imprescindible </a:t>
            </a:r>
            <a:r>
              <a:rPr lang="es-MX" sz="2200" smtClean="0">
                <a:solidFill>
                  <a:srgbClr val="080808"/>
                </a:solidFill>
                <a:ea typeface="Arial" pitchFamily="-105" charset="0"/>
                <a:cs typeface="Arial" pitchFamily="-105" charset="0"/>
              </a:rPr>
              <a:t>= se </a:t>
            </a:r>
            <a:r>
              <a:rPr lang="es-MX" sz="2200">
                <a:solidFill>
                  <a:srgbClr val="080808"/>
                </a:solidFill>
                <a:ea typeface="Arial" pitchFamily="-105" charset="0"/>
                <a:cs typeface="Arial" pitchFamily="-105" charset="0"/>
              </a:rPr>
              <a:t>hace presente por su ausencia = </a:t>
            </a:r>
            <a:r>
              <a:rPr lang="es-MX" sz="2200" b="1" smtClean="0">
                <a:solidFill>
                  <a:srgbClr val="FFFF00"/>
                </a:solidFill>
                <a:ea typeface="Arial" pitchFamily="-105" charset="0"/>
                <a:cs typeface="Arial" pitchFamily="-105" charset="0"/>
              </a:rPr>
              <a:t>FALTA</a:t>
            </a:r>
          </a:p>
          <a:p>
            <a:pPr eaLnBrk="1" hangingPunct="1">
              <a:lnSpc>
                <a:spcPct val="80000"/>
              </a:lnSpc>
              <a:buFontTx/>
              <a:buNone/>
            </a:pPr>
            <a:endParaRPr lang="es-MX" sz="2200" b="1" smtClean="0">
              <a:solidFill>
                <a:srgbClr val="FFFF00"/>
              </a:solidFill>
              <a:ea typeface="Arial" pitchFamily="-105" charset="0"/>
              <a:cs typeface="Arial" pitchFamily="-105" charset="0"/>
            </a:endParaRPr>
          </a:p>
          <a:p>
            <a:pPr eaLnBrk="1" hangingPunct="1">
              <a:lnSpc>
                <a:spcPct val="80000"/>
              </a:lnSpc>
              <a:buFontTx/>
              <a:buNone/>
            </a:pPr>
            <a:r>
              <a:rPr lang="es-MX" sz="2200">
                <a:solidFill>
                  <a:srgbClr val="080808"/>
                </a:solidFill>
                <a:ea typeface="Arial" pitchFamily="-105" charset="0"/>
                <a:cs typeface="Arial" pitchFamily="-105" charset="0"/>
              </a:rPr>
              <a:t>c) La rebeldía → algo que obstaculiza la praxis = un ¨no-a-la-mano¨</a:t>
            </a:r>
            <a:r>
              <a:rPr lang="es-MX" sz="2200" smtClean="0">
                <a:solidFill>
                  <a:srgbClr val="080808"/>
                </a:solidFill>
                <a:ea typeface="Arial" pitchFamily="-105" charset="0"/>
                <a:cs typeface="Arial" pitchFamily="-105" charset="0"/>
              </a:rPr>
              <a:t> = </a:t>
            </a:r>
            <a:r>
              <a:rPr lang="es-MX" sz="2200" b="1">
                <a:solidFill>
                  <a:srgbClr val="00FF00"/>
                </a:solidFill>
                <a:ea typeface="Arial" pitchFamily="-105" charset="0"/>
                <a:cs typeface="Arial" pitchFamily="-105" charset="0"/>
              </a:rPr>
              <a:t>OBSTACULO</a:t>
            </a:r>
            <a:r>
              <a:rPr lang="es-MX" sz="2200">
                <a:solidFill>
                  <a:srgbClr val="080808"/>
                </a:solidFill>
                <a:ea typeface="Arial" pitchFamily="-105" charset="0"/>
                <a:cs typeface="Arial" pitchFamily="-105" charset="0"/>
              </a:rPr>
              <a:t> </a:t>
            </a:r>
          </a:p>
        </p:txBody>
      </p:sp>
      <p:pic>
        <p:nvPicPr>
          <p:cNvPr id="35845" name="Picture 5"/>
          <p:cNvPicPr>
            <a:picLocks noChangeAspect="1" noChangeArrowheads="1"/>
          </p:cNvPicPr>
          <p:nvPr/>
        </p:nvPicPr>
        <p:blipFill>
          <a:blip r:embed="rId2"/>
          <a:srcRect/>
          <a:stretch>
            <a:fillRect/>
          </a:stretch>
        </p:blipFill>
        <p:spPr bwMode="auto">
          <a:xfrm>
            <a:off x="601663" y="1628775"/>
            <a:ext cx="3910012" cy="467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295400" y="2819400"/>
            <a:ext cx="6467475" cy="701675"/>
          </a:xfrm>
          <a:prstGeom prst="rect">
            <a:avLst/>
          </a:prstGeom>
          <a:noFill/>
          <a:ln w="9525">
            <a:noFill/>
            <a:miter lim="800000"/>
            <a:headEnd/>
            <a:tailEnd/>
          </a:ln>
        </p:spPr>
        <p:txBody>
          <a:bodyPr wrap="none">
            <a:prstTxWarp prst="textNoShape">
              <a:avLst/>
            </a:prstTxWarp>
            <a:spAutoFit/>
          </a:bodyPr>
          <a:lstStyle/>
          <a:p>
            <a:r>
              <a:rPr lang="es-ES" sz="4000" b="1">
                <a:latin typeface="Tahoma" pitchFamily="-105" charset="0"/>
              </a:rPr>
              <a:t>DE HUSSERL A DERRIDA</a:t>
            </a:r>
          </a:p>
        </p:txBody>
      </p:sp>
      <p:pic>
        <p:nvPicPr>
          <p:cNvPr id="36867" name="Picture 3" descr="husserl"/>
          <p:cNvPicPr>
            <a:picLocks noChangeAspect="1" noChangeArrowheads="1"/>
          </p:cNvPicPr>
          <p:nvPr/>
        </p:nvPicPr>
        <p:blipFill>
          <a:blip r:embed="rId2"/>
          <a:srcRect/>
          <a:stretch>
            <a:fillRect/>
          </a:stretch>
        </p:blipFill>
        <p:spPr bwMode="auto">
          <a:xfrm>
            <a:off x="1752600" y="457200"/>
            <a:ext cx="1914525" cy="2447925"/>
          </a:xfrm>
          <a:prstGeom prst="rect">
            <a:avLst/>
          </a:prstGeom>
          <a:noFill/>
          <a:ln w="9525">
            <a:noFill/>
            <a:miter lim="800000"/>
            <a:headEnd/>
            <a:tailEnd/>
          </a:ln>
        </p:spPr>
      </p:pic>
      <p:pic>
        <p:nvPicPr>
          <p:cNvPr id="36868" name="Picture 4" descr="Derrida"/>
          <p:cNvPicPr>
            <a:picLocks noChangeAspect="1" noChangeArrowheads="1"/>
          </p:cNvPicPr>
          <p:nvPr/>
        </p:nvPicPr>
        <p:blipFill>
          <a:blip r:embed="rId3"/>
          <a:srcRect/>
          <a:stretch>
            <a:fillRect/>
          </a:stretch>
        </p:blipFill>
        <p:spPr bwMode="auto">
          <a:xfrm>
            <a:off x="0" y="3429000"/>
            <a:ext cx="2438400" cy="2971800"/>
          </a:xfrm>
          <a:prstGeom prst="rect">
            <a:avLst/>
          </a:prstGeom>
          <a:noFill/>
          <a:ln w="9525">
            <a:noFill/>
            <a:miter lim="800000"/>
            <a:headEnd/>
            <a:tailEnd/>
          </a:ln>
        </p:spPr>
      </p:pic>
      <p:pic>
        <p:nvPicPr>
          <p:cNvPr id="36869" name="Picture 5" descr="Husserl123">
            <a:hlinkClick r:id="rId4"/>
          </p:cNvPr>
          <p:cNvPicPr>
            <a:picLocks noChangeAspect="1" noChangeArrowheads="1"/>
          </p:cNvPicPr>
          <p:nvPr/>
        </p:nvPicPr>
        <p:blipFill>
          <a:blip r:embed="rId5"/>
          <a:srcRect/>
          <a:stretch>
            <a:fillRect/>
          </a:stretch>
        </p:blipFill>
        <p:spPr bwMode="auto">
          <a:xfrm>
            <a:off x="0" y="533400"/>
            <a:ext cx="1865313" cy="2362200"/>
          </a:xfrm>
          <a:prstGeom prst="rect">
            <a:avLst/>
          </a:prstGeom>
          <a:noFill/>
          <a:ln w="9525">
            <a:noFill/>
            <a:miter lim="800000"/>
            <a:headEnd/>
            <a:tailEnd/>
          </a:ln>
        </p:spPr>
      </p:pic>
      <p:pic>
        <p:nvPicPr>
          <p:cNvPr id="36870" name="Picture 6" descr="husserl">
            <a:hlinkClick r:id="rId6"/>
          </p:cNvPr>
          <p:cNvPicPr>
            <a:picLocks noChangeAspect="1" noChangeArrowheads="1"/>
          </p:cNvPicPr>
          <p:nvPr/>
        </p:nvPicPr>
        <p:blipFill>
          <a:blip r:embed="rId7"/>
          <a:srcRect/>
          <a:stretch>
            <a:fillRect/>
          </a:stretch>
        </p:blipFill>
        <p:spPr bwMode="auto">
          <a:xfrm>
            <a:off x="3581400" y="609600"/>
            <a:ext cx="1965325" cy="2286000"/>
          </a:xfrm>
          <a:prstGeom prst="rect">
            <a:avLst/>
          </a:prstGeom>
          <a:noFill/>
          <a:ln w="9525">
            <a:noFill/>
            <a:miter lim="800000"/>
            <a:headEnd/>
            <a:tailEnd/>
          </a:ln>
        </p:spPr>
      </p:pic>
      <p:pic>
        <p:nvPicPr>
          <p:cNvPr id="36871" name="Picture 7" descr="husserl">
            <a:hlinkClick r:id="rId8"/>
          </p:cNvPr>
          <p:cNvPicPr>
            <a:picLocks noChangeAspect="1" noChangeArrowheads="1"/>
          </p:cNvPicPr>
          <p:nvPr/>
        </p:nvPicPr>
        <p:blipFill>
          <a:blip r:embed="rId9"/>
          <a:srcRect/>
          <a:stretch>
            <a:fillRect/>
          </a:stretch>
        </p:blipFill>
        <p:spPr bwMode="auto">
          <a:xfrm>
            <a:off x="5486400" y="609600"/>
            <a:ext cx="1722438" cy="2362200"/>
          </a:xfrm>
          <a:prstGeom prst="rect">
            <a:avLst/>
          </a:prstGeom>
          <a:noFill/>
          <a:ln w="9525">
            <a:noFill/>
            <a:miter lim="800000"/>
            <a:headEnd/>
            <a:tailEnd/>
          </a:ln>
        </p:spPr>
      </p:pic>
      <p:pic>
        <p:nvPicPr>
          <p:cNvPr id="36872" name="Picture 8" descr="husserl">
            <a:hlinkClick r:id="rId10"/>
          </p:cNvPr>
          <p:cNvPicPr>
            <a:picLocks noChangeAspect="1" noChangeArrowheads="1"/>
          </p:cNvPicPr>
          <p:nvPr/>
        </p:nvPicPr>
        <p:blipFill>
          <a:blip r:embed="rId11"/>
          <a:srcRect/>
          <a:stretch>
            <a:fillRect/>
          </a:stretch>
        </p:blipFill>
        <p:spPr bwMode="auto">
          <a:xfrm>
            <a:off x="7239000" y="609600"/>
            <a:ext cx="1951038" cy="2362200"/>
          </a:xfrm>
          <a:prstGeom prst="rect">
            <a:avLst/>
          </a:prstGeom>
          <a:noFill/>
          <a:ln w="9525">
            <a:noFill/>
            <a:miter lim="800000"/>
            <a:headEnd/>
            <a:tailEnd/>
          </a:ln>
        </p:spPr>
      </p:pic>
      <p:pic>
        <p:nvPicPr>
          <p:cNvPr id="36873" name="Picture 9" descr="bild1">
            <a:hlinkClick r:id="rId12"/>
          </p:cNvPr>
          <p:cNvPicPr>
            <a:picLocks noChangeAspect="1" noChangeArrowheads="1"/>
          </p:cNvPicPr>
          <p:nvPr/>
        </p:nvPicPr>
        <p:blipFill>
          <a:blip r:embed="rId13"/>
          <a:srcRect/>
          <a:stretch>
            <a:fillRect/>
          </a:stretch>
        </p:blipFill>
        <p:spPr bwMode="auto">
          <a:xfrm>
            <a:off x="2286000" y="3429000"/>
            <a:ext cx="2217738" cy="3048000"/>
          </a:xfrm>
          <a:prstGeom prst="rect">
            <a:avLst/>
          </a:prstGeom>
          <a:noFill/>
          <a:ln w="9525">
            <a:noFill/>
            <a:miter lim="800000"/>
            <a:headEnd/>
            <a:tailEnd/>
          </a:ln>
        </p:spPr>
      </p:pic>
      <p:pic>
        <p:nvPicPr>
          <p:cNvPr id="36874" name="Picture 10" descr="derrida_lemonde">
            <a:hlinkClick r:id="rId14"/>
          </p:cNvPr>
          <p:cNvPicPr>
            <a:picLocks noChangeAspect="1" noChangeArrowheads="1"/>
          </p:cNvPicPr>
          <p:nvPr/>
        </p:nvPicPr>
        <p:blipFill>
          <a:blip r:embed="rId15"/>
          <a:srcRect/>
          <a:stretch>
            <a:fillRect/>
          </a:stretch>
        </p:blipFill>
        <p:spPr bwMode="auto">
          <a:xfrm>
            <a:off x="4343400" y="3505200"/>
            <a:ext cx="2362200" cy="3048000"/>
          </a:xfrm>
          <a:prstGeom prst="rect">
            <a:avLst/>
          </a:prstGeom>
          <a:noFill/>
          <a:ln w="9525">
            <a:noFill/>
            <a:miter lim="800000"/>
            <a:headEnd/>
            <a:tailEnd/>
          </a:ln>
        </p:spPr>
      </p:pic>
      <p:pic>
        <p:nvPicPr>
          <p:cNvPr id="36875" name="Picture 11" descr="derrida">
            <a:hlinkClick r:id="rId16"/>
          </p:cNvPr>
          <p:cNvPicPr>
            <a:picLocks noChangeAspect="1" noChangeArrowheads="1"/>
          </p:cNvPicPr>
          <p:nvPr/>
        </p:nvPicPr>
        <p:blipFill>
          <a:blip r:embed="rId17"/>
          <a:srcRect/>
          <a:stretch>
            <a:fillRect/>
          </a:stretch>
        </p:blipFill>
        <p:spPr bwMode="auto">
          <a:xfrm>
            <a:off x="6629400" y="3505200"/>
            <a:ext cx="2519363"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Picture 2" descr="caricatura foucault"/>
          <p:cNvPicPr>
            <a:picLocks noChangeAspect="1" noChangeArrowheads="1"/>
          </p:cNvPicPr>
          <p:nvPr/>
        </p:nvPicPr>
        <p:blipFill>
          <a:blip r:embed="rId2"/>
          <a:srcRect/>
          <a:stretch>
            <a:fillRect/>
          </a:stretch>
        </p:blipFill>
        <p:spPr bwMode="auto">
          <a:xfrm>
            <a:off x="1042988" y="2924175"/>
            <a:ext cx="4824412" cy="4070350"/>
          </a:xfrm>
          <a:prstGeom prst="rect">
            <a:avLst/>
          </a:prstGeom>
          <a:noFill/>
          <a:ln w="9525">
            <a:noFill/>
            <a:miter lim="800000"/>
            <a:headEnd/>
            <a:tailEnd/>
          </a:ln>
        </p:spPr>
      </p:pic>
      <p:sp>
        <p:nvSpPr>
          <p:cNvPr id="37891" name="Rectangle 3"/>
          <p:cNvSpPr>
            <a:spLocks noChangeArrowheads="1"/>
          </p:cNvSpPr>
          <p:nvPr/>
        </p:nvSpPr>
        <p:spPr bwMode="auto">
          <a:xfrm>
            <a:off x="8243888" y="0"/>
            <a:ext cx="900112" cy="68580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s-ES_tradnl">
              <a:latin typeface="Calibri" pitchFamily="-105" charset="0"/>
            </a:endParaRPr>
          </a:p>
        </p:txBody>
      </p:sp>
      <p:sp>
        <p:nvSpPr>
          <p:cNvPr id="37892" name="Text Box 4"/>
          <p:cNvSpPr txBox="1">
            <a:spLocks noChangeArrowheads="1"/>
          </p:cNvSpPr>
          <p:nvPr/>
        </p:nvSpPr>
        <p:spPr bwMode="auto">
          <a:xfrm rot="5400000">
            <a:off x="4426744" y="2140744"/>
            <a:ext cx="6858000" cy="2576512"/>
          </a:xfrm>
          <a:prstGeom prst="rect">
            <a:avLst/>
          </a:prstGeom>
          <a:noFill/>
          <a:ln w="9525">
            <a:noFill/>
            <a:miter lim="800000"/>
            <a:headEnd/>
            <a:tailEnd/>
          </a:ln>
        </p:spPr>
        <p:txBody>
          <a:bodyPr>
            <a:prstTxWarp prst="textNoShape">
              <a:avLst/>
            </a:prstTxWarp>
            <a:spAutoFit/>
          </a:bodyPr>
          <a:lstStyle/>
          <a:p>
            <a:pPr algn="ctr">
              <a:spcBef>
                <a:spcPct val="50000"/>
              </a:spcBef>
            </a:pPr>
            <a:r>
              <a:rPr lang="es-MX" sz="3200">
                <a:solidFill>
                  <a:srgbClr val="FFFF00"/>
                </a:solidFill>
                <a:latin typeface="Century Gothic" pitchFamily="-105" charset="0"/>
              </a:rPr>
              <a:t>Michel foucault: el desafio de Damian</a:t>
            </a:r>
          </a:p>
          <a:p>
            <a:pPr algn="ctr">
              <a:spcBef>
                <a:spcPct val="50000"/>
              </a:spcBef>
            </a:pPr>
            <a:endParaRPr lang="es-ES" sz="6600">
              <a:solidFill>
                <a:srgbClr val="333333"/>
              </a:solidFill>
              <a:latin typeface="Century Gothic" pitchFamily="-105" charset="0"/>
            </a:endParaRPr>
          </a:p>
        </p:txBody>
      </p:sp>
      <p:pic>
        <p:nvPicPr>
          <p:cNvPr id="37893" name="Picture 5" descr="foucault"/>
          <p:cNvPicPr>
            <a:picLocks noGrp="1" noChangeAspect="1" noChangeArrowheads="1"/>
          </p:cNvPicPr>
          <p:nvPr>
            <p:ph sz="quarter" idx="1"/>
          </p:nvPr>
        </p:nvPicPr>
        <p:blipFill>
          <a:blip r:embed="rId3"/>
          <a:srcRect/>
          <a:stretch>
            <a:fillRect/>
          </a:stretch>
        </p:blipFill>
        <p:spPr>
          <a:xfrm>
            <a:off x="2411413" y="0"/>
            <a:ext cx="2952750" cy="2936875"/>
          </a:xfrm>
        </p:spPr>
      </p:pic>
      <p:pic>
        <p:nvPicPr>
          <p:cNvPr id="37894" name="Picture 6" descr="Foucault-ene"/>
          <p:cNvPicPr>
            <a:picLocks noGrp="1" noChangeAspect="1" noChangeArrowheads="1"/>
          </p:cNvPicPr>
          <p:nvPr>
            <p:ph sz="quarter" idx="2"/>
          </p:nvPr>
        </p:nvPicPr>
        <p:blipFill>
          <a:blip r:embed="rId4"/>
          <a:srcRect/>
          <a:stretch>
            <a:fillRect/>
          </a:stretch>
        </p:blipFill>
        <p:spPr>
          <a:xfrm>
            <a:off x="0" y="3284538"/>
            <a:ext cx="2078038" cy="3573462"/>
          </a:xfrm>
        </p:spPr>
      </p:pic>
      <p:pic>
        <p:nvPicPr>
          <p:cNvPr id="37895" name="Picture 7" descr="manif"/>
          <p:cNvPicPr>
            <a:picLocks noGrp="1" noChangeAspect="1" noChangeArrowheads="1"/>
          </p:cNvPicPr>
          <p:nvPr>
            <p:ph sz="quarter" idx="3"/>
          </p:nvPr>
        </p:nvPicPr>
        <p:blipFill>
          <a:blip r:embed="rId5"/>
          <a:srcRect/>
          <a:stretch>
            <a:fillRect/>
          </a:stretch>
        </p:blipFill>
        <p:spPr>
          <a:xfrm>
            <a:off x="5741988" y="3141663"/>
            <a:ext cx="2408237" cy="3716337"/>
          </a:xfrm>
        </p:spPr>
      </p:pic>
      <p:pic>
        <p:nvPicPr>
          <p:cNvPr id="37896" name="Picture 8" descr="foucault"/>
          <p:cNvPicPr>
            <a:picLocks noGrp="1" noChangeAspect="1" noChangeArrowheads="1"/>
          </p:cNvPicPr>
          <p:nvPr>
            <p:ph sz="quarter" idx="4"/>
          </p:nvPr>
        </p:nvPicPr>
        <p:blipFill>
          <a:blip r:embed="rId6"/>
          <a:srcRect/>
          <a:stretch>
            <a:fillRect/>
          </a:stretch>
        </p:blipFill>
        <p:spPr>
          <a:xfrm>
            <a:off x="5148263" y="0"/>
            <a:ext cx="2970212" cy="3213100"/>
          </a:xfrm>
        </p:spPr>
      </p:pic>
      <p:pic>
        <p:nvPicPr>
          <p:cNvPr id="37897" name="Picture 9" descr="Michel%20Foucault%20sw"/>
          <p:cNvPicPr>
            <a:picLocks noChangeAspect="1" noChangeArrowheads="1"/>
          </p:cNvPicPr>
          <p:nvPr/>
        </p:nvPicPr>
        <p:blipFill>
          <a:blip r:embed="rId7"/>
          <a:srcRect/>
          <a:stretch>
            <a:fillRect/>
          </a:stretch>
        </p:blipFill>
        <p:spPr bwMode="auto">
          <a:xfrm>
            <a:off x="0" y="0"/>
            <a:ext cx="2438400" cy="327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8243888" y="0"/>
            <a:ext cx="900112" cy="68580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s-ES_tradnl">
              <a:latin typeface="Calibri" pitchFamily="-105" charset="0"/>
            </a:endParaRPr>
          </a:p>
        </p:txBody>
      </p:sp>
      <p:sp>
        <p:nvSpPr>
          <p:cNvPr id="38915" name="Text Box 3"/>
          <p:cNvSpPr txBox="1">
            <a:spLocks noChangeArrowheads="1"/>
          </p:cNvSpPr>
          <p:nvPr/>
        </p:nvSpPr>
        <p:spPr bwMode="auto">
          <a:xfrm rot="5400000">
            <a:off x="5331619" y="2864644"/>
            <a:ext cx="6858000" cy="1128712"/>
          </a:xfrm>
          <a:prstGeom prst="rect">
            <a:avLst/>
          </a:prstGeom>
          <a:noFill/>
          <a:ln w="9525">
            <a:noFill/>
            <a:miter lim="800000"/>
            <a:headEnd/>
            <a:tailEnd/>
          </a:ln>
        </p:spPr>
        <p:txBody>
          <a:bodyPr>
            <a:prstTxWarp prst="textNoShape">
              <a:avLst/>
            </a:prstTxWarp>
            <a:spAutoFit/>
          </a:bodyPr>
          <a:lstStyle/>
          <a:p>
            <a:pPr algn="ctr">
              <a:spcBef>
                <a:spcPct val="50000"/>
              </a:spcBef>
            </a:pPr>
            <a:r>
              <a:rPr lang="es-ES_tradnl" sz="6800">
                <a:solidFill>
                  <a:srgbClr val="333333"/>
                </a:solidFill>
                <a:latin typeface="Century Gothic" pitchFamily="-105" charset="0"/>
              </a:rPr>
              <a:t>jacques derrida</a:t>
            </a:r>
            <a:endParaRPr lang="es-ES" sz="6800">
              <a:solidFill>
                <a:srgbClr val="333333"/>
              </a:solidFill>
              <a:latin typeface="Century Gothic" pitchFamily="-105" charset="0"/>
            </a:endParaRPr>
          </a:p>
        </p:txBody>
      </p:sp>
      <p:sp>
        <p:nvSpPr>
          <p:cNvPr id="12292" name="Rectangle 4"/>
          <p:cNvSpPr>
            <a:spLocks noGrp="1" noChangeArrowheads="1"/>
          </p:cNvSpPr>
          <p:nvPr>
            <p:ph sz="half" idx="1"/>
          </p:nvPr>
        </p:nvSpPr>
        <p:spPr>
          <a:xfrm>
            <a:off x="4140200" y="765175"/>
            <a:ext cx="4176713" cy="2016125"/>
          </a:xfrm>
        </p:spPr>
        <p:txBody>
          <a:bodyPr rtlCol="0">
            <a:normAutofit fontScale="92500" lnSpcReduction="10000"/>
          </a:bodyPr>
          <a:lstStyle/>
          <a:p>
            <a:pPr eaLnBrk="1" fontAlgn="auto" hangingPunct="1">
              <a:spcAft>
                <a:spcPts val="0"/>
              </a:spcAft>
              <a:buFontTx/>
              <a:buNone/>
              <a:defRPr/>
            </a:pPr>
            <a:r>
              <a:rPr lang="es-ES_tradnl" sz="3200" b="1" dirty="0" smtClean="0">
                <a:ea typeface="+mn-ea"/>
                <a:cs typeface="+mn-cs"/>
              </a:rPr>
              <a:t>DE</a:t>
            </a:r>
          </a:p>
          <a:p>
            <a:pPr eaLnBrk="1" fontAlgn="auto" hangingPunct="1">
              <a:spcAft>
                <a:spcPts val="0"/>
              </a:spcAft>
              <a:buFontTx/>
              <a:buNone/>
              <a:defRPr/>
            </a:pPr>
            <a:endParaRPr lang="es-ES_tradnl" sz="3200" b="1" dirty="0" smtClean="0">
              <a:ea typeface="+mn-ea"/>
              <a:cs typeface="+mn-cs"/>
            </a:endParaRPr>
          </a:p>
          <a:p>
            <a:pPr eaLnBrk="1" fontAlgn="auto" hangingPunct="1">
              <a:spcAft>
                <a:spcPts val="0"/>
              </a:spcAft>
              <a:buFontTx/>
              <a:buNone/>
              <a:defRPr/>
            </a:pPr>
            <a:r>
              <a:rPr lang="es-ES_tradnl" sz="3200" b="1" dirty="0" smtClean="0">
                <a:ea typeface="+mn-ea"/>
                <a:cs typeface="+mn-cs"/>
              </a:rPr>
              <a:t>CONSTRUCCION</a:t>
            </a:r>
          </a:p>
          <a:p>
            <a:pPr eaLnBrk="1" fontAlgn="auto" hangingPunct="1">
              <a:spcAft>
                <a:spcPts val="0"/>
              </a:spcAft>
              <a:buFontTx/>
              <a:buNone/>
              <a:defRPr/>
            </a:pPr>
            <a:r>
              <a:rPr lang="es-ES" dirty="0">
                <a:ea typeface="+mn-ea"/>
                <a:cs typeface="+mn-cs"/>
              </a:rPr>
              <a:t> </a:t>
            </a:r>
          </a:p>
          <a:p>
            <a:pPr eaLnBrk="1" fontAlgn="auto" hangingPunct="1">
              <a:spcAft>
                <a:spcPts val="0"/>
              </a:spcAft>
              <a:buFontTx/>
              <a:buNone/>
              <a:defRPr/>
            </a:pPr>
            <a:endParaRPr lang="es-ES" dirty="0">
              <a:ea typeface="+mn-ea"/>
              <a:cs typeface="+mn-cs"/>
            </a:endParaRPr>
          </a:p>
        </p:txBody>
      </p:sp>
      <p:sp>
        <p:nvSpPr>
          <p:cNvPr id="38917" name="Rectangle 5"/>
          <p:cNvSpPr>
            <a:spLocks noChangeArrowheads="1"/>
          </p:cNvSpPr>
          <p:nvPr/>
        </p:nvSpPr>
        <p:spPr bwMode="auto">
          <a:xfrm rot="-1129984">
            <a:off x="2124075" y="4868863"/>
            <a:ext cx="8172450" cy="914400"/>
          </a:xfrm>
          <a:prstGeom prst="rect">
            <a:avLst/>
          </a:prstGeom>
          <a:noFill/>
          <a:ln w="9525">
            <a:noFill/>
            <a:miter lim="800000"/>
            <a:headEnd/>
            <a:tailEnd/>
          </a:ln>
        </p:spPr>
        <p:txBody>
          <a:bodyPr anchor="ctr">
            <a:prstTxWarp prst="textNoShape">
              <a:avLst/>
            </a:prstTxWarp>
            <a:spAutoFit/>
          </a:bodyPr>
          <a:lstStyle/>
          <a:p>
            <a:pPr algn="just"/>
            <a:r>
              <a:rPr lang="es-ES_tradnl" sz="5400">
                <a:latin typeface="Calibri" pitchFamily="-105" charset="0"/>
              </a:rPr>
              <a:t>Différence/Difféance</a:t>
            </a:r>
          </a:p>
        </p:txBody>
      </p:sp>
      <p:sp>
        <p:nvSpPr>
          <p:cNvPr id="38918" name="Text Box 6"/>
          <p:cNvSpPr txBox="1">
            <a:spLocks noChangeArrowheads="1"/>
          </p:cNvSpPr>
          <p:nvPr/>
        </p:nvSpPr>
        <p:spPr bwMode="auto">
          <a:xfrm rot="1651513">
            <a:off x="3924300" y="3644900"/>
            <a:ext cx="4679950" cy="762000"/>
          </a:xfrm>
          <a:prstGeom prst="rect">
            <a:avLst/>
          </a:prstGeom>
          <a:noFill/>
          <a:ln w="9525">
            <a:noFill/>
            <a:miter lim="800000"/>
            <a:headEnd/>
            <a:tailEnd/>
          </a:ln>
        </p:spPr>
        <p:txBody>
          <a:bodyPr>
            <a:prstTxWarp prst="textNoShape">
              <a:avLst/>
            </a:prstTxWarp>
            <a:spAutoFit/>
          </a:bodyPr>
          <a:lstStyle/>
          <a:p>
            <a:pPr>
              <a:spcBef>
                <a:spcPct val="50000"/>
              </a:spcBef>
            </a:pPr>
            <a:r>
              <a:rPr lang="es-ES" sz="4400">
                <a:latin typeface="Calibri" pitchFamily="-105" charset="0"/>
              </a:rPr>
              <a:t>archiescritura</a:t>
            </a:r>
          </a:p>
        </p:txBody>
      </p:sp>
      <p:pic>
        <p:nvPicPr>
          <p:cNvPr id="38919" name="Picture 7" descr="descc"/>
          <p:cNvPicPr>
            <a:picLocks noGrp="1" noChangeAspect="1" noChangeArrowheads="1"/>
          </p:cNvPicPr>
          <p:nvPr>
            <p:ph sz="half" idx="2"/>
          </p:nvPr>
        </p:nvPicPr>
        <p:blipFill>
          <a:blip r:embed="rId2"/>
          <a:srcRect/>
          <a:stretch>
            <a:fillRect/>
          </a:stretch>
        </p:blipFill>
        <p:spPr>
          <a:xfrm>
            <a:off x="41275" y="0"/>
            <a:ext cx="3956050" cy="6021388"/>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rot="-5400000">
            <a:off x="-2176462" y="3478212"/>
            <a:ext cx="5448300" cy="1311275"/>
          </a:xfrm>
          <a:prstGeom prst="rect">
            <a:avLst/>
          </a:prstGeom>
          <a:noFill/>
          <a:ln w="9525">
            <a:noFill/>
            <a:miter lim="800000"/>
            <a:headEnd/>
            <a:tailEnd/>
          </a:ln>
        </p:spPr>
        <p:txBody>
          <a:bodyPr>
            <a:prstTxWarp prst="textNoShape">
              <a:avLst/>
            </a:prstTxWarp>
            <a:spAutoFit/>
          </a:bodyPr>
          <a:lstStyle/>
          <a:p>
            <a:r>
              <a:rPr lang="es-CL" sz="8000" b="1">
                <a:solidFill>
                  <a:srgbClr val="99CCFF"/>
                </a:solidFill>
                <a:latin typeface="Trebuchet MS" pitchFamily="-105" charset="0"/>
              </a:rPr>
              <a:t>  </a:t>
            </a:r>
            <a:r>
              <a:rPr lang="es-CL" sz="5400" b="1">
                <a:solidFill>
                  <a:srgbClr val="FFFF99"/>
                </a:solidFill>
                <a:latin typeface="Trebuchet MS" pitchFamily="-105" charset="0"/>
              </a:rPr>
              <a:t>Teoria Crítica</a:t>
            </a:r>
            <a:endParaRPr lang="es-ES" sz="5400" b="1">
              <a:solidFill>
                <a:srgbClr val="FFFF99"/>
              </a:solidFill>
              <a:latin typeface="Trebuchet MS" pitchFamily="-105" charset="0"/>
            </a:endParaRPr>
          </a:p>
        </p:txBody>
      </p:sp>
      <p:sp>
        <p:nvSpPr>
          <p:cNvPr id="39939" name="Rectangle 3"/>
          <p:cNvSpPr>
            <a:spLocks noChangeArrowheads="1"/>
          </p:cNvSpPr>
          <p:nvPr/>
        </p:nvSpPr>
        <p:spPr bwMode="auto">
          <a:xfrm>
            <a:off x="338138" y="161925"/>
            <a:ext cx="8061325" cy="946150"/>
          </a:xfrm>
          <a:prstGeom prst="rect">
            <a:avLst/>
          </a:prstGeom>
          <a:noFill/>
          <a:ln w="38100">
            <a:noFill/>
            <a:miter lim="800000"/>
            <a:headEnd/>
            <a:tailEnd/>
          </a:ln>
        </p:spPr>
        <p:txBody>
          <a:bodyPr wrap="none" lIns="90000" tIns="46800" rIns="90000" bIns="46800">
            <a:prstTxWarp prst="textNoShape">
              <a:avLst/>
            </a:prstTxWarp>
            <a:spAutoFit/>
          </a:bodyPr>
          <a:lstStyle/>
          <a:p>
            <a:r>
              <a:rPr lang="es-CL" sz="2800" b="1">
                <a:latin typeface="Tahoma" pitchFamily="-105" charset="0"/>
              </a:rPr>
              <a:t>De Kant a la Escuela de Frankfurt: dialéctica</a:t>
            </a:r>
          </a:p>
          <a:p>
            <a:r>
              <a:rPr lang="es-CL" sz="2800" b="1">
                <a:latin typeface="Tahoma" pitchFamily="-105" charset="0"/>
              </a:rPr>
              <a:t>Negativa, ruina, constelación, crítica.</a:t>
            </a:r>
          </a:p>
        </p:txBody>
      </p:sp>
      <p:sp>
        <p:nvSpPr>
          <p:cNvPr id="39940" name="Line 4"/>
          <p:cNvSpPr>
            <a:spLocks noChangeShapeType="1"/>
          </p:cNvSpPr>
          <p:nvPr/>
        </p:nvSpPr>
        <p:spPr bwMode="auto">
          <a:xfrm>
            <a:off x="1042988" y="3427413"/>
            <a:ext cx="7993062" cy="0"/>
          </a:xfrm>
          <a:prstGeom prst="line">
            <a:avLst/>
          </a:prstGeom>
          <a:noFill/>
          <a:ln w="38100">
            <a:solidFill>
              <a:srgbClr val="FF6600"/>
            </a:solidFill>
            <a:round/>
            <a:headEnd/>
            <a:tailEnd type="triangle" w="med" len="med"/>
          </a:ln>
        </p:spPr>
        <p:txBody>
          <a:bodyPr lIns="90000" tIns="46800" rIns="90000" bIns="46800" anchor="ctr">
            <a:prstTxWarp prst="textNoShape">
              <a:avLst/>
            </a:prstTxWarp>
            <a:spAutoFit/>
          </a:bodyPr>
          <a:lstStyle/>
          <a:p>
            <a:endParaRPr lang="es-ES_tradnl"/>
          </a:p>
        </p:txBody>
      </p:sp>
      <p:sp>
        <p:nvSpPr>
          <p:cNvPr id="39941" name="Text Box 5"/>
          <p:cNvSpPr txBox="1">
            <a:spLocks noChangeArrowheads="1"/>
          </p:cNvSpPr>
          <p:nvPr/>
        </p:nvSpPr>
        <p:spPr bwMode="auto">
          <a:xfrm>
            <a:off x="3922713" y="2924175"/>
            <a:ext cx="682625" cy="366713"/>
          </a:xfrm>
          <a:prstGeom prst="rect">
            <a:avLst/>
          </a:prstGeom>
          <a:noFill/>
          <a:ln w="38100">
            <a:noFill/>
            <a:miter lim="800000"/>
            <a:headEnd/>
            <a:tailEnd/>
          </a:ln>
        </p:spPr>
        <p:txBody>
          <a:bodyPr wrap="none" lIns="90000" tIns="46800" rIns="90000" bIns="46800">
            <a:prstTxWarp prst="textNoShape">
              <a:avLst/>
            </a:prstTxWarp>
            <a:spAutoFit/>
          </a:bodyPr>
          <a:lstStyle/>
          <a:p>
            <a:r>
              <a:rPr lang="es-MX">
                <a:solidFill>
                  <a:srgbClr val="000066"/>
                </a:solidFill>
                <a:latin typeface="Tahoma" pitchFamily="-105" charset="0"/>
              </a:rPr>
              <a:t>1817</a:t>
            </a:r>
            <a:endParaRPr lang="es-ES">
              <a:solidFill>
                <a:srgbClr val="000066"/>
              </a:solidFill>
              <a:latin typeface="Tahoma" pitchFamily="-105" charset="0"/>
            </a:endParaRPr>
          </a:p>
        </p:txBody>
      </p:sp>
      <p:sp>
        <p:nvSpPr>
          <p:cNvPr id="39942" name="Text Box 6"/>
          <p:cNvSpPr txBox="1">
            <a:spLocks noChangeArrowheads="1"/>
          </p:cNvSpPr>
          <p:nvPr/>
        </p:nvSpPr>
        <p:spPr bwMode="auto">
          <a:xfrm>
            <a:off x="1690688" y="2924175"/>
            <a:ext cx="865187" cy="366713"/>
          </a:xfrm>
          <a:prstGeom prst="rect">
            <a:avLst/>
          </a:prstGeom>
          <a:noFill/>
          <a:ln w="38100">
            <a:noFill/>
            <a:miter lim="800000"/>
            <a:headEnd/>
            <a:tailEnd/>
          </a:ln>
        </p:spPr>
        <p:txBody>
          <a:bodyPr lIns="90000" tIns="46800" rIns="90000" bIns="46800">
            <a:prstTxWarp prst="textNoShape">
              <a:avLst/>
            </a:prstTxWarp>
            <a:spAutoFit/>
          </a:bodyPr>
          <a:lstStyle/>
          <a:p>
            <a:r>
              <a:rPr lang="es-MX">
                <a:solidFill>
                  <a:srgbClr val="000066"/>
                </a:solidFill>
                <a:latin typeface="Tahoma" pitchFamily="-105" charset="0"/>
              </a:rPr>
              <a:t>1776</a:t>
            </a:r>
            <a:endParaRPr lang="es-ES">
              <a:solidFill>
                <a:srgbClr val="000066"/>
              </a:solidFill>
              <a:latin typeface="Tahoma" pitchFamily="-105" charset="0"/>
            </a:endParaRPr>
          </a:p>
        </p:txBody>
      </p:sp>
      <p:sp>
        <p:nvSpPr>
          <p:cNvPr id="39943" name="Text Box 7"/>
          <p:cNvSpPr txBox="1">
            <a:spLocks noChangeArrowheads="1"/>
          </p:cNvSpPr>
          <p:nvPr/>
        </p:nvSpPr>
        <p:spPr bwMode="auto">
          <a:xfrm>
            <a:off x="7380288" y="2924175"/>
            <a:ext cx="863600" cy="366713"/>
          </a:xfrm>
          <a:prstGeom prst="rect">
            <a:avLst/>
          </a:prstGeom>
          <a:noFill/>
          <a:ln w="38100">
            <a:noFill/>
            <a:miter lim="800000"/>
            <a:headEnd/>
            <a:tailEnd/>
          </a:ln>
        </p:spPr>
        <p:txBody>
          <a:bodyPr lIns="90000" tIns="46800" rIns="90000" bIns="46800">
            <a:prstTxWarp prst="textNoShape">
              <a:avLst/>
            </a:prstTxWarp>
            <a:spAutoFit/>
          </a:bodyPr>
          <a:lstStyle/>
          <a:p>
            <a:r>
              <a:rPr lang="es-MX">
                <a:solidFill>
                  <a:srgbClr val="000066"/>
                </a:solidFill>
                <a:latin typeface="Tahoma" pitchFamily="-105" charset="0"/>
              </a:rPr>
              <a:t>1990</a:t>
            </a:r>
            <a:endParaRPr lang="es-ES">
              <a:solidFill>
                <a:srgbClr val="000066"/>
              </a:solidFill>
              <a:latin typeface="Tahoma" pitchFamily="-105" charset="0"/>
            </a:endParaRPr>
          </a:p>
        </p:txBody>
      </p:sp>
      <p:sp>
        <p:nvSpPr>
          <p:cNvPr id="39944" name="Text Box 8"/>
          <p:cNvSpPr txBox="1">
            <a:spLocks noChangeArrowheads="1"/>
          </p:cNvSpPr>
          <p:nvPr/>
        </p:nvSpPr>
        <p:spPr bwMode="auto">
          <a:xfrm>
            <a:off x="7523163" y="3500438"/>
            <a:ext cx="901700" cy="366712"/>
          </a:xfrm>
          <a:prstGeom prst="rect">
            <a:avLst/>
          </a:prstGeom>
          <a:noFill/>
          <a:ln w="38100">
            <a:noFill/>
            <a:miter lim="800000"/>
            <a:headEnd/>
            <a:tailEnd/>
          </a:ln>
        </p:spPr>
        <p:txBody>
          <a:bodyPr wrap="none" lIns="90000" tIns="46800" rIns="90000" bIns="46800">
            <a:prstTxWarp prst="textNoShape">
              <a:avLst/>
            </a:prstTxWarp>
            <a:spAutoFit/>
          </a:bodyPr>
          <a:lstStyle/>
          <a:p>
            <a:r>
              <a:rPr lang="es-MX" b="1">
                <a:solidFill>
                  <a:srgbClr val="000066"/>
                </a:solidFill>
                <a:latin typeface="Tahoma" pitchFamily="-105" charset="0"/>
              </a:rPr>
              <a:t>Porter</a:t>
            </a:r>
            <a:endParaRPr lang="es-ES" b="1">
              <a:solidFill>
                <a:srgbClr val="000066"/>
              </a:solidFill>
              <a:latin typeface="Tahoma" pitchFamily="-105" charset="0"/>
            </a:endParaRPr>
          </a:p>
        </p:txBody>
      </p:sp>
      <p:sp>
        <p:nvSpPr>
          <p:cNvPr id="39945" name="Text Box 9"/>
          <p:cNvSpPr txBox="1">
            <a:spLocks noChangeArrowheads="1"/>
          </p:cNvSpPr>
          <p:nvPr/>
        </p:nvSpPr>
        <p:spPr bwMode="auto">
          <a:xfrm>
            <a:off x="3995738" y="3427413"/>
            <a:ext cx="1778000" cy="366712"/>
          </a:xfrm>
          <a:prstGeom prst="rect">
            <a:avLst/>
          </a:prstGeom>
          <a:noFill/>
          <a:ln w="38100">
            <a:noFill/>
            <a:miter lim="800000"/>
            <a:headEnd/>
            <a:tailEnd/>
          </a:ln>
        </p:spPr>
        <p:txBody>
          <a:bodyPr wrap="none" lIns="90000" tIns="46800" rIns="90000" bIns="46800">
            <a:prstTxWarp prst="textNoShape">
              <a:avLst/>
            </a:prstTxWarp>
            <a:spAutoFit/>
          </a:bodyPr>
          <a:lstStyle/>
          <a:p>
            <a:r>
              <a:rPr lang="es-MX" b="1">
                <a:solidFill>
                  <a:srgbClr val="000066"/>
                </a:solidFill>
                <a:latin typeface="Tahoma" pitchFamily="-105" charset="0"/>
              </a:rPr>
              <a:t>David Ricardo</a:t>
            </a:r>
            <a:endParaRPr lang="es-ES" b="1">
              <a:solidFill>
                <a:srgbClr val="000066"/>
              </a:solidFill>
              <a:latin typeface="Tahoma" pitchFamily="-105" charset="0"/>
            </a:endParaRPr>
          </a:p>
        </p:txBody>
      </p:sp>
      <p:sp>
        <p:nvSpPr>
          <p:cNvPr id="39946" name="Text Box 10"/>
          <p:cNvSpPr txBox="1">
            <a:spLocks noChangeArrowheads="1"/>
          </p:cNvSpPr>
          <p:nvPr/>
        </p:nvSpPr>
        <p:spPr bwMode="auto">
          <a:xfrm>
            <a:off x="1330325" y="3427413"/>
            <a:ext cx="1574800" cy="366712"/>
          </a:xfrm>
          <a:prstGeom prst="rect">
            <a:avLst/>
          </a:prstGeom>
          <a:noFill/>
          <a:ln w="38100">
            <a:noFill/>
            <a:miter lim="800000"/>
            <a:headEnd/>
            <a:tailEnd/>
          </a:ln>
        </p:spPr>
        <p:txBody>
          <a:bodyPr wrap="none" lIns="90000" tIns="46800" rIns="90000" bIns="46800">
            <a:prstTxWarp prst="textNoShape">
              <a:avLst/>
            </a:prstTxWarp>
            <a:spAutoFit/>
          </a:bodyPr>
          <a:lstStyle/>
          <a:p>
            <a:r>
              <a:rPr lang="es-MX" b="1">
                <a:solidFill>
                  <a:srgbClr val="000066"/>
                </a:solidFill>
                <a:latin typeface="Tahoma" pitchFamily="-105" charset="0"/>
              </a:rPr>
              <a:t>Adam Smith</a:t>
            </a:r>
            <a:endParaRPr lang="es-ES" b="1">
              <a:solidFill>
                <a:srgbClr val="000066"/>
              </a:solidFill>
              <a:latin typeface="Tahoma" pitchFamily="-105" charset="0"/>
            </a:endParaRPr>
          </a:p>
        </p:txBody>
      </p:sp>
      <p:sp>
        <p:nvSpPr>
          <p:cNvPr id="39947" name="Line 11"/>
          <p:cNvSpPr>
            <a:spLocks noChangeShapeType="1"/>
          </p:cNvSpPr>
          <p:nvPr/>
        </p:nvSpPr>
        <p:spPr bwMode="auto">
          <a:xfrm>
            <a:off x="2122488" y="3355975"/>
            <a:ext cx="0" cy="144463"/>
          </a:xfrm>
          <a:prstGeom prst="line">
            <a:avLst/>
          </a:prstGeom>
          <a:noFill/>
          <a:ln w="38100">
            <a:solidFill>
              <a:srgbClr val="000066"/>
            </a:solidFill>
            <a:round/>
            <a:headEnd/>
            <a:tailEnd/>
          </a:ln>
        </p:spPr>
        <p:txBody>
          <a:bodyPr lIns="90000" tIns="46800" rIns="90000" bIns="46800" anchor="ctr">
            <a:prstTxWarp prst="textNoShape">
              <a:avLst/>
            </a:prstTxWarp>
            <a:spAutoFit/>
          </a:bodyPr>
          <a:lstStyle/>
          <a:p>
            <a:endParaRPr lang="es-ES_tradnl"/>
          </a:p>
        </p:txBody>
      </p:sp>
      <p:sp>
        <p:nvSpPr>
          <p:cNvPr id="39948" name="Line 12"/>
          <p:cNvSpPr>
            <a:spLocks noChangeShapeType="1"/>
          </p:cNvSpPr>
          <p:nvPr/>
        </p:nvSpPr>
        <p:spPr bwMode="auto">
          <a:xfrm>
            <a:off x="4211638" y="3355975"/>
            <a:ext cx="0" cy="144463"/>
          </a:xfrm>
          <a:prstGeom prst="line">
            <a:avLst/>
          </a:prstGeom>
          <a:noFill/>
          <a:ln w="38100">
            <a:solidFill>
              <a:srgbClr val="000066"/>
            </a:solidFill>
            <a:round/>
            <a:headEnd/>
            <a:tailEnd/>
          </a:ln>
        </p:spPr>
        <p:txBody>
          <a:bodyPr lIns="90000" tIns="46800" rIns="90000" bIns="46800" anchor="ctr">
            <a:prstTxWarp prst="textNoShape">
              <a:avLst/>
            </a:prstTxWarp>
            <a:spAutoFit/>
          </a:bodyPr>
          <a:lstStyle/>
          <a:p>
            <a:endParaRPr lang="es-ES_tradnl"/>
          </a:p>
        </p:txBody>
      </p:sp>
      <p:sp>
        <p:nvSpPr>
          <p:cNvPr id="39949" name="Line 13"/>
          <p:cNvSpPr>
            <a:spLocks noChangeShapeType="1"/>
          </p:cNvSpPr>
          <p:nvPr/>
        </p:nvSpPr>
        <p:spPr bwMode="auto">
          <a:xfrm>
            <a:off x="7885113" y="3355975"/>
            <a:ext cx="0" cy="144463"/>
          </a:xfrm>
          <a:prstGeom prst="line">
            <a:avLst/>
          </a:prstGeom>
          <a:noFill/>
          <a:ln w="38100">
            <a:solidFill>
              <a:srgbClr val="000066"/>
            </a:solidFill>
            <a:round/>
            <a:headEnd/>
            <a:tailEnd/>
          </a:ln>
        </p:spPr>
        <p:txBody>
          <a:bodyPr lIns="90000" tIns="46800" rIns="90000" bIns="46800" anchor="ctr">
            <a:prstTxWarp prst="textNoShape">
              <a:avLst/>
            </a:prstTxWarp>
            <a:spAutoFit/>
          </a:bodyPr>
          <a:lstStyle/>
          <a:p>
            <a:endParaRPr lang="es-ES_tradnl"/>
          </a:p>
        </p:txBody>
      </p:sp>
      <p:sp>
        <p:nvSpPr>
          <p:cNvPr id="39950" name="Line 14"/>
          <p:cNvSpPr>
            <a:spLocks noChangeShapeType="1"/>
          </p:cNvSpPr>
          <p:nvPr/>
        </p:nvSpPr>
        <p:spPr bwMode="auto">
          <a:xfrm>
            <a:off x="1042988" y="3355975"/>
            <a:ext cx="0" cy="144463"/>
          </a:xfrm>
          <a:prstGeom prst="line">
            <a:avLst/>
          </a:prstGeom>
          <a:noFill/>
          <a:ln w="38100">
            <a:solidFill>
              <a:srgbClr val="000066"/>
            </a:solidFill>
            <a:round/>
            <a:headEnd/>
            <a:tailEnd/>
          </a:ln>
        </p:spPr>
        <p:txBody>
          <a:bodyPr lIns="90000" tIns="46800" rIns="90000" bIns="46800" anchor="ctr">
            <a:prstTxWarp prst="textNoShape">
              <a:avLst/>
            </a:prstTxWarp>
            <a:spAutoFit/>
          </a:bodyPr>
          <a:lstStyle/>
          <a:p>
            <a:endParaRPr lang="es-ES_tradnl"/>
          </a:p>
        </p:txBody>
      </p:sp>
      <p:sp>
        <p:nvSpPr>
          <p:cNvPr id="39951" name="Line 15"/>
          <p:cNvSpPr>
            <a:spLocks noChangeShapeType="1"/>
          </p:cNvSpPr>
          <p:nvPr/>
        </p:nvSpPr>
        <p:spPr bwMode="auto">
          <a:xfrm>
            <a:off x="971550" y="1916113"/>
            <a:ext cx="1008063" cy="0"/>
          </a:xfrm>
          <a:prstGeom prst="line">
            <a:avLst/>
          </a:prstGeom>
          <a:noFill/>
          <a:ln w="25400">
            <a:solidFill>
              <a:srgbClr val="000066"/>
            </a:solidFill>
            <a:prstDash val="sysDot"/>
            <a:round/>
            <a:headEnd/>
            <a:tailEnd type="triangle" w="med" len="med"/>
          </a:ln>
        </p:spPr>
        <p:txBody>
          <a:bodyPr lIns="90000" tIns="46800" rIns="90000" bIns="46800" anchor="ctr">
            <a:prstTxWarp prst="textNoShape">
              <a:avLst/>
            </a:prstTxWarp>
            <a:spAutoFit/>
          </a:bodyPr>
          <a:lstStyle/>
          <a:p>
            <a:endParaRPr lang="es-ES_tradnl"/>
          </a:p>
        </p:txBody>
      </p:sp>
      <p:sp>
        <p:nvSpPr>
          <p:cNvPr id="39952" name="Line 16"/>
          <p:cNvSpPr>
            <a:spLocks noChangeShapeType="1"/>
          </p:cNvSpPr>
          <p:nvPr/>
        </p:nvSpPr>
        <p:spPr bwMode="auto">
          <a:xfrm>
            <a:off x="2195513" y="1916113"/>
            <a:ext cx="1728787" cy="0"/>
          </a:xfrm>
          <a:prstGeom prst="line">
            <a:avLst/>
          </a:prstGeom>
          <a:noFill/>
          <a:ln w="63500">
            <a:solidFill>
              <a:srgbClr val="000066"/>
            </a:solidFill>
            <a:prstDash val="sysDot"/>
            <a:round/>
            <a:headEnd/>
            <a:tailEnd type="triangle" w="med" len="med"/>
          </a:ln>
        </p:spPr>
        <p:txBody>
          <a:bodyPr lIns="90000" tIns="46800" rIns="90000" bIns="46800" anchor="ctr">
            <a:prstTxWarp prst="textNoShape">
              <a:avLst/>
            </a:prstTxWarp>
            <a:spAutoFit/>
          </a:bodyPr>
          <a:lstStyle/>
          <a:p>
            <a:endParaRPr lang="es-ES_tradnl"/>
          </a:p>
        </p:txBody>
      </p:sp>
      <p:sp>
        <p:nvSpPr>
          <p:cNvPr id="39953" name="Line 17"/>
          <p:cNvSpPr>
            <a:spLocks noChangeShapeType="1"/>
          </p:cNvSpPr>
          <p:nvPr/>
        </p:nvSpPr>
        <p:spPr bwMode="auto">
          <a:xfrm>
            <a:off x="4140200" y="1916113"/>
            <a:ext cx="1728788" cy="0"/>
          </a:xfrm>
          <a:prstGeom prst="line">
            <a:avLst/>
          </a:prstGeom>
          <a:noFill/>
          <a:ln w="114300">
            <a:solidFill>
              <a:srgbClr val="000066"/>
            </a:solidFill>
            <a:prstDash val="sysDot"/>
            <a:round/>
            <a:headEnd/>
            <a:tailEnd type="triangle" w="med" len="med"/>
          </a:ln>
        </p:spPr>
        <p:txBody>
          <a:bodyPr lIns="90000" tIns="46800" rIns="90000" bIns="46800" anchor="ctr">
            <a:prstTxWarp prst="textNoShape">
              <a:avLst/>
            </a:prstTxWarp>
            <a:spAutoFit/>
          </a:bodyPr>
          <a:lstStyle/>
          <a:p>
            <a:endParaRPr lang="es-ES_tradnl"/>
          </a:p>
        </p:txBody>
      </p:sp>
      <p:sp>
        <p:nvSpPr>
          <p:cNvPr id="39954" name="Line 18"/>
          <p:cNvSpPr>
            <a:spLocks noChangeShapeType="1"/>
          </p:cNvSpPr>
          <p:nvPr/>
        </p:nvSpPr>
        <p:spPr bwMode="auto">
          <a:xfrm>
            <a:off x="6256338" y="1916113"/>
            <a:ext cx="1728787" cy="0"/>
          </a:xfrm>
          <a:prstGeom prst="line">
            <a:avLst/>
          </a:prstGeom>
          <a:noFill/>
          <a:ln w="190500">
            <a:solidFill>
              <a:srgbClr val="000066"/>
            </a:solidFill>
            <a:prstDash val="sysDot"/>
            <a:round/>
            <a:headEnd/>
            <a:tailEnd type="triangle" w="med" len="med"/>
          </a:ln>
        </p:spPr>
        <p:txBody>
          <a:bodyPr lIns="90000" tIns="46800" rIns="90000" bIns="46800" anchor="ctr">
            <a:prstTxWarp prst="textNoShape">
              <a:avLst/>
            </a:prstTxWarp>
            <a:spAutoFit/>
          </a:bodyPr>
          <a:lstStyle/>
          <a:p>
            <a:endParaRPr lang="es-ES_tradnl"/>
          </a:p>
        </p:txBody>
      </p:sp>
      <p:pic>
        <p:nvPicPr>
          <p:cNvPr id="39955" name="Picture 19"/>
          <p:cNvPicPr>
            <a:picLocks noChangeAspect="1" noChangeArrowheads="1"/>
          </p:cNvPicPr>
          <p:nvPr/>
        </p:nvPicPr>
        <p:blipFill>
          <a:blip r:embed="rId3"/>
          <a:srcRect/>
          <a:stretch>
            <a:fillRect/>
          </a:stretch>
        </p:blipFill>
        <p:spPr bwMode="auto">
          <a:xfrm>
            <a:off x="1979613" y="4868863"/>
            <a:ext cx="1296987" cy="458787"/>
          </a:xfrm>
          <a:prstGeom prst="rect">
            <a:avLst/>
          </a:prstGeom>
          <a:noFill/>
          <a:ln w="38100">
            <a:noFill/>
            <a:miter lim="800000"/>
            <a:headEnd/>
            <a:tailEnd/>
          </a:ln>
        </p:spPr>
      </p:pic>
      <p:pic>
        <p:nvPicPr>
          <p:cNvPr id="39956" name="Picture 20" descr="philosopher_juergen"/>
          <p:cNvPicPr>
            <a:picLocks noChangeAspect="1" noChangeArrowheads="1"/>
          </p:cNvPicPr>
          <p:nvPr/>
        </p:nvPicPr>
        <p:blipFill>
          <a:blip r:embed="rId4"/>
          <a:srcRect/>
          <a:stretch>
            <a:fillRect/>
          </a:stretch>
        </p:blipFill>
        <p:spPr bwMode="auto">
          <a:xfrm>
            <a:off x="1187450" y="4005263"/>
            <a:ext cx="3744913" cy="2447925"/>
          </a:xfrm>
          <a:prstGeom prst="rect">
            <a:avLst/>
          </a:prstGeom>
          <a:noFill/>
          <a:ln w="9525">
            <a:noFill/>
            <a:miter lim="800000"/>
            <a:headEnd/>
            <a:tailEnd/>
          </a:ln>
        </p:spPr>
      </p:pic>
      <p:pic>
        <p:nvPicPr>
          <p:cNvPr id="39957" name="Picture 21" descr="iconsoc01"/>
          <p:cNvPicPr>
            <a:picLocks noChangeAspect="1" noChangeArrowheads="1"/>
          </p:cNvPicPr>
          <p:nvPr/>
        </p:nvPicPr>
        <p:blipFill>
          <a:blip r:embed="rId5"/>
          <a:srcRect/>
          <a:stretch>
            <a:fillRect/>
          </a:stretch>
        </p:blipFill>
        <p:spPr bwMode="auto">
          <a:xfrm>
            <a:off x="971550" y="1285875"/>
            <a:ext cx="8172450" cy="2574925"/>
          </a:xfrm>
          <a:prstGeom prst="rect">
            <a:avLst/>
          </a:prstGeom>
          <a:noFill/>
          <a:ln w="9525">
            <a:noFill/>
            <a:miter lim="800000"/>
            <a:headEnd/>
            <a:tailEnd/>
          </a:ln>
        </p:spPr>
      </p:pic>
      <p:pic>
        <p:nvPicPr>
          <p:cNvPr id="39958" name="Picture 22" descr="kant"/>
          <p:cNvPicPr>
            <a:picLocks noChangeAspect="1" noChangeArrowheads="1"/>
          </p:cNvPicPr>
          <p:nvPr/>
        </p:nvPicPr>
        <p:blipFill>
          <a:blip r:embed="rId6"/>
          <a:srcRect/>
          <a:stretch>
            <a:fillRect/>
          </a:stretch>
        </p:blipFill>
        <p:spPr bwMode="auto">
          <a:xfrm>
            <a:off x="5111750" y="3933825"/>
            <a:ext cx="3563938" cy="2505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s-ES">
                <a:ea typeface="ＭＳ Ｐゴシック" pitchFamily="-105" charset="-128"/>
                <a:cs typeface="ＭＳ Ｐゴシック" pitchFamily="-105" charset="-128"/>
              </a:rPr>
              <a:t>Niklas Luhmann</a:t>
            </a:r>
          </a:p>
        </p:txBody>
      </p:sp>
      <p:sp>
        <p:nvSpPr>
          <p:cNvPr id="41987" name="Rectangle 3"/>
          <p:cNvSpPr>
            <a:spLocks noGrp="1" noChangeArrowheads="1"/>
          </p:cNvSpPr>
          <p:nvPr>
            <p:ph type="body" sz="half" idx="1"/>
          </p:nvPr>
        </p:nvSpPr>
        <p:spPr/>
        <p:txBody>
          <a:bodyPr/>
          <a:lstStyle/>
          <a:p>
            <a:pPr eaLnBrk="1" hangingPunct="1">
              <a:lnSpc>
                <a:spcPct val="90000"/>
              </a:lnSpc>
              <a:buFontTx/>
              <a:buNone/>
            </a:pPr>
            <a:r>
              <a:rPr lang="es-ES">
                <a:ea typeface="ＭＳ Ｐゴシック" pitchFamily="-105" charset="-128"/>
                <a:cs typeface="ＭＳ Ｐゴシック" pitchFamily="-105" charset="-128"/>
              </a:rPr>
              <a:t>   Para la sobrevivencia de las relaciones sistema/entorno se opera por selección contingente donde el </a:t>
            </a:r>
            <a:r>
              <a:rPr lang="es-ES">
                <a:solidFill>
                  <a:srgbClr val="FF0000"/>
                </a:solidFill>
                <a:ea typeface="ＭＳ Ｐゴシック" pitchFamily="-105" charset="-128"/>
                <a:cs typeface="ＭＳ Ｐゴシック" pitchFamily="-105" charset="-128"/>
              </a:rPr>
              <a:t>concepto clave es la negación.</a:t>
            </a:r>
          </a:p>
          <a:p>
            <a:pPr eaLnBrk="1" hangingPunct="1">
              <a:lnSpc>
                <a:spcPct val="90000"/>
              </a:lnSpc>
              <a:buFontTx/>
              <a:buNone/>
            </a:pPr>
            <a:endParaRPr lang="es-ES" sz="2400">
              <a:ea typeface="ＭＳ Ｐゴシック" pitchFamily="-105" charset="-128"/>
              <a:cs typeface="ＭＳ Ｐゴシック" pitchFamily="-105" charset="-128"/>
            </a:endParaRPr>
          </a:p>
          <a:p>
            <a:pPr eaLnBrk="1" hangingPunct="1">
              <a:lnSpc>
                <a:spcPct val="90000"/>
              </a:lnSpc>
              <a:buFontTx/>
              <a:buNone/>
            </a:pPr>
            <a:r>
              <a:rPr lang="es-ES" sz="2400">
                <a:ea typeface="ＭＳ Ｐゴシック" pitchFamily="-105" charset="-128"/>
                <a:cs typeface="ＭＳ Ｐゴシック" pitchFamily="-105" charset="-128"/>
              </a:rPr>
              <a:t>	</a:t>
            </a:r>
          </a:p>
        </p:txBody>
      </p:sp>
      <p:pic>
        <p:nvPicPr>
          <p:cNvPr id="41988" name="Picture 4" descr="luhmann"/>
          <p:cNvPicPr>
            <a:picLocks noGrp="1" noChangeAspect="1" noChangeArrowheads="1"/>
          </p:cNvPicPr>
          <p:nvPr>
            <p:ph sz="quarter" idx="3"/>
          </p:nvPr>
        </p:nvPicPr>
        <p:blipFill>
          <a:blip r:embed="rId2"/>
          <a:srcRect/>
          <a:stretch>
            <a:fillRect/>
          </a:stretch>
        </p:blipFill>
        <p:spPr>
          <a:xfrm>
            <a:off x="5867400" y="2205038"/>
            <a:ext cx="2736850" cy="3108325"/>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7" name="Rectangle 3"/>
          <p:cNvSpPr>
            <a:spLocks noGrp="1" noChangeArrowheads="1"/>
          </p:cNvSpPr>
          <p:nvPr>
            <p:ph type="body" idx="4294967295"/>
          </p:nvPr>
        </p:nvSpPr>
        <p:spPr>
          <a:xfrm>
            <a:off x="0" y="606425"/>
            <a:ext cx="8229600" cy="5519738"/>
          </a:xfrm>
        </p:spPr>
        <p:txBody>
          <a:bodyPr rtlCol="0">
            <a:normAutofit lnSpcReduction="10000"/>
          </a:bodyPr>
          <a:lstStyle/>
          <a:p>
            <a:pPr eaLnBrk="1" fontAlgn="auto" hangingPunct="1">
              <a:spcAft>
                <a:spcPts val="0"/>
              </a:spcAft>
              <a:buFontTx/>
              <a:buNone/>
              <a:defRPr/>
            </a:pPr>
            <a:r>
              <a:rPr lang="es-ES" dirty="0">
                <a:solidFill>
                  <a:srgbClr val="FF0000"/>
                </a:solidFill>
                <a:ea typeface="+mn-ea"/>
                <a:cs typeface="+mn-cs"/>
              </a:rPr>
              <a:t>    </a:t>
            </a:r>
            <a:r>
              <a:rPr lang="es-ES" dirty="0" smtClean="0">
                <a:solidFill>
                  <a:srgbClr val="FF0000"/>
                </a:solidFill>
                <a:ea typeface="+mn-ea"/>
                <a:cs typeface="+mn-cs"/>
              </a:rPr>
              <a:t>  </a:t>
            </a:r>
            <a:r>
              <a:rPr lang="es-ES" dirty="0">
                <a:solidFill>
                  <a:srgbClr val="FF0000"/>
                </a:solidFill>
                <a:ea typeface="+mn-ea"/>
                <a:cs typeface="+mn-cs"/>
              </a:rPr>
              <a:t>Son propuestas post estructuralistas,</a:t>
            </a:r>
            <a:r>
              <a:rPr lang="es-ES" dirty="0" smtClean="0">
                <a:solidFill>
                  <a:srgbClr val="FF0000"/>
                </a:solidFill>
                <a:ea typeface="+mn-ea"/>
                <a:cs typeface="+mn-cs"/>
              </a:rPr>
              <a:t> </a:t>
            </a:r>
          </a:p>
          <a:p>
            <a:pPr eaLnBrk="1" fontAlgn="auto" hangingPunct="1">
              <a:spcAft>
                <a:spcPts val="0"/>
              </a:spcAft>
              <a:buFontTx/>
              <a:buNone/>
              <a:defRPr/>
            </a:pPr>
            <a:r>
              <a:rPr lang="es-ES" dirty="0" smtClean="0">
                <a:solidFill>
                  <a:srgbClr val="FF0000"/>
                </a:solidFill>
                <a:ea typeface="+mn-ea"/>
                <a:cs typeface="+mn-cs"/>
              </a:rPr>
              <a:t>	  post </a:t>
            </a:r>
            <a:r>
              <a:rPr lang="es-ES" dirty="0">
                <a:solidFill>
                  <a:srgbClr val="FF0000"/>
                </a:solidFill>
                <a:ea typeface="+mn-ea"/>
                <a:cs typeface="+mn-cs"/>
              </a:rPr>
              <a:t>convencionales,</a:t>
            </a:r>
            <a:r>
              <a:rPr lang="es-ES" dirty="0" smtClean="0">
                <a:solidFill>
                  <a:srgbClr val="FF0000"/>
                </a:solidFill>
                <a:ea typeface="+mn-ea"/>
                <a:cs typeface="+mn-cs"/>
              </a:rPr>
              <a:t> </a:t>
            </a:r>
          </a:p>
          <a:p>
            <a:pPr eaLnBrk="1" fontAlgn="auto" hangingPunct="1">
              <a:spcAft>
                <a:spcPts val="0"/>
              </a:spcAft>
              <a:buFontTx/>
              <a:buNone/>
              <a:defRPr/>
            </a:pPr>
            <a:r>
              <a:rPr lang="es-ES" dirty="0" smtClean="0">
                <a:solidFill>
                  <a:srgbClr val="FF0000"/>
                </a:solidFill>
                <a:ea typeface="+mn-ea"/>
                <a:cs typeface="+mn-cs"/>
              </a:rPr>
              <a:t>      post metafísicas</a:t>
            </a:r>
          </a:p>
          <a:p>
            <a:pPr eaLnBrk="1" fontAlgn="auto" hangingPunct="1">
              <a:spcAft>
                <a:spcPts val="0"/>
              </a:spcAft>
              <a:buFontTx/>
              <a:buNone/>
              <a:defRPr/>
            </a:pPr>
            <a:endParaRPr lang="es-ES" dirty="0" smtClean="0">
              <a:solidFill>
                <a:srgbClr val="FF0000"/>
              </a:solidFill>
              <a:ea typeface="+mn-ea"/>
              <a:cs typeface="+mn-cs"/>
            </a:endParaRPr>
          </a:p>
          <a:p>
            <a:pPr eaLnBrk="1" fontAlgn="auto" hangingPunct="1">
              <a:spcAft>
                <a:spcPts val="0"/>
              </a:spcAft>
              <a:buFontTx/>
              <a:buNone/>
              <a:defRPr/>
            </a:pPr>
            <a:r>
              <a:rPr lang="es-ES" sz="2400" dirty="0" smtClean="0">
                <a:ea typeface="+mn-ea"/>
                <a:cs typeface="+mn-cs"/>
              </a:rPr>
              <a:t>  - TS sin el Sujeto como principio explicativo</a:t>
            </a:r>
          </a:p>
          <a:p>
            <a:pPr eaLnBrk="1" fontAlgn="auto" hangingPunct="1">
              <a:spcAft>
                <a:spcPts val="0"/>
              </a:spcAft>
              <a:buFontTx/>
              <a:buNone/>
              <a:defRPr/>
            </a:pPr>
            <a:r>
              <a:rPr lang="es-ES" sz="2400" dirty="0" smtClean="0">
                <a:ea typeface="+mn-ea"/>
                <a:cs typeface="+mn-cs"/>
              </a:rPr>
              <a:t>  - La unidad contiene diversidad (1 = múltiple)</a:t>
            </a:r>
          </a:p>
          <a:p>
            <a:pPr eaLnBrk="1" fontAlgn="auto" hangingPunct="1">
              <a:spcAft>
                <a:spcPts val="0"/>
              </a:spcAft>
              <a:buFontTx/>
              <a:buNone/>
              <a:defRPr/>
            </a:pPr>
            <a:r>
              <a:rPr lang="es-ES" sz="2400" dirty="0" smtClean="0">
                <a:ea typeface="+mn-ea"/>
                <a:cs typeface="+mn-cs"/>
              </a:rPr>
              <a:t>  - Teoría/práctica</a:t>
            </a:r>
          </a:p>
          <a:p>
            <a:pPr eaLnBrk="1" fontAlgn="auto" hangingPunct="1">
              <a:spcAft>
                <a:spcPts val="0"/>
              </a:spcAft>
              <a:buFontTx/>
              <a:buNone/>
              <a:defRPr/>
            </a:pPr>
            <a:r>
              <a:rPr lang="es-ES" sz="2400" dirty="0" smtClean="0">
                <a:ea typeface="+mn-ea"/>
                <a:cs typeface="+mn-cs"/>
              </a:rPr>
              <a:t>  - Tiempo/espacio</a:t>
            </a:r>
          </a:p>
          <a:p>
            <a:pPr eaLnBrk="1" fontAlgn="auto" hangingPunct="1">
              <a:spcAft>
                <a:spcPts val="0"/>
              </a:spcAft>
              <a:buFontTx/>
              <a:buNone/>
              <a:defRPr/>
            </a:pPr>
            <a:r>
              <a:rPr lang="es-ES" sz="2400" dirty="0" smtClean="0">
                <a:ea typeface="+mn-ea"/>
                <a:cs typeface="+mn-cs"/>
              </a:rPr>
              <a:t>  - Derrumba a lógica del “o” ≠  conservador/crítico</a:t>
            </a:r>
          </a:p>
          <a:p>
            <a:pPr eaLnBrk="1" fontAlgn="auto" hangingPunct="1">
              <a:spcAft>
                <a:spcPts val="0"/>
              </a:spcAft>
              <a:buFontTx/>
              <a:buNone/>
              <a:defRPr/>
            </a:pPr>
            <a:r>
              <a:rPr lang="es-ES" sz="2400" dirty="0" smtClean="0">
                <a:ea typeface="+mn-ea"/>
                <a:cs typeface="+mn-cs"/>
              </a:rPr>
              <a:t>  - Supera toda noción de sistematización de la práctica</a:t>
            </a:r>
          </a:p>
          <a:p>
            <a:pPr eaLnBrk="1" fontAlgn="auto" hangingPunct="1">
              <a:spcAft>
                <a:spcPts val="0"/>
              </a:spcAft>
              <a:buFontTx/>
              <a:buNone/>
              <a:defRPr/>
            </a:pPr>
            <a:r>
              <a:rPr lang="es-ES" sz="2400" dirty="0" smtClean="0">
                <a:ea typeface="+mn-ea"/>
                <a:cs typeface="+mn-cs"/>
              </a:rPr>
              <a:t>  - Derrumba la ideología del dato: distinguiéndola de la importancia analítica</a:t>
            </a:r>
          </a:p>
          <a:p>
            <a:pPr eaLnBrk="1" fontAlgn="auto" hangingPunct="1">
              <a:spcAft>
                <a:spcPts val="0"/>
              </a:spcAft>
              <a:buFontTx/>
              <a:buNone/>
              <a:defRPr/>
            </a:pPr>
            <a:endParaRPr lang="es-ES" sz="2400" dirty="0" smtClean="0">
              <a:ea typeface="+mn-ea"/>
              <a:cs typeface="+mn-cs"/>
            </a:endParaRPr>
          </a:p>
          <a:p>
            <a:pPr eaLnBrk="1" fontAlgn="auto" hangingPunct="1">
              <a:spcAft>
                <a:spcPts val="0"/>
              </a:spcAft>
              <a:buFontTx/>
              <a:buNone/>
              <a:defRPr/>
            </a:pPr>
            <a:endParaRPr lang="es-ES" sz="2400" dirty="0" smtClean="0">
              <a:ea typeface="+mn-ea"/>
              <a:cs typeface="+mn-cs"/>
            </a:endParaRPr>
          </a:p>
          <a:p>
            <a:pPr eaLnBrk="1" fontAlgn="auto" hangingPunct="1">
              <a:spcAft>
                <a:spcPts val="0"/>
              </a:spcAft>
              <a:buFontTx/>
              <a:buNone/>
              <a:defRPr/>
            </a:pPr>
            <a:endParaRPr lang="es-ES" sz="2400" dirty="0">
              <a:ea typeface="+mn-ea"/>
              <a:cs typeface="+mn-cs"/>
            </a:endParaRPr>
          </a:p>
          <a:p>
            <a:pPr eaLnBrk="1" fontAlgn="auto" hangingPunct="1">
              <a:spcAft>
                <a:spcPts val="0"/>
              </a:spcAft>
              <a:buFontTx/>
              <a:buNone/>
              <a:defRPr/>
            </a:pPr>
            <a:endParaRPr lang="es-MX" sz="2400" dirty="0">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Imagen 1"/>
          <p:cNvPicPr>
            <a:picLocks noChangeAspect="1"/>
          </p:cNvPicPr>
          <p:nvPr/>
        </p:nvPicPr>
        <p:blipFill>
          <a:blip r:embed="rId2"/>
          <a:srcRect/>
          <a:stretch>
            <a:fillRect/>
          </a:stretch>
        </p:blipFill>
        <p:spPr bwMode="auto">
          <a:xfrm>
            <a:off x="3619500" y="2476500"/>
            <a:ext cx="1905000" cy="1905000"/>
          </a:xfrm>
          <a:prstGeom prst="rect">
            <a:avLst/>
          </a:prstGeom>
          <a:noFill/>
          <a:ln w="9525">
            <a:noFill/>
            <a:miter lim="800000"/>
            <a:headEnd/>
            <a:tailEnd/>
          </a:ln>
        </p:spPr>
      </p:pic>
      <p:pic>
        <p:nvPicPr>
          <p:cNvPr id="43011" name="Imagen 2"/>
          <p:cNvPicPr>
            <a:picLocks noChangeAspect="1"/>
          </p:cNvPicPr>
          <p:nvPr/>
        </p:nvPicPr>
        <p:blipFill>
          <a:blip r:embed="rId3"/>
          <a:srcRect/>
          <a:stretch>
            <a:fillRect/>
          </a:stretch>
        </p:blipFill>
        <p:spPr bwMode="auto">
          <a:xfrm>
            <a:off x="5886450" y="304800"/>
            <a:ext cx="2520950" cy="2590800"/>
          </a:xfrm>
          <a:prstGeom prst="rect">
            <a:avLst/>
          </a:prstGeom>
          <a:noFill/>
          <a:ln w="9525">
            <a:noFill/>
            <a:miter lim="800000"/>
            <a:headEnd/>
            <a:tailEnd/>
          </a:ln>
        </p:spPr>
      </p:pic>
      <p:pic>
        <p:nvPicPr>
          <p:cNvPr id="43012" name="Imagen 3"/>
          <p:cNvPicPr>
            <a:picLocks noChangeAspect="1"/>
          </p:cNvPicPr>
          <p:nvPr/>
        </p:nvPicPr>
        <p:blipFill>
          <a:blip r:embed="rId4"/>
          <a:srcRect/>
          <a:stretch>
            <a:fillRect/>
          </a:stretch>
        </p:blipFill>
        <p:spPr bwMode="auto">
          <a:xfrm>
            <a:off x="5586413" y="4419600"/>
            <a:ext cx="3100387" cy="2314575"/>
          </a:xfrm>
          <a:prstGeom prst="rect">
            <a:avLst/>
          </a:prstGeom>
          <a:noFill/>
          <a:ln w="9525">
            <a:noFill/>
            <a:miter lim="800000"/>
            <a:headEnd/>
            <a:tailEnd/>
          </a:ln>
        </p:spPr>
      </p:pic>
      <p:pic>
        <p:nvPicPr>
          <p:cNvPr id="43013" name="Imagen 4"/>
          <p:cNvPicPr>
            <a:picLocks noChangeAspect="1"/>
          </p:cNvPicPr>
          <p:nvPr/>
        </p:nvPicPr>
        <p:blipFill>
          <a:blip r:embed="rId5"/>
          <a:srcRect/>
          <a:stretch>
            <a:fillRect/>
          </a:stretch>
        </p:blipFill>
        <p:spPr bwMode="auto">
          <a:xfrm>
            <a:off x="457200" y="304800"/>
            <a:ext cx="2971800" cy="6438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srcRect/>
          <a:stretch>
            <a:fillRect/>
          </a:stretch>
        </p:blipFill>
        <p:spPr bwMode="auto">
          <a:xfrm>
            <a:off x="0" y="-26988"/>
            <a:ext cx="9144000" cy="5976938"/>
          </a:xfrm>
          <a:prstGeom prst="rect">
            <a:avLst/>
          </a:prstGeom>
          <a:noFill/>
          <a:ln w="9525">
            <a:noFill/>
            <a:miter lim="800000"/>
            <a:headEnd/>
            <a:tailEnd/>
          </a:ln>
        </p:spPr>
      </p:pic>
      <p:sp>
        <p:nvSpPr>
          <p:cNvPr id="44035" name="Text Box 3"/>
          <p:cNvSpPr txBox="1">
            <a:spLocks noChangeArrowheads="1"/>
          </p:cNvSpPr>
          <p:nvPr/>
        </p:nvSpPr>
        <p:spPr bwMode="auto">
          <a:xfrm>
            <a:off x="381000" y="6113463"/>
            <a:ext cx="8728075" cy="461962"/>
          </a:xfrm>
          <a:prstGeom prst="rect">
            <a:avLst/>
          </a:prstGeom>
          <a:noFill/>
          <a:ln w="9525">
            <a:noFill/>
            <a:miter lim="800000"/>
            <a:headEnd/>
            <a:tailEnd/>
          </a:ln>
        </p:spPr>
        <p:txBody>
          <a:bodyPr>
            <a:prstTxWarp prst="textNoShape">
              <a:avLst/>
            </a:prstTxWarp>
            <a:spAutoFit/>
          </a:bodyPr>
          <a:lstStyle/>
          <a:p>
            <a:r>
              <a:rPr lang="en-US" sz="2400">
                <a:latin typeface="Calibri" pitchFamily="-105" charset="0"/>
              </a:rPr>
              <a:t>Constelacion, Dispositivo, Observación 2º orden Esferas Reificaciones</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ítulo 1"/>
          <p:cNvSpPr>
            <a:spLocks noGrp="1"/>
          </p:cNvSpPr>
          <p:nvPr>
            <p:ph type="title"/>
          </p:nvPr>
        </p:nvSpPr>
        <p:spPr/>
        <p:txBody>
          <a:bodyPr/>
          <a:lstStyle/>
          <a:p>
            <a:pPr eaLnBrk="1" hangingPunct="1"/>
            <a:r>
              <a:rPr lang="es-ES_tradnl" sz="2800" smtClean="0">
                <a:solidFill>
                  <a:srgbClr val="FF0000"/>
                </a:solidFill>
                <a:ea typeface="ＭＳ Ｐゴシック" pitchFamily="-105" charset="-128"/>
                <a:cs typeface="ＭＳ Ｐゴシック" pitchFamily="-105" charset="-128"/>
              </a:rPr>
              <a:t>GIRAR LA INTERVENCION SOCIAL</a:t>
            </a:r>
            <a:br>
              <a:rPr lang="es-ES_tradnl" sz="2800" smtClean="0">
                <a:solidFill>
                  <a:srgbClr val="FF0000"/>
                </a:solidFill>
                <a:ea typeface="ＭＳ Ｐゴシック" pitchFamily="-105" charset="-128"/>
                <a:cs typeface="ＭＳ Ｐゴシック" pitchFamily="-105" charset="-128"/>
              </a:rPr>
            </a:br>
            <a:r>
              <a:rPr lang="es-ES_tradnl" sz="2800" smtClean="0">
                <a:solidFill>
                  <a:srgbClr val="FF0000"/>
                </a:solidFill>
                <a:ea typeface="ＭＳ Ｐゴシック" pitchFamily="-105" charset="-128"/>
                <a:cs typeface="ＭＳ Ｐゴシック" pitchFamily="-105" charset="-128"/>
              </a:rPr>
              <a:t>Iluminar visiones anacrónicas</a:t>
            </a:r>
          </a:p>
        </p:txBody>
      </p:sp>
      <p:sp>
        <p:nvSpPr>
          <p:cNvPr id="46083" name="Marcador de contenido 2"/>
          <p:cNvSpPr>
            <a:spLocks noGrp="1"/>
          </p:cNvSpPr>
          <p:nvPr>
            <p:ph idx="1"/>
          </p:nvPr>
        </p:nvSpPr>
        <p:spPr/>
        <p:txBody>
          <a:bodyPr/>
          <a:lstStyle/>
          <a:p>
            <a:pPr eaLnBrk="1" hangingPunct="1">
              <a:buFont typeface="Arial" pitchFamily="-105" charset="0"/>
              <a:buNone/>
            </a:pPr>
            <a:endParaRPr lang="es-ES_tradnl" smtClean="0">
              <a:ea typeface="ＭＳ Ｐゴシック" pitchFamily="-105" charset="-128"/>
              <a:cs typeface="ＭＳ Ｐゴシック" pitchFamily="-105" charset="-128"/>
            </a:endParaRPr>
          </a:p>
          <a:p>
            <a:pPr eaLnBrk="1" hangingPunct="1">
              <a:buFont typeface="Arial" pitchFamily="-105" charset="0"/>
              <a:buNone/>
            </a:pPr>
            <a:endParaRPr lang="es-ES_tradnl" smtClean="0">
              <a:ea typeface="ＭＳ Ｐゴシック" pitchFamily="-105" charset="-128"/>
              <a:cs typeface="ＭＳ Ｐゴシック" pitchFamily="-105" charset="-128"/>
            </a:endParaRPr>
          </a:p>
          <a:p>
            <a:pPr eaLnBrk="1" hangingPunct="1">
              <a:buFont typeface="Arial" pitchFamily="-105" charset="0"/>
              <a:buNone/>
            </a:pPr>
            <a:r>
              <a:rPr lang="es-ES_tradnl" smtClean="0">
                <a:ea typeface="ＭＳ Ｐゴシック" pitchFamily="-105" charset="-128"/>
                <a:cs typeface="ＭＳ Ｐゴシック" pitchFamily="-105" charset="-128"/>
              </a:rPr>
              <a:t>Premisa: No se puede impactar en la esfera pública sin modificar la propia noción de intervención social : hay formas de entenderla que se han vuelto un obstáculo</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ítulo 1"/>
          <p:cNvSpPr>
            <a:spLocks noGrp="1"/>
          </p:cNvSpPr>
          <p:nvPr>
            <p:ph type="title"/>
          </p:nvPr>
        </p:nvSpPr>
        <p:spPr/>
        <p:txBody>
          <a:bodyPr/>
          <a:lstStyle/>
          <a:p>
            <a:pPr eaLnBrk="1" hangingPunct="1"/>
            <a:r>
              <a:rPr lang="es-ES_tradnl" sz="2800" smtClean="0">
                <a:ea typeface="ＭＳ Ｐゴシック" pitchFamily="-105" charset="-128"/>
                <a:cs typeface="ＭＳ Ｐゴシック" pitchFamily="-105" charset="-128"/>
              </a:rPr>
              <a:t> Un concepto posconvencional de intervención social</a:t>
            </a:r>
          </a:p>
        </p:txBody>
      </p:sp>
      <p:graphicFrame>
        <p:nvGraphicFramePr>
          <p:cNvPr id="4" name="Marcador de contenido 3"/>
          <p:cNvGraphicFramePr>
            <a:graphicFrameLocks noGrp="1"/>
          </p:cNvGraphicFramePr>
          <p:nvPr>
            <p:ph idx="1"/>
          </p:nvPr>
        </p:nvGraphicFramePr>
        <p:xfrm>
          <a:off x="457200" y="1600200"/>
          <a:ext cx="8229600" cy="4495799"/>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s-ES_tradnl" dirty="0" smtClean="0"/>
                        <a:t>IS   NO</a:t>
                      </a:r>
                      <a:r>
                        <a:rPr lang="es-ES_tradnl" baseline="0" dirty="0" smtClean="0"/>
                        <a:t> es una ACCION PRACTICA</a:t>
                      </a:r>
                    </a:p>
                    <a:p>
                      <a:r>
                        <a:rPr lang="es-ES_tradnl" baseline="0" dirty="0" smtClean="0"/>
                        <a:t>Distanciada de la teoría</a:t>
                      </a:r>
                    </a:p>
                    <a:p>
                      <a:endParaRPr lang="es-ES_tradnl" baseline="0" dirty="0" smtClean="0"/>
                    </a:p>
                    <a:p>
                      <a:r>
                        <a:rPr lang="es-ES_tradnl" baseline="0" dirty="0" smtClean="0"/>
                        <a:t>Acción Social</a:t>
                      </a:r>
                      <a:endParaRPr lang="es-ES_tradnl" dirty="0"/>
                    </a:p>
                  </a:txBody>
                  <a:tcPr/>
                </a:tc>
                <a:tc>
                  <a:txBody>
                    <a:bodyPr/>
                    <a:lstStyle/>
                    <a:p>
                      <a:r>
                        <a:rPr lang="es-ES_tradnl" dirty="0" smtClean="0"/>
                        <a:t>Es una forma de VER que se comunica</a:t>
                      </a:r>
                    </a:p>
                    <a:p>
                      <a:endParaRPr lang="es-ES_tradnl" dirty="0" smtClean="0"/>
                    </a:p>
                    <a:p>
                      <a:endParaRPr lang="es-ES_tradnl" dirty="0" smtClean="0"/>
                    </a:p>
                    <a:p>
                      <a:r>
                        <a:rPr lang="es-ES_tradnl" dirty="0" smtClean="0"/>
                        <a:t>Comunicación</a:t>
                      </a:r>
                    </a:p>
                    <a:p>
                      <a:r>
                        <a:rPr lang="es-ES_tradnl" dirty="0" smtClean="0"/>
                        <a:t>Acción comunicativa</a:t>
                      </a:r>
                      <a:endParaRPr lang="es-ES_tradnl" dirty="0"/>
                    </a:p>
                  </a:txBody>
                  <a:tcPr/>
                </a:tc>
              </a:tr>
              <a:tr h="370840">
                <a:tc>
                  <a:txBody>
                    <a:bodyPr/>
                    <a:lstStyle/>
                    <a:p>
                      <a:r>
                        <a:rPr lang="es-ES_tradnl" dirty="0" smtClean="0"/>
                        <a:t>NO es una Aplicación</a:t>
                      </a:r>
                      <a:endParaRPr lang="es-ES_tradnl" dirty="0"/>
                    </a:p>
                  </a:txBody>
                  <a:tcPr/>
                </a:tc>
                <a:tc>
                  <a:txBody>
                    <a:bodyPr/>
                    <a:lstStyle/>
                    <a:p>
                      <a:r>
                        <a:rPr lang="es-ES_tradnl" dirty="0" smtClean="0"/>
                        <a:t>Es un sistema de enunciados</a:t>
                      </a:r>
                      <a:r>
                        <a:rPr lang="es-ES_tradnl" baseline="0" dirty="0" smtClean="0"/>
                        <a:t> preñado de consecuencias</a:t>
                      </a:r>
                      <a:endParaRPr lang="es-ES_tradnl" dirty="0"/>
                    </a:p>
                  </a:txBody>
                  <a:tcPr/>
                </a:tc>
              </a:tr>
              <a:tr h="370840">
                <a:tc>
                  <a:txBody>
                    <a:bodyPr/>
                    <a:lstStyle/>
                    <a:p>
                      <a:r>
                        <a:rPr lang="es-ES_tradnl" dirty="0" smtClean="0"/>
                        <a:t>NO es un CARA a CARA</a:t>
                      </a:r>
                    </a:p>
                    <a:p>
                      <a:r>
                        <a:rPr lang="es-ES_tradnl" dirty="0" smtClean="0"/>
                        <a:t>NO trabajamos con personas naturales</a:t>
                      </a:r>
                      <a:endParaRPr lang="es-ES_tradnl" dirty="0"/>
                    </a:p>
                  </a:txBody>
                  <a:tcPr/>
                </a:tc>
                <a:tc>
                  <a:txBody>
                    <a:bodyPr/>
                    <a:lstStyle/>
                    <a:p>
                      <a:r>
                        <a:rPr lang="es-ES_tradnl" dirty="0" smtClean="0"/>
                        <a:t>Es una oferta indirecta </a:t>
                      </a:r>
                      <a:endParaRPr lang="es-ES_tradnl" dirty="0"/>
                    </a:p>
                  </a:txBody>
                  <a:tcPr/>
                </a:tc>
              </a:tr>
              <a:tr h="370840">
                <a:tc>
                  <a:txBody>
                    <a:bodyPr/>
                    <a:lstStyle/>
                    <a:p>
                      <a:r>
                        <a:rPr lang="es-ES_tradnl" dirty="0" smtClean="0"/>
                        <a:t>NO</a:t>
                      </a:r>
                      <a:r>
                        <a:rPr lang="es-ES_tradnl" baseline="0" dirty="0" smtClean="0"/>
                        <a:t> es prescriptiva</a:t>
                      </a:r>
                      <a:endParaRPr lang="es-ES_tradnl" dirty="0"/>
                    </a:p>
                  </a:txBody>
                  <a:tcPr/>
                </a:tc>
                <a:tc>
                  <a:txBody>
                    <a:bodyPr/>
                    <a:lstStyle/>
                    <a:p>
                      <a:r>
                        <a:rPr lang="es-ES_tradnl" dirty="0" smtClean="0"/>
                        <a:t>Es procedimental</a:t>
                      </a:r>
                      <a:endParaRPr lang="es-ES_tradnl" dirty="0"/>
                    </a:p>
                  </a:txBody>
                  <a:tcPr/>
                </a:tc>
              </a:tr>
              <a:tr h="370840">
                <a:tc>
                  <a:txBody>
                    <a:bodyPr/>
                    <a:lstStyle/>
                    <a:p>
                      <a:r>
                        <a:rPr lang="es-ES_tradnl" dirty="0" smtClean="0"/>
                        <a:t>La exclusión no es el AFUERA</a:t>
                      </a:r>
                      <a:endParaRPr lang="es-ES_tradnl" dirty="0"/>
                    </a:p>
                  </a:txBody>
                  <a:tcPr/>
                </a:tc>
                <a:tc>
                  <a:txBody>
                    <a:bodyPr/>
                    <a:lstStyle/>
                    <a:p>
                      <a:r>
                        <a:rPr lang="es-ES_tradnl" dirty="0" smtClean="0"/>
                        <a:t>La</a:t>
                      </a:r>
                      <a:r>
                        <a:rPr lang="es-ES_tradnl" baseline="0" dirty="0" smtClean="0"/>
                        <a:t> exclusión es la Vorágine</a:t>
                      </a:r>
                      <a:endParaRPr lang="es-ES_tradnl" dirty="0"/>
                    </a:p>
                  </a:txBody>
                  <a:tcPr/>
                </a:tc>
              </a:tr>
              <a:tr h="370840">
                <a:tc>
                  <a:txBody>
                    <a:bodyPr/>
                    <a:lstStyle/>
                    <a:p>
                      <a:r>
                        <a:rPr lang="es-ES_tradnl" dirty="0" smtClean="0"/>
                        <a:t>La exclusión puede ser Auto Exclusión</a:t>
                      </a:r>
                      <a:endParaRPr lang="es-ES_tradnl" dirty="0"/>
                    </a:p>
                  </a:txBody>
                  <a:tcPr/>
                </a:tc>
                <a:tc>
                  <a:txBody>
                    <a:bodyPr/>
                    <a:lstStyle/>
                    <a:p>
                      <a:r>
                        <a:rPr lang="es-ES_tradnl" dirty="0" smtClean="0"/>
                        <a:t>Hay exclusiones ilegítimas/legítimas</a:t>
                      </a:r>
                      <a:endParaRPr lang="es-ES_tradnl" dirty="0"/>
                    </a:p>
                  </a:txBody>
                  <a:tcPr/>
                </a:tc>
              </a:tr>
              <a:tr h="370840">
                <a:tc>
                  <a:txBody>
                    <a:bodyPr/>
                    <a:lstStyle/>
                    <a:p>
                      <a:r>
                        <a:rPr lang="es-ES_tradnl" dirty="0" smtClean="0"/>
                        <a:t>“Ellos” están colonizados : elección conservadora</a:t>
                      </a:r>
                      <a:endParaRPr lang="es-ES_tradnl" dirty="0"/>
                    </a:p>
                  </a:txBody>
                  <a:tcPr/>
                </a:tc>
                <a:tc>
                  <a:txBody>
                    <a:bodyPr/>
                    <a:lstStyle/>
                    <a:p>
                      <a:r>
                        <a:rPr lang="es-ES_tradnl" dirty="0" smtClean="0"/>
                        <a:t>Se</a:t>
                      </a:r>
                      <a:r>
                        <a:rPr lang="es-ES_tradnl" baseline="0" dirty="0" smtClean="0"/>
                        <a:t> abre a pluralidad de formas de vida</a:t>
                      </a:r>
                      <a:endParaRPr lang="es-ES_tradnl" dirty="0"/>
                    </a:p>
                  </a:txBody>
                  <a:tcP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74638"/>
            <a:ext cx="8229600" cy="849312"/>
          </a:xfrm>
        </p:spPr>
        <p:txBody>
          <a:bodyPr/>
          <a:lstStyle/>
          <a:p>
            <a:pPr eaLnBrk="1" hangingPunct="1"/>
            <a:r>
              <a:rPr lang="es-MX" sz="2900">
                <a:ea typeface="ＭＳ Ｐゴシック" pitchFamily="-105" charset="-128"/>
                <a:cs typeface="ＭＳ Ｐゴシック" pitchFamily="-105" charset="-128"/>
              </a:rPr>
              <a:t>Modelos de intervención en políticas sociales</a:t>
            </a:r>
          </a:p>
        </p:txBody>
      </p:sp>
      <p:graphicFrame>
        <p:nvGraphicFramePr>
          <p:cNvPr id="33795" name="Group 3"/>
          <p:cNvGraphicFramePr>
            <a:graphicFrameLocks noGrp="1"/>
          </p:cNvGraphicFramePr>
          <p:nvPr>
            <p:ph idx="1"/>
          </p:nvPr>
        </p:nvGraphicFramePr>
        <p:xfrm>
          <a:off x="457200" y="1052513"/>
          <a:ext cx="8229600" cy="5139308"/>
        </p:xfrm>
        <a:graphic>
          <a:graphicData uri="http://schemas.openxmlformats.org/drawingml/2006/table">
            <a:tbl>
              <a:tblPr/>
              <a:tblGrid>
                <a:gridCol w="2743200"/>
                <a:gridCol w="2743200"/>
                <a:gridCol w="2743200"/>
              </a:tblGrid>
              <a:tr h="879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2400" b="0" i="0" u="none" strike="noStrike" cap="none" normalizeH="0" baseline="0">
                          <a:ln>
                            <a:noFill/>
                          </a:ln>
                          <a:solidFill>
                            <a:schemeClr val="tx1"/>
                          </a:solidFill>
                          <a:effectLst/>
                          <a:latin typeface="Arial" pitchFamily="-65" charset="0"/>
                        </a:rPr>
                        <a:t>Función de políticas sociales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2400" b="0" i="0" u="none" strike="noStrike" cap="none" normalizeH="0" baseline="0">
                          <a:ln>
                            <a:noFill/>
                          </a:ln>
                          <a:solidFill>
                            <a:schemeClr val="tx1"/>
                          </a:solidFill>
                          <a:effectLst/>
                          <a:latin typeface="Arial" pitchFamily="-65" charset="0"/>
                        </a:rPr>
                        <a:t>Tipo de Política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2800" b="0" i="0" u="none" strike="noStrike" cap="none" normalizeH="0" baseline="0">
                          <a:ln>
                            <a:noFill/>
                          </a:ln>
                          <a:solidFill>
                            <a:schemeClr val="tx1"/>
                          </a:solidFill>
                          <a:effectLst/>
                          <a:latin typeface="Arial" pitchFamily="-65" charset="0"/>
                        </a:rPr>
                        <a:t>Mirada sobre la realidad social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2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Postración enfermos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Personas pobres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Asistencial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Rehabilitación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Carencias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Énfasis en el individuo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9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Protección Satisfacción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Necesidades básicas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Asegurar mínimos de mejor calidad de vida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Carencias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Capacidades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54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Bienestar sectores sociales Justicia y seguridad social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Inversión en capital humano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Oferta de acceso y calidad de los servicios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Carencias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Capacidades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Oportunidades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01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Bienestar + inclusión social + equidad + cohesión social + ciudadanía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Aumento de inserción social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Énfasis en procesos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 de oportunidades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 de competencias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a:ln>
                            <a:noFill/>
                          </a:ln>
                          <a:solidFill>
                            <a:schemeClr val="tx2"/>
                          </a:solidFill>
                          <a:effectLst/>
                          <a:latin typeface="Arial" pitchFamily="-65" charset="0"/>
                        </a:rPr>
                        <a:t>≥ calidad de servicios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1 Marcador de contenido"/>
          <p:cNvSpPr>
            <a:spLocks noGrp="1"/>
          </p:cNvSpPr>
          <p:nvPr>
            <p:ph idx="4294967295"/>
          </p:nvPr>
        </p:nvSpPr>
        <p:spPr>
          <a:xfrm>
            <a:off x="214313" y="357188"/>
            <a:ext cx="8472487" cy="5649912"/>
          </a:xfrm>
        </p:spPr>
        <p:txBody>
          <a:bodyPr/>
          <a:lstStyle/>
          <a:p>
            <a:pPr marL="447675" indent="-382588" eaLnBrk="1" hangingPunct="1">
              <a:buFontTx/>
              <a:buNone/>
            </a:pPr>
            <a:r>
              <a:rPr lang="es-CL" sz="2400" b="1" smtClean="0">
                <a:solidFill>
                  <a:srgbClr val="FF0000"/>
                </a:solidFill>
                <a:ea typeface="ＭＳ Ｐゴシック" pitchFamily="-105" charset="-128"/>
                <a:cs typeface="ＭＳ Ｐゴシック" pitchFamily="-105" charset="-128"/>
              </a:rPr>
              <a:t>Enfoques contemporáneos en Trabajo Social</a:t>
            </a:r>
            <a:endParaRPr lang="es-CL" sz="2400" b="1">
              <a:solidFill>
                <a:srgbClr val="FF0000"/>
              </a:solidFill>
              <a:ea typeface="ＭＳ Ｐゴシック" pitchFamily="-105" charset="-128"/>
              <a:cs typeface="ＭＳ Ｐゴシック" pitchFamily="-105" charset="-128"/>
            </a:endParaRPr>
          </a:p>
        </p:txBody>
      </p:sp>
      <p:sp>
        <p:nvSpPr>
          <p:cNvPr id="4" name="3 Cubo"/>
          <p:cNvSpPr/>
          <p:nvPr/>
        </p:nvSpPr>
        <p:spPr>
          <a:xfrm>
            <a:off x="1428750" y="1357313"/>
            <a:ext cx="6858000" cy="4143375"/>
          </a:xfrm>
          <a:prstGeom prst="cube">
            <a:avLst/>
          </a:prstGeom>
        </p:spPr>
        <p:style>
          <a:lnRef idx="1">
            <a:schemeClr val="accent4"/>
          </a:lnRef>
          <a:fillRef idx="2">
            <a:schemeClr val="accent4"/>
          </a:fillRef>
          <a:effectRef idx="1">
            <a:schemeClr val="accent4"/>
          </a:effectRef>
          <a:fontRef idx="minor">
            <a:schemeClr val="dk1"/>
          </a:fontRef>
        </p:style>
        <p:txBody>
          <a:bodyPr anchor="ctr">
            <a:prstTxWarp prst="textNoShape">
              <a:avLst/>
            </a:prstTxWarp>
          </a:bodyPr>
          <a:lstStyle/>
          <a:p>
            <a:pPr algn="ctr" fontAlgn="auto">
              <a:spcBef>
                <a:spcPts val="0"/>
              </a:spcBef>
              <a:spcAft>
                <a:spcPts val="0"/>
              </a:spcAft>
              <a:defRPr/>
            </a:pPr>
            <a:r>
              <a:rPr lang="es-ES" b="1">
                <a:solidFill>
                  <a:srgbClr val="000000"/>
                </a:solidFill>
                <a:latin typeface="Century Gothic" pitchFamily="-65" charset="0"/>
              </a:rPr>
              <a:t>LAS PROPUESTAS DE TS COMO MATRIX</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5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5400000">
                                      <p:cBhvr>
                                        <p:cTn id="10" dur="3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fontScale="90000"/>
          </a:bodyPr>
          <a:lstStyle/>
          <a:p>
            <a:pPr eaLnBrk="1" hangingPunct="1"/>
            <a:r>
              <a:rPr lang="es-ES" sz="2100" dirty="0">
                <a:latin typeface="Franklin Gothic Book" pitchFamily="-65" charset="0"/>
              </a:rPr>
              <a:t>“La posibilidad de nuevos mapas es casi infinita, ya que entre los polos, se encuentra toda la tierra” (Fernand Braudel</a:t>
            </a:r>
            <a:r>
              <a:rPr lang="es-ES" sz="2100" dirty="0" smtClean="0">
                <a:latin typeface="Franklin Gothic Book" pitchFamily="-65" charset="0"/>
              </a:rPr>
              <a:t>)</a:t>
            </a:r>
            <a:br>
              <a:rPr lang="es-ES" sz="2100" dirty="0" smtClean="0">
                <a:latin typeface="Franklin Gothic Book" pitchFamily="-65" charset="0"/>
              </a:rPr>
            </a:br>
            <a:r>
              <a:rPr lang="es-ES" sz="2100" b="1" dirty="0" smtClean="0">
                <a:solidFill>
                  <a:srgbClr val="FF0000"/>
                </a:solidFill>
                <a:latin typeface="Franklin Gothic Book" pitchFamily="-65" charset="0"/>
              </a:rPr>
              <a:t/>
            </a:r>
            <a:br>
              <a:rPr lang="es-ES" sz="2100" b="1" dirty="0" smtClean="0">
                <a:solidFill>
                  <a:srgbClr val="FF0000"/>
                </a:solidFill>
                <a:latin typeface="Franklin Gothic Book" pitchFamily="-65" charset="0"/>
              </a:rPr>
            </a:br>
            <a:r>
              <a:rPr lang="es-ES" sz="2100" b="1" dirty="0" smtClean="0">
                <a:solidFill>
                  <a:srgbClr val="FF0000"/>
                </a:solidFill>
                <a:latin typeface="Franklin Gothic Book" pitchFamily="-65" charset="0"/>
              </a:rPr>
              <a:t>De la geografía física a la geografía argumental</a:t>
            </a:r>
            <a:endParaRPr lang="es-MX" sz="2100" b="1" dirty="0">
              <a:solidFill>
                <a:srgbClr val="FF0000"/>
              </a:solidFill>
              <a:latin typeface="Franklin Gothic Book" pitchFamily="-65" charset="0"/>
            </a:endParaRPr>
          </a:p>
        </p:txBody>
      </p:sp>
      <p:pic>
        <p:nvPicPr>
          <p:cNvPr id="86019" name="Picture 3"/>
          <p:cNvPicPr>
            <a:picLocks noGrp="1" noChangeAspect="1" noChangeArrowheads="1"/>
          </p:cNvPicPr>
          <p:nvPr>
            <p:ph idx="1"/>
          </p:nvPr>
        </p:nvPicPr>
        <p:blipFill>
          <a:blip r:embed="rId3"/>
          <a:srcRect l="9462" t="648" r="12941" b="32336"/>
          <a:stretch>
            <a:fillRect/>
          </a:stretch>
        </p:blipFill>
        <p:spPr>
          <a:xfrm>
            <a:off x="1042988" y="1700213"/>
            <a:ext cx="7632700" cy="5157787"/>
          </a:xfr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8486" name="Group 54"/>
          <p:cNvGraphicFramePr>
            <a:graphicFrameLocks noGrp="1"/>
          </p:cNvGraphicFramePr>
          <p:nvPr/>
        </p:nvGraphicFramePr>
        <p:xfrm>
          <a:off x="228600" y="762001"/>
          <a:ext cx="8520113" cy="6096000"/>
        </p:xfrm>
        <a:graphic>
          <a:graphicData uri="http://schemas.openxmlformats.org/drawingml/2006/table">
            <a:tbl>
              <a:tblPr/>
              <a:tblGrid>
                <a:gridCol w="2533650"/>
                <a:gridCol w="1593850"/>
                <a:gridCol w="1584325"/>
                <a:gridCol w="1511300"/>
                <a:gridCol w="1296988"/>
              </a:tblGrid>
              <a:tr h="30606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a:ln>
                            <a:noFill/>
                          </a:ln>
                          <a:solidFill>
                            <a:schemeClr val="tx1"/>
                          </a:solidFill>
                          <a:effectLst/>
                          <a:latin typeface="Arial" pitchFamily="-65" charset="0"/>
                        </a:rPr>
                        <a:t>Enfoques Propuestas</a:t>
                      </a:r>
                      <a:endParaRPr kumimoji="0" lang="es-MX" sz="1800" b="0" i="0" u="none" strike="noStrike" cap="none" normalizeH="0" baseline="0" dirty="0">
                        <a:ln>
                          <a:noFill/>
                        </a:ln>
                        <a:solidFill>
                          <a:schemeClr val="tx1"/>
                        </a:solidFill>
                        <a:effectLst/>
                        <a:latin typeface="Arial" pitchFamily="-65"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dirty="0">
                          <a:ln>
                            <a:noFill/>
                          </a:ln>
                          <a:solidFill>
                            <a:schemeClr val="tx1"/>
                          </a:solidFill>
                          <a:effectLst/>
                          <a:latin typeface="Arial" pitchFamily="-65" charset="0"/>
                        </a:rPr>
                        <a:t>--------------Supuestos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 sz="2200" b="0" i="0" u="none" strike="noStrike" cap="none" normalizeH="0" baseline="0" dirty="0">
                        <a:ln>
                          <a:noFill/>
                        </a:ln>
                        <a:solidFill>
                          <a:schemeClr val="tx1"/>
                        </a:solidFill>
                        <a:effectLst/>
                        <a:latin typeface="Arial" pitchFamily="-65" charset="0"/>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65"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a:ln>
                            <a:noFill/>
                          </a:ln>
                          <a:solidFill>
                            <a:schemeClr val="tx1"/>
                          </a:solidFill>
                          <a:effectLst/>
                          <a:latin typeface="Arial" pitchFamily="-65" charset="0"/>
                        </a:rPr>
                        <a:t>P. Anti opresivas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a:ln>
                            <a:noFill/>
                          </a:ln>
                          <a:solidFill>
                            <a:schemeClr val="tx1"/>
                          </a:solidFill>
                          <a:effectLst/>
                          <a:latin typeface="Arial" pitchFamily="-65" charset="0"/>
                        </a:rPr>
                        <a:t>TS basado en evidencias</a:t>
                      </a:r>
                      <a:endParaRPr kumimoji="0" lang="es-MX" sz="1800" b="0" i="0" u="none" strike="noStrike" cap="none" normalizeH="0" baseline="0" dirty="0">
                        <a:ln>
                          <a:noFill/>
                        </a:ln>
                        <a:solidFill>
                          <a:schemeClr val="tx1"/>
                        </a:solidFill>
                        <a:effectLst/>
                        <a:latin typeface="Arial" pitchFamily="-65"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65"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a:ln>
                            <a:noFill/>
                          </a:ln>
                          <a:solidFill>
                            <a:schemeClr val="tx1"/>
                          </a:solidFill>
                          <a:effectLst/>
                          <a:latin typeface="Arial" pitchFamily="-65" charset="0"/>
                        </a:rPr>
                        <a:t>Funcionalismo</a:t>
                      </a:r>
                      <a:endParaRPr kumimoji="0" lang="es-ES" sz="1800" b="0" i="0" u="none" strike="noStrike" cap="none" normalizeH="0" baseline="0" dirty="0" smtClean="0">
                        <a:ln>
                          <a:noFill/>
                        </a:ln>
                        <a:solidFill>
                          <a:schemeClr val="tx1"/>
                        </a:solidFill>
                        <a:effectLst/>
                        <a:latin typeface="Arial" pitchFamily="-65"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 sz="1800" b="0" i="0" u="none" strike="noStrike" cap="none" normalizeH="0" baseline="0" dirty="0">
                        <a:ln>
                          <a:noFill/>
                        </a:ln>
                        <a:solidFill>
                          <a:schemeClr val="tx1"/>
                        </a:solidFill>
                        <a:effectLst/>
                        <a:latin typeface="Arial" pitchFamily="-65"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dirty="0" smtClean="0">
                          <a:ln>
                            <a:noFill/>
                          </a:ln>
                          <a:solidFill>
                            <a:schemeClr val="tx1"/>
                          </a:solidFill>
                          <a:effectLst/>
                          <a:latin typeface="Arial" pitchFamily="-65"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a:ln>
                            <a:noFill/>
                          </a:ln>
                          <a:solidFill>
                            <a:schemeClr val="tx1"/>
                          </a:solidFill>
                          <a:effectLst/>
                          <a:latin typeface="Arial" pitchFamily="-65" charset="0"/>
                        </a:rPr>
                        <a:t>Hermenéutica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a:ln>
                            <a:noFill/>
                          </a:ln>
                          <a:solidFill>
                            <a:schemeClr val="tx1"/>
                          </a:solidFill>
                          <a:effectLst/>
                          <a:latin typeface="Arial" pitchFamily="-65" charset="0"/>
                        </a:rPr>
                        <a:t>Post Estruct.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dirty="0">
                          <a:ln>
                            <a:noFill/>
                          </a:ln>
                          <a:solidFill>
                            <a:schemeClr val="tx1"/>
                          </a:solidFill>
                          <a:effectLst/>
                          <a:latin typeface="Arial" pitchFamily="-65" charset="0"/>
                        </a:rPr>
                        <a:t> </a:t>
                      </a:r>
                      <a:r>
                        <a:rPr kumimoji="0" lang="es-MX" sz="1800" b="0" i="0" u="none" strike="noStrike" cap="none" normalizeH="0" baseline="0" dirty="0" smtClean="0">
                          <a:ln>
                            <a:noFill/>
                          </a:ln>
                          <a:solidFill>
                            <a:schemeClr val="tx1"/>
                          </a:solidFill>
                          <a:effectLst/>
                          <a:latin typeface="Arial" pitchFamily="-65"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tx1"/>
                          </a:solidFill>
                          <a:effectLst/>
                          <a:latin typeface="Arial" pitchFamily="-65" charset="0"/>
                        </a:rPr>
                        <a:t> </a:t>
                      </a:r>
                      <a:r>
                        <a:rPr kumimoji="0" lang="es-ES" sz="1800" b="0" i="0" u="none" strike="noStrike" cap="none" normalizeH="0" baseline="0" dirty="0">
                          <a:ln>
                            <a:noFill/>
                          </a:ln>
                          <a:solidFill>
                            <a:schemeClr val="tx1"/>
                          </a:solidFill>
                          <a:effectLst/>
                          <a:latin typeface="Arial" pitchFamily="-65" charset="0"/>
                        </a:rPr>
                        <a:t>Marxismos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a:ln>
                            <a:noFill/>
                          </a:ln>
                          <a:solidFill>
                            <a:schemeClr val="tx1"/>
                          </a:solidFill>
                          <a:effectLst/>
                          <a:latin typeface="Arial" pitchFamily="-65" charset="0"/>
                        </a:rPr>
                        <a:t>Lukács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tx1"/>
                          </a:solidFill>
                          <a:effectLst/>
                          <a:latin typeface="Arial" pitchFamily="-65" charset="0"/>
                        </a:rPr>
                        <a:t>Gramsci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tx1"/>
                          </a:solidFill>
                          <a:effectLst/>
                          <a:latin typeface="Arial" pitchFamily="-65" charset="0"/>
                        </a:rPr>
                        <a:t>Benjamin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800" b="0" i="0" u="none" strike="noStrike" cap="none" normalizeH="0" baseline="0" dirty="0" smtClean="0">
                          <a:ln>
                            <a:noFill/>
                          </a:ln>
                          <a:solidFill>
                            <a:schemeClr val="tx1"/>
                          </a:solidFill>
                          <a:effectLst/>
                          <a:latin typeface="Arial" pitchFamily="-65" charset="0"/>
                        </a:rPr>
                        <a:t>Jameson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 sz="1800" b="0" i="0" u="none" strike="noStrike" cap="none" normalizeH="0" baseline="0" dirty="0">
                        <a:ln>
                          <a:noFill/>
                        </a:ln>
                        <a:solidFill>
                          <a:schemeClr val="tx1"/>
                        </a:solidFill>
                        <a:effectLst/>
                        <a:latin typeface="Arial" pitchFamily="-65"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1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MX" sz="2200" b="0" i="0" u="none" strike="noStrike" cap="none" normalizeH="0" baseline="0" dirty="0" smtClean="0">
                        <a:ln>
                          <a:noFill/>
                        </a:ln>
                        <a:solidFill>
                          <a:schemeClr val="tx1"/>
                        </a:solidFill>
                        <a:effectLst/>
                        <a:latin typeface="Arial" pitchFamily="-65"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400" b="0" i="0" u="none" strike="noStrike" cap="none" normalizeH="0" baseline="0" dirty="0" smtClean="0">
                          <a:ln>
                            <a:noFill/>
                          </a:ln>
                          <a:solidFill>
                            <a:schemeClr val="tx1"/>
                          </a:solidFill>
                          <a:effectLst/>
                          <a:latin typeface="Arial" pitchFamily="-65" charset="0"/>
                        </a:rPr>
                        <a:t>  Requisitos </a:t>
                      </a:r>
                      <a:r>
                        <a:rPr kumimoji="0" lang="es-ES" sz="1400" b="0" i="0" u="none" strike="noStrike" cap="none" normalizeH="0" baseline="0" dirty="0">
                          <a:ln>
                            <a:noFill/>
                          </a:ln>
                          <a:solidFill>
                            <a:schemeClr val="tx1"/>
                          </a:solidFill>
                          <a:effectLst/>
                          <a:latin typeface="Arial" pitchFamily="-65" charset="0"/>
                        </a:rPr>
                        <a:t>y condiciones de posibilidad</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2800" b="0" i="0" u="none" strike="noStrike" cap="none" normalizeH="0" baseline="0">
                        <a:ln>
                          <a:noFill/>
                        </a:ln>
                        <a:solidFill>
                          <a:schemeClr val="tx1"/>
                        </a:solidFill>
                        <a:effectLst/>
                        <a:latin typeface="Arial" pitchFamily="-65"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2800" b="0" i="0" u="none" strike="noStrike" cap="none" normalizeH="0" baseline="0">
                        <a:ln>
                          <a:noFill/>
                        </a:ln>
                        <a:solidFill>
                          <a:schemeClr val="tx1"/>
                        </a:solidFill>
                        <a:effectLst/>
                        <a:latin typeface="Arial" pitchFamily="-65"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2800" b="0" i="0" u="none" strike="noStrike" cap="none" normalizeH="0" baseline="0">
                        <a:ln>
                          <a:noFill/>
                        </a:ln>
                        <a:solidFill>
                          <a:schemeClr val="tx1"/>
                        </a:solidFill>
                        <a:effectLst/>
                        <a:latin typeface="Arial" pitchFamily="-65"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2800" b="0" i="0" u="none" strike="noStrike" cap="none" normalizeH="0" baseline="0">
                        <a:ln>
                          <a:noFill/>
                        </a:ln>
                        <a:solidFill>
                          <a:schemeClr val="tx1"/>
                        </a:solidFill>
                        <a:effectLst/>
                        <a:latin typeface="Arial" pitchFamily="-65"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2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 sz="1400" b="0" i="0" u="none" strike="noStrike" cap="none" normalizeH="0" baseline="0" dirty="0" smtClean="0">
                        <a:ln>
                          <a:noFill/>
                        </a:ln>
                        <a:solidFill>
                          <a:schemeClr val="tx1"/>
                        </a:solidFill>
                        <a:effectLst/>
                        <a:latin typeface="Arial" pitchFamily="-65"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400" b="0" i="0" u="none" strike="noStrike" cap="none" normalizeH="0" baseline="0" dirty="0" smtClean="0">
                          <a:ln>
                            <a:noFill/>
                          </a:ln>
                          <a:solidFill>
                            <a:schemeClr val="tx1"/>
                          </a:solidFill>
                          <a:effectLst/>
                          <a:latin typeface="Arial" pitchFamily="-65" charset="0"/>
                        </a:rPr>
                        <a:t>  Distinciones </a:t>
                      </a:r>
                      <a:endParaRPr kumimoji="0" lang="es-MX" sz="1400" b="0" i="0" u="none" strike="noStrike" cap="none" normalizeH="0" baseline="0" dirty="0">
                        <a:ln>
                          <a:noFill/>
                        </a:ln>
                        <a:solidFill>
                          <a:schemeClr val="tx1"/>
                        </a:solidFill>
                        <a:effectLst/>
                        <a:latin typeface="Arial" pitchFamily="-65"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 sz="1400" b="0" i="0" u="none" strike="noStrike" cap="none" normalizeH="0" baseline="0" dirty="0">
                        <a:ln>
                          <a:noFill/>
                        </a:ln>
                        <a:solidFill>
                          <a:schemeClr val="tx1"/>
                        </a:solidFill>
                        <a:effectLst/>
                        <a:latin typeface="Arial" pitchFamily="-65" charset="0"/>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2800" b="0" i="0" u="none" strike="noStrike" cap="none" normalizeH="0" baseline="0">
                        <a:ln>
                          <a:noFill/>
                        </a:ln>
                        <a:solidFill>
                          <a:schemeClr val="tx1"/>
                        </a:solidFill>
                        <a:effectLst/>
                        <a:latin typeface="Arial" pitchFamily="-65"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2800" b="0" i="0" u="none" strike="noStrike" cap="none" normalizeH="0" baseline="0">
                        <a:ln>
                          <a:noFill/>
                        </a:ln>
                        <a:solidFill>
                          <a:schemeClr val="tx1"/>
                        </a:solidFill>
                        <a:effectLst/>
                        <a:latin typeface="Arial" pitchFamily="-65"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2800" b="0" i="0" u="none" strike="noStrike" cap="none" normalizeH="0" baseline="0">
                        <a:ln>
                          <a:noFill/>
                        </a:ln>
                        <a:solidFill>
                          <a:schemeClr val="tx1"/>
                        </a:solidFill>
                        <a:effectLst/>
                        <a:latin typeface="Arial" pitchFamily="-65"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2800" b="0" i="0" u="none" strike="noStrike" cap="none" normalizeH="0" baseline="0">
                        <a:ln>
                          <a:noFill/>
                        </a:ln>
                        <a:solidFill>
                          <a:schemeClr val="tx1"/>
                        </a:solidFill>
                        <a:effectLst/>
                        <a:latin typeface="Arial" pitchFamily="-65"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1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400" b="0" i="0" u="none" strike="noStrike" cap="none" normalizeH="0" baseline="0" dirty="0" smtClean="0">
                          <a:ln>
                            <a:noFill/>
                          </a:ln>
                          <a:solidFill>
                            <a:schemeClr val="tx1"/>
                          </a:solidFill>
                          <a:effectLst/>
                          <a:latin typeface="Arial" pitchFamily="-65" charset="0"/>
                        </a:rPr>
                        <a:t>  La </a:t>
                      </a:r>
                      <a:r>
                        <a:rPr kumimoji="0" lang="es-ES" sz="1400" b="0" i="0" u="none" strike="noStrike" cap="none" normalizeH="0" baseline="0" dirty="0">
                          <a:ln>
                            <a:noFill/>
                          </a:ln>
                          <a:solidFill>
                            <a:schemeClr val="tx1"/>
                          </a:solidFill>
                          <a:effectLst/>
                          <a:latin typeface="Arial" pitchFamily="-65" charset="0"/>
                        </a:rPr>
                        <a:t>disputa por la critica</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2800" b="0" i="0" u="none" strike="noStrike" cap="none" normalizeH="0" baseline="0">
                        <a:ln>
                          <a:noFill/>
                        </a:ln>
                        <a:solidFill>
                          <a:schemeClr val="tx1"/>
                        </a:solidFill>
                        <a:effectLst/>
                        <a:latin typeface="Arial" pitchFamily="-65"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2800" b="0" i="0" u="none" strike="noStrike" cap="none" normalizeH="0" baseline="0">
                        <a:ln>
                          <a:noFill/>
                        </a:ln>
                        <a:solidFill>
                          <a:schemeClr val="tx1"/>
                        </a:solidFill>
                        <a:effectLst/>
                        <a:latin typeface="Arial" pitchFamily="-65"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2800" b="0" i="0" u="none" strike="noStrike" cap="none" normalizeH="0" baseline="0">
                        <a:ln>
                          <a:noFill/>
                        </a:ln>
                        <a:solidFill>
                          <a:schemeClr val="tx1"/>
                        </a:solidFill>
                        <a:effectLst/>
                        <a:latin typeface="Arial" pitchFamily="-65"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2800" b="0" i="0" u="none" strike="noStrike" cap="none" normalizeH="0" baseline="0" dirty="0">
                        <a:ln>
                          <a:noFill/>
                        </a:ln>
                        <a:solidFill>
                          <a:schemeClr val="tx1"/>
                        </a:solidFill>
                        <a:effectLst/>
                        <a:latin typeface="Arial" pitchFamily="-65"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8466" name="Picture 34" descr="j0236466"/>
          <p:cNvPicPr>
            <a:picLocks noChangeAspect="1" noChangeArrowheads="1" noCrop="1"/>
          </p:cNvPicPr>
          <p:nvPr/>
        </p:nvPicPr>
        <p:blipFill>
          <a:blip r:embed="rId3"/>
          <a:srcRect/>
          <a:stretch>
            <a:fillRect/>
          </a:stretch>
        </p:blipFill>
        <p:spPr bwMode="auto">
          <a:xfrm>
            <a:off x="3962400" y="2819400"/>
            <a:ext cx="1219200" cy="12192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62" name="Picture 2" descr="IMG_0028 copia copi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0" y="274638"/>
            <a:ext cx="8229600" cy="1143000"/>
          </a:xfrm>
        </p:spPr>
        <p:txBody>
          <a:bodyPr/>
          <a:lstStyle/>
          <a:p>
            <a:pPr algn="just"/>
            <a:r>
              <a:rPr lang="es-ES" sz="2000" dirty="0">
                <a:solidFill>
                  <a:srgbClr val="FF0000"/>
                </a:solidFill>
              </a:rPr>
              <a:t>Todas rompen con un estructuralismo de base en una solución que no es de continuidad. Rompen con una lógica causal, rompen con criterios convencionales.</a:t>
            </a:r>
            <a:endParaRPr lang="es-MX" sz="2000" dirty="0">
              <a:solidFill>
                <a:srgbClr val="FF0000"/>
              </a:solidFill>
            </a:endParaRPr>
          </a:p>
        </p:txBody>
      </p:sp>
      <p:graphicFrame>
        <p:nvGraphicFramePr>
          <p:cNvPr id="22608" name="Group 80"/>
          <p:cNvGraphicFramePr>
            <a:graphicFrameLocks noGrp="1"/>
          </p:cNvGraphicFramePr>
          <p:nvPr/>
        </p:nvGraphicFramePr>
        <p:xfrm>
          <a:off x="1524000" y="1417639"/>
          <a:ext cx="6096000" cy="5060285"/>
        </p:xfrm>
        <a:graphic>
          <a:graphicData uri="http://schemas.openxmlformats.org/drawingml/2006/table">
            <a:tbl>
              <a:tblPr/>
              <a:tblGrid>
                <a:gridCol w="3048000"/>
                <a:gridCol w="3048000"/>
              </a:tblGrid>
              <a:tr h="758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Funcionalismo de Niklas Luhmann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Sistema</a:t>
                      </a:r>
                      <a:r>
                        <a:rPr kumimoji="0" lang="es-ES" sz="2000" b="0" i="0" u="none" strike="noStrike" cap="none" normalizeH="0" baseline="0" dirty="0">
                          <a:ln>
                            <a:noFill/>
                          </a:ln>
                          <a:solidFill>
                            <a:schemeClr val="tx1"/>
                          </a:solidFill>
                          <a:effectLst/>
                          <a:latin typeface="Arial" pitchFamily="-65" charset="0"/>
                        </a:rPr>
                        <a:t>/</a:t>
                      </a:r>
                      <a:r>
                        <a:rPr kumimoji="0" lang="es-ES" sz="2000" b="0" i="0" u="none" strike="noStrike" cap="none" normalizeH="0" baseline="0" dirty="0" smtClean="0">
                          <a:ln>
                            <a:noFill/>
                          </a:ln>
                          <a:solidFill>
                            <a:schemeClr val="tx1"/>
                          </a:solidFill>
                          <a:effectLst/>
                          <a:latin typeface="Arial" pitchFamily="-65" charset="0"/>
                        </a:rPr>
                        <a:t>Entorno Observación 2º orden</a:t>
                      </a:r>
                      <a:endParaRPr kumimoji="0" lang="es-MX" sz="2000" b="0" i="0" u="none" strike="noStrike" cap="none" normalizeH="0" baseline="0" dirty="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99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a:ln>
                            <a:noFill/>
                          </a:ln>
                          <a:solidFill>
                            <a:schemeClr val="tx1"/>
                          </a:solidFill>
                          <a:effectLst/>
                          <a:latin typeface="Arial" pitchFamily="-65" charset="0"/>
                        </a:rPr>
                        <a:t>Post estructuralismo</a:t>
                      </a:r>
                      <a:endParaRPr kumimoji="0" lang="es-MX" sz="2000" b="0" i="0" u="none" strike="noStrike" cap="none" normalizeH="0" baseline="0" dirty="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Dispositivo</a:t>
                      </a:r>
                      <a:endParaRPr kumimoji="0" lang="es-MX" sz="2000" b="0" i="0" u="none" strike="noStrike" cap="none" normalizeH="0" baseline="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72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a:ln>
                            <a:noFill/>
                          </a:ln>
                          <a:solidFill>
                            <a:schemeClr val="tx1"/>
                          </a:solidFill>
                          <a:effectLst/>
                          <a:latin typeface="Arial" pitchFamily="-65" charset="0"/>
                        </a:rPr>
                        <a:t>Hermenéutica</a:t>
                      </a:r>
                      <a:endParaRPr kumimoji="0" lang="es-MX" sz="2000" b="0" i="0" u="none" strike="noStrike" cap="none" normalizeH="0" baseline="0" dirty="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a:ln>
                            <a:noFill/>
                          </a:ln>
                          <a:solidFill>
                            <a:schemeClr val="tx1"/>
                          </a:solidFill>
                          <a:effectLst/>
                          <a:latin typeface="Arial" pitchFamily="-65" charset="0"/>
                        </a:rPr>
                        <a:t>Interpretación trágica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a:ln>
                            <a:noFill/>
                          </a:ln>
                          <a:solidFill>
                            <a:schemeClr val="tx1"/>
                          </a:solidFill>
                          <a:effectLst/>
                          <a:latin typeface="Arial" pitchFamily="-65" charset="0"/>
                        </a:rPr>
                        <a:t>Rac. Instrumental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a:ln>
                            <a:noFill/>
                          </a:ln>
                          <a:solidFill>
                            <a:schemeClr val="tx1"/>
                          </a:solidFill>
                          <a:effectLst/>
                          <a:latin typeface="Arial" pitchFamily="-65" charset="0"/>
                        </a:rPr>
                        <a:t>Rac. Normativa</a:t>
                      </a:r>
                      <a:endParaRPr kumimoji="0" lang="es-MX" sz="2000" b="0" i="0" u="none" strike="noStrike" cap="none" normalizeH="0" baseline="0" dirty="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99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P. Anti opresivas</a:t>
                      </a:r>
                      <a:endParaRPr kumimoji="0" lang="es-MX" sz="2000" b="0" i="0" u="none" strike="noStrike" cap="none" normalizeH="0" baseline="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Diacronía</a:t>
                      </a:r>
                      <a:endParaRPr kumimoji="0" lang="es-MX" sz="2000" b="0" i="0" u="none" strike="noStrike" cap="none" normalizeH="0" baseline="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33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TS basado en evidencias</a:t>
                      </a:r>
                      <a:endParaRPr kumimoji="0" lang="es-MX" sz="2000" b="0" i="0" u="none" strike="noStrike" cap="none" normalizeH="0" baseline="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Post empirista</a:t>
                      </a:r>
                      <a:endParaRPr kumimoji="0" lang="es-MX" sz="2000" b="0" i="0" u="none" strike="noStrike" cap="none" normalizeH="0" baseline="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16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Marxismo Luckacs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Marxismo tardío Jameson</a:t>
                      </a:r>
                      <a:endParaRPr kumimoji="0" lang="es-MX" sz="2000" b="0" i="0" u="none" strike="noStrike" cap="none" normalizeH="0" baseline="0" dirty="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Reificación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Constelación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Valencias de la crítica</a:t>
                      </a:r>
                      <a:endParaRPr kumimoji="0" lang="es-MX" sz="2000" b="0" i="0" u="none" strike="noStrike" cap="none" normalizeH="0" baseline="0" dirty="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33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Marxismo Gramsci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a:ln>
                            <a:noFill/>
                          </a:ln>
                          <a:solidFill>
                            <a:schemeClr val="tx1"/>
                          </a:solidFill>
                          <a:effectLst/>
                          <a:latin typeface="Arial" pitchFamily="-65" charset="0"/>
                        </a:rPr>
                        <a:t>Economía/Cultura</a:t>
                      </a:r>
                      <a:endParaRPr kumimoji="0" lang="es-MX" sz="2000" b="0" i="0" u="none" strike="noStrike" cap="none" normalizeH="0" baseline="0" dirty="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0" y="274638"/>
            <a:ext cx="8229600" cy="1143000"/>
          </a:xfrm>
        </p:spPr>
        <p:txBody>
          <a:bodyPr/>
          <a:lstStyle/>
          <a:p>
            <a:r>
              <a:rPr lang="es-ES" sz="2400" dirty="0" smtClean="0"/>
              <a:t> </a:t>
            </a:r>
            <a:r>
              <a:rPr lang="es-ES" sz="2400" b="1" dirty="0">
                <a:solidFill>
                  <a:srgbClr val="FF0000"/>
                </a:solidFill>
              </a:rPr>
              <a:t>Los fundamentos éticos en las propuestas se diferencian en sus presupuestos normativos</a:t>
            </a:r>
            <a:endParaRPr lang="es-MX" sz="2400" b="1" dirty="0">
              <a:solidFill>
                <a:srgbClr val="FF0000"/>
              </a:solidFill>
            </a:endParaRPr>
          </a:p>
        </p:txBody>
      </p:sp>
      <p:graphicFrame>
        <p:nvGraphicFramePr>
          <p:cNvPr id="28708" name="Group 36"/>
          <p:cNvGraphicFramePr>
            <a:graphicFrameLocks noGrp="1"/>
          </p:cNvGraphicFramePr>
          <p:nvPr/>
        </p:nvGraphicFramePr>
        <p:xfrm>
          <a:off x="1524000" y="1773238"/>
          <a:ext cx="6096000" cy="4311969"/>
        </p:xfrm>
        <a:graphic>
          <a:graphicData uri="http://schemas.openxmlformats.org/drawingml/2006/table">
            <a:tbl>
              <a:tblPr/>
              <a:tblGrid>
                <a:gridCol w="3048000"/>
                <a:gridCol w="3048000"/>
              </a:tblGrid>
              <a:tr h="473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Funcionalismo</a:t>
                      </a:r>
                      <a:endParaRPr kumimoji="0" lang="es-MX" sz="2000" b="0" i="0" u="none" strike="noStrike" cap="none" normalizeH="0" baseline="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Contingencia</a:t>
                      </a:r>
                      <a:endParaRPr kumimoji="0" lang="es-MX" sz="2000" b="0" i="0" u="none" strike="noStrike" cap="none" normalizeH="0" baseline="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a:ln>
                            <a:noFill/>
                          </a:ln>
                          <a:solidFill>
                            <a:schemeClr val="tx1"/>
                          </a:solidFill>
                          <a:effectLst/>
                          <a:latin typeface="Arial" pitchFamily="-65" charset="0"/>
                        </a:rPr>
                        <a:t>Post estructuralismo</a:t>
                      </a:r>
                      <a:endParaRPr kumimoji="0" lang="es-MX" sz="2000" b="0" i="0" u="none" strike="noStrike" cap="none" normalizeH="0" baseline="0" dirty="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Etica frente a microfisica del poder</a:t>
                      </a:r>
                      <a:endParaRPr kumimoji="0" lang="es-MX" sz="2000" b="0" i="0" u="none" strike="noStrike" cap="none" normalizeH="0" baseline="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Hermenéutica</a:t>
                      </a:r>
                      <a:endParaRPr kumimoji="0" lang="es-MX" sz="2000" b="0" i="0" u="none" strike="noStrike" cap="none" normalizeH="0" baseline="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Etica trágica</a:t>
                      </a:r>
                      <a:endParaRPr kumimoji="0" lang="es-MX" sz="2000" b="0" i="0" u="none" strike="noStrike" cap="none" normalizeH="0" baseline="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P. Anti opresivas</a:t>
                      </a:r>
                      <a:endParaRPr kumimoji="0" lang="es-MX" sz="2000" b="0" i="0" u="none" strike="noStrike" cap="none" normalizeH="0" baseline="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Advocacy</a:t>
                      </a:r>
                      <a:endParaRPr kumimoji="0" lang="es-MX" sz="2000" b="0" i="0" u="none" strike="noStrike" cap="none" normalizeH="0" baseline="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TS basado en evidencias</a:t>
                      </a:r>
                      <a:endParaRPr kumimoji="0" lang="es-MX" sz="2000" b="0" i="0" u="none" strike="noStrike" cap="none" normalizeH="0" baseline="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Separación científica/normativa</a:t>
                      </a:r>
                      <a:endParaRPr kumimoji="0" lang="es-MX" sz="2000" b="0" i="0" u="none" strike="noStrike" cap="none" normalizeH="0" baseline="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3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Benjamin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Lukács</a:t>
                      </a:r>
                      <a:endParaRPr kumimoji="0" lang="es-MX" sz="2000" b="0" i="0" u="none" strike="noStrike" cap="none" normalizeH="0" baseline="0" dirty="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Ruina y memoria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Ontologia </a:t>
                      </a:r>
                      <a:r>
                        <a:rPr kumimoji="0" lang="es-ES" sz="2000" b="0" i="0" u="none" strike="noStrike" cap="none" normalizeH="0" baseline="0" dirty="0">
                          <a:ln>
                            <a:noFill/>
                          </a:ln>
                          <a:solidFill>
                            <a:schemeClr val="tx1"/>
                          </a:solidFill>
                          <a:effectLst/>
                          <a:latin typeface="Arial" pitchFamily="-65" charset="0"/>
                        </a:rPr>
                        <a:t>Ser Social</a:t>
                      </a:r>
                      <a:endParaRPr kumimoji="0" lang="es-MX" sz="2000" b="0" i="0" u="none" strike="noStrike" cap="none" normalizeH="0" baseline="0" dirty="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Gramsci</a:t>
                      </a:r>
                      <a:endParaRPr kumimoji="0" lang="es-MX" sz="2000" b="0" i="0" u="none" strike="noStrike" cap="none" normalizeH="0" baseline="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a:ln>
                            <a:noFill/>
                          </a:ln>
                          <a:solidFill>
                            <a:schemeClr val="tx1"/>
                          </a:solidFill>
                          <a:effectLst/>
                          <a:latin typeface="Arial" pitchFamily="-65" charset="0"/>
                        </a:rPr>
                        <a:t>Subjetivación y fetiche</a:t>
                      </a:r>
                      <a:endParaRPr kumimoji="0" lang="es-MX" sz="2000" b="0" i="0" u="none" strike="noStrike" cap="none" normalizeH="0" baseline="0" dirty="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ítulo 1"/>
          <p:cNvSpPr>
            <a:spLocks noGrp="1"/>
          </p:cNvSpPr>
          <p:nvPr>
            <p:ph type="title"/>
          </p:nvPr>
        </p:nvSpPr>
        <p:spPr>
          <a:xfrm>
            <a:off x="457200" y="274638"/>
            <a:ext cx="7470775" cy="1143000"/>
          </a:xfrm>
        </p:spPr>
        <p:txBody>
          <a:bodyPr/>
          <a:lstStyle/>
          <a:p>
            <a:pPr eaLnBrk="1" hangingPunct="1"/>
            <a:r>
              <a:rPr lang="es-ES_tradnl" smtClean="0">
                <a:ea typeface="ＭＳ Ｐゴシック" pitchFamily="-84" charset="-128"/>
                <a:cs typeface="ＭＳ Ｐゴシック" pitchFamily="-84" charset="-128"/>
              </a:rPr>
              <a:t>Una promesa vacía</a:t>
            </a:r>
          </a:p>
        </p:txBody>
      </p:sp>
      <p:pic>
        <p:nvPicPr>
          <p:cNvPr id="48131" name="Imagen 2"/>
          <p:cNvPicPr>
            <a:picLocks noChangeAspect="1"/>
          </p:cNvPicPr>
          <p:nvPr/>
        </p:nvPicPr>
        <p:blipFill>
          <a:blip r:embed="rId2"/>
          <a:srcRect/>
          <a:stretch>
            <a:fillRect/>
          </a:stretch>
        </p:blipFill>
        <p:spPr bwMode="auto">
          <a:xfrm>
            <a:off x="457200" y="1447800"/>
            <a:ext cx="7848600" cy="50212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0" y="274638"/>
            <a:ext cx="8229600" cy="563562"/>
          </a:xfrm>
        </p:spPr>
        <p:txBody>
          <a:bodyPr/>
          <a:lstStyle/>
          <a:p>
            <a:r>
              <a:rPr lang="es-ES" sz="2400" dirty="0" smtClean="0"/>
              <a:t>                    </a:t>
            </a:r>
            <a:r>
              <a:rPr lang="es-ES" sz="2400" b="1" dirty="0" smtClean="0">
                <a:solidFill>
                  <a:srgbClr val="FF0000"/>
                </a:solidFill>
              </a:rPr>
              <a:t>Imágenes de la crítica</a:t>
            </a:r>
            <a:endParaRPr lang="es-MX" sz="2400" b="1" dirty="0">
              <a:solidFill>
                <a:srgbClr val="FF0000"/>
              </a:solidFill>
            </a:endParaRPr>
          </a:p>
        </p:txBody>
      </p:sp>
      <p:graphicFrame>
        <p:nvGraphicFramePr>
          <p:cNvPr id="28708" name="Group 36"/>
          <p:cNvGraphicFramePr>
            <a:graphicFrameLocks noGrp="1"/>
          </p:cNvGraphicFramePr>
          <p:nvPr/>
        </p:nvGraphicFramePr>
        <p:xfrm>
          <a:off x="1524000" y="1773238"/>
          <a:ext cx="6083171" cy="4268155"/>
        </p:xfrm>
        <a:graphic>
          <a:graphicData uri="http://schemas.openxmlformats.org/drawingml/2006/table">
            <a:tbl>
              <a:tblPr/>
              <a:tblGrid>
                <a:gridCol w="3035171"/>
                <a:gridCol w="3048000"/>
              </a:tblGrid>
              <a:tr h="473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Funcionalismo</a:t>
                      </a:r>
                      <a:endParaRPr kumimoji="0" lang="es-MX" sz="2000" b="0" i="0" u="none" strike="noStrike" cap="none" normalizeH="0" baseline="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a:ln>
                            <a:noFill/>
                          </a:ln>
                          <a:solidFill>
                            <a:schemeClr val="tx1"/>
                          </a:solidFill>
                          <a:effectLst/>
                          <a:latin typeface="Arial" pitchFamily="-65" charset="0"/>
                        </a:rPr>
                        <a:t>Contingencia</a:t>
                      </a:r>
                      <a:endParaRPr kumimoji="0" lang="es-MX" sz="2000" b="0" i="0" u="none" strike="noStrike" cap="none" normalizeH="0" baseline="0" dirty="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Marxismo tardío Jameson</a:t>
                      </a:r>
                      <a:endParaRPr kumimoji="0" lang="es-MX" sz="2000" b="0" i="0" u="none" strike="noStrike" cap="none" normalizeH="0" baseline="0" dirty="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Material/Miseria Mundo</a:t>
                      </a:r>
                      <a:endParaRPr kumimoji="0" lang="es-MX" sz="2000" b="0" i="0" u="none" strike="noStrike" cap="none" normalizeH="0" baseline="0" dirty="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Post estructuralismo</a:t>
                      </a:r>
                      <a:endParaRPr kumimoji="0" lang="es-MX" sz="2000" b="0" i="0" u="none" strike="noStrike" cap="none" normalizeH="0" baseline="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Develar dispositivo poder</a:t>
                      </a:r>
                      <a:endParaRPr kumimoji="0" lang="es-MX" sz="2000" b="0" i="0" u="none" strike="noStrike" cap="none" normalizeH="0" baseline="0" dirty="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Hermenéutica</a:t>
                      </a:r>
                      <a:endParaRPr kumimoji="0" lang="es-MX" sz="2000" b="0" i="0" u="none" strike="noStrike" cap="none" normalizeH="0" baseline="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Desde el comprender trágico</a:t>
                      </a:r>
                      <a:endParaRPr kumimoji="0" lang="es-MX" sz="2000" b="0" i="0" u="none" strike="noStrike" cap="none" normalizeH="0" baseline="0" dirty="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P. Anti opresivas</a:t>
                      </a:r>
                      <a:endParaRPr kumimoji="0" lang="es-MX" sz="2000" b="0" i="0" u="none" strike="noStrike" cap="none" normalizeH="0" baseline="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Advocacy</a:t>
                      </a:r>
                      <a:endParaRPr kumimoji="0" lang="es-MX" sz="2000" b="0" i="0" u="none" strike="noStrike" cap="none" normalizeH="0" baseline="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a:ln>
                            <a:noFill/>
                          </a:ln>
                          <a:solidFill>
                            <a:schemeClr val="tx1"/>
                          </a:solidFill>
                          <a:effectLst/>
                          <a:latin typeface="Arial" pitchFamily="-65" charset="0"/>
                        </a:rPr>
                        <a:t>TS basado en evidencias</a:t>
                      </a:r>
                      <a:endParaRPr kumimoji="0" lang="es-MX" sz="2000" b="0" i="0" u="none" strike="noStrike" cap="none" normalizeH="0" baseline="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Desde la evidencia</a:t>
                      </a:r>
                      <a:endParaRPr kumimoji="0" lang="es-MX" sz="2000" b="0" i="0" u="none" strike="noStrike" cap="none" normalizeH="0" baseline="0" dirty="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3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Marxismo Lukács</a:t>
                      </a:r>
                      <a:endParaRPr kumimoji="0" lang="es-MX" sz="2000" b="0" i="0" u="none" strike="noStrike" cap="none" normalizeH="0" baseline="0" dirty="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Reificacion</a:t>
                      </a:r>
                      <a:endParaRPr kumimoji="0" lang="es-MX" sz="2000" b="0" i="0" u="none" strike="noStrike" cap="none" normalizeH="0" baseline="0" dirty="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Marxismo Gramsci</a:t>
                      </a:r>
                      <a:endParaRPr kumimoji="0" lang="es-MX" sz="2000" b="0" i="0" u="none" strike="noStrike" cap="none" normalizeH="0" baseline="0" dirty="0">
                        <a:ln>
                          <a:noFill/>
                        </a:ln>
                        <a:solidFill>
                          <a:schemeClr val="tx1"/>
                        </a:solidFill>
                        <a:effectLst/>
                        <a:latin typeface="Arial"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smtClean="0">
                          <a:ln>
                            <a:noFill/>
                          </a:ln>
                          <a:solidFill>
                            <a:schemeClr val="tx1"/>
                          </a:solidFill>
                          <a:effectLst/>
                          <a:latin typeface="Arial" pitchFamily="-65" charset="0"/>
                        </a:rPr>
                        <a:t>Fetiche</a:t>
                      </a:r>
                      <a:endParaRPr kumimoji="0" lang="es-MX" sz="2000" b="0" i="0" u="none" strike="noStrike" cap="none" normalizeH="0" baseline="0" dirty="0">
                        <a:ln>
                          <a:noFill/>
                        </a:ln>
                        <a:solidFill>
                          <a:schemeClr val="tx1"/>
                        </a:solidFill>
                        <a:effectLst/>
                        <a:latin typeface="Arial"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Diagrama 3"/>
          <p:cNvGraphicFramePr/>
          <p:nvPr/>
        </p:nvGraphicFramePr>
        <p:xfrm>
          <a:off x="1524000" y="1397000"/>
          <a:ext cx="6096000" cy="40640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Diagrama 1"/>
          <p:cNvGraphicFramePr/>
          <p:nvPr/>
        </p:nvGraphicFramePr>
        <p:xfrm>
          <a:off x="1524000" y="1397000"/>
          <a:ext cx="6096000" cy="40640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r>
              <a:rPr lang="es-ES" sz="2400" b="1">
                <a:solidFill>
                  <a:srgbClr val="FF0000"/>
                </a:solidFill>
              </a:rPr>
              <a:t>Constelación Procedimental para una propuesta de Trabajo Social que devele contradicciones</a:t>
            </a:r>
            <a:r>
              <a:rPr lang="es-ES" sz="2000" b="1"/>
              <a:t/>
            </a:r>
            <a:br>
              <a:rPr lang="es-ES" sz="2000" b="1"/>
            </a:br>
            <a:endParaRPr lang="es-MX" sz="2000" b="1"/>
          </a:p>
        </p:txBody>
      </p:sp>
      <p:sp>
        <p:nvSpPr>
          <p:cNvPr id="49156" name="Rectangle 3"/>
          <p:cNvSpPr>
            <a:spLocks noGrp="1" noChangeArrowheads="1"/>
          </p:cNvSpPr>
          <p:nvPr>
            <p:ph type="body" idx="1"/>
          </p:nvPr>
        </p:nvSpPr>
        <p:spPr/>
        <p:txBody>
          <a:bodyPr/>
          <a:lstStyle/>
          <a:p>
            <a:pPr eaLnBrk="1" hangingPunct="1"/>
            <a:endParaRPr lang="es-ES_tradnl"/>
          </a:p>
        </p:txBody>
      </p:sp>
      <p:sp>
        <p:nvSpPr>
          <p:cNvPr id="49157"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es-ES_tradnl">
              <a:latin typeface="Calibri" pitchFamily="-65" charset="0"/>
            </a:endParaRPr>
          </a:p>
        </p:txBody>
      </p:sp>
      <p:graphicFrame>
        <p:nvGraphicFramePr>
          <p:cNvPr id="49154" name="Object 2"/>
          <p:cNvGraphicFramePr>
            <a:graphicFrameLocks noChangeAspect="1"/>
          </p:cNvGraphicFramePr>
          <p:nvPr/>
        </p:nvGraphicFramePr>
        <p:xfrm>
          <a:off x="0" y="1052513"/>
          <a:ext cx="9144000" cy="5805487"/>
        </p:xfrm>
        <a:graphic>
          <a:graphicData uri="http://schemas.openxmlformats.org/presentationml/2006/ole">
            <p:oleObj spid="_x0000_s80898" name="Gráfico" r:id="rId3" imgW="6286500" imgH="5689600" progId="MSGraph.Chart.8">
              <p:embed/>
            </p:oleObj>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p:txBody>
          <a:bodyPr rtlCol="0">
            <a:normAutofit fontScale="90000"/>
          </a:bodyPr>
          <a:lstStyle/>
          <a:p>
            <a:pPr eaLnBrk="1" fontAlgn="auto" hangingPunct="1">
              <a:spcAft>
                <a:spcPts val="0"/>
              </a:spcAft>
              <a:defRPr/>
            </a:pPr>
            <a:r>
              <a:rPr lang="es-ES" sz="2400" dirty="0">
                <a:ea typeface="+mj-ea"/>
                <a:cs typeface="+mj-cs"/>
              </a:rPr>
              <a:t>“Las imágenes dialécticas significan un acercamiento de la experiencia presente con el horizonte de expectativas no cumplidas del pasado, para desde ellas despertar un futuro</a:t>
            </a:r>
            <a:r>
              <a:rPr lang="es-ES" sz="2400" dirty="0" smtClean="0">
                <a:ea typeface="+mj-ea"/>
                <a:cs typeface="+mj-cs"/>
              </a:rPr>
              <a:t>”</a:t>
            </a:r>
            <a:r>
              <a:rPr lang="es-ES" sz="2400" b="1" dirty="0" smtClean="0">
                <a:solidFill>
                  <a:srgbClr val="FF0000"/>
                </a:solidFill>
                <a:ea typeface="+mj-ea"/>
                <a:cs typeface="+mj-cs"/>
              </a:rPr>
              <a:t/>
            </a:r>
            <a:br>
              <a:rPr lang="es-ES" sz="2400" b="1" dirty="0" smtClean="0">
                <a:solidFill>
                  <a:srgbClr val="FF0000"/>
                </a:solidFill>
                <a:ea typeface="+mj-ea"/>
                <a:cs typeface="+mj-cs"/>
              </a:rPr>
            </a:br>
            <a:r>
              <a:rPr lang="es-ES" sz="2400" b="1" dirty="0" smtClean="0">
                <a:solidFill>
                  <a:srgbClr val="FF0000"/>
                </a:solidFill>
              </a:rPr>
              <a:t>LA CLAVE NO ESTA EN LA POLIFONIA SINO EN LA DISONANCIA</a:t>
            </a:r>
            <a:endParaRPr lang="es-MX" sz="2400" b="1" dirty="0">
              <a:solidFill>
                <a:srgbClr val="FF0000"/>
              </a:solidFill>
              <a:ea typeface="+mj-ea"/>
              <a:cs typeface="+mj-cs"/>
            </a:endParaRPr>
          </a:p>
        </p:txBody>
      </p:sp>
      <p:sp>
        <p:nvSpPr>
          <p:cNvPr id="79875" name="Rectangle 3"/>
          <p:cNvSpPr>
            <a:spLocks noGrp="1" noRot="1" noChangeArrowheads="1"/>
          </p:cNvSpPr>
          <p:nvPr>
            <p:ph type="body" idx="1"/>
          </p:nvPr>
        </p:nvSpPr>
        <p:spPr/>
        <p:txBody>
          <a:bodyPr/>
          <a:lstStyle/>
          <a:p>
            <a:pPr eaLnBrk="1" hangingPunct="1">
              <a:buFont typeface="Arial" pitchFamily="-65" charset="0"/>
              <a:buChar char="►"/>
            </a:pPr>
            <a:endParaRPr lang="es-ES_tradnl"/>
          </a:p>
        </p:txBody>
      </p:sp>
      <p:pic>
        <p:nvPicPr>
          <p:cNvPr id="79876" name="Picture 4" descr="W_Benjamin"/>
          <p:cNvPicPr>
            <a:picLocks noChangeAspect="1" noChangeArrowheads="1"/>
          </p:cNvPicPr>
          <p:nvPr/>
        </p:nvPicPr>
        <p:blipFill>
          <a:blip r:embed="rId3"/>
          <a:srcRect/>
          <a:stretch>
            <a:fillRect/>
          </a:stretch>
        </p:blipFill>
        <p:spPr bwMode="auto">
          <a:xfrm>
            <a:off x="250825" y="1600200"/>
            <a:ext cx="8642350" cy="501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ítulo 1"/>
          <p:cNvSpPr>
            <a:spLocks noGrp="1"/>
          </p:cNvSpPr>
          <p:nvPr>
            <p:ph type="title"/>
          </p:nvPr>
        </p:nvSpPr>
        <p:spPr/>
        <p:txBody>
          <a:bodyPr>
            <a:normAutofit/>
          </a:bodyPr>
          <a:lstStyle/>
          <a:p>
            <a:pPr algn="just" eaLnBrk="1" hangingPunct="1"/>
            <a:r>
              <a:rPr lang="es-ES_tradnl" sz="2000" dirty="0" smtClean="0">
                <a:ea typeface="ＭＳ Ｐゴシック" pitchFamily="-84" charset="-128"/>
                <a:cs typeface="ＭＳ Ｐゴシック" pitchFamily="-84" charset="-128"/>
              </a:rPr>
              <a:t>Una </a:t>
            </a:r>
            <a:r>
              <a:rPr lang="es-ES_tradnl" sz="2000" dirty="0" err="1" smtClean="0">
                <a:ea typeface="ＭＳ Ｐゴシック" pitchFamily="-84" charset="-128"/>
                <a:cs typeface="ＭＳ Ｐゴシック" pitchFamily="-84" charset="-128"/>
              </a:rPr>
              <a:t>revisitación</a:t>
            </a:r>
            <a:r>
              <a:rPr lang="es-ES_tradnl" sz="2000" dirty="0" smtClean="0">
                <a:ea typeface="ＭＳ Ｐゴシック" pitchFamily="-84" charset="-128"/>
                <a:cs typeface="ＭＳ Ｐゴシック" pitchFamily="-84" charset="-128"/>
              </a:rPr>
              <a:t> de la Teodicea del Mercado</a:t>
            </a:r>
            <a:br>
              <a:rPr lang="es-ES_tradnl" sz="2000" dirty="0" smtClean="0">
                <a:ea typeface="ＭＳ Ｐゴシック" pitchFamily="-84" charset="-128"/>
                <a:cs typeface="ＭＳ Ｐゴシック" pitchFamily="-84" charset="-128"/>
              </a:rPr>
            </a:br>
            <a:r>
              <a:rPr lang="es-ES_tradnl" sz="2000" dirty="0" smtClean="0">
                <a:ea typeface="ＭＳ Ｐゴシック" pitchFamily="-84" charset="-128"/>
                <a:cs typeface="ＭＳ Ｐゴシック" pitchFamily="-84" charset="-128"/>
              </a:rPr>
              <a:t>Giro de relación ética, economía  y política   (Weber)</a:t>
            </a:r>
          </a:p>
        </p:txBody>
      </p:sp>
      <p:sp>
        <p:nvSpPr>
          <p:cNvPr id="49155" name="Marcador de SmartArt 2"/>
          <p:cNvSpPr>
            <a:spLocks noGrp="1"/>
          </p:cNvSpPr>
          <p:nvPr>
            <p:ph type="dgm" idx="1"/>
          </p:nvPr>
        </p:nvSpPr>
        <p:spPr/>
      </p:sp>
      <p:pic>
        <p:nvPicPr>
          <p:cNvPr id="49156" name="Imagen 3"/>
          <p:cNvPicPr>
            <a:picLocks noChangeAspect="1"/>
          </p:cNvPicPr>
          <p:nvPr/>
        </p:nvPicPr>
        <p:blipFill>
          <a:blip r:embed="rId2"/>
          <a:srcRect/>
          <a:stretch>
            <a:fillRect/>
          </a:stretch>
        </p:blipFill>
        <p:spPr bwMode="auto">
          <a:xfrm>
            <a:off x="304800" y="1676400"/>
            <a:ext cx="85344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ítulo 1"/>
          <p:cNvSpPr>
            <a:spLocks noGrp="1"/>
          </p:cNvSpPr>
          <p:nvPr>
            <p:ph type="title"/>
          </p:nvPr>
        </p:nvSpPr>
        <p:spPr/>
        <p:txBody>
          <a:bodyPr/>
          <a:lstStyle/>
          <a:p>
            <a:pPr eaLnBrk="1" hangingPunct="1"/>
            <a:r>
              <a:rPr lang="es-ES_tradnl" sz="2400" smtClean="0">
                <a:ea typeface="ＭＳ Ｐゴシック" pitchFamily="-84" charset="-128"/>
                <a:cs typeface="ＭＳ Ｐゴシック" pitchFamily="-84" charset="-128"/>
              </a:rPr>
              <a:t>La colonización del mundo de la vida</a:t>
            </a:r>
            <a:br>
              <a:rPr lang="es-ES_tradnl" sz="2400" smtClean="0">
                <a:ea typeface="ＭＳ Ｐゴシック" pitchFamily="-84" charset="-128"/>
                <a:cs typeface="ＭＳ Ｐゴシック" pitchFamily="-84" charset="-128"/>
              </a:rPr>
            </a:br>
            <a:r>
              <a:rPr lang="es-ES_tradnl" sz="2400" smtClean="0">
                <a:ea typeface="ＭＳ Ｐゴシック" pitchFamily="-84" charset="-128"/>
                <a:cs typeface="ＭＳ Ｐゴシック" pitchFamily="-84" charset="-128"/>
              </a:rPr>
              <a:t>La reificación El fetiche de la mercancía</a:t>
            </a:r>
            <a:br>
              <a:rPr lang="es-ES_tradnl" sz="2400" smtClean="0">
                <a:ea typeface="ＭＳ Ｐゴシック" pitchFamily="-84" charset="-128"/>
                <a:cs typeface="ＭＳ Ｐゴシック" pitchFamily="-84" charset="-128"/>
              </a:rPr>
            </a:br>
            <a:endParaRPr lang="es-ES_tradnl" sz="2400" smtClean="0">
              <a:ea typeface="ＭＳ Ｐゴシック" pitchFamily="-84" charset="-128"/>
              <a:cs typeface="ＭＳ Ｐゴシック" pitchFamily="-84" charset="-128"/>
            </a:endParaRPr>
          </a:p>
        </p:txBody>
      </p:sp>
      <p:sp>
        <p:nvSpPr>
          <p:cNvPr id="50179" name="Marcador de SmartArt 2"/>
          <p:cNvSpPr>
            <a:spLocks noGrp="1"/>
          </p:cNvSpPr>
          <p:nvPr>
            <p:ph type="dgm" idx="1"/>
          </p:nvPr>
        </p:nvSpPr>
        <p:spPr/>
      </p:sp>
      <p:pic>
        <p:nvPicPr>
          <p:cNvPr id="50180" name="Imagen 3"/>
          <p:cNvPicPr>
            <a:picLocks noChangeAspect="1"/>
          </p:cNvPicPr>
          <p:nvPr/>
        </p:nvPicPr>
        <p:blipFill>
          <a:blip r:embed="rId2"/>
          <a:srcRect/>
          <a:stretch>
            <a:fillRect/>
          </a:stretch>
        </p:blipFill>
        <p:spPr bwMode="auto">
          <a:xfrm>
            <a:off x="457200" y="1446213"/>
            <a:ext cx="4114800" cy="4852987"/>
          </a:xfrm>
          <a:prstGeom prst="rect">
            <a:avLst/>
          </a:prstGeom>
          <a:noFill/>
          <a:ln w="9525">
            <a:noFill/>
            <a:miter lim="800000"/>
            <a:headEnd/>
            <a:tailEnd/>
          </a:ln>
        </p:spPr>
      </p:pic>
      <p:pic>
        <p:nvPicPr>
          <p:cNvPr id="50181" name="Imagen 4"/>
          <p:cNvPicPr>
            <a:picLocks noChangeAspect="1"/>
          </p:cNvPicPr>
          <p:nvPr/>
        </p:nvPicPr>
        <p:blipFill>
          <a:blip r:embed="rId3"/>
          <a:srcRect/>
          <a:stretch>
            <a:fillRect/>
          </a:stretch>
        </p:blipFill>
        <p:spPr bwMode="auto">
          <a:xfrm>
            <a:off x="4572000" y="1447800"/>
            <a:ext cx="42672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TotalTime>
  <Words>5774</Words>
  <Application>Microsoft Macintosh PowerPoint</Application>
  <PresentationFormat>Presentación en pantalla (4:3)</PresentationFormat>
  <Paragraphs>485</Paragraphs>
  <Slides>74</Slides>
  <Notes>26</Notes>
  <HiddenSlides>0</HiddenSlides>
  <MMClips>0</MMClips>
  <ScaleCrop>false</ScaleCrop>
  <HeadingPairs>
    <vt:vector size="6" baseType="variant">
      <vt:variant>
        <vt:lpstr>Plantilla de diseño</vt:lpstr>
      </vt:variant>
      <vt:variant>
        <vt:i4>1</vt:i4>
      </vt:variant>
      <vt:variant>
        <vt:lpstr>Servidores OLE incrustados</vt:lpstr>
      </vt:variant>
      <vt:variant>
        <vt:i4>4</vt:i4>
      </vt:variant>
      <vt:variant>
        <vt:lpstr>Títulos de diapositiva</vt:lpstr>
      </vt:variant>
      <vt:variant>
        <vt:i4>74</vt:i4>
      </vt:variant>
    </vt:vector>
  </HeadingPairs>
  <TitlesOfParts>
    <vt:vector size="79" baseType="lpstr">
      <vt:lpstr>Tema de Office</vt:lpstr>
      <vt:lpstr>Fotografía de Photo Editor</vt:lpstr>
      <vt:lpstr>Gráfico</vt:lpstr>
      <vt:lpstr>Hoja de cálculo</vt:lpstr>
      <vt:lpstr>Imagen de mapa de bits</vt:lpstr>
      <vt:lpstr>NUEVAS CONFIGURACIONES PARA COMPRENDER  LO  SOCIAL teresamatus@uchile.cl</vt:lpstr>
      <vt:lpstr>Premisa</vt:lpstr>
      <vt:lpstr>Diapositiva 3</vt:lpstr>
      <vt:lpstr>Diapositiva 4</vt:lpstr>
      <vt:lpstr>Diapositiva 5</vt:lpstr>
      <vt:lpstr>Diapositiva 6</vt:lpstr>
      <vt:lpstr>Una promesa vacía</vt:lpstr>
      <vt:lpstr>Una revisitación de la Teodicea del Mercado Giro de relación ética, economía  y política   (Weber)</vt:lpstr>
      <vt:lpstr>La colonización del mundo de la vida La reificación El fetiche de la mercancía </vt:lpstr>
      <vt:lpstr>DESIGUALDAD EN AMÉRICA LATINA: EL CONTINENTE ANTIEJEMPLAR (BK2012)</vt:lpstr>
      <vt:lpstr>IMAGEN 1   Las lógicas paradojales en relación a la desigualdad </vt:lpstr>
      <vt:lpstr>Principales argumentos del CEP</vt:lpstr>
      <vt:lpstr>Malestar por asincronías entre subjetividad y modernización  Existe, por un lado, el ritmo acelerado de las transformaciones económicas. En términos estructurales, el rasgo sobresaliente de la época es la mayor diferenciación de "sistemas funcionales" con "reglas del juego" específicas. PNUD 1998 </vt:lpstr>
      <vt:lpstr>Diapositiva 14</vt:lpstr>
      <vt:lpstr>Lo peor de una política pública es no seleccionar: la solución nunca es pensar la ideología de estar encima del muro repartiendo “magnánimamente beneficios y sonrisas a unos y otros” </vt:lpstr>
      <vt:lpstr>Diapositiva 16</vt:lpstr>
      <vt:lpstr>IMAGEN 2  Las lógicas paradojales en relación a la medición de la desigualdad </vt:lpstr>
      <vt:lpstr> Las asimetrías en la medición para enfrentar la desigualdad</vt:lpstr>
      <vt:lpstr>Modelo reticular</vt:lpstr>
      <vt:lpstr>Imagen 3 :  Paradojas de la redistribución, del reconocimiento,  de la representación       (Nancy Fraser)</vt:lpstr>
      <vt:lpstr> No podemos homogenizar lo diferente: usuarios, tiempo, recursos, estrategias de intervención, tipo de equipos, tipo de información</vt:lpstr>
      <vt:lpstr>LAS APUESTAS POR LA DIVERSIDAD: UN CHILE COSMOPOLITA Los dilemas de la discriminación por: raza, cuna, edad, género, orientación sexual, política. Las luchas por la legitimidad de pluralidad de formas de vida conlleva mejor redistribución Hay una relación clave entre economía y cultura </vt:lpstr>
      <vt:lpstr> Articular sistemas de transferencia con dimensión pedagógica de la gestión de intervención social: fortalecer la contingencia de los participantes con enfoques que promuevan la autonomía</vt:lpstr>
      <vt:lpstr>La ficha de protección social</vt:lpstr>
      <vt:lpstr> Comparación en base a estándares</vt:lpstr>
      <vt:lpstr>   El factor humano como dimensión clave =  creación de asignación de zona por complejidad</vt:lpstr>
      <vt:lpstr>Diapositiva 27</vt:lpstr>
      <vt:lpstr>Diapositiva 28</vt:lpstr>
      <vt:lpstr>Diapositiva 29</vt:lpstr>
      <vt:lpstr>UN COROLARIO: LA DESIGUALDAD EN LA INVERSIÓN PARA EL DESARROLLO DEL CONOCIMIENTO  (BM 2014)</vt:lpstr>
      <vt:lpstr> El Trabajo Social surge del sueño incumplido e infinito de la modernidad</vt:lpstr>
      <vt:lpstr>¿Desde donde entonces interpretar la historia del Trabajo Social ?</vt:lpstr>
      <vt:lpstr>La cuestión social en Chile</vt:lpstr>
      <vt:lpstr>Diapositiva 34</vt:lpstr>
      <vt:lpstr>Surgimiento de Trabajo Social  con un impulso higienista de la salud pública:</vt:lpstr>
      <vt:lpstr>LA REINVENCION DE LA MEMORIA Y EL ORIGEN COMO SALTO CUALITATIVO</vt:lpstr>
      <vt:lpstr>Cinco tesis hasta ahora no exploradas en el Trabajo Social chileno</vt:lpstr>
      <vt:lpstr>DESAFIOS A SUPERAR</vt:lpstr>
      <vt:lpstr>No podemos seguir  así……</vt:lpstr>
      <vt:lpstr>UN CAMBIO DE LUGAR: Del dónde al DESDE DONDE</vt:lpstr>
      <vt:lpstr>Diapositiva 41</vt:lpstr>
      <vt:lpstr>El trabajo social critico en el contexto contemporáneo es plural</vt:lpstr>
      <vt:lpstr>Diapositiva 43</vt:lpstr>
      <vt:lpstr>Diapositiva 44</vt:lpstr>
      <vt:lpstr>Diapositiva 45</vt:lpstr>
      <vt:lpstr>Diapositiva 46</vt:lpstr>
      <vt:lpstr>Diapositiva 47</vt:lpstr>
      <vt:lpstr>Diapositiva 48</vt:lpstr>
      <vt:lpstr>  </vt:lpstr>
      <vt:lpstr>Diapositiva 50</vt:lpstr>
      <vt:lpstr>Diapositiva 51</vt:lpstr>
      <vt:lpstr>LAS PROPOSICIONES UNIVERSALES Y LA REFUTACIÓN</vt:lpstr>
      <vt:lpstr>LA DEFICIENCIA COMO CONDICIÓN DE POSIBILIDAD DEL CONOCIMIENTO</vt:lpstr>
      <vt:lpstr>Diapositiva 54</vt:lpstr>
      <vt:lpstr>Diapositiva 55</vt:lpstr>
      <vt:lpstr>Diapositiva 56</vt:lpstr>
      <vt:lpstr>Diapositiva 57</vt:lpstr>
      <vt:lpstr>Niklas Luhmann</vt:lpstr>
      <vt:lpstr>Diapositiva 59</vt:lpstr>
      <vt:lpstr>Diapositiva 60</vt:lpstr>
      <vt:lpstr>GIRAR LA INTERVENCION SOCIAL Iluminar visiones anacrónicas</vt:lpstr>
      <vt:lpstr> Un concepto posconvencional de intervención social</vt:lpstr>
      <vt:lpstr>Modelos de intervención en políticas sociales</vt:lpstr>
      <vt:lpstr>Diapositiva 64</vt:lpstr>
      <vt:lpstr>“La posibilidad de nuevos mapas es casi infinita, ya que entre los polos, se encuentra toda la tierra” (Fernand Braudel)  De la geografía física a la geografía argumental</vt:lpstr>
      <vt:lpstr>Diapositiva 66</vt:lpstr>
      <vt:lpstr>Diapositiva 67</vt:lpstr>
      <vt:lpstr>Todas rompen con un estructuralismo de base en una solución que no es de continuidad. Rompen con una lógica causal, rompen con criterios convencionales.</vt:lpstr>
      <vt:lpstr> Los fundamentos éticos en las propuestas se diferencian en sus presupuestos normativos</vt:lpstr>
      <vt:lpstr>                    Imágenes de la crítica</vt:lpstr>
      <vt:lpstr>Diapositiva 71</vt:lpstr>
      <vt:lpstr>Diapositiva 72</vt:lpstr>
      <vt:lpstr>Constelación Procedimental para una propuesta de Trabajo Social que devele contradicciones </vt:lpstr>
      <vt:lpstr>“Las imágenes dialécticas significan un acercamiento de la experiencia presente con el horizonte de expectativas no cumplidas del pasado, para desde ellas despertar un futuro” LA CLAVE NO ESTA EN LA POLIFONIA SINO EN LA DISONANCIA</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Imágenes dialécticas de teorías críticas en Trabajo Social   teresamatus@u.uchile.cl</dc:title>
  <dc:creator>Teresa  Matus</dc:creator>
  <cp:lastModifiedBy>Teresa  Matus</cp:lastModifiedBy>
  <cp:revision>9</cp:revision>
  <dcterms:created xsi:type="dcterms:W3CDTF">2017-08-07T02:12:41Z</dcterms:created>
  <dcterms:modified xsi:type="dcterms:W3CDTF">2017-08-07T02:19:37Z</dcterms:modified>
</cp:coreProperties>
</file>