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3" r:id="rId1"/>
    <p:sldMasterId id="2147483874" r:id="rId2"/>
    <p:sldMasterId id="2147483889" r:id="rId3"/>
  </p:sldMasterIdLst>
  <p:notesMasterIdLst>
    <p:notesMasterId r:id="rId24"/>
  </p:notesMasterIdLst>
  <p:sldIdLst>
    <p:sldId id="269" r:id="rId4"/>
    <p:sldId id="270" r:id="rId5"/>
    <p:sldId id="271" r:id="rId6"/>
    <p:sldId id="295" r:id="rId7"/>
    <p:sldId id="300" r:id="rId8"/>
    <p:sldId id="301" r:id="rId9"/>
    <p:sldId id="302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6" r:id="rId20"/>
    <p:sldId id="313" r:id="rId21"/>
    <p:sldId id="314" r:id="rId22"/>
    <p:sldId id="315" r:id="rId23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4360BDF-4185-3242-801F-FA40A054F440}">
          <p14:sldIdLst>
            <p14:sldId id="269"/>
            <p14:sldId id="270"/>
            <p14:sldId id="271"/>
          </p14:sldIdLst>
        </p14:section>
        <p14:section name="Analisis Macro" id="{9F6A3ADE-6FA6-8246-B237-F6B27ADB17F7}">
          <p14:sldIdLst>
            <p14:sldId id="295"/>
            <p14:sldId id="300"/>
            <p14:sldId id="301"/>
          </p14:sldIdLst>
        </p14:section>
        <p14:section name="Diseño de Guerrillas" id="{6B428B87-E9AF-134D-884C-F8E0DA7B1145}">
          <p14:sldIdLst>
            <p14:sldId id="302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6"/>
            <p14:sldId id="313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DEA702"/>
    <a:srgbClr val="4F6228"/>
    <a:srgbClr val="2DB1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9" autoAdjust="0"/>
    <p:restoredTop sz="96461" autoAdjust="0"/>
  </p:normalViewPr>
  <p:slideViewPr>
    <p:cSldViewPr>
      <p:cViewPr varScale="1">
        <p:scale>
          <a:sx n="129" d="100"/>
          <a:sy n="129" d="100"/>
        </p:scale>
        <p:origin x="192" y="288"/>
      </p:cViewPr>
      <p:guideLst>
        <p:guide orient="horz" pos="61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1DF1BA-8073-4CF5-8A2E-02E9C0369C23}" type="slidenum">
              <a:rPr lang="es-ES_tradnl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5749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B4F62-8E43-4786-8CFD-D88128D55D63}" type="slidenum">
              <a:rPr lang="es-ES_tradnl" smtClean="0">
                <a:ea typeface="ＭＳ Ｐゴシック"/>
                <a:cs typeface="ＭＳ Ｐゴシック"/>
              </a:rPr>
              <a:pPr/>
              <a:t>1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240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0580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Placeholder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8" name="Placeholder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s-ES" sz="240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0806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8224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6107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1F-A6C3-284F-B075-AA5195B81760}" type="datetimeFigureOut">
              <a:rPr lang="es-ES_tradnl" smtClean="0"/>
              <a:pPr/>
              <a:t>13/9/17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1F-A6C3-284F-B075-AA5195B81760}" type="datetimeFigureOut">
              <a:rPr lang="es-ES_tradnl" smtClean="0"/>
              <a:pPr/>
              <a:t>13/9/17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460A-68E4-2949-8EFC-76602CAD4B2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1F-A6C3-284F-B075-AA5195B81760}" type="datetimeFigureOut">
              <a:rPr lang="es-ES_tradnl" smtClean="0"/>
              <a:pPr/>
              <a:t>13/9/17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460A-68E4-2949-8EFC-76602CAD4B2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64C1-02D6-C847-85C8-10AA8B6E67D4}" type="datetime1">
              <a:rPr lang="es-ES_tradnl" smtClean="0"/>
              <a:pPr/>
              <a:t>13/9/17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 err="1" smtClean="0"/>
              <a:t>Mag</a:t>
            </a:r>
            <a:r>
              <a:rPr lang="es-ES_tradnl" dirty="0" smtClean="0"/>
              <a:t>. Informática Educativa – Universidad de Chile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6416" y="5687568"/>
            <a:ext cx="762000" cy="365125"/>
          </a:xfrm>
        </p:spPr>
        <p:txBody>
          <a:bodyPr/>
          <a:lstStyle/>
          <a:p>
            <a:r>
              <a:rPr lang="es-ES" dirty="0" err="1" smtClean="0"/>
              <a:t>CoI</a:t>
            </a:r>
            <a:r>
              <a:rPr lang="es-ES" dirty="0" smtClean="0"/>
              <a:t> &amp; </a:t>
            </a:r>
            <a:r>
              <a:rPr lang="es-ES" dirty="0" smtClean="0"/>
              <a:t>recursos educativos </a:t>
            </a:r>
            <a:fld id="{D4086C56-474C-484A-9893-3D07E8375336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304800"/>
          </a:xfrm>
        </p:spPr>
        <p:txBody>
          <a:bodyPr/>
          <a:lstStyle>
            <a:lvl1pPr>
              <a:defRPr sz="90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/>
              <a:t>ática Educativa 2015</a:t>
            </a:r>
            <a:endParaRPr lang="es-ES_tradnl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E09D66-25E2-41A8-BA3C-EB5238EB3844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304800"/>
          </a:xfrm>
        </p:spPr>
        <p:txBody>
          <a:bodyPr/>
          <a:lstStyle>
            <a:lvl1pPr>
              <a:defRPr sz="90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/>
              <a:t>ática Educativa 2015</a:t>
            </a:r>
            <a:endParaRPr lang="es-ES_tradnl" sz="3200" dirty="0">
              <a:solidFill>
                <a:srgbClr val="333333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48510E-9825-4ACB-A697-DE1751ACA212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ción con imagen">
    <p:bg>
      <p:bgPr>
        <a:blipFill dpi="0" rotWithShape="1">
          <a:blip r:embed="rId2" cstate="screen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B9E12-B8D7-4F7F-9DE2-BFB4AD7FCD74}" type="slidenum">
              <a:rPr lang="es-ES_tradnl" smtClean="0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240496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9ACE-BD44-44BB-BF8D-B373C942CA24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1F-A6C3-284F-B075-AA5195B81760}" type="datetimeFigureOut">
              <a:rPr lang="es-ES_tradnl" smtClean="0"/>
              <a:pPr/>
              <a:t>13/9/17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460A-68E4-2949-8EFC-76602CAD4B2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_s &amp;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237312"/>
            <a:ext cx="6781800" cy="36693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7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F50-4679-4049-A994-5608BF0DFF38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1F-A6C3-284F-B075-AA5195B81760}" type="datetimeFigureOut">
              <a:rPr lang="es-ES_tradnl" smtClean="0"/>
              <a:pPr/>
              <a:t>13/9/17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460A-68E4-2949-8EFC-76602CAD4B2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1F-A6C3-284F-B075-AA5195B81760}" type="datetimeFigureOut">
              <a:rPr lang="es-ES_tradnl" smtClean="0"/>
              <a:pPr/>
              <a:t>13/9/17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460A-68E4-2949-8EFC-76602CAD4B2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F0BF-6F1A-4DC6-95FC-A5E27E476459}" type="slidenum">
              <a:rPr lang="es-ES_tradnl" smtClean="0"/>
              <a:pPr/>
              <a:t>‹Nr.›</a:t>
            </a:fld>
            <a:endParaRPr lang="es-ES_tradn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4013-C444-420A-8B3E-EDB5B655CC9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1064-E02E-46FC-96B9-DC19692E179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8A5D-A076-498E-BD3C-B719040E5436}" type="slidenum">
              <a:rPr lang="es-ES_tradnl" smtClean="0"/>
              <a:pPr/>
              <a:t>‹Nr.›</a:t>
            </a:fld>
            <a:endParaRPr lang="es-ES_tradn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sz="3200" dirty="0" smtClean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479D-1749-4851-AA8C-4DED9B234B9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E0E6-51B6-474C-9EED-42A3036F01DE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74A3-9623-413C-A3D2-A63DA8314F4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9ACE-BD44-44BB-BF8D-B373C942CA24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1F-A6C3-284F-B075-AA5195B81760}" type="datetimeFigureOut">
              <a:rPr lang="es-ES_tradnl" smtClean="0"/>
              <a:pPr/>
              <a:t>13/9/17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460A-68E4-2949-8EFC-76602CAD4B2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1F-A6C3-284F-B075-AA5195B81760}" type="datetimeFigureOut">
              <a:rPr lang="es-ES_tradnl" smtClean="0"/>
              <a:pPr/>
              <a:t>13/9/17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460A-68E4-2949-8EFC-76602CAD4B2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/objeto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 i="0">
                <a:solidFill>
                  <a:schemeClr val="accent5"/>
                </a:solidFill>
                <a:latin typeface="Avenir Next Condensed Regular"/>
                <a:cs typeface="Avenir Next Condensed Regular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3EC8-BCEF-4D4D-9138-5892F025242F}" type="datetimeFigureOut">
              <a:rPr lang="es-CL" smtClean="0"/>
              <a:pPr/>
              <a:t>13-09-17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BE99-D3C8-42EF-B1FC-E4EB05F61410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868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>
            <a:normAutofit/>
          </a:bodyPr>
          <a:lstStyle>
            <a:lvl1pPr algn="l">
              <a:defRPr sz="4400" b="0" cap="all">
                <a:solidFill>
                  <a:srgbClr val="AC956E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FF50-4679-4049-A994-5608BF0DFF38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Next Condensed Demi Bold"/>
                <a:cs typeface="Avenir Next Condensed Demi Bold"/>
              </a:defRPr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1F-A6C3-284F-B075-AA5195B81760}" type="datetimeFigureOut">
              <a:rPr lang="es-ES_tradnl" smtClean="0"/>
              <a:pPr/>
              <a:t>13/9/17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460A-68E4-2949-8EFC-76602CAD4B2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F0BF-6F1A-4DC6-95FC-A5E27E476459}" type="slidenum">
              <a:rPr lang="es-ES_tradnl" smtClean="0"/>
              <a:pPr/>
              <a:t>‹Nr.›</a:t>
            </a:fld>
            <a:endParaRPr lang="es-ES_tradn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4013-C444-420A-8B3E-EDB5B655CC9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1064-E02E-46FC-96B9-DC19692E179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8A5D-A076-498E-BD3C-B719040E5436}" type="slidenum">
              <a:rPr lang="es-ES_tradnl" smtClean="0"/>
              <a:pPr/>
              <a:t>‹Nr.›</a:t>
            </a:fld>
            <a:endParaRPr lang="es-ES_tradn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sz="3200" dirty="0" smtClean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479D-1749-4851-AA8C-4DED9B234B9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E0E6-51B6-474C-9EED-42A3036F01DE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74A3-9623-413C-A3D2-A63DA8314F4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1F-A6C3-284F-B075-AA5195B81760}" type="datetimeFigureOut">
              <a:rPr lang="es-ES_tradnl" smtClean="0"/>
              <a:pPr/>
              <a:t>13/9/17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460A-68E4-2949-8EFC-76602CAD4B2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66738" y="304800"/>
            <a:ext cx="8001000" cy="57150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>
                <a:latin typeface="+mn-lt"/>
              </a:rPr>
              <a:t>á</a:t>
            </a:r>
            <a:r>
              <a:rPr lang="es-ES_tradnl" altLang="ja-JP" dirty="0" smtClean="0"/>
              <a:t>tica Educativa 2015</a:t>
            </a:r>
            <a:endParaRPr lang="es-ES_tradnl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09D66-25E2-41A8-BA3C-EB5238EB3844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64C1-02D6-C847-85C8-10AA8B6E67D4}" type="datetime1">
              <a:rPr lang="es-ES_tradnl" smtClean="0"/>
              <a:pPr/>
              <a:t>13/9/17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Seminario de Diseño Computacional – Universidad de Chile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6416" y="5687568"/>
            <a:ext cx="762000" cy="365125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dirty="0" err="1" smtClean="0"/>
              <a:t>CoI</a:t>
            </a:r>
            <a:r>
              <a:rPr lang="es-ES" dirty="0" smtClean="0"/>
              <a:t> &amp; </a:t>
            </a:r>
            <a:r>
              <a:rPr lang="es-ES" dirty="0" smtClean="0"/>
              <a:t>recursos educativos </a:t>
            </a:r>
            <a:fld id="{D4086C56-474C-484A-9893-3D07E8375336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304800"/>
          </a:xfrm>
        </p:spPr>
        <p:txBody>
          <a:bodyPr/>
          <a:lstStyle>
            <a:lvl1pPr>
              <a:defRPr sz="90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_tradnl" dirty="0" smtClean="0"/>
              <a:t>Eduardo Hamuy P. </a:t>
            </a:r>
            <a:r>
              <a:rPr lang="es-ES_tradnl" dirty="0" err="1" smtClean="0"/>
              <a:t>Mag</a:t>
            </a:r>
            <a:r>
              <a:rPr lang="es-ES_tradnl" dirty="0" smtClean="0"/>
              <a:t>. Inform</a:t>
            </a:r>
            <a:r>
              <a:rPr lang="es-ES_tradnl" altLang="ja-JP" dirty="0" smtClean="0"/>
              <a:t>ática Educativa 2015</a:t>
            </a:r>
            <a:endParaRPr lang="es-ES_tradnl" sz="3200" dirty="0" smtClean="0">
              <a:solidFill>
                <a:srgbClr val="333333"/>
              </a:solidFill>
            </a:endParaRPr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48510E-9825-4ACB-A697-DE1751ACA212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1F-A6C3-284F-B075-AA5195B81760}" type="datetimeFigureOut">
              <a:rPr lang="es-ES_tradnl" smtClean="0"/>
              <a:pPr/>
              <a:t>13/9/17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460A-68E4-2949-8EFC-76602CAD4B22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1F-A6C3-284F-B075-AA5195B81760}" type="datetimeFigureOut">
              <a:rPr lang="es-ES_tradnl" smtClean="0"/>
              <a:pPr/>
              <a:t>13/9/17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460A-68E4-2949-8EFC-76602CAD4B2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1F-A6C3-284F-B075-AA5195B81760}" type="datetimeFigureOut">
              <a:rPr lang="es-ES_tradnl" smtClean="0"/>
              <a:pPr/>
              <a:t>13/9/17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460A-68E4-2949-8EFC-76602CAD4B2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1F-A6C3-284F-B075-AA5195B81760}" type="datetimeFigureOut">
              <a:rPr lang="es-ES_tradnl" smtClean="0"/>
              <a:pPr/>
              <a:t>13/9/17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A1F-A6C3-284F-B075-AA5195B81760}" type="datetimeFigureOut">
              <a:rPr lang="es-ES_tradnl" smtClean="0"/>
              <a:pPr/>
              <a:t>13/9/17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460A-68E4-2949-8EFC-76602CAD4B2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4533EC8-BCEF-4D4D-9138-5892F025242F}" type="datetimeFigureOut">
              <a:rPr lang="es-CL" smtClean="0"/>
              <a:pPr/>
              <a:t>13-09-17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C38BE99-D3C8-42EF-B1FC-E4EB05F61410}" type="slidenum">
              <a:rPr lang="es-CL" smtClean="0"/>
              <a:pPr/>
              <a:t>‹Nr.›</a:t>
            </a:fld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906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4533EC8-BCEF-4D4D-9138-5892F025242F}" type="datetimeFigureOut">
              <a:rPr lang="es-CL" smtClean="0"/>
              <a:pPr/>
              <a:t>13-09-17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C38BE99-D3C8-42EF-B1FC-E4EB05F61410}" type="slidenum">
              <a:rPr lang="es-CL" smtClean="0"/>
              <a:pPr/>
              <a:t>‹Nr.›</a:t>
            </a:fld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905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venir Next Condensed Medium"/>
                <a:cs typeface="Avenir Next Condensed Medium"/>
              </a:defRPr>
            </a:lvl1pPr>
          </a:lstStyle>
          <a:p>
            <a:r>
              <a:rPr lang="es-ES_tradnl" sz="900" dirty="0" smtClean="0"/>
              <a:t>Eduardo Hamuy P. </a:t>
            </a:r>
            <a:r>
              <a:rPr lang="es-ES_tradnl" sz="900" dirty="0" err="1" smtClean="0"/>
              <a:t>Mag</a:t>
            </a:r>
            <a:r>
              <a:rPr lang="es-ES_tradnl" sz="900" dirty="0" smtClean="0"/>
              <a:t>. Inform</a:t>
            </a:r>
            <a:r>
              <a:rPr lang="es-ES_tradnl" altLang="ja-JP" sz="900" dirty="0" smtClean="0">
                <a:latin typeface="+mn-lt"/>
              </a:rPr>
              <a:t>á</a:t>
            </a:r>
            <a:r>
              <a:rPr lang="es-ES_tradnl" altLang="ja-JP" sz="900" dirty="0" smtClean="0"/>
              <a:t>tica Educativa 2015</a:t>
            </a:r>
            <a:endParaRPr lang="es-ES_tradnl" sz="3200" dirty="0" smtClean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A44A476-CF99-4F24-9543-B6AA2F9710AD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b="0" i="0" kern="1200">
          <a:solidFill>
            <a:schemeClr val="tx2"/>
          </a:solidFill>
          <a:latin typeface="Avenir Next Condensed Regular"/>
          <a:ea typeface="+mn-ea"/>
          <a:cs typeface="Avenir Next Condensed Regular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b="0" i="0" kern="1200">
          <a:solidFill>
            <a:schemeClr val="tx2"/>
          </a:solidFill>
          <a:latin typeface="Avenir Next Condensed Regular"/>
          <a:ea typeface="+mn-ea"/>
          <a:cs typeface="Avenir Next Condensed Regular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b="0" i="0" kern="1200">
          <a:solidFill>
            <a:schemeClr val="tx2"/>
          </a:solidFill>
          <a:latin typeface="Avenir Next Condensed Regular"/>
          <a:ea typeface="+mn-ea"/>
          <a:cs typeface="Avenir Next Condensed Regular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b="0" i="0" kern="1200">
          <a:solidFill>
            <a:schemeClr val="tx2"/>
          </a:solidFill>
          <a:latin typeface="Avenir Next Condensed Regular"/>
          <a:ea typeface="+mn-ea"/>
          <a:cs typeface="Avenir Next Condensed Regular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b="0" i="0" kern="1200" baseline="0">
          <a:solidFill>
            <a:schemeClr val="tx2"/>
          </a:solidFill>
          <a:latin typeface="Avenir Next Condensed Regular"/>
          <a:ea typeface="+mn-ea"/>
          <a:cs typeface="Avenir Next Condensed Regular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56792"/>
            <a:ext cx="7543800" cy="1524000"/>
          </a:xfrm>
        </p:spPr>
        <p:txBody>
          <a:bodyPr/>
          <a:lstStyle/>
          <a:p>
            <a:pPr eaLnBrk="1" hangingPunct="1"/>
            <a:r>
              <a:rPr lang="es-ES_tradnl" dirty="0" smtClean="0"/>
              <a:t>Definición</a:t>
            </a:r>
            <a:r>
              <a:rPr lang="es-ES" dirty="0" smtClean="0"/>
              <a:t> </a:t>
            </a:r>
            <a:r>
              <a:rPr lang="es-ES_tradnl" dirty="0" smtClean="0"/>
              <a:t>del </a:t>
            </a:r>
            <a:r>
              <a:rPr lang="es-ES_tradnl" dirty="0" smtClean="0">
                <a:solidFill>
                  <a:srgbClr val="AC956E"/>
                </a:solidFill>
              </a:rPr>
              <a:t>PROYECTO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12976"/>
            <a:ext cx="6858000" cy="1656184"/>
          </a:xfrm>
        </p:spPr>
        <p:txBody>
          <a:bodyPr>
            <a:noAutofit/>
          </a:bodyPr>
          <a:lstStyle/>
          <a:p>
            <a:pPr lvl="0"/>
            <a:r>
              <a:rPr lang="es-ES" sz="3200" b="1" dirty="0" smtClean="0">
                <a:latin typeface="Verdana"/>
                <a:cs typeface="Verdana"/>
              </a:rPr>
              <a:t>Técnicas de </a:t>
            </a:r>
            <a:r>
              <a:rPr lang="es-ES" sz="3200" b="1" i="1" dirty="0" err="1" smtClean="0">
                <a:latin typeface="Verdana"/>
                <a:cs typeface="Verdana"/>
              </a:rPr>
              <a:t>Design</a:t>
            </a:r>
            <a:r>
              <a:rPr lang="es-ES" sz="3200" b="1" i="1" dirty="0" smtClean="0">
                <a:latin typeface="Verdana"/>
                <a:cs typeface="Verdana"/>
              </a:rPr>
              <a:t> </a:t>
            </a:r>
            <a:r>
              <a:rPr lang="es-ES" sz="3200" b="1" i="1" dirty="0" err="1" smtClean="0">
                <a:latin typeface="Verdana"/>
                <a:cs typeface="Verdana"/>
              </a:rPr>
              <a:t>Research</a:t>
            </a:r>
            <a:endParaRPr lang="es-ES" sz="3200" b="1" i="1" dirty="0" smtClean="0">
              <a:latin typeface="Verdana"/>
              <a:cs typeface="Verdana"/>
            </a:endParaRPr>
          </a:p>
          <a:p>
            <a:pPr lvl="0"/>
            <a:r>
              <a:rPr lang="es-ES" altLang="ja-JP" sz="3200" dirty="0" smtClean="0">
                <a:solidFill>
                  <a:schemeClr val="accent3"/>
                </a:solidFill>
                <a:latin typeface="Verdana"/>
                <a:cs typeface="Verdana"/>
              </a:rPr>
              <a:t>o Levantar antecedentes para el </a:t>
            </a:r>
            <a:r>
              <a:rPr lang="es-ES" altLang="ja-JP" sz="3200" b="1" i="1" dirty="0" smtClean="0">
                <a:solidFill>
                  <a:schemeClr val="accent3"/>
                </a:solidFill>
                <a:latin typeface="Verdana"/>
                <a:cs typeface="Verdana"/>
              </a:rPr>
              <a:t>Diseño de Recurso Educativo</a:t>
            </a:r>
            <a:endParaRPr lang="es-ES_tradnl" altLang="ja-JP" sz="3200" b="1" dirty="0" smtClean="0">
              <a:solidFill>
                <a:schemeClr val="accent3"/>
              </a:solidFill>
              <a:latin typeface="Verdana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5157192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b="1" i="1" dirty="0" smtClean="0">
              <a:solidFill>
                <a:srgbClr val="333333"/>
              </a:solidFill>
              <a:latin typeface="Verdana" charset="0"/>
            </a:endParaRPr>
          </a:p>
          <a:p>
            <a:r>
              <a:rPr lang="es-ES_tradnl" sz="1800" b="1" i="1" dirty="0" smtClean="0">
                <a:latin typeface="Verdana" charset="0"/>
              </a:rPr>
              <a:t>Eduardo Hamuy Pinto</a:t>
            </a:r>
            <a:endParaRPr lang="es-ES_tradnl" sz="1800" b="1" i="1" dirty="0" smtClean="0">
              <a:solidFill>
                <a:srgbClr val="333333"/>
              </a:solidFill>
              <a:latin typeface="Verdana" charset="0"/>
            </a:endParaRPr>
          </a:p>
          <a:p>
            <a:r>
              <a:rPr lang="es-ES_tradnl" sz="1600" b="1" i="1" dirty="0">
                <a:solidFill>
                  <a:srgbClr val="AC956E"/>
                </a:solidFill>
                <a:latin typeface="Verdana" charset="0"/>
              </a:rPr>
              <a:t>RECURSOS TIC EN EDUCACIÓN PARVULARIA</a:t>
            </a:r>
          </a:p>
        </p:txBody>
      </p:sp>
      <p:pic>
        <p:nvPicPr>
          <p:cNvPr id="7" name="Picture 5" descr="Logo UC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495800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AEIOU_Parquejardinbotanico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/>
            <a:lum bright="-100000" contrast="100000"/>
          </a:blip>
          <a:srcRect l="-40157" r="-40157"/>
          <a:stretch>
            <a:fillRect/>
          </a:stretch>
        </p:blipFill>
        <p:spPr>
          <a:xfrm>
            <a:off x="-4097867" y="40610"/>
            <a:ext cx="17338148" cy="7004860"/>
          </a:xfrm>
        </p:spPr>
      </p:pic>
    </p:spTree>
    <p:extLst>
      <p:ext uri="{BB962C8B-B14F-4D97-AF65-F5344CB8AC3E}">
        <p14:creationId xmlns:p14="http://schemas.microsoft.com/office/powerpoint/2010/main" val="12756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Anexo3-AEIOU_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66673" r="-66673"/>
          <a:stretch>
            <a:fillRect/>
          </a:stretch>
        </p:blipFill>
        <p:spPr>
          <a:xfrm>
            <a:off x="-2214282" y="-135464"/>
            <a:ext cx="13570978" cy="7526338"/>
          </a:xfrm>
        </p:spPr>
      </p:pic>
    </p:spTree>
    <p:extLst>
      <p:ext uri="{BB962C8B-B14F-4D97-AF65-F5344CB8AC3E}">
        <p14:creationId xmlns:p14="http://schemas.microsoft.com/office/powerpoint/2010/main" val="20665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Anexo3-AEIOU_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3304" y="-135464"/>
            <a:ext cx="5815806" cy="7526338"/>
          </a:xfrm>
        </p:spPr>
      </p:pic>
    </p:spTree>
    <p:extLst>
      <p:ext uri="{BB962C8B-B14F-4D97-AF65-F5344CB8AC3E}">
        <p14:creationId xmlns:p14="http://schemas.microsoft.com/office/powerpoint/2010/main" val="11907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Anexo3-AEIOU_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6" y="-24348"/>
            <a:ext cx="9145586" cy="7067044"/>
          </a:xfrm>
        </p:spPr>
      </p:pic>
    </p:spTree>
    <p:extLst>
      <p:ext uri="{BB962C8B-B14F-4D97-AF65-F5344CB8AC3E}">
        <p14:creationId xmlns:p14="http://schemas.microsoft.com/office/powerpoint/2010/main" val="4008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Anexo3-AEIOU_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6" y="-24348"/>
            <a:ext cx="9145586" cy="7067043"/>
          </a:xfrm>
        </p:spPr>
      </p:pic>
    </p:spTree>
    <p:extLst>
      <p:ext uri="{BB962C8B-B14F-4D97-AF65-F5344CB8AC3E}">
        <p14:creationId xmlns:p14="http://schemas.microsoft.com/office/powerpoint/2010/main" val="8076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Anexo3-AEIOU_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6" y="-24348"/>
            <a:ext cx="9145585" cy="7067043"/>
          </a:xfrm>
        </p:spPr>
      </p:pic>
    </p:spTree>
    <p:extLst>
      <p:ext uri="{BB962C8B-B14F-4D97-AF65-F5344CB8AC3E}">
        <p14:creationId xmlns:p14="http://schemas.microsoft.com/office/powerpoint/2010/main" val="187435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cnica 1 2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38425" y="254000"/>
            <a:ext cx="5231940" cy="635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503238"/>
            <a:ext cx="3657600" cy="86836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Mapa de </a:t>
            </a:r>
            <a:r>
              <a:rPr lang="es-CL" i="1" dirty="0" smtClean="0"/>
              <a:t>Stakeholders</a:t>
            </a:r>
            <a:endParaRPr lang="es-CL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1" y="1735138"/>
            <a:ext cx="3657600" cy="4056062"/>
          </a:xfrm>
        </p:spPr>
        <p:txBody>
          <a:bodyPr/>
          <a:lstStyle/>
          <a:p>
            <a:r>
              <a:rPr lang="es-CL" dirty="0" smtClean="0"/>
              <a:t>Ayuda a la Visualización de los actores o partes involucradas por un proyecto, su roles y relaciones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275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188640"/>
            <a:ext cx="3657600" cy="1701626"/>
          </a:xfrm>
        </p:spPr>
        <p:txBody>
          <a:bodyPr>
            <a:normAutofit fontScale="90000"/>
          </a:bodyPr>
          <a:lstStyle/>
          <a:p>
            <a:r>
              <a:rPr lang="es-CL" i="1" smtClean="0"/>
              <a:t>Persona:  </a:t>
            </a:r>
            <a:br>
              <a:rPr lang="es-CL" i="1" smtClean="0"/>
            </a:br>
            <a:r>
              <a:rPr lang="es-CL" sz="3100" smtClean="0"/>
              <a:t>El</a:t>
            </a:r>
            <a:r>
              <a:rPr lang="es-CL" i="1" smtClean="0"/>
              <a:t> </a:t>
            </a:r>
            <a:r>
              <a:rPr lang="es-CL" sz="3100" dirty="0" smtClean="0"/>
              <a:t>Usuario como un personaje</a:t>
            </a:r>
            <a:endParaRPr lang="es-CL" sz="3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1" y="1340768"/>
            <a:ext cx="3657600" cy="4056062"/>
          </a:xfrm>
        </p:spPr>
        <p:txBody>
          <a:bodyPr/>
          <a:lstStyle/>
          <a:p>
            <a:r>
              <a:rPr lang="es-CL" dirty="0" smtClean="0"/>
              <a:t>Técnica que construye una descripci</a:t>
            </a:r>
            <a:r>
              <a:rPr lang="es-ES" dirty="0" err="1" smtClean="0"/>
              <a:t>ón</a:t>
            </a:r>
            <a:r>
              <a:rPr lang="es-CL" dirty="0"/>
              <a:t> </a:t>
            </a:r>
            <a:r>
              <a:rPr lang="es-CL" dirty="0" smtClean="0"/>
              <a:t>imaginada —pero verosimil— del usuario(s), con base en conocimiento previo e investigación</a:t>
            </a:r>
            <a:r>
              <a:rPr lang="es-ES" dirty="0" smtClean="0"/>
              <a:t> abreviada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901994"/>
            <a:ext cx="3816424" cy="25982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82" y="503238"/>
            <a:ext cx="393954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3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cnica 1 2.jpe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1F0F8"/>
              </a:clrFrom>
              <a:clrTo>
                <a:srgbClr val="F1F0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0828" y="1070429"/>
            <a:ext cx="4960938" cy="4762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503238"/>
            <a:ext cx="3657600" cy="86836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Etnografía de Diseño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1" y="1735138"/>
            <a:ext cx="3657600" cy="4056062"/>
          </a:xfrm>
        </p:spPr>
        <p:txBody>
          <a:bodyPr/>
          <a:lstStyle/>
          <a:p>
            <a:r>
              <a:rPr lang="es-CL" dirty="0" smtClean="0"/>
              <a:t>Técnicas tomadas de la investigación etnografica, para lograr una experiencia inmersiva que permita comprender el mundo del usuario desde la empatía.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11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cnica 1 2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38425" y="1211268"/>
            <a:ext cx="5231940" cy="44354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503238"/>
            <a:ext cx="3657600" cy="86836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Cuestionarios/Encuestas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1" y="1735138"/>
            <a:ext cx="3657600" cy="4056062"/>
          </a:xfrm>
        </p:spPr>
        <p:txBody>
          <a:bodyPr/>
          <a:lstStyle/>
          <a:p>
            <a:r>
              <a:rPr lang="es-CL" dirty="0" smtClean="0"/>
              <a:t>Instrumentos para levantar información de acuerdo a categorías predeterminadas (datos, percepciones, actitudes, etc.)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6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Planni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457200" y="-31750"/>
            <a:ext cx="9753600" cy="6965950"/>
          </a:xfrm>
        </p:spPr>
      </p:pic>
      <p:sp>
        <p:nvSpPr>
          <p:cNvPr id="65539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dirty="0">
                <a:solidFill>
                  <a:schemeClr val="hlink"/>
                </a:solidFill>
                <a:latin typeface="Arial" pitchFamily="-72" charset="0"/>
                <a:ea typeface="ＭＳ Ｐゴシック" pitchFamily="-72" charset="-128"/>
              </a:rPr>
              <a:t>Entorno se construye a partir de un Proyecto</a:t>
            </a:r>
          </a:p>
        </p:txBody>
      </p:sp>
    </p:spTree>
    <p:extLst>
      <p:ext uri="{BB962C8B-B14F-4D97-AF65-F5344CB8AC3E}">
        <p14:creationId xmlns:p14="http://schemas.microsoft.com/office/powerpoint/2010/main" val="36673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cnica 1 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91603" y="128016"/>
            <a:ext cx="4933188" cy="66019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503238"/>
            <a:ext cx="3657600" cy="868362"/>
          </a:xfrm>
        </p:spPr>
        <p:txBody>
          <a:bodyPr/>
          <a:lstStyle/>
          <a:p>
            <a:r>
              <a:rPr lang="es-CL" b="1" dirty="0" smtClean="0"/>
              <a:t>A/B Testing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1" y="1735138"/>
            <a:ext cx="3657600" cy="4056062"/>
          </a:xfrm>
        </p:spPr>
        <p:txBody>
          <a:bodyPr/>
          <a:lstStyle/>
          <a:p>
            <a:r>
              <a:rPr lang="es-CL" dirty="0" smtClean="0"/>
              <a:t>Probar 2 (o más) alternativas, sometiendolas a mediciones comparativas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13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_s36891"/>
          <p:cNvSpPr>
            <a:spLocks noChangeArrowheads="1" noTextEdit="1"/>
          </p:cNvSpPr>
          <p:nvPr/>
        </p:nvSpPr>
        <p:spPr bwMode="auto">
          <a:xfrm>
            <a:off x="2462213" y="547688"/>
            <a:ext cx="3457575" cy="3459162"/>
          </a:xfrm>
          <a:custGeom>
            <a:avLst/>
            <a:gdLst>
              <a:gd name="G0" fmla="+- -5505024 0 0"/>
              <a:gd name="G1" fmla="+- -7471104 0 0"/>
              <a:gd name="G2" fmla="+- -5505024 0 -7471104"/>
              <a:gd name="G3" fmla="+- 10800 0 0"/>
              <a:gd name="G4" fmla="+- 0 0 -550502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7471104"/>
              <a:gd name="G10" fmla="+- 7200 0 2700"/>
              <a:gd name="G11" fmla="cos G10 -5505024"/>
              <a:gd name="G12" fmla="sin G10 -5505024"/>
              <a:gd name="G13" fmla="cos 13500 -5505024"/>
              <a:gd name="G14" fmla="sin 13500 -5505024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505024"/>
              <a:gd name="G22" fmla="sin G20 -5505024"/>
              <a:gd name="G23" fmla="+- G21 10800 0"/>
              <a:gd name="G24" fmla="+- G12 G23 G22"/>
              <a:gd name="G25" fmla="+- G22 G23 G11"/>
              <a:gd name="G26" fmla="cos 10800 -5505024"/>
              <a:gd name="G27" fmla="sin 10800 -5505024"/>
              <a:gd name="G28" fmla="cos 7200 -5505024"/>
              <a:gd name="G29" fmla="sin 7200 -550502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471104"/>
              <a:gd name="G36" fmla="sin G34 -7471104"/>
              <a:gd name="G37" fmla="+/ -7471104 -550502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110 w 21600"/>
              <a:gd name="T5" fmla="*/ 132 h 21600"/>
              <a:gd name="T6" fmla="*/ 7139 w 21600"/>
              <a:gd name="T7" fmla="*/ 2578 h 21600"/>
              <a:gd name="T8" fmla="*/ 9673 w 21600"/>
              <a:gd name="T9" fmla="*/ 3688 h 21600"/>
              <a:gd name="T10" fmla="*/ 12211 w 21600"/>
              <a:gd name="T11" fmla="*/ -2627 h 21600"/>
              <a:gd name="T12" fmla="*/ 16215 w 21600"/>
              <a:gd name="T13" fmla="*/ 2319 h 21600"/>
              <a:gd name="T14" fmla="*/ 11270 w 21600"/>
              <a:gd name="T15" fmla="*/ 632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600"/>
                  <a:pt x="10800" y="3600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0"/>
                </a:cubicBezTo>
                <a:cubicBezTo>
                  <a:pt x="11177" y="0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es-ES">
              <a:solidFill>
                <a:schemeClr val="accent6">
                  <a:lumMod val="50000"/>
                </a:schemeClr>
              </a:solidFill>
              <a:ea typeface="ＭＳ Ｐゴシック" charset="-128"/>
              <a:cs typeface="+mn-cs"/>
            </a:endParaRPr>
          </a:p>
        </p:txBody>
      </p:sp>
      <p:sp>
        <p:nvSpPr>
          <p:cNvPr id="15" name="_s36892"/>
          <p:cNvSpPr>
            <a:spLocks noChangeArrowheads="1" noTextEdit="1"/>
          </p:cNvSpPr>
          <p:nvPr/>
        </p:nvSpPr>
        <p:spPr bwMode="auto">
          <a:xfrm rot="4320000">
            <a:off x="3556794" y="1345406"/>
            <a:ext cx="3462338" cy="3457575"/>
          </a:xfrm>
          <a:custGeom>
            <a:avLst/>
            <a:gdLst>
              <a:gd name="G0" fmla="+- -5505024 0 0"/>
              <a:gd name="G1" fmla="+- -7471104 0 0"/>
              <a:gd name="G2" fmla="+- -5505024 0 -7471104"/>
              <a:gd name="G3" fmla="+- 10800 0 0"/>
              <a:gd name="G4" fmla="+- 0 0 -550502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7471104"/>
              <a:gd name="G10" fmla="+- 7200 0 2700"/>
              <a:gd name="G11" fmla="cos G10 -5505024"/>
              <a:gd name="G12" fmla="sin G10 -5505024"/>
              <a:gd name="G13" fmla="cos 13500 -5505024"/>
              <a:gd name="G14" fmla="sin 13500 -5505024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505024"/>
              <a:gd name="G22" fmla="sin G20 -5505024"/>
              <a:gd name="G23" fmla="+- G21 10800 0"/>
              <a:gd name="G24" fmla="+- G12 G23 G22"/>
              <a:gd name="G25" fmla="+- G22 G23 G11"/>
              <a:gd name="G26" fmla="cos 10800 -5505024"/>
              <a:gd name="G27" fmla="sin 10800 -5505024"/>
              <a:gd name="G28" fmla="cos 7200 -5505024"/>
              <a:gd name="G29" fmla="sin 7200 -550502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471104"/>
              <a:gd name="G36" fmla="sin G34 -7471104"/>
              <a:gd name="G37" fmla="+/ -7471104 -550502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110 w 21600"/>
              <a:gd name="T5" fmla="*/ 132 h 21600"/>
              <a:gd name="T6" fmla="*/ 7139 w 21600"/>
              <a:gd name="T7" fmla="*/ 2578 h 21600"/>
              <a:gd name="T8" fmla="*/ 9673 w 21600"/>
              <a:gd name="T9" fmla="*/ 3688 h 21600"/>
              <a:gd name="T10" fmla="*/ 12211 w 21600"/>
              <a:gd name="T11" fmla="*/ -2627 h 21600"/>
              <a:gd name="T12" fmla="*/ 16215 w 21600"/>
              <a:gd name="T13" fmla="*/ 2319 h 21600"/>
              <a:gd name="T14" fmla="*/ 11270 w 21600"/>
              <a:gd name="T15" fmla="*/ 632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600"/>
                  <a:pt x="10800" y="3600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0"/>
                </a:cubicBezTo>
                <a:cubicBezTo>
                  <a:pt x="11177" y="0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es-ES">
              <a:solidFill>
                <a:schemeClr val="accent6">
                  <a:lumMod val="50000"/>
                </a:schemeClr>
              </a:solidFill>
              <a:ea typeface="ＭＳ Ｐゴシック" charset="-128"/>
              <a:cs typeface="+mn-cs"/>
            </a:endParaRPr>
          </a:p>
        </p:txBody>
      </p:sp>
      <p:sp>
        <p:nvSpPr>
          <p:cNvPr id="16" name="_s36893"/>
          <p:cNvSpPr>
            <a:spLocks noChangeArrowheads="1" noTextEdit="1"/>
          </p:cNvSpPr>
          <p:nvPr/>
        </p:nvSpPr>
        <p:spPr bwMode="auto">
          <a:xfrm rot="8640000">
            <a:off x="3140075" y="2633663"/>
            <a:ext cx="3457575" cy="3459162"/>
          </a:xfrm>
          <a:custGeom>
            <a:avLst/>
            <a:gdLst>
              <a:gd name="G0" fmla="+- -5505024 0 0"/>
              <a:gd name="G1" fmla="+- -7471104 0 0"/>
              <a:gd name="G2" fmla="+- -5505024 0 -7471104"/>
              <a:gd name="G3" fmla="+- 10800 0 0"/>
              <a:gd name="G4" fmla="+- 0 0 -550502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7471104"/>
              <a:gd name="G10" fmla="+- 7200 0 2700"/>
              <a:gd name="G11" fmla="cos G10 -5505024"/>
              <a:gd name="G12" fmla="sin G10 -5505024"/>
              <a:gd name="G13" fmla="cos 13500 -5505024"/>
              <a:gd name="G14" fmla="sin 13500 -5505024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505024"/>
              <a:gd name="G22" fmla="sin G20 -5505024"/>
              <a:gd name="G23" fmla="+- G21 10800 0"/>
              <a:gd name="G24" fmla="+- G12 G23 G22"/>
              <a:gd name="G25" fmla="+- G22 G23 G11"/>
              <a:gd name="G26" fmla="cos 10800 -5505024"/>
              <a:gd name="G27" fmla="sin 10800 -5505024"/>
              <a:gd name="G28" fmla="cos 7200 -5505024"/>
              <a:gd name="G29" fmla="sin 7200 -550502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471104"/>
              <a:gd name="G36" fmla="sin G34 -7471104"/>
              <a:gd name="G37" fmla="+/ -7471104 -550502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110 w 21600"/>
              <a:gd name="T5" fmla="*/ 132 h 21600"/>
              <a:gd name="T6" fmla="*/ 7139 w 21600"/>
              <a:gd name="T7" fmla="*/ 2578 h 21600"/>
              <a:gd name="T8" fmla="*/ 9673 w 21600"/>
              <a:gd name="T9" fmla="*/ 3688 h 21600"/>
              <a:gd name="T10" fmla="*/ 12211 w 21600"/>
              <a:gd name="T11" fmla="*/ -2627 h 21600"/>
              <a:gd name="T12" fmla="*/ 16215 w 21600"/>
              <a:gd name="T13" fmla="*/ 2319 h 21600"/>
              <a:gd name="T14" fmla="*/ 11270 w 21600"/>
              <a:gd name="T15" fmla="*/ 632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600"/>
                  <a:pt x="10800" y="3600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0"/>
                </a:cubicBezTo>
                <a:cubicBezTo>
                  <a:pt x="11177" y="0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es-ES">
              <a:solidFill>
                <a:schemeClr val="accent6">
                  <a:lumMod val="50000"/>
                </a:schemeClr>
              </a:solidFill>
              <a:ea typeface="ＭＳ Ｐゴシック" charset="-128"/>
              <a:cs typeface="+mn-cs"/>
            </a:endParaRPr>
          </a:p>
        </p:txBody>
      </p:sp>
      <p:sp>
        <p:nvSpPr>
          <p:cNvPr id="17" name="_s36894"/>
          <p:cNvSpPr>
            <a:spLocks noChangeArrowheads="1" noTextEdit="1"/>
          </p:cNvSpPr>
          <p:nvPr/>
        </p:nvSpPr>
        <p:spPr bwMode="auto">
          <a:xfrm rot="12960000">
            <a:off x="1784350" y="2633663"/>
            <a:ext cx="3459163" cy="3459162"/>
          </a:xfrm>
          <a:custGeom>
            <a:avLst/>
            <a:gdLst>
              <a:gd name="G0" fmla="+- -5505024 0 0"/>
              <a:gd name="G1" fmla="+- -7471104 0 0"/>
              <a:gd name="G2" fmla="+- -5505024 0 -7471104"/>
              <a:gd name="G3" fmla="+- 10800 0 0"/>
              <a:gd name="G4" fmla="+- 0 0 -550502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7471104"/>
              <a:gd name="G10" fmla="+- 7200 0 2700"/>
              <a:gd name="G11" fmla="cos G10 -5505024"/>
              <a:gd name="G12" fmla="sin G10 -5505024"/>
              <a:gd name="G13" fmla="cos 13500 -5505024"/>
              <a:gd name="G14" fmla="sin 13500 -5505024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505024"/>
              <a:gd name="G22" fmla="sin G20 -5505024"/>
              <a:gd name="G23" fmla="+- G21 10800 0"/>
              <a:gd name="G24" fmla="+- G12 G23 G22"/>
              <a:gd name="G25" fmla="+- G22 G23 G11"/>
              <a:gd name="G26" fmla="cos 10800 -5505024"/>
              <a:gd name="G27" fmla="sin 10800 -5505024"/>
              <a:gd name="G28" fmla="cos 7200 -5505024"/>
              <a:gd name="G29" fmla="sin 7200 -550502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471104"/>
              <a:gd name="G36" fmla="sin G34 -7471104"/>
              <a:gd name="G37" fmla="+/ -7471104 -550502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110 w 21600"/>
              <a:gd name="T5" fmla="*/ 132 h 21600"/>
              <a:gd name="T6" fmla="*/ 7139 w 21600"/>
              <a:gd name="T7" fmla="*/ 2578 h 21600"/>
              <a:gd name="T8" fmla="*/ 9673 w 21600"/>
              <a:gd name="T9" fmla="*/ 3688 h 21600"/>
              <a:gd name="T10" fmla="*/ 12211 w 21600"/>
              <a:gd name="T11" fmla="*/ -2627 h 21600"/>
              <a:gd name="T12" fmla="*/ 16215 w 21600"/>
              <a:gd name="T13" fmla="*/ 2319 h 21600"/>
              <a:gd name="T14" fmla="*/ 11270 w 21600"/>
              <a:gd name="T15" fmla="*/ 632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600"/>
                  <a:pt x="10800" y="3600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0"/>
                </a:cubicBezTo>
                <a:cubicBezTo>
                  <a:pt x="11177" y="0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es-ES">
              <a:solidFill>
                <a:schemeClr val="accent6">
                  <a:lumMod val="50000"/>
                </a:schemeClr>
              </a:solidFill>
              <a:ea typeface="ＭＳ Ｐゴシック" charset="-128"/>
              <a:cs typeface="+mn-cs"/>
            </a:endParaRPr>
          </a:p>
        </p:txBody>
      </p:sp>
      <p:sp>
        <p:nvSpPr>
          <p:cNvPr id="18" name="_s36895"/>
          <p:cNvSpPr>
            <a:spLocks noChangeArrowheads="1" noTextEdit="1"/>
          </p:cNvSpPr>
          <p:nvPr/>
        </p:nvSpPr>
        <p:spPr bwMode="auto">
          <a:xfrm rot="17280000">
            <a:off x="1363663" y="1344612"/>
            <a:ext cx="3462338" cy="3459163"/>
          </a:xfrm>
          <a:custGeom>
            <a:avLst/>
            <a:gdLst>
              <a:gd name="G0" fmla="+- -5505024 0 0"/>
              <a:gd name="G1" fmla="+- -7471104 0 0"/>
              <a:gd name="G2" fmla="+- -5505024 0 -7471104"/>
              <a:gd name="G3" fmla="+- 10800 0 0"/>
              <a:gd name="G4" fmla="+- 0 0 -550502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7471104"/>
              <a:gd name="G10" fmla="+- 7200 0 2700"/>
              <a:gd name="G11" fmla="cos G10 -5505024"/>
              <a:gd name="G12" fmla="sin G10 -5505024"/>
              <a:gd name="G13" fmla="cos 13500 -5505024"/>
              <a:gd name="G14" fmla="sin 13500 -5505024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505024"/>
              <a:gd name="G22" fmla="sin G20 -5505024"/>
              <a:gd name="G23" fmla="+- G21 10800 0"/>
              <a:gd name="G24" fmla="+- G12 G23 G22"/>
              <a:gd name="G25" fmla="+- G22 G23 G11"/>
              <a:gd name="G26" fmla="cos 10800 -5505024"/>
              <a:gd name="G27" fmla="sin 10800 -5505024"/>
              <a:gd name="G28" fmla="cos 7200 -5505024"/>
              <a:gd name="G29" fmla="sin 7200 -550502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471104"/>
              <a:gd name="G36" fmla="sin G34 -7471104"/>
              <a:gd name="G37" fmla="+/ -7471104 -550502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110 w 21600"/>
              <a:gd name="T5" fmla="*/ 132 h 21600"/>
              <a:gd name="T6" fmla="*/ 7139 w 21600"/>
              <a:gd name="T7" fmla="*/ 2578 h 21600"/>
              <a:gd name="T8" fmla="*/ 9673 w 21600"/>
              <a:gd name="T9" fmla="*/ 3688 h 21600"/>
              <a:gd name="T10" fmla="*/ 12211 w 21600"/>
              <a:gd name="T11" fmla="*/ -2627 h 21600"/>
              <a:gd name="T12" fmla="*/ 16215 w 21600"/>
              <a:gd name="T13" fmla="*/ 2319 h 21600"/>
              <a:gd name="T14" fmla="*/ 11270 w 21600"/>
              <a:gd name="T15" fmla="*/ 632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600"/>
                  <a:pt x="10800" y="3600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0"/>
                </a:cubicBezTo>
                <a:cubicBezTo>
                  <a:pt x="11177" y="0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endParaRPr lang="es-ES">
              <a:solidFill>
                <a:schemeClr val="accent6">
                  <a:lumMod val="50000"/>
                </a:schemeClr>
              </a:solidFill>
              <a:ea typeface="ＭＳ Ｐゴシック" charset="-128"/>
              <a:cs typeface="+mn-cs"/>
            </a:endParaRPr>
          </a:p>
        </p:txBody>
      </p:sp>
      <p:sp>
        <p:nvSpPr>
          <p:cNvPr id="15366" name="_s36896"/>
          <p:cNvSpPr>
            <a:spLocks noChangeArrowheads="1"/>
          </p:cNvSpPr>
          <p:nvPr/>
        </p:nvSpPr>
        <p:spPr bwMode="auto">
          <a:xfrm>
            <a:off x="5078413" y="695325"/>
            <a:ext cx="2030412" cy="947738"/>
          </a:xfrm>
          <a:prstGeom prst="rect">
            <a:avLst/>
          </a:prstGeom>
          <a:solidFill>
            <a:schemeClr val="bg1">
              <a:alpha val="67842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s-ES" sz="1500" b="1" dirty="0">
                <a:solidFill>
                  <a:srgbClr val="FF6235"/>
                </a:solidFill>
              </a:rPr>
              <a:t>Análisis</a:t>
            </a:r>
          </a:p>
          <a:p>
            <a:pPr algn="ctr"/>
            <a:r>
              <a:rPr lang="es-ES" sz="1500" dirty="0">
                <a:solidFill>
                  <a:srgbClr val="FF6235"/>
                </a:solidFill>
                <a:latin typeface="Times New Roman" pitchFamily="18" charset="0"/>
              </a:rPr>
              <a:t>Identifica requerimientos y formula objetivos, </a:t>
            </a:r>
            <a:r>
              <a:rPr lang="es-ES" sz="1500" b="1" dirty="0" smtClean="0">
                <a:solidFill>
                  <a:srgbClr val="FF6235"/>
                </a:solidFill>
                <a:latin typeface="Arial Narrow" pitchFamily="34" charset="0"/>
              </a:rPr>
              <a:t>Equipo docente </a:t>
            </a:r>
            <a:endParaRPr lang="es-ES" sz="1500" b="1" dirty="0">
              <a:solidFill>
                <a:srgbClr val="FF6235"/>
              </a:solidFill>
              <a:latin typeface="Arial Narrow" pitchFamily="34" charset="0"/>
            </a:endParaRPr>
          </a:p>
        </p:txBody>
      </p:sp>
      <p:sp>
        <p:nvSpPr>
          <p:cNvPr id="15367" name="_s36897"/>
          <p:cNvSpPr>
            <a:spLocks noChangeArrowheads="1"/>
          </p:cNvSpPr>
          <p:nvPr/>
        </p:nvSpPr>
        <p:spPr bwMode="auto">
          <a:xfrm>
            <a:off x="944563" y="3500438"/>
            <a:ext cx="2452687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s-ES" sz="1500" b="1" dirty="0">
                <a:solidFill>
                  <a:srgbClr val="FF6235"/>
                </a:solidFill>
              </a:rPr>
              <a:t>Implementación</a:t>
            </a:r>
          </a:p>
          <a:p>
            <a:pPr algn="ctr"/>
            <a:r>
              <a:rPr lang="es-ES" sz="1500" dirty="0">
                <a:solidFill>
                  <a:srgbClr val="FF6235"/>
                </a:solidFill>
                <a:latin typeface="Times New Roman" pitchFamily="18" charset="0"/>
              </a:rPr>
              <a:t>Estudiantes, Docentes y Tutores desarrollan los Procesos de </a:t>
            </a:r>
            <a:r>
              <a:rPr lang="es-ES" sz="1500" b="1" i="1" dirty="0">
                <a:solidFill>
                  <a:srgbClr val="FF6235"/>
                </a:solidFill>
                <a:latin typeface="Times New Roman" pitchFamily="18" charset="0"/>
              </a:rPr>
              <a:t>Enseñanza Aprendizaje</a:t>
            </a:r>
            <a:r>
              <a:rPr lang="es-ES" sz="1500" dirty="0">
                <a:solidFill>
                  <a:srgbClr val="FF6235"/>
                </a:solidFill>
                <a:latin typeface="Times New Roman" pitchFamily="18" charset="0"/>
              </a:rPr>
              <a:t> con apoyo de </a:t>
            </a:r>
            <a:r>
              <a:rPr lang="es-ES" sz="1500" dirty="0" smtClean="0">
                <a:solidFill>
                  <a:srgbClr val="FF6235"/>
                </a:solidFill>
                <a:latin typeface="Times New Roman" pitchFamily="18" charset="0"/>
              </a:rPr>
              <a:t>recursos educativos</a:t>
            </a:r>
            <a:endParaRPr lang="es-ES" sz="1500" dirty="0">
              <a:solidFill>
                <a:srgbClr val="FF6235"/>
              </a:solidFill>
              <a:latin typeface="Times New Roman" pitchFamily="18" charset="0"/>
            </a:endParaRPr>
          </a:p>
          <a:p>
            <a:pPr algn="ctr"/>
            <a:r>
              <a:rPr lang="es-ES" sz="1500" b="1" dirty="0" smtClean="0">
                <a:solidFill>
                  <a:srgbClr val="FF6235"/>
                </a:solidFill>
                <a:latin typeface="Arial Narrow" pitchFamily="34" charset="0"/>
              </a:rPr>
              <a:t>Equipo docente</a:t>
            </a:r>
            <a:endParaRPr lang="es-ES" sz="2300" b="1" dirty="0">
              <a:solidFill>
                <a:srgbClr val="FF6235"/>
              </a:solidFill>
              <a:latin typeface="Arial Narrow" pitchFamily="34" charset="0"/>
            </a:endParaRPr>
          </a:p>
        </p:txBody>
      </p:sp>
      <p:sp>
        <p:nvSpPr>
          <p:cNvPr id="15368" name="_s36898"/>
          <p:cNvSpPr>
            <a:spLocks noChangeArrowheads="1"/>
          </p:cNvSpPr>
          <p:nvPr/>
        </p:nvSpPr>
        <p:spPr bwMode="auto">
          <a:xfrm>
            <a:off x="1658938" y="695325"/>
            <a:ext cx="16446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s-ES" sz="1500" b="1" dirty="0">
                <a:solidFill>
                  <a:srgbClr val="FF6235"/>
                </a:solidFill>
              </a:rPr>
              <a:t>Evaluación</a:t>
            </a:r>
          </a:p>
          <a:p>
            <a:pPr algn="ctr"/>
            <a:r>
              <a:rPr lang="es-ES" sz="1500" dirty="0">
                <a:solidFill>
                  <a:srgbClr val="FF6235"/>
                </a:solidFill>
                <a:latin typeface="Times New Roman" pitchFamily="18" charset="0"/>
              </a:rPr>
              <a:t>Identifica requerimientos y formula objetivos</a:t>
            </a:r>
          </a:p>
          <a:p>
            <a:pPr algn="ctr"/>
            <a:r>
              <a:rPr lang="es-ES" sz="1500" b="1" dirty="0" smtClean="0">
                <a:solidFill>
                  <a:srgbClr val="FF6235"/>
                </a:solidFill>
                <a:latin typeface="Arial Narrow" pitchFamily="34" charset="0"/>
              </a:rPr>
              <a:t>Equipo docente</a:t>
            </a:r>
            <a:endParaRPr lang="es-ES" sz="2300" b="1" dirty="0">
              <a:solidFill>
                <a:srgbClr val="FF6235"/>
              </a:solidFill>
              <a:latin typeface="Arial Narrow" pitchFamily="34" charset="0"/>
            </a:endParaRPr>
          </a:p>
        </p:txBody>
      </p:sp>
      <p:sp>
        <p:nvSpPr>
          <p:cNvPr id="15369" name="_s36899"/>
          <p:cNvSpPr>
            <a:spLocks noChangeArrowheads="1"/>
          </p:cNvSpPr>
          <p:nvPr/>
        </p:nvSpPr>
        <p:spPr bwMode="auto">
          <a:xfrm>
            <a:off x="5803900" y="3595688"/>
            <a:ext cx="1633538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s-ES" sz="1500" b="1" dirty="0">
                <a:solidFill>
                  <a:srgbClr val="FF6235"/>
                </a:solidFill>
              </a:rPr>
              <a:t>Diseño Didáctico</a:t>
            </a:r>
          </a:p>
          <a:p>
            <a:pPr algn="ctr"/>
            <a:r>
              <a:rPr lang="es-ES" sz="1500" dirty="0">
                <a:solidFill>
                  <a:srgbClr val="FF6235"/>
                </a:solidFill>
                <a:latin typeface="Times New Roman" pitchFamily="18" charset="0"/>
              </a:rPr>
              <a:t>Propone un Programa Didáctico en base a Fichas</a:t>
            </a:r>
          </a:p>
          <a:p>
            <a:pPr algn="ctr"/>
            <a:r>
              <a:rPr lang="es-ES" sz="1500" b="1" dirty="0" smtClean="0">
                <a:solidFill>
                  <a:srgbClr val="FF6235"/>
                </a:solidFill>
                <a:latin typeface="Arial Narrow" pitchFamily="34" charset="0"/>
              </a:rPr>
              <a:t>Equipo docente</a:t>
            </a:r>
            <a:endParaRPr lang="es-ES" sz="1500" b="1" dirty="0">
              <a:solidFill>
                <a:srgbClr val="FF6235"/>
              </a:solidFill>
              <a:latin typeface="Arial Narrow" pitchFamily="34" charset="0"/>
            </a:endParaRPr>
          </a:p>
          <a:p>
            <a:pPr algn="ctr"/>
            <a:endParaRPr lang="es-ES" sz="2300" b="1" dirty="0">
              <a:solidFill>
                <a:srgbClr val="FF6235"/>
              </a:solidFill>
              <a:latin typeface="Arial Narrow" pitchFamily="34" charset="0"/>
            </a:endParaRPr>
          </a:p>
        </p:txBody>
      </p:sp>
      <p:sp>
        <p:nvSpPr>
          <p:cNvPr id="15370" name="_s36900"/>
          <p:cNvSpPr>
            <a:spLocks noChangeArrowheads="1"/>
          </p:cNvSpPr>
          <p:nvPr/>
        </p:nvSpPr>
        <p:spPr bwMode="auto">
          <a:xfrm>
            <a:off x="3400425" y="5387975"/>
            <a:ext cx="15001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s-ES" sz="1500" b="1" dirty="0">
                <a:solidFill>
                  <a:srgbClr val="FF6235"/>
                </a:solidFill>
              </a:rPr>
              <a:t>Desarrollo</a:t>
            </a:r>
          </a:p>
          <a:p>
            <a:pPr algn="ctr"/>
            <a:r>
              <a:rPr lang="es-ES" sz="1500" dirty="0">
                <a:solidFill>
                  <a:srgbClr val="FF6235"/>
                </a:solidFill>
                <a:latin typeface="Times New Roman" pitchFamily="18" charset="0"/>
              </a:rPr>
              <a:t>Elabora y publica los Recursos y Actividades en las Aulas Virtuales </a:t>
            </a:r>
            <a:r>
              <a:rPr lang="es-ES" sz="1500" b="1" dirty="0" smtClean="0">
                <a:solidFill>
                  <a:srgbClr val="FF6235"/>
                </a:solidFill>
                <a:latin typeface="Arial Narrow" pitchFamily="34" charset="0"/>
              </a:rPr>
              <a:t>Equipo docente</a:t>
            </a:r>
            <a:endParaRPr lang="es-ES" sz="1500" b="1" dirty="0">
              <a:solidFill>
                <a:srgbClr val="FF6235"/>
              </a:solidFill>
              <a:latin typeface="Arial Narrow" pitchFamily="34" charset="0"/>
            </a:endParaRPr>
          </a:p>
          <a:p>
            <a:pPr algn="ctr"/>
            <a:endParaRPr lang="es-ES" sz="2300" dirty="0">
              <a:solidFill>
                <a:srgbClr val="FF6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5"/>
          <p:cNvPicPr>
            <a:picLocks noChangeAspect="1" noChangeArrowheads="1"/>
          </p:cNvPicPr>
          <p:nvPr/>
        </p:nvPicPr>
        <p:blipFill>
          <a:blip r:embed="rId3" cstate="print">
            <a:lum bright="4000" contrast="-4000"/>
          </a:blip>
          <a:srcRect r="19827" b="19821"/>
          <a:stretch>
            <a:fillRect/>
          </a:stretch>
        </p:blipFill>
        <p:spPr bwMode="auto">
          <a:xfrm>
            <a:off x="-2773363" y="0"/>
            <a:ext cx="14060488" cy="93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6"/>
          <p:cNvSpPr>
            <a:spLocks noChangeArrowheads="1"/>
          </p:cNvSpPr>
          <p:nvPr/>
        </p:nvSpPr>
        <p:spPr bwMode="auto">
          <a:xfrm>
            <a:off x="990600" y="4953000"/>
            <a:ext cx="7315200" cy="1295400"/>
          </a:xfrm>
          <a:prstGeom prst="rect">
            <a:avLst/>
          </a:prstGeom>
          <a:solidFill>
            <a:schemeClr val="bg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752600" y="504804"/>
            <a:ext cx="5791200" cy="1025525"/>
          </a:xfrm>
          <a:prstGeom prst="rect">
            <a:avLst/>
          </a:prstGeom>
          <a:gradFill>
            <a:gsLst>
              <a:gs pos="38000">
                <a:srgbClr val="FFC000">
                  <a:alpha val="37000"/>
                </a:srgbClr>
              </a:gs>
              <a:gs pos="100000">
                <a:srgbClr val="FFEBFA">
                  <a:alpha val="0"/>
                </a:srgb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060"/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28625"/>
            <a:ext cx="77724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002A7E"/>
                </a:solidFill>
              </a:rPr>
              <a:t>Taller de Aplicaci</a:t>
            </a:r>
            <a:r>
              <a:rPr lang="es-ES_tradnl" altLang="ja-JP" dirty="0" smtClean="0">
                <a:solidFill>
                  <a:srgbClr val="002A7E"/>
                </a:solidFill>
              </a:rPr>
              <a:t>ón</a:t>
            </a:r>
            <a:endParaRPr lang="es-ES_tradnl" dirty="0" smtClean="0">
              <a:solidFill>
                <a:srgbClr val="002A7E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181600"/>
            <a:ext cx="7467600" cy="1066800"/>
          </a:xfrm>
          <a:gradFill>
            <a:gsLst>
              <a:gs pos="38000">
                <a:srgbClr val="FFC000">
                  <a:alpha val="37000"/>
                </a:srgbClr>
              </a:gs>
              <a:gs pos="100000">
                <a:srgbClr val="FFEBFA">
                  <a:alpha val="0"/>
                </a:srgbClr>
              </a:gs>
            </a:gsLst>
            <a:lin ang="10800000" scaled="0"/>
          </a:gradFill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s-ES_tradnl" sz="3600" b="1" dirty="0" smtClean="0">
              <a:solidFill>
                <a:srgbClr val="002060"/>
              </a:solidFill>
              <a:latin typeface="Arial" pitchFamily="-72" charset="0"/>
              <a:ea typeface="ＭＳ Ｐゴシック" pitchFamily="-72" charset="-128"/>
            </a:endParaRPr>
          </a:p>
          <a:p>
            <a:pPr>
              <a:defRPr/>
            </a:pPr>
            <a:r>
              <a:rPr lang="es-ES_tradnl" sz="3600" b="1" dirty="0" smtClean="0">
                <a:solidFill>
                  <a:srgbClr val="002060"/>
                </a:solidFill>
                <a:latin typeface="Arial" pitchFamily="-72" charset="0"/>
                <a:ea typeface="ＭＳ Ｐゴシック" pitchFamily="-72" charset="-128"/>
              </a:rPr>
              <a:t>An</a:t>
            </a:r>
            <a:r>
              <a:rPr lang="es-ES_tradnl" altLang="ja-JP" sz="3600" b="1" dirty="0" smtClean="0">
                <a:solidFill>
                  <a:srgbClr val="002060"/>
                </a:solidFill>
                <a:latin typeface="Arial" pitchFamily="-72" charset="0"/>
                <a:ea typeface="ＭＳ Ｐゴシック" pitchFamily="-72" charset="-128"/>
              </a:rPr>
              <a:t>álisis</a:t>
            </a:r>
            <a:endParaRPr lang="es-ES_tradnl" altLang="ja-JP" sz="3600" b="1" dirty="0">
              <a:solidFill>
                <a:srgbClr val="002060"/>
              </a:solidFill>
              <a:latin typeface="Arial" pitchFamily="-72" charset="0"/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6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7" y="609600"/>
            <a:ext cx="5169786" cy="5486400"/>
          </a:xfrm>
        </p:spPr>
      </p:pic>
    </p:spTree>
    <p:extLst>
      <p:ext uri="{BB962C8B-B14F-4D97-AF65-F5344CB8AC3E}">
        <p14:creationId xmlns:p14="http://schemas.microsoft.com/office/powerpoint/2010/main" val="96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7" y="692696"/>
            <a:ext cx="6891406" cy="5325178"/>
          </a:xfrm>
        </p:spPr>
      </p:pic>
    </p:spTree>
    <p:extLst>
      <p:ext uri="{BB962C8B-B14F-4D97-AF65-F5344CB8AC3E}">
        <p14:creationId xmlns:p14="http://schemas.microsoft.com/office/powerpoint/2010/main" val="12459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Diseño </a:t>
            </a:r>
            <a:r>
              <a:rPr lang="es-ES_tradnl" i="1" dirty="0" err="1" smtClean="0">
                <a:solidFill>
                  <a:srgbClr val="DEA702"/>
                </a:solidFill>
              </a:rPr>
              <a:t>express</a:t>
            </a:r>
            <a:endParaRPr lang="es-ES_tradnl" i="1" dirty="0">
              <a:solidFill>
                <a:srgbClr val="DEA70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smtClean="0"/>
              <a:t>Levantar información cuando los recursos (tiempo, dinero, personas) no soportan las </a:t>
            </a:r>
            <a:r>
              <a:rPr lang="es-ES" dirty="0" smtClean="0"/>
              <a:t>técnicas tradicionales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052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young designer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-1216" r="-1216"/>
          <a:stretch>
            <a:fillRect/>
          </a:stretch>
        </p:blipFill>
        <p:spPr/>
      </p:pic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CL" dirty="0" smtClean="0"/>
              <a:t>Algunas técnicas de investigación aplicada, pertinentes al diseño.</a:t>
            </a:r>
          </a:p>
          <a:p>
            <a:endParaRPr lang="es-CL" dirty="0" smtClean="0"/>
          </a:p>
          <a:p>
            <a:r>
              <a:rPr lang="es-CL" sz="3200" b="1" i="1" dirty="0" smtClean="0">
                <a:solidFill>
                  <a:srgbClr val="82360C"/>
                </a:solidFill>
              </a:rPr>
              <a:t>Exploración &gt; Observación &gt; Datos puntuales</a:t>
            </a:r>
          </a:p>
          <a:p>
            <a:r>
              <a:rPr lang="es-CL" sz="3200" b="1" i="1" dirty="0" smtClean="0">
                <a:solidFill>
                  <a:srgbClr val="82360C"/>
                </a:solidFill>
              </a:rPr>
              <a:t>General &gt;&gt;&gt;&gt;&gt;&gt;&gt;&gt;&gt;&gt;&gt;&gt;&gt;&gt;&gt;&gt;Específico</a:t>
            </a:r>
            <a:endParaRPr lang="es-CL" sz="3200" b="1" i="1" dirty="0">
              <a:solidFill>
                <a:srgbClr val="82360C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6000" i="1" dirty="0" smtClean="0"/>
              <a:t>Design Research </a:t>
            </a:r>
            <a:endParaRPr lang="es-CL" sz="6000" i="1" dirty="0"/>
          </a:p>
        </p:txBody>
      </p:sp>
    </p:spTree>
    <p:extLst>
      <p:ext uri="{BB962C8B-B14F-4D97-AF65-F5344CB8AC3E}">
        <p14:creationId xmlns:p14="http://schemas.microsoft.com/office/powerpoint/2010/main" val="1630804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cnica 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33284" y="127000"/>
            <a:ext cx="5665062" cy="6604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4401" y="503238"/>
            <a:ext cx="3657600" cy="868362"/>
          </a:xfrm>
        </p:spPr>
        <p:txBody>
          <a:bodyPr/>
          <a:lstStyle/>
          <a:p>
            <a:r>
              <a:rPr lang="es-CL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AEIOU</a:t>
            </a:r>
            <a:endParaRPr lang="es-CL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914400" y="1735138"/>
            <a:ext cx="2723243" cy="4056062"/>
          </a:xfrm>
        </p:spPr>
        <p:txBody>
          <a:bodyPr/>
          <a:lstStyle/>
          <a:p>
            <a:r>
              <a:rPr lang="es-CL" b="1" dirty="0" smtClean="0">
                <a:solidFill>
                  <a:srgbClr val="82360C"/>
                </a:solidFill>
              </a:rPr>
              <a:t>A</a:t>
            </a:r>
            <a:r>
              <a:rPr lang="es-CL" dirty="0" smtClean="0"/>
              <a:t>ctividades</a:t>
            </a:r>
          </a:p>
          <a:p>
            <a:r>
              <a:rPr lang="es-CL" b="1" dirty="0" smtClean="0">
                <a:solidFill>
                  <a:srgbClr val="82360C"/>
                </a:solidFill>
              </a:rPr>
              <a:t>E</a:t>
            </a:r>
            <a:r>
              <a:rPr lang="es-CL" dirty="0" smtClean="0"/>
              <a:t>ntornos</a:t>
            </a:r>
          </a:p>
          <a:p>
            <a:r>
              <a:rPr lang="es-CL" b="1" dirty="0" smtClean="0">
                <a:solidFill>
                  <a:srgbClr val="82360C"/>
                </a:solidFill>
              </a:rPr>
              <a:t>I</a:t>
            </a:r>
            <a:r>
              <a:rPr lang="es-CL" dirty="0" smtClean="0"/>
              <a:t>nteracciones</a:t>
            </a:r>
          </a:p>
          <a:p>
            <a:r>
              <a:rPr lang="es-CL" b="1" dirty="0" smtClean="0">
                <a:solidFill>
                  <a:srgbClr val="82360C"/>
                </a:solidFill>
              </a:rPr>
              <a:t>O</a:t>
            </a:r>
            <a:r>
              <a:rPr lang="es-CL" dirty="0" smtClean="0"/>
              <a:t>bjetos</a:t>
            </a:r>
          </a:p>
          <a:p>
            <a:r>
              <a:rPr lang="es-CL" b="1" dirty="0" smtClean="0">
                <a:solidFill>
                  <a:srgbClr val="82360C"/>
                </a:solidFill>
              </a:rPr>
              <a:t>U</a:t>
            </a:r>
            <a:r>
              <a:rPr lang="es-CL" dirty="0" smtClean="0"/>
              <a:t>suarios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946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tilo_R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stilo_R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Moodle-UNL.thmx</Template>
  <TotalTime>4445</TotalTime>
  <Words>250</Words>
  <Application>Microsoft Macintosh PowerPoint</Application>
  <PresentationFormat>Presentación en pantalla (4:3)</PresentationFormat>
  <Paragraphs>47</Paragraphs>
  <Slides>20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34" baseType="lpstr">
      <vt:lpstr>Arial Narrow</vt:lpstr>
      <vt:lpstr>Avenir Next Condensed Demi Bold</vt:lpstr>
      <vt:lpstr>Avenir Next Condensed Medium</vt:lpstr>
      <vt:lpstr>Avenir Next Condensed Regular</vt:lpstr>
      <vt:lpstr>HGP創英角ｺﾞｼｯｸUB</vt:lpstr>
      <vt:lpstr>Impact</vt:lpstr>
      <vt:lpstr>ＭＳ Ｐゴシック</vt:lpstr>
      <vt:lpstr>ＭＳ Ｐ明朝</vt:lpstr>
      <vt:lpstr>Times New Roman</vt:lpstr>
      <vt:lpstr>Verdana</vt:lpstr>
      <vt:lpstr>Arial</vt:lpstr>
      <vt:lpstr>NewsPrint</vt:lpstr>
      <vt:lpstr>Estilo_R</vt:lpstr>
      <vt:lpstr>1_Estilo_R</vt:lpstr>
      <vt:lpstr>Definición del PROYECTO </vt:lpstr>
      <vt:lpstr>Entorno se construye a partir de un Proyecto</vt:lpstr>
      <vt:lpstr>Presentación de PowerPoint</vt:lpstr>
      <vt:lpstr>Taller de Aplicación</vt:lpstr>
      <vt:lpstr>Presentación de PowerPoint</vt:lpstr>
      <vt:lpstr>Presentación de PowerPoint</vt:lpstr>
      <vt:lpstr>Diseño express</vt:lpstr>
      <vt:lpstr>Design Research </vt:lpstr>
      <vt:lpstr>AEIOU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 de Stakeholders</vt:lpstr>
      <vt:lpstr>Persona:   El Usuario como un personaje</vt:lpstr>
      <vt:lpstr>Etnografía de Diseño</vt:lpstr>
      <vt:lpstr>Cuestionarios/Encuestas</vt:lpstr>
      <vt:lpstr>A/B Testing</vt:lpstr>
    </vt:vector>
  </TitlesOfParts>
  <Company>Universidad de Chile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E IMPLEMENTACIÓN DE ENTORNOS VIRTUALES DE APRENDIZAJE</dc:title>
  <dc:creator>Eduardo Hamuy Pinto</dc:creator>
  <cp:lastModifiedBy>Eduardo  Juan  Anibal Hamuy Pinto (ehamuy)</cp:lastModifiedBy>
  <cp:revision>133</cp:revision>
  <cp:lastPrinted>2015-03-22T13:19:59Z</cp:lastPrinted>
  <dcterms:created xsi:type="dcterms:W3CDTF">2010-04-06T01:50:21Z</dcterms:created>
  <dcterms:modified xsi:type="dcterms:W3CDTF">2017-09-13T12:03:41Z</dcterms:modified>
</cp:coreProperties>
</file>