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3" r:id="rId1"/>
    <p:sldMasterId id="2147483874" r:id="rId2"/>
    <p:sldMasterId id="2147483889" r:id="rId3"/>
  </p:sldMasterIdLst>
  <p:notesMasterIdLst>
    <p:notesMasterId r:id="rId20"/>
  </p:notesMasterIdLst>
  <p:sldIdLst>
    <p:sldId id="257" r:id="rId4"/>
    <p:sldId id="258" r:id="rId5"/>
    <p:sldId id="260" r:id="rId6"/>
    <p:sldId id="261" r:id="rId7"/>
    <p:sldId id="262" r:id="rId8"/>
    <p:sldId id="263" r:id="rId9"/>
    <p:sldId id="265" r:id="rId10"/>
    <p:sldId id="264" r:id="rId11"/>
    <p:sldId id="266" r:id="rId12"/>
    <p:sldId id="268" r:id="rId13"/>
    <p:sldId id="267" r:id="rId14"/>
    <p:sldId id="269" r:id="rId15"/>
    <p:sldId id="270" r:id="rId16"/>
    <p:sldId id="271" r:id="rId17"/>
    <p:sldId id="272" r:id="rId18"/>
    <p:sldId id="273" r:id="rId19"/>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ección predeterminada" id="{34360BDF-4185-3242-801F-FA40A054F440}">
          <p14:sldIdLst>
            <p14:sldId id="257"/>
          </p14:sldIdLst>
        </p14:section>
        <p14:section name="El Curso" id="{10D5C20C-14B3-0649-805A-A3C0E3C93CDB}">
          <p14:sldIdLst>
            <p14:sldId id="258"/>
            <p14:sldId id="260"/>
            <p14:sldId id="261"/>
            <p14:sldId id="262"/>
            <p14:sldId id="263"/>
            <p14:sldId id="265"/>
            <p14:sldId id="264"/>
            <p14:sldId id="266"/>
          </p14:sldIdLst>
        </p14:section>
        <p14:section name="Revisión de la Literatura" id="{9F6A3ADE-6FA6-8246-B237-F6B27ADB17F7}">
          <p14:sldIdLst>
            <p14:sldId id="268"/>
            <p14:sldId id="267"/>
            <p14:sldId id="269"/>
            <p14:sldId id="270"/>
            <p14:sldId id="271"/>
            <p14:sldId id="272"/>
            <p14:sldId id="273"/>
          </p14:sldIdLst>
        </p14:section>
      </p14:sectionLst>
    </p:ext>
    <p:ext uri="{EFAFB233-063F-42B5-8137-9DF3F51BA10A}">
      <p15:sldGuideLst xmlns:p15="http://schemas.microsoft.com/office/powerpoint/2012/main">
        <p15:guide id="1" orient="horz" pos="618">
          <p15:clr>
            <a:srgbClr val="A4A3A4"/>
          </p15:clr>
        </p15:guide>
        <p15:guide id="2" pos="2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4F6228"/>
    <a:srgbClr val="2DB1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7" autoAdjust="0"/>
    <p:restoredTop sz="88584" autoAdjust="0"/>
  </p:normalViewPr>
  <p:slideViewPr>
    <p:cSldViewPr>
      <p:cViewPr varScale="1">
        <p:scale>
          <a:sx n="126" d="100"/>
          <a:sy n="126" d="100"/>
        </p:scale>
        <p:origin x="1136" y="200"/>
      </p:cViewPr>
      <p:guideLst>
        <p:guide orient="horz" pos="618"/>
        <p:guide pos="2836"/>
      </p:guideLst>
    </p:cSldViewPr>
  </p:slideViewPr>
  <p:outlineViewPr>
    <p:cViewPr>
      <p:scale>
        <a:sx n="33" d="100"/>
        <a:sy n="33" d="100"/>
      </p:scale>
      <p:origin x="0" y="1044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F266D-DEF6-E04E-A980-079D00CFF7A0}"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es-ES_tradnl"/>
        </a:p>
      </dgm:t>
    </dgm:pt>
    <dgm:pt modelId="{41F8F299-9372-D94A-AA51-2E0B7CB89F43}">
      <dgm:prSet phldrT="[Texto]"/>
      <dgm:spPr>
        <a:solidFill>
          <a:schemeClr val="accent1">
            <a:lumMod val="50000"/>
            <a:alpha val="34000"/>
          </a:schemeClr>
        </a:solidFill>
        <a:effectLst>
          <a:outerShdw blurRad="40000" dist="35687" dir="5400000" rotWithShape="0">
            <a:srgbClr val="000000">
              <a:alpha val="50000"/>
            </a:srgbClr>
          </a:outerShdw>
        </a:effectLst>
      </dgm:spPr>
      <dgm:t>
        <a:bodyPr/>
        <a:lstStyle/>
        <a:p>
          <a:r>
            <a:rPr lang="en-US" noProof="0" dirty="0" smtClean="0"/>
            <a:t>Teachers</a:t>
          </a:r>
          <a:endParaRPr lang="en-US" noProof="0" dirty="0"/>
        </a:p>
      </dgm:t>
    </dgm:pt>
    <dgm:pt modelId="{94AD802B-A786-DA48-BAC3-61C4AF3711CA}" type="parTrans" cxnId="{87703368-4DA3-3C4D-9AD2-E7D180AE4DE1}">
      <dgm:prSet/>
      <dgm:spPr/>
      <dgm:t>
        <a:bodyPr/>
        <a:lstStyle/>
        <a:p>
          <a:endParaRPr lang="es-ES_tradnl"/>
        </a:p>
      </dgm:t>
    </dgm:pt>
    <dgm:pt modelId="{A8274CA3-FF53-7743-A8F8-9A46130743E8}" type="sibTrans" cxnId="{87703368-4DA3-3C4D-9AD2-E7D180AE4DE1}">
      <dgm:prSet/>
      <dgm:spPr/>
      <dgm:t>
        <a:bodyPr/>
        <a:lstStyle/>
        <a:p>
          <a:endParaRPr lang="es-ES_tradnl"/>
        </a:p>
      </dgm:t>
    </dgm:pt>
    <dgm:pt modelId="{5EEDA003-43AE-EC47-9907-ED0C3F7D3C4E}">
      <dgm:prSet phldrT="[Texto]"/>
      <dgm:spPr>
        <a:solidFill>
          <a:schemeClr val="accent1">
            <a:lumMod val="50000"/>
            <a:alpha val="34000"/>
          </a:schemeClr>
        </a:solidFill>
        <a:effectLst>
          <a:outerShdw blurRad="40000" dist="35687" dir="5400000" rotWithShape="0">
            <a:srgbClr val="000000">
              <a:alpha val="50000"/>
            </a:srgbClr>
          </a:outerShdw>
        </a:effectLst>
      </dgm:spPr>
      <dgm:t>
        <a:bodyPr/>
        <a:lstStyle/>
        <a:p>
          <a:r>
            <a:rPr lang="en-US" noProof="0" dirty="0" smtClean="0"/>
            <a:t>Students</a:t>
          </a:r>
          <a:endParaRPr lang="en-US" noProof="0" dirty="0"/>
        </a:p>
      </dgm:t>
    </dgm:pt>
    <dgm:pt modelId="{EF306DE6-7E33-2C4D-B478-D518AC1AF12C}" type="parTrans" cxnId="{25E0DF6C-C62E-B346-8C4C-0D1750AD28CF}">
      <dgm:prSet/>
      <dgm:spPr/>
      <dgm:t>
        <a:bodyPr/>
        <a:lstStyle/>
        <a:p>
          <a:endParaRPr lang="es-ES_tradnl"/>
        </a:p>
      </dgm:t>
    </dgm:pt>
    <dgm:pt modelId="{D9C3E347-2E83-BC44-8BC8-D1405021948E}" type="sibTrans" cxnId="{25E0DF6C-C62E-B346-8C4C-0D1750AD28CF}">
      <dgm:prSet/>
      <dgm:spPr/>
      <dgm:t>
        <a:bodyPr/>
        <a:lstStyle/>
        <a:p>
          <a:endParaRPr lang="es-ES_tradnl"/>
        </a:p>
      </dgm:t>
    </dgm:pt>
    <dgm:pt modelId="{C1B7F87B-D2F7-4C47-9B32-B3DB92330B4C}">
      <dgm:prSet phldrT="[Texto]"/>
      <dgm:spPr>
        <a:solidFill>
          <a:schemeClr val="accent1">
            <a:lumMod val="50000"/>
            <a:alpha val="34000"/>
          </a:schemeClr>
        </a:solidFill>
        <a:effectLst>
          <a:outerShdw blurRad="40000" dist="35687" dir="5400000" rotWithShape="0">
            <a:srgbClr val="000000">
              <a:alpha val="50000"/>
            </a:srgbClr>
          </a:outerShdw>
        </a:effectLst>
      </dgm:spPr>
      <dgm:t>
        <a:bodyPr/>
        <a:lstStyle/>
        <a:p>
          <a:r>
            <a:rPr lang="en-US" noProof="0" dirty="0" smtClean="0"/>
            <a:t>Content</a:t>
          </a:r>
          <a:endParaRPr lang="en-US" noProof="0" dirty="0"/>
        </a:p>
      </dgm:t>
    </dgm:pt>
    <dgm:pt modelId="{5EEAA961-E9EB-4B46-86EE-03CF63DB1745}" type="parTrans" cxnId="{829CC74C-FD3D-204C-A403-0081E5BCEAE6}">
      <dgm:prSet/>
      <dgm:spPr/>
      <dgm:t>
        <a:bodyPr/>
        <a:lstStyle/>
        <a:p>
          <a:endParaRPr lang="es-ES_tradnl"/>
        </a:p>
      </dgm:t>
    </dgm:pt>
    <dgm:pt modelId="{B1C46980-1698-7342-9EB1-3FACFFE6AC5C}" type="sibTrans" cxnId="{829CC74C-FD3D-204C-A403-0081E5BCEAE6}">
      <dgm:prSet/>
      <dgm:spPr/>
      <dgm:t>
        <a:bodyPr/>
        <a:lstStyle/>
        <a:p>
          <a:endParaRPr lang="es-ES_tradnl"/>
        </a:p>
      </dgm:t>
    </dgm:pt>
    <dgm:pt modelId="{D133DCC0-4360-F24E-8B39-48D794CB6628}" type="pres">
      <dgm:prSet presAssocID="{5D2F266D-DEF6-E04E-A980-079D00CFF7A0}" presName="composite" presStyleCnt="0">
        <dgm:presLayoutVars>
          <dgm:chMax val="5"/>
          <dgm:dir/>
          <dgm:animLvl val="ctr"/>
          <dgm:resizeHandles val="exact"/>
        </dgm:presLayoutVars>
      </dgm:prSet>
      <dgm:spPr/>
      <dgm:t>
        <a:bodyPr/>
        <a:lstStyle/>
        <a:p>
          <a:endParaRPr lang="es-ES_tradnl"/>
        </a:p>
      </dgm:t>
    </dgm:pt>
    <dgm:pt modelId="{489C4156-2E85-5F4B-8A4B-90B5E821695F}" type="pres">
      <dgm:prSet presAssocID="{5D2F266D-DEF6-E04E-A980-079D00CFF7A0}" presName="cycle" presStyleCnt="0"/>
      <dgm:spPr/>
    </dgm:pt>
    <dgm:pt modelId="{09D56CD8-C5E2-E744-8443-7D378159171A}" type="pres">
      <dgm:prSet presAssocID="{5D2F266D-DEF6-E04E-A980-079D00CFF7A0}" presName="centerShape" presStyleCnt="0"/>
      <dgm:spPr/>
    </dgm:pt>
    <dgm:pt modelId="{28E24A2C-DBC5-4946-9433-3522E649AC86}" type="pres">
      <dgm:prSet presAssocID="{5D2F266D-DEF6-E04E-A980-079D00CFF7A0}" presName="connSite" presStyleLbl="node1" presStyleIdx="0" presStyleCnt="4"/>
      <dgm:spPr/>
    </dgm:pt>
    <dgm:pt modelId="{1D517310-CF83-9347-B98C-423B46A7210B}" type="pres">
      <dgm:prSet presAssocID="{5D2F266D-DEF6-E04E-A980-079D00CFF7A0}" presName="visible" presStyleLbl="node1" presStyleIdx="0" presStyleCnt="4" custLinFactNeighborX="-7766" custLinFactNeighborY="-8908"/>
      <dgm:spPr>
        <a:blipFill rotWithShape="1">
          <a:blip xmlns:r="http://schemas.openxmlformats.org/officeDocument/2006/relationships" r:embed="rId1"/>
          <a:stretch>
            <a:fillRect/>
          </a:stretch>
        </a:blipFill>
      </dgm:spPr>
    </dgm:pt>
    <dgm:pt modelId="{C684A2BD-366E-734B-8BC6-92CCEB213456}" type="pres">
      <dgm:prSet presAssocID="{94AD802B-A786-DA48-BAC3-61C4AF3711CA}" presName="Name25" presStyleLbl="parChTrans1D1" presStyleIdx="0" presStyleCnt="3"/>
      <dgm:spPr/>
      <dgm:t>
        <a:bodyPr/>
        <a:lstStyle/>
        <a:p>
          <a:endParaRPr lang="es-ES_tradnl"/>
        </a:p>
      </dgm:t>
    </dgm:pt>
    <dgm:pt modelId="{6E7BFD78-B88E-CA4C-9F08-2F3303927991}" type="pres">
      <dgm:prSet presAssocID="{41F8F299-9372-D94A-AA51-2E0B7CB89F43}" presName="node" presStyleCnt="0"/>
      <dgm:spPr/>
    </dgm:pt>
    <dgm:pt modelId="{B9BADD7F-B414-0042-988B-79B15B80B6F9}" type="pres">
      <dgm:prSet presAssocID="{41F8F299-9372-D94A-AA51-2E0B7CB89F43}" presName="parentNode" presStyleLbl="node1" presStyleIdx="1" presStyleCnt="4" custLinFactX="81201" custLinFactY="10662" custLinFactNeighborX="100000" custLinFactNeighborY="100000">
        <dgm:presLayoutVars>
          <dgm:chMax val="1"/>
          <dgm:bulletEnabled val="1"/>
        </dgm:presLayoutVars>
      </dgm:prSet>
      <dgm:spPr/>
      <dgm:t>
        <a:bodyPr/>
        <a:lstStyle/>
        <a:p>
          <a:endParaRPr lang="es-ES_tradnl"/>
        </a:p>
      </dgm:t>
    </dgm:pt>
    <dgm:pt modelId="{0270E315-9F90-3E48-935E-261DC0EB1841}" type="pres">
      <dgm:prSet presAssocID="{41F8F299-9372-D94A-AA51-2E0B7CB89F43}" presName="childNode" presStyleLbl="revTx" presStyleIdx="0" presStyleCnt="0">
        <dgm:presLayoutVars>
          <dgm:bulletEnabled val="1"/>
        </dgm:presLayoutVars>
      </dgm:prSet>
      <dgm:spPr/>
      <dgm:t>
        <a:bodyPr/>
        <a:lstStyle/>
        <a:p>
          <a:endParaRPr lang="es-ES_tradnl"/>
        </a:p>
      </dgm:t>
    </dgm:pt>
    <dgm:pt modelId="{55589A82-5272-E546-B6D0-AB1A545BA8A4}" type="pres">
      <dgm:prSet presAssocID="{EF306DE6-7E33-2C4D-B478-D518AC1AF12C}" presName="Name25" presStyleLbl="parChTrans1D1" presStyleIdx="1" presStyleCnt="3"/>
      <dgm:spPr/>
      <dgm:t>
        <a:bodyPr/>
        <a:lstStyle/>
        <a:p>
          <a:endParaRPr lang="es-ES_tradnl"/>
        </a:p>
      </dgm:t>
    </dgm:pt>
    <dgm:pt modelId="{AD11AB39-13FA-AB4B-A629-3C40105E47C6}" type="pres">
      <dgm:prSet presAssocID="{5EEDA003-43AE-EC47-9907-ED0C3F7D3C4E}" presName="node" presStyleCnt="0"/>
      <dgm:spPr/>
    </dgm:pt>
    <dgm:pt modelId="{47743F14-3C13-0E46-AB5B-29A74AB2A2F3}" type="pres">
      <dgm:prSet presAssocID="{5EEDA003-43AE-EC47-9907-ED0C3F7D3C4E}" presName="parentNode" presStyleLbl="node1" presStyleIdx="2" presStyleCnt="4" custLinFactX="23062" custLinFactNeighborX="100000" custLinFactNeighborY="57537">
        <dgm:presLayoutVars>
          <dgm:chMax val="1"/>
          <dgm:bulletEnabled val="1"/>
        </dgm:presLayoutVars>
      </dgm:prSet>
      <dgm:spPr/>
      <dgm:t>
        <a:bodyPr/>
        <a:lstStyle/>
        <a:p>
          <a:endParaRPr lang="es-ES_tradnl"/>
        </a:p>
      </dgm:t>
    </dgm:pt>
    <dgm:pt modelId="{8F678BFD-196A-1841-AD1C-B463F34CA02F}" type="pres">
      <dgm:prSet presAssocID="{5EEDA003-43AE-EC47-9907-ED0C3F7D3C4E}" presName="childNode" presStyleLbl="revTx" presStyleIdx="0" presStyleCnt="0">
        <dgm:presLayoutVars>
          <dgm:bulletEnabled val="1"/>
        </dgm:presLayoutVars>
      </dgm:prSet>
      <dgm:spPr/>
      <dgm:t>
        <a:bodyPr/>
        <a:lstStyle/>
        <a:p>
          <a:endParaRPr lang="es-ES_tradnl"/>
        </a:p>
      </dgm:t>
    </dgm:pt>
    <dgm:pt modelId="{393D89EB-4942-A140-B7D3-3D5124B5FB62}" type="pres">
      <dgm:prSet presAssocID="{5EEAA961-E9EB-4B46-86EE-03CF63DB1745}" presName="Name25" presStyleLbl="parChTrans1D1" presStyleIdx="2" presStyleCnt="3"/>
      <dgm:spPr/>
      <dgm:t>
        <a:bodyPr/>
        <a:lstStyle/>
        <a:p>
          <a:endParaRPr lang="es-ES_tradnl"/>
        </a:p>
      </dgm:t>
    </dgm:pt>
    <dgm:pt modelId="{8CDEB863-C9BB-AC4F-9935-F9324094A4D9}" type="pres">
      <dgm:prSet presAssocID="{C1B7F87B-D2F7-4C47-9B32-B3DB92330B4C}" presName="node" presStyleCnt="0"/>
      <dgm:spPr/>
    </dgm:pt>
    <dgm:pt modelId="{AB834C61-30B3-2646-9845-52F52327FE7C}" type="pres">
      <dgm:prSet presAssocID="{C1B7F87B-D2F7-4C47-9B32-B3DB92330B4C}" presName="parentNode" presStyleLbl="node1" presStyleIdx="3" presStyleCnt="4" custLinFactX="15884" custLinFactNeighborX="100000" custLinFactNeighborY="-369">
        <dgm:presLayoutVars>
          <dgm:chMax val="1"/>
          <dgm:bulletEnabled val="1"/>
        </dgm:presLayoutVars>
      </dgm:prSet>
      <dgm:spPr/>
      <dgm:t>
        <a:bodyPr/>
        <a:lstStyle/>
        <a:p>
          <a:endParaRPr lang="es-ES_tradnl"/>
        </a:p>
      </dgm:t>
    </dgm:pt>
    <dgm:pt modelId="{ECF9AADE-33A9-A247-A863-20CAD27DDC8F}" type="pres">
      <dgm:prSet presAssocID="{C1B7F87B-D2F7-4C47-9B32-B3DB92330B4C}" presName="childNode" presStyleLbl="revTx" presStyleIdx="0" presStyleCnt="0">
        <dgm:presLayoutVars>
          <dgm:bulletEnabled val="1"/>
        </dgm:presLayoutVars>
      </dgm:prSet>
      <dgm:spPr/>
    </dgm:pt>
  </dgm:ptLst>
  <dgm:cxnLst>
    <dgm:cxn modelId="{7D822FFC-52FC-5D4A-9F58-51D137B79639}" type="presOf" srcId="{C1B7F87B-D2F7-4C47-9B32-B3DB92330B4C}" destId="{AB834C61-30B3-2646-9845-52F52327FE7C}" srcOrd="0" destOrd="0" presId="urn:microsoft.com/office/officeart/2005/8/layout/radial2"/>
    <dgm:cxn modelId="{0209165A-3BCA-6C47-B016-EF7DF633BD79}" type="presOf" srcId="{94AD802B-A786-DA48-BAC3-61C4AF3711CA}" destId="{C684A2BD-366E-734B-8BC6-92CCEB213456}" srcOrd="0" destOrd="0" presId="urn:microsoft.com/office/officeart/2005/8/layout/radial2"/>
    <dgm:cxn modelId="{4F125F83-8EF3-B746-B682-C9FA537A56F0}" type="presOf" srcId="{5D2F266D-DEF6-E04E-A980-079D00CFF7A0}" destId="{D133DCC0-4360-F24E-8B39-48D794CB6628}" srcOrd="0" destOrd="0" presId="urn:microsoft.com/office/officeart/2005/8/layout/radial2"/>
    <dgm:cxn modelId="{87703368-4DA3-3C4D-9AD2-E7D180AE4DE1}" srcId="{5D2F266D-DEF6-E04E-A980-079D00CFF7A0}" destId="{41F8F299-9372-D94A-AA51-2E0B7CB89F43}" srcOrd="0" destOrd="0" parTransId="{94AD802B-A786-DA48-BAC3-61C4AF3711CA}" sibTransId="{A8274CA3-FF53-7743-A8F8-9A46130743E8}"/>
    <dgm:cxn modelId="{25E0DF6C-C62E-B346-8C4C-0D1750AD28CF}" srcId="{5D2F266D-DEF6-E04E-A980-079D00CFF7A0}" destId="{5EEDA003-43AE-EC47-9907-ED0C3F7D3C4E}" srcOrd="1" destOrd="0" parTransId="{EF306DE6-7E33-2C4D-B478-D518AC1AF12C}" sibTransId="{D9C3E347-2E83-BC44-8BC8-D1405021948E}"/>
    <dgm:cxn modelId="{703845E5-C4E0-AD44-9357-AB34C3B9B603}" type="presOf" srcId="{5EEDA003-43AE-EC47-9907-ED0C3F7D3C4E}" destId="{47743F14-3C13-0E46-AB5B-29A74AB2A2F3}" srcOrd="0" destOrd="0" presId="urn:microsoft.com/office/officeart/2005/8/layout/radial2"/>
    <dgm:cxn modelId="{AD82C21A-86E6-D64F-A3FD-9D8BABDE8322}" type="presOf" srcId="{EF306DE6-7E33-2C4D-B478-D518AC1AF12C}" destId="{55589A82-5272-E546-B6D0-AB1A545BA8A4}" srcOrd="0" destOrd="0" presId="urn:microsoft.com/office/officeart/2005/8/layout/radial2"/>
    <dgm:cxn modelId="{9CD38731-CA9F-2641-8DE0-8CE6A7B20EB9}" type="presOf" srcId="{41F8F299-9372-D94A-AA51-2E0B7CB89F43}" destId="{B9BADD7F-B414-0042-988B-79B15B80B6F9}" srcOrd="0" destOrd="0" presId="urn:microsoft.com/office/officeart/2005/8/layout/radial2"/>
    <dgm:cxn modelId="{829CC74C-FD3D-204C-A403-0081E5BCEAE6}" srcId="{5D2F266D-DEF6-E04E-A980-079D00CFF7A0}" destId="{C1B7F87B-D2F7-4C47-9B32-B3DB92330B4C}" srcOrd="2" destOrd="0" parTransId="{5EEAA961-E9EB-4B46-86EE-03CF63DB1745}" sibTransId="{B1C46980-1698-7342-9EB1-3FACFFE6AC5C}"/>
    <dgm:cxn modelId="{C19C4C3A-5ECB-054D-95B1-B44115059EE6}" type="presOf" srcId="{5EEAA961-E9EB-4B46-86EE-03CF63DB1745}" destId="{393D89EB-4942-A140-B7D3-3D5124B5FB62}" srcOrd="0" destOrd="0" presId="urn:microsoft.com/office/officeart/2005/8/layout/radial2"/>
    <dgm:cxn modelId="{6AC25609-EF7F-3945-A56C-0C617CA7077D}" type="presParOf" srcId="{D133DCC0-4360-F24E-8B39-48D794CB6628}" destId="{489C4156-2E85-5F4B-8A4B-90B5E821695F}" srcOrd="0" destOrd="0" presId="urn:microsoft.com/office/officeart/2005/8/layout/radial2"/>
    <dgm:cxn modelId="{664523E1-24C5-2745-AAA9-03E86A83C0EC}" type="presParOf" srcId="{489C4156-2E85-5F4B-8A4B-90B5E821695F}" destId="{09D56CD8-C5E2-E744-8443-7D378159171A}" srcOrd="0" destOrd="0" presId="urn:microsoft.com/office/officeart/2005/8/layout/radial2"/>
    <dgm:cxn modelId="{65714738-0B90-6A40-948E-C7E8815CDBF9}" type="presParOf" srcId="{09D56CD8-C5E2-E744-8443-7D378159171A}" destId="{28E24A2C-DBC5-4946-9433-3522E649AC86}" srcOrd="0" destOrd="0" presId="urn:microsoft.com/office/officeart/2005/8/layout/radial2"/>
    <dgm:cxn modelId="{C151E260-EB32-CF42-A422-4FBC3FFE5ACA}" type="presParOf" srcId="{09D56CD8-C5E2-E744-8443-7D378159171A}" destId="{1D517310-CF83-9347-B98C-423B46A7210B}" srcOrd="1" destOrd="0" presId="urn:microsoft.com/office/officeart/2005/8/layout/radial2"/>
    <dgm:cxn modelId="{34696780-E263-DD49-9D54-FF4E099217F9}" type="presParOf" srcId="{489C4156-2E85-5F4B-8A4B-90B5E821695F}" destId="{C684A2BD-366E-734B-8BC6-92CCEB213456}" srcOrd="1" destOrd="0" presId="urn:microsoft.com/office/officeart/2005/8/layout/radial2"/>
    <dgm:cxn modelId="{38A28E50-658F-674F-A52D-6D0BBACC6B7A}" type="presParOf" srcId="{489C4156-2E85-5F4B-8A4B-90B5E821695F}" destId="{6E7BFD78-B88E-CA4C-9F08-2F3303927991}" srcOrd="2" destOrd="0" presId="urn:microsoft.com/office/officeart/2005/8/layout/radial2"/>
    <dgm:cxn modelId="{DC710F56-27D7-CC48-8E63-29C6EE75A7B0}" type="presParOf" srcId="{6E7BFD78-B88E-CA4C-9F08-2F3303927991}" destId="{B9BADD7F-B414-0042-988B-79B15B80B6F9}" srcOrd="0" destOrd="0" presId="urn:microsoft.com/office/officeart/2005/8/layout/radial2"/>
    <dgm:cxn modelId="{CC2A90F7-5232-2A4F-BE3B-243F597B23EE}" type="presParOf" srcId="{6E7BFD78-B88E-CA4C-9F08-2F3303927991}" destId="{0270E315-9F90-3E48-935E-261DC0EB1841}" srcOrd="1" destOrd="0" presId="urn:microsoft.com/office/officeart/2005/8/layout/radial2"/>
    <dgm:cxn modelId="{455527B4-147F-F641-BAFB-264966FC8CF6}" type="presParOf" srcId="{489C4156-2E85-5F4B-8A4B-90B5E821695F}" destId="{55589A82-5272-E546-B6D0-AB1A545BA8A4}" srcOrd="3" destOrd="0" presId="urn:microsoft.com/office/officeart/2005/8/layout/radial2"/>
    <dgm:cxn modelId="{56A116D0-D2C7-504E-9AFA-06DEEE970830}" type="presParOf" srcId="{489C4156-2E85-5F4B-8A4B-90B5E821695F}" destId="{AD11AB39-13FA-AB4B-A629-3C40105E47C6}" srcOrd="4" destOrd="0" presId="urn:microsoft.com/office/officeart/2005/8/layout/radial2"/>
    <dgm:cxn modelId="{FBA96BB7-CD52-FE4E-8622-D90F41D07B17}" type="presParOf" srcId="{AD11AB39-13FA-AB4B-A629-3C40105E47C6}" destId="{47743F14-3C13-0E46-AB5B-29A74AB2A2F3}" srcOrd="0" destOrd="0" presId="urn:microsoft.com/office/officeart/2005/8/layout/radial2"/>
    <dgm:cxn modelId="{A7B20B0A-18DC-0348-AEBD-51751A4CA58F}" type="presParOf" srcId="{AD11AB39-13FA-AB4B-A629-3C40105E47C6}" destId="{8F678BFD-196A-1841-AD1C-B463F34CA02F}" srcOrd="1" destOrd="0" presId="urn:microsoft.com/office/officeart/2005/8/layout/radial2"/>
    <dgm:cxn modelId="{9F752DF9-49FF-9D43-BC61-09C3886DCBEE}" type="presParOf" srcId="{489C4156-2E85-5F4B-8A4B-90B5E821695F}" destId="{393D89EB-4942-A140-B7D3-3D5124B5FB62}" srcOrd="5" destOrd="0" presId="urn:microsoft.com/office/officeart/2005/8/layout/radial2"/>
    <dgm:cxn modelId="{9527AE7B-02F0-C343-8A0A-FB523E10251D}" type="presParOf" srcId="{489C4156-2E85-5F4B-8A4B-90B5E821695F}" destId="{8CDEB863-C9BB-AC4F-9935-F9324094A4D9}" srcOrd="6" destOrd="0" presId="urn:microsoft.com/office/officeart/2005/8/layout/radial2"/>
    <dgm:cxn modelId="{7F876626-C295-7240-8B13-C8D425D9E57E}" type="presParOf" srcId="{8CDEB863-C9BB-AC4F-9935-F9324094A4D9}" destId="{AB834C61-30B3-2646-9845-52F52327FE7C}" srcOrd="0" destOrd="0" presId="urn:microsoft.com/office/officeart/2005/8/layout/radial2"/>
    <dgm:cxn modelId="{B3496FE1-D92A-8147-8EA8-AE40C9D0CE85}" type="presParOf" srcId="{8CDEB863-C9BB-AC4F-9935-F9324094A4D9}" destId="{ECF9AADE-33A9-A247-A863-20CAD27DDC8F}"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F82B2-8F2F-2C4D-8AE9-4AB398C5983B}"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s-ES_tradnl"/>
        </a:p>
      </dgm:t>
    </dgm:pt>
    <dgm:pt modelId="{1A682B7E-5AF5-2249-B27C-45431CD64D5B}">
      <dgm:prSet phldrT="[Texto]" custT="1"/>
      <dgm:spPr>
        <a:solidFill>
          <a:srgbClr val="0000FF">
            <a:alpha val="38000"/>
          </a:srgbClr>
        </a:solidFill>
      </dgm:spPr>
      <dgm:t>
        <a:bodyPr/>
        <a:lstStyle/>
        <a:p>
          <a:r>
            <a:rPr lang="en-US" sz="1800" b="1" noProof="0" dirty="0" smtClean="0">
              <a:effectLst/>
            </a:rPr>
            <a:t>Teaching </a:t>
          </a:r>
          <a:r>
            <a:rPr lang="en-US" sz="1600" noProof="0" dirty="0" smtClean="0">
              <a:effectLst/>
            </a:rPr>
            <a:t>Presence</a:t>
          </a:r>
          <a:endParaRPr lang="en-US" sz="1600" noProof="0" dirty="0">
            <a:effectLst/>
          </a:endParaRPr>
        </a:p>
      </dgm:t>
    </dgm:pt>
    <dgm:pt modelId="{806C4541-CFF5-5C4B-BA1F-EF594417A1E8}" type="parTrans" cxnId="{0FE4FC2F-3128-A444-822A-78F77946AE8F}">
      <dgm:prSet/>
      <dgm:spPr/>
      <dgm:t>
        <a:bodyPr/>
        <a:lstStyle/>
        <a:p>
          <a:endParaRPr lang="es-ES_tradnl"/>
        </a:p>
      </dgm:t>
    </dgm:pt>
    <dgm:pt modelId="{92D5A99F-9EF0-EE41-9352-48BF6BFD6EBE}" type="sibTrans" cxnId="{0FE4FC2F-3128-A444-822A-78F77946AE8F}">
      <dgm:prSet/>
      <dgm:spPr>
        <a:solidFill>
          <a:srgbClr val="0000FF">
            <a:alpha val="60000"/>
          </a:srgbClr>
        </a:solidFill>
      </dgm:spPr>
      <dgm:t>
        <a:bodyPr/>
        <a:lstStyle/>
        <a:p>
          <a:endParaRPr lang="es-ES_tradnl"/>
        </a:p>
      </dgm:t>
    </dgm:pt>
    <dgm:pt modelId="{CBEBE578-47BE-EB49-A9BF-61766B8466D2}">
      <dgm:prSet phldrT="[Texto]" custT="1"/>
      <dgm:spPr>
        <a:solidFill>
          <a:srgbClr val="2DB1FF">
            <a:alpha val="38000"/>
          </a:srgbClr>
        </a:solidFill>
      </dgm:spPr>
      <dgm:t>
        <a:bodyPr/>
        <a:lstStyle/>
        <a:p>
          <a:r>
            <a:rPr lang="en-US" sz="1600" noProof="0" dirty="0" smtClean="0">
              <a:effectLst/>
            </a:rPr>
            <a:t>Social Presence</a:t>
          </a:r>
          <a:endParaRPr lang="en-US" sz="1600" noProof="0" dirty="0">
            <a:effectLst/>
          </a:endParaRPr>
        </a:p>
      </dgm:t>
    </dgm:pt>
    <dgm:pt modelId="{1FB9C587-A9D5-F14C-BAD3-BB1758E90A1F}" type="parTrans" cxnId="{E7BFB63A-3A20-C848-8FBC-88FD2B7A7445}">
      <dgm:prSet/>
      <dgm:spPr/>
      <dgm:t>
        <a:bodyPr/>
        <a:lstStyle/>
        <a:p>
          <a:endParaRPr lang="es-ES"/>
        </a:p>
      </dgm:t>
    </dgm:pt>
    <dgm:pt modelId="{63B27EC6-4E1A-154C-AA1A-6FC57D1C20FD}" type="sibTrans" cxnId="{E7BFB63A-3A20-C848-8FBC-88FD2B7A7445}">
      <dgm:prSet/>
      <dgm:spPr>
        <a:solidFill>
          <a:srgbClr val="2DB1FF"/>
        </a:solidFill>
      </dgm:spPr>
      <dgm:t>
        <a:bodyPr/>
        <a:lstStyle/>
        <a:p>
          <a:endParaRPr lang="es-ES"/>
        </a:p>
      </dgm:t>
    </dgm:pt>
    <dgm:pt modelId="{05C009A3-A0D1-284E-86D9-D8BA267A19B1}">
      <dgm:prSet phldrT="[Texto]" custT="1"/>
      <dgm:spPr>
        <a:solidFill>
          <a:srgbClr val="4FA800">
            <a:alpha val="22000"/>
          </a:srgbClr>
        </a:solidFill>
      </dgm:spPr>
      <dgm:t>
        <a:bodyPr/>
        <a:lstStyle/>
        <a:p>
          <a:r>
            <a:rPr lang="en-US" sz="1800" b="1" noProof="0" dirty="0" smtClean="0"/>
            <a:t>Cognitive </a:t>
          </a:r>
          <a:r>
            <a:rPr lang="en-US" sz="1600" noProof="0" dirty="0" smtClean="0"/>
            <a:t>Presence</a:t>
          </a:r>
          <a:endParaRPr lang="en-US" sz="1600" noProof="0" dirty="0">
            <a:effectLst/>
          </a:endParaRPr>
        </a:p>
      </dgm:t>
    </dgm:pt>
    <dgm:pt modelId="{C9250821-A278-B54F-A734-A0BEE533FAA9}" type="sibTrans" cxnId="{14634ECD-E3D0-E44F-925D-54302A1607C8}">
      <dgm:prSet/>
      <dgm:spPr>
        <a:solidFill>
          <a:srgbClr val="3A8804">
            <a:alpha val="49000"/>
          </a:srgbClr>
        </a:solidFill>
      </dgm:spPr>
      <dgm:t>
        <a:bodyPr/>
        <a:lstStyle/>
        <a:p>
          <a:endParaRPr lang="es-ES_tradnl"/>
        </a:p>
      </dgm:t>
    </dgm:pt>
    <dgm:pt modelId="{347EF323-4087-D643-9B21-6995C937A025}" type="parTrans" cxnId="{14634ECD-E3D0-E44F-925D-54302A1607C8}">
      <dgm:prSet/>
      <dgm:spPr/>
      <dgm:t>
        <a:bodyPr/>
        <a:lstStyle/>
        <a:p>
          <a:endParaRPr lang="es-ES_tradnl"/>
        </a:p>
      </dgm:t>
    </dgm:pt>
    <dgm:pt modelId="{7E4B5A0A-AC2E-554B-9143-A61158B038D9}" type="pres">
      <dgm:prSet presAssocID="{794F82B2-8F2F-2C4D-8AE9-4AB398C5983B}" presName="composite" presStyleCnt="0">
        <dgm:presLayoutVars>
          <dgm:chMax val="3"/>
          <dgm:animLvl val="lvl"/>
          <dgm:resizeHandles val="exact"/>
        </dgm:presLayoutVars>
      </dgm:prSet>
      <dgm:spPr/>
      <dgm:t>
        <a:bodyPr/>
        <a:lstStyle/>
        <a:p>
          <a:endParaRPr lang="es-ES_tradnl"/>
        </a:p>
      </dgm:t>
    </dgm:pt>
    <dgm:pt modelId="{527E1E5D-DC9E-5F47-9F04-A90797016996}" type="pres">
      <dgm:prSet presAssocID="{1A682B7E-5AF5-2249-B27C-45431CD64D5B}" presName="gear1" presStyleLbl="node1" presStyleIdx="0" presStyleCnt="3" custScaleX="91346" custScaleY="78916" custLinFactNeighborY="-4957">
        <dgm:presLayoutVars>
          <dgm:chMax val="1"/>
          <dgm:bulletEnabled val="1"/>
        </dgm:presLayoutVars>
      </dgm:prSet>
      <dgm:spPr/>
      <dgm:t>
        <a:bodyPr/>
        <a:lstStyle/>
        <a:p>
          <a:endParaRPr lang="es-ES"/>
        </a:p>
      </dgm:t>
    </dgm:pt>
    <dgm:pt modelId="{E577A867-D84F-8849-8286-51FC5010E337}" type="pres">
      <dgm:prSet presAssocID="{1A682B7E-5AF5-2249-B27C-45431CD64D5B}" presName="gear1srcNode" presStyleLbl="node1" presStyleIdx="0" presStyleCnt="3"/>
      <dgm:spPr/>
      <dgm:t>
        <a:bodyPr/>
        <a:lstStyle/>
        <a:p>
          <a:endParaRPr lang="es-ES"/>
        </a:p>
      </dgm:t>
    </dgm:pt>
    <dgm:pt modelId="{E8A7686F-2984-6249-80CD-AABB8423C01D}" type="pres">
      <dgm:prSet presAssocID="{1A682B7E-5AF5-2249-B27C-45431CD64D5B}" presName="gear1dstNode" presStyleLbl="node1" presStyleIdx="0" presStyleCnt="3"/>
      <dgm:spPr/>
      <dgm:t>
        <a:bodyPr/>
        <a:lstStyle/>
        <a:p>
          <a:endParaRPr lang="es-ES"/>
        </a:p>
      </dgm:t>
    </dgm:pt>
    <dgm:pt modelId="{1AE004BE-A14B-6440-96A5-6B0B7528D8CC}" type="pres">
      <dgm:prSet presAssocID="{05C009A3-A0D1-284E-86D9-D8BA267A19B1}" presName="gear2" presStyleLbl="node1" presStyleIdx="1" presStyleCnt="3" custScaleX="127227" custScaleY="127227" custLinFactNeighborX="-3691" custLinFactNeighborY="-11016">
        <dgm:presLayoutVars>
          <dgm:chMax val="1"/>
          <dgm:bulletEnabled val="1"/>
        </dgm:presLayoutVars>
      </dgm:prSet>
      <dgm:spPr/>
      <dgm:t>
        <a:bodyPr/>
        <a:lstStyle/>
        <a:p>
          <a:endParaRPr lang="es-ES"/>
        </a:p>
      </dgm:t>
    </dgm:pt>
    <dgm:pt modelId="{4EE5DCAF-2B71-2D4E-AC44-AC641F2E68E6}" type="pres">
      <dgm:prSet presAssocID="{05C009A3-A0D1-284E-86D9-D8BA267A19B1}" presName="gear2srcNode" presStyleLbl="node1" presStyleIdx="1" presStyleCnt="3"/>
      <dgm:spPr/>
      <dgm:t>
        <a:bodyPr/>
        <a:lstStyle/>
        <a:p>
          <a:endParaRPr lang="es-ES"/>
        </a:p>
      </dgm:t>
    </dgm:pt>
    <dgm:pt modelId="{C6B51EE8-577F-E04C-B770-E6DA72B24504}" type="pres">
      <dgm:prSet presAssocID="{05C009A3-A0D1-284E-86D9-D8BA267A19B1}" presName="gear2dstNode" presStyleLbl="node1" presStyleIdx="1" presStyleCnt="3"/>
      <dgm:spPr/>
      <dgm:t>
        <a:bodyPr/>
        <a:lstStyle/>
        <a:p>
          <a:endParaRPr lang="es-ES"/>
        </a:p>
      </dgm:t>
    </dgm:pt>
    <dgm:pt modelId="{3203CDF3-A157-DC4D-81C8-0C33D9257186}" type="pres">
      <dgm:prSet presAssocID="{CBEBE578-47BE-EB49-A9BF-61766B8466D2}" presName="gear3" presStyleLbl="node1" presStyleIdx="2" presStyleCnt="3" custLinFactNeighborX="45732" custLinFactNeighborY="12305"/>
      <dgm:spPr/>
      <dgm:t>
        <a:bodyPr/>
        <a:lstStyle/>
        <a:p>
          <a:endParaRPr lang="es-ES"/>
        </a:p>
      </dgm:t>
    </dgm:pt>
    <dgm:pt modelId="{D098338A-A25A-CA43-A395-185BC8036C3A}" type="pres">
      <dgm:prSet presAssocID="{CBEBE578-47BE-EB49-A9BF-61766B8466D2}" presName="gear3tx" presStyleLbl="node1" presStyleIdx="2" presStyleCnt="3">
        <dgm:presLayoutVars>
          <dgm:chMax val="1"/>
          <dgm:bulletEnabled val="1"/>
        </dgm:presLayoutVars>
      </dgm:prSet>
      <dgm:spPr/>
      <dgm:t>
        <a:bodyPr/>
        <a:lstStyle/>
        <a:p>
          <a:endParaRPr lang="es-ES"/>
        </a:p>
      </dgm:t>
    </dgm:pt>
    <dgm:pt modelId="{E54BE00B-E711-C34F-A2AB-B111A143BE0B}" type="pres">
      <dgm:prSet presAssocID="{CBEBE578-47BE-EB49-A9BF-61766B8466D2}" presName="gear3srcNode" presStyleLbl="node1" presStyleIdx="2" presStyleCnt="3"/>
      <dgm:spPr/>
      <dgm:t>
        <a:bodyPr/>
        <a:lstStyle/>
        <a:p>
          <a:endParaRPr lang="es-ES"/>
        </a:p>
      </dgm:t>
    </dgm:pt>
    <dgm:pt modelId="{3751B44B-F18E-AD4C-8BFC-A799E800BD39}" type="pres">
      <dgm:prSet presAssocID="{CBEBE578-47BE-EB49-A9BF-61766B8466D2}" presName="gear3dstNode" presStyleLbl="node1" presStyleIdx="2" presStyleCnt="3"/>
      <dgm:spPr/>
      <dgm:t>
        <a:bodyPr/>
        <a:lstStyle/>
        <a:p>
          <a:endParaRPr lang="es-ES"/>
        </a:p>
      </dgm:t>
    </dgm:pt>
    <dgm:pt modelId="{9370CAF4-8307-5F40-BCF7-C2699B720BC2}" type="pres">
      <dgm:prSet presAssocID="{92D5A99F-9EF0-EE41-9352-48BF6BFD6EBE}" presName="connector1" presStyleLbl="sibTrans2D1" presStyleIdx="0" presStyleCnt="3" custAng="4500000" custScaleX="80029" custScaleY="80029" custLinFactNeighborX="-7307" custLinFactNeighborY="-933"/>
      <dgm:spPr/>
      <dgm:t>
        <a:bodyPr/>
        <a:lstStyle/>
        <a:p>
          <a:endParaRPr lang="es-ES"/>
        </a:p>
      </dgm:t>
    </dgm:pt>
    <dgm:pt modelId="{CCC6C8D1-5CC0-D249-8E7D-86CAD032E82C}" type="pres">
      <dgm:prSet presAssocID="{C9250821-A278-B54F-A734-A0BEE533FAA9}" presName="connector2" presStyleLbl="sibTrans2D1" presStyleIdx="1" presStyleCnt="3" custAng="3069457" custLinFactNeighborX="-2474" custLinFactNeighborY="-27725"/>
      <dgm:spPr/>
      <dgm:t>
        <a:bodyPr/>
        <a:lstStyle/>
        <a:p>
          <a:endParaRPr lang="es-ES"/>
        </a:p>
      </dgm:t>
    </dgm:pt>
    <dgm:pt modelId="{3D8FF508-8028-B24D-95B9-C127223B8F8E}" type="pres">
      <dgm:prSet presAssocID="{63B27EC6-4E1A-154C-AA1A-6FC57D1C20FD}" presName="connector3" presStyleLbl="sibTrans2D1" presStyleIdx="2" presStyleCnt="3" custAng="4500000" custFlipHor="1" custLinFactNeighborX="38756" custLinFactNeighborY="10894"/>
      <dgm:spPr/>
      <dgm:t>
        <a:bodyPr/>
        <a:lstStyle/>
        <a:p>
          <a:endParaRPr lang="es-ES"/>
        </a:p>
      </dgm:t>
    </dgm:pt>
  </dgm:ptLst>
  <dgm:cxnLst>
    <dgm:cxn modelId="{7E3758BE-7297-C344-9139-967968A5A3C5}" type="presOf" srcId="{63B27EC6-4E1A-154C-AA1A-6FC57D1C20FD}" destId="{3D8FF508-8028-B24D-95B9-C127223B8F8E}" srcOrd="0" destOrd="0" presId="urn:microsoft.com/office/officeart/2005/8/layout/gear1"/>
    <dgm:cxn modelId="{6EF46CA9-E661-A34A-B292-9CEF8EA36B55}" type="presOf" srcId="{CBEBE578-47BE-EB49-A9BF-61766B8466D2}" destId="{D098338A-A25A-CA43-A395-185BC8036C3A}" srcOrd="1" destOrd="0" presId="urn:microsoft.com/office/officeart/2005/8/layout/gear1"/>
    <dgm:cxn modelId="{873FB047-694F-3644-8E26-5A0DD7ED67E5}" type="presOf" srcId="{CBEBE578-47BE-EB49-A9BF-61766B8466D2}" destId="{3203CDF3-A157-DC4D-81C8-0C33D9257186}" srcOrd="0" destOrd="0" presId="urn:microsoft.com/office/officeart/2005/8/layout/gear1"/>
    <dgm:cxn modelId="{76CBB31D-AD7A-094A-BCE1-E866ED30B0CA}" type="presOf" srcId="{1A682B7E-5AF5-2249-B27C-45431CD64D5B}" destId="{527E1E5D-DC9E-5F47-9F04-A90797016996}" srcOrd="0" destOrd="0" presId="urn:microsoft.com/office/officeart/2005/8/layout/gear1"/>
    <dgm:cxn modelId="{E5148C99-3B75-BE48-8374-380D1A305201}" type="presOf" srcId="{C9250821-A278-B54F-A734-A0BEE533FAA9}" destId="{CCC6C8D1-5CC0-D249-8E7D-86CAD032E82C}" srcOrd="0" destOrd="0" presId="urn:microsoft.com/office/officeart/2005/8/layout/gear1"/>
    <dgm:cxn modelId="{565FF3FA-4BD9-764C-813C-0D48D22B523B}" type="presOf" srcId="{05C009A3-A0D1-284E-86D9-D8BA267A19B1}" destId="{C6B51EE8-577F-E04C-B770-E6DA72B24504}" srcOrd="2" destOrd="0" presId="urn:microsoft.com/office/officeart/2005/8/layout/gear1"/>
    <dgm:cxn modelId="{2CAF0617-E8E0-334D-80BB-035E7661566E}" type="presOf" srcId="{05C009A3-A0D1-284E-86D9-D8BA267A19B1}" destId="{1AE004BE-A14B-6440-96A5-6B0B7528D8CC}" srcOrd="0" destOrd="0" presId="urn:microsoft.com/office/officeart/2005/8/layout/gear1"/>
    <dgm:cxn modelId="{5902B8E7-B2E0-454A-B0F0-2F1C1B3623BC}" type="presOf" srcId="{92D5A99F-9EF0-EE41-9352-48BF6BFD6EBE}" destId="{9370CAF4-8307-5F40-BCF7-C2699B720BC2}" srcOrd="0" destOrd="0" presId="urn:microsoft.com/office/officeart/2005/8/layout/gear1"/>
    <dgm:cxn modelId="{467F00C8-7C4F-3342-AF71-CC32CF115998}" type="presOf" srcId="{CBEBE578-47BE-EB49-A9BF-61766B8466D2}" destId="{3751B44B-F18E-AD4C-8BFC-A799E800BD39}" srcOrd="3" destOrd="0" presId="urn:microsoft.com/office/officeart/2005/8/layout/gear1"/>
    <dgm:cxn modelId="{45EDE82C-30E8-9242-A694-F9583FC31F18}" type="presOf" srcId="{1A682B7E-5AF5-2249-B27C-45431CD64D5B}" destId="{E8A7686F-2984-6249-80CD-AABB8423C01D}" srcOrd="2" destOrd="0" presId="urn:microsoft.com/office/officeart/2005/8/layout/gear1"/>
    <dgm:cxn modelId="{3ECF3ECA-E0AE-8143-B6EA-EC64FAF0B7D2}" type="presOf" srcId="{CBEBE578-47BE-EB49-A9BF-61766B8466D2}" destId="{E54BE00B-E711-C34F-A2AB-B111A143BE0B}" srcOrd="2" destOrd="0" presId="urn:microsoft.com/office/officeart/2005/8/layout/gear1"/>
    <dgm:cxn modelId="{D1BFCB5A-A27A-934E-8B88-417415B58E07}" type="presOf" srcId="{794F82B2-8F2F-2C4D-8AE9-4AB398C5983B}" destId="{7E4B5A0A-AC2E-554B-9143-A61158B038D9}" srcOrd="0" destOrd="0" presId="urn:microsoft.com/office/officeart/2005/8/layout/gear1"/>
    <dgm:cxn modelId="{14634ECD-E3D0-E44F-925D-54302A1607C8}" srcId="{794F82B2-8F2F-2C4D-8AE9-4AB398C5983B}" destId="{05C009A3-A0D1-284E-86D9-D8BA267A19B1}" srcOrd="1" destOrd="0" parTransId="{347EF323-4087-D643-9B21-6995C937A025}" sibTransId="{C9250821-A278-B54F-A734-A0BEE533FAA9}"/>
    <dgm:cxn modelId="{E7BFB63A-3A20-C848-8FBC-88FD2B7A7445}" srcId="{794F82B2-8F2F-2C4D-8AE9-4AB398C5983B}" destId="{CBEBE578-47BE-EB49-A9BF-61766B8466D2}" srcOrd="2" destOrd="0" parTransId="{1FB9C587-A9D5-F14C-BAD3-BB1758E90A1F}" sibTransId="{63B27EC6-4E1A-154C-AA1A-6FC57D1C20FD}"/>
    <dgm:cxn modelId="{12862894-5D0B-F94B-B7F5-328E98C33C8E}" type="presOf" srcId="{1A682B7E-5AF5-2249-B27C-45431CD64D5B}" destId="{E577A867-D84F-8849-8286-51FC5010E337}" srcOrd="1" destOrd="0" presId="urn:microsoft.com/office/officeart/2005/8/layout/gear1"/>
    <dgm:cxn modelId="{0FE4FC2F-3128-A444-822A-78F77946AE8F}" srcId="{794F82B2-8F2F-2C4D-8AE9-4AB398C5983B}" destId="{1A682B7E-5AF5-2249-B27C-45431CD64D5B}" srcOrd="0" destOrd="0" parTransId="{806C4541-CFF5-5C4B-BA1F-EF594417A1E8}" sibTransId="{92D5A99F-9EF0-EE41-9352-48BF6BFD6EBE}"/>
    <dgm:cxn modelId="{EC65AABD-392E-3747-BDCF-279CC34AC0EA}" type="presOf" srcId="{05C009A3-A0D1-284E-86D9-D8BA267A19B1}" destId="{4EE5DCAF-2B71-2D4E-AC44-AC641F2E68E6}" srcOrd="1" destOrd="0" presId="urn:microsoft.com/office/officeart/2005/8/layout/gear1"/>
    <dgm:cxn modelId="{6D89C7B7-611F-8F44-A343-6D60D0A6AED6}" type="presParOf" srcId="{7E4B5A0A-AC2E-554B-9143-A61158B038D9}" destId="{527E1E5D-DC9E-5F47-9F04-A90797016996}" srcOrd="0" destOrd="0" presId="urn:microsoft.com/office/officeart/2005/8/layout/gear1"/>
    <dgm:cxn modelId="{9DFD4DB9-3290-3C40-8076-FD6AB361D439}" type="presParOf" srcId="{7E4B5A0A-AC2E-554B-9143-A61158B038D9}" destId="{E577A867-D84F-8849-8286-51FC5010E337}" srcOrd="1" destOrd="0" presId="urn:microsoft.com/office/officeart/2005/8/layout/gear1"/>
    <dgm:cxn modelId="{6D49B2F4-C134-1B42-963C-1BA4CB049E86}" type="presParOf" srcId="{7E4B5A0A-AC2E-554B-9143-A61158B038D9}" destId="{E8A7686F-2984-6249-80CD-AABB8423C01D}" srcOrd="2" destOrd="0" presId="urn:microsoft.com/office/officeart/2005/8/layout/gear1"/>
    <dgm:cxn modelId="{C9EFB0F6-4541-D945-96DB-0CB02B135079}" type="presParOf" srcId="{7E4B5A0A-AC2E-554B-9143-A61158B038D9}" destId="{1AE004BE-A14B-6440-96A5-6B0B7528D8CC}" srcOrd="3" destOrd="0" presId="urn:microsoft.com/office/officeart/2005/8/layout/gear1"/>
    <dgm:cxn modelId="{CFF590B2-A5AA-ED41-BE06-D190BBF04560}" type="presParOf" srcId="{7E4B5A0A-AC2E-554B-9143-A61158B038D9}" destId="{4EE5DCAF-2B71-2D4E-AC44-AC641F2E68E6}" srcOrd="4" destOrd="0" presId="urn:microsoft.com/office/officeart/2005/8/layout/gear1"/>
    <dgm:cxn modelId="{37D30A80-D34B-E74E-9ED9-11F715975774}" type="presParOf" srcId="{7E4B5A0A-AC2E-554B-9143-A61158B038D9}" destId="{C6B51EE8-577F-E04C-B770-E6DA72B24504}" srcOrd="5" destOrd="0" presId="urn:microsoft.com/office/officeart/2005/8/layout/gear1"/>
    <dgm:cxn modelId="{061410C2-2D7D-FD41-8703-FF2E861D8148}" type="presParOf" srcId="{7E4B5A0A-AC2E-554B-9143-A61158B038D9}" destId="{3203CDF3-A157-DC4D-81C8-0C33D9257186}" srcOrd="6" destOrd="0" presId="urn:microsoft.com/office/officeart/2005/8/layout/gear1"/>
    <dgm:cxn modelId="{048803C5-8CB6-944B-97B0-F86467320FF8}" type="presParOf" srcId="{7E4B5A0A-AC2E-554B-9143-A61158B038D9}" destId="{D098338A-A25A-CA43-A395-185BC8036C3A}" srcOrd="7" destOrd="0" presId="urn:microsoft.com/office/officeart/2005/8/layout/gear1"/>
    <dgm:cxn modelId="{91275BBF-3E06-6546-A0BD-9A893EDF4D85}" type="presParOf" srcId="{7E4B5A0A-AC2E-554B-9143-A61158B038D9}" destId="{E54BE00B-E711-C34F-A2AB-B111A143BE0B}" srcOrd="8" destOrd="0" presId="urn:microsoft.com/office/officeart/2005/8/layout/gear1"/>
    <dgm:cxn modelId="{A9C02F6E-D260-4244-977A-CD72B176CD20}" type="presParOf" srcId="{7E4B5A0A-AC2E-554B-9143-A61158B038D9}" destId="{3751B44B-F18E-AD4C-8BFC-A799E800BD39}" srcOrd="9" destOrd="0" presId="urn:microsoft.com/office/officeart/2005/8/layout/gear1"/>
    <dgm:cxn modelId="{19AC2D4A-86BA-F545-8D06-2AB46FCBD4B4}" type="presParOf" srcId="{7E4B5A0A-AC2E-554B-9143-A61158B038D9}" destId="{9370CAF4-8307-5F40-BCF7-C2699B720BC2}" srcOrd="10" destOrd="0" presId="urn:microsoft.com/office/officeart/2005/8/layout/gear1"/>
    <dgm:cxn modelId="{F1169B17-42EC-9340-A977-F4CF4EB110AC}" type="presParOf" srcId="{7E4B5A0A-AC2E-554B-9143-A61158B038D9}" destId="{CCC6C8D1-5CC0-D249-8E7D-86CAD032E82C}" srcOrd="11" destOrd="0" presId="urn:microsoft.com/office/officeart/2005/8/layout/gear1"/>
    <dgm:cxn modelId="{A58C7D29-F9D2-4E48-8D87-890CF96671FD}" type="presParOf" srcId="{7E4B5A0A-AC2E-554B-9143-A61158B038D9}" destId="{3D8FF508-8028-B24D-95B9-C127223B8F8E}" srcOrd="12" destOrd="0" presId="urn:microsoft.com/office/officeart/2005/8/layout/gear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D89EB-4942-A140-B7D3-3D5124B5FB62}">
      <dsp:nvSpPr>
        <dsp:cNvPr id="0" name=""/>
        <dsp:cNvSpPr/>
      </dsp:nvSpPr>
      <dsp:spPr>
        <a:xfrm rot="1574105">
          <a:off x="2530716" y="2940486"/>
          <a:ext cx="2030693" cy="50009"/>
        </a:xfrm>
        <a:custGeom>
          <a:avLst/>
          <a:gdLst/>
          <a:ahLst/>
          <a:cxnLst/>
          <a:rect l="0" t="0" r="0" b="0"/>
          <a:pathLst>
            <a:path>
              <a:moveTo>
                <a:pt x="0" y="25004"/>
              </a:moveTo>
              <a:lnTo>
                <a:pt x="2030693" y="2500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589A82-5272-E546-B6D0-AB1A545BA8A4}">
      <dsp:nvSpPr>
        <dsp:cNvPr id="0" name=""/>
        <dsp:cNvSpPr/>
      </dsp:nvSpPr>
      <dsp:spPr>
        <a:xfrm rot="674042">
          <a:off x="2613136" y="2503393"/>
          <a:ext cx="2314459" cy="50009"/>
        </a:xfrm>
        <a:custGeom>
          <a:avLst/>
          <a:gdLst/>
          <a:ahLst/>
          <a:cxnLst/>
          <a:rect l="0" t="0" r="0" b="0"/>
          <a:pathLst>
            <a:path>
              <a:moveTo>
                <a:pt x="0" y="25004"/>
              </a:moveTo>
              <a:lnTo>
                <a:pt x="2314459" y="2500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4A2BD-366E-734B-8BC6-92CCEB213456}">
      <dsp:nvSpPr>
        <dsp:cNvPr id="0" name=""/>
        <dsp:cNvSpPr/>
      </dsp:nvSpPr>
      <dsp:spPr>
        <a:xfrm rot="21461954">
          <a:off x="2634272" y="2052832"/>
          <a:ext cx="2573293" cy="50009"/>
        </a:xfrm>
        <a:custGeom>
          <a:avLst/>
          <a:gdLst/>
          <a:ahLst/>
          <a:cxnLst/>
          <a:rect l="0" t="0" r="0" b="0"/>
          <a:pathLst>
            <a:path>
              <a:moveTo>
                <a:pt x="0" y="25004"/>
              </a:moveTo>
              <a:lnTo>
                <a:pt x="2573293" y="2500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517310-CF83-9347-B98C-423B46A7210B}">
      <dsp:nvSpPr>
        <dsp:cNvPr id="0" name=""/>
        <dsp:cNvSpPr/>
      </dsp:nvSpPr>
      <dsp:spPr>
        <a:xfrm>
          <a:off x="710059" y="936107"/>
          <a:ext cx="2075383" cy="2075383"/>
        </a:xfrm>
        <a:prstGeom prst="ellipse">
          <a:avLst/>
        </a:prstGeom>
        <a:blipFill rotWithShape="1">
          <a:blip xmlns:r="http://schemas.openxmlformats.org/officeDocument/2006/relationships" r:embed="rId1"/>
          <a:stretch>
            <a:fillRect/>
          </a:stretch>
        </a:blip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BADD7F-B414-0042-988B-79B15B80B6F9}">
      <dsp:nvSpPr>
        <dsp:cNvPr id="0" name=""/>
        <dsp:cNvSpPr/>
      </dsp:nvSpPr>
      <dsp:spPr>
        <a:xfrm>
          <a:off x="5206027" y="1378574"/>
          <a:ext cx="1245229" cy="1245229"/>
        </a:xfrm>
        <a:prstGeom prst="ellipse">
          <a:avLst/>
        </a:prstGeom>
        <a:solidFill>
          <a:schemeClr val="accent1">
            <a:lumMod val="50000"/>
            <a:alpha val="34000"/>
          </a:schemeClr>
        </a:solidFill>
        <a:ln>
          <a:noFill/>
        </a:ln>
        <a:effectLst>
          <a:outerShdw blurRad="40000" dist="35687"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noProof="0" dirty="0" smtClean="0"/>
            <a:t>Teachers</a:t>
          </a:r>
          <a:endParaRPr lang="en-US" sz="1900" kern="1200" noProof="0" dirty="0"/>
        </a:p>
      </dsp:txBody>
      <dsp:txXfrm>
        <a:off x="5388387" y="1560934"/>
        <a:ext cx="880509" cy="880509"/>
      </dsp:txXfrm>
    </dsp:sp>
    <dsp:sp modelId="{47743F14-3C13-0E46-AB5B-29A74AB2A2F3}">
      <dsp:nvSpPr>
        <dsp:cNvPr id="0" name=""/>
        <dsp:cNvSpPr/>
      </dsp:nvSpPr>
      <dsp:spPr>
        <a:xfrm>
          <a:off x="4893493" y="2252527"/>
          <a:ext cx="1245229" cy="1245229"/>
        </a:xfrm>
        <a:prstGeom prst="ellipse">
          <a:avLst/>
        </a:prstGeom>
        <a:solidFill>
          <a:schemeClr val="accent1">
            <a:lumMod val="50000"/>
            <a:alpha val="34000"/>
          </a:schemeClr>
        </a:solidFill>
        <a:ln>
          <a:noFill/>
        </a:ln>
        <a:effectLst>
          <a:outerShdw blurRad="40000" dist="35687"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noProof="0" dirty="0" smtClean="0"/>
            <a:t>Students</a:t>
          </a:r>
          <a:endParaRPr lang="en-US" sz="1900" kern="1200" noProof="0" dirty="0"/>
        </a:p>
      </dsp:txBody>
      <dsp:txXfrm>
        <a:off x="5075853" y="2434887"/>
        <a:ext cx="880509" cy="880509"/>
      </dsp:txXfrm>
    </dsp:sp>
    <dsp:sp modelId="{AB834C61-30B3-2646-9845-52F52327FE7C}">
      <dsp:nvSpPr>
        <dsp:cNvPr id="0" name=""/>
        <dsp:cNvSpPr/>
      </dsp:nvSpPr>
      <dsp:spPr>
        <a:xfrm>
          <a:off x="4392680" y="3066945"/>
          <a:ext cx="1245229" cy="1245229"/>
        </a:xfrm>
        <a:prstGeom prst="ellipse">
          <a:avLst/>
        </a:prstGeom>
        <a:solidFill>
          <a:schemeClr val="accent1">
            <a:lumMod val="50000"/>
            <a:alpha val="34000"/>
          </a:schemeClr>
        </a:solidFill>
        <a:ln>
          <a:noFill/>
        </a:ln>
        <a:effectLst>
          <a:outerShdw blurRad="40000" dist="35687"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noProof="0" dirty="0" smtClean="0"/>
            <a:t>Content</a:t>
          </a:r>
          <a:endParaRPr lang="en-US" sz="1900" kern="1200" noProof="0" dirty="0"/>
        </a:p>
      </dsp:txBody>
      <dsp:txXfrm>
        <a:off x="4575040" y="3249305"/>
        <a:ext cx="880509" cy="880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E1E5D-DC9E-5F47-9F04-A90797016996}">
      <dsp:nvSpPr>
        <dsp:cNvPr id="0" name=""/>
        <dsp:cNvSpPr/>
      </dsp:nvSpPr>
      <dsp:spPr>
        <a:xfrm>
          <a:off x="3205056" y="2448283"/>
          <a:ext cx="2238085" cy="2116716"/>
        </a:xfrm>
        <a:prstGeom prst="gear9">
          <a:avLst/>
        </a:prstGeom>
        <a:solidFill>
          <a:srgbClr val="0000FF">
            <a:alpha val="38000"/>
          </a:srgbClr>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dirty="0" smtClean="0">
              <a:effectLst/>
            </a:rPr>
            <a:t>Teaching </a:t>
          </a:r>
          <a:r>
            <a:rPr lang="en-US" sz="1600" kern="1200" noProof="0" dirty="0" smtClean="0">
              <a:effectLst/>
            </a:rPr>
            <a:t>Presence</a:t>
          </a:r>
          <a:endParaRPr lang="en-US" sz="1600" kern="1200" noProof="0" dirty="0">
            <a:effectLst/>
          </a:endParaRPr>
        </a:p>
      </dsp:txBody>
      <dsp:txXfrm>
        <a:off x="3645940" y="2944114"/>
        <a:ext cx="1356317" cy="1088035"/>
      </dsp:txXfrm>
    </dsp:sp>
    <dsp:sp modelId="{1AE004BE-A14B-6440-96A5-6B0B7528D8CC}">
      <dsp:nvSpPr>
        <dsp:cNvPr id="0" name=""/>
        <dsp:cNvSpPr/>
      </dsp:nvSpPr>
      <dsp:spPr>
        <a:xfrm>
          <a:off x="1200901" y="1184043"/>
          <a:ext cx="2481842" cy="2481842"/>
        </a:xfrm>
        <a:prstGeom prst="gear6">
          <a:avLst/>
        </a:prstGeom>
        <a:solidFill>
          <a:srgbClr val="4FA800">
            <a:alpha val="22000"/>
          </a:srgbClr>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dirty="0" smtClean="0"/>
            <a:t>Cognitive </a:t>
          </a:r>
          <a:r>
            <a:rPr lang="en-US" sz="1600" kern="1200" noProof="0" dirty="0" smtClean="0"/>
            <a:t>Presence</a:t>
          </a:r>
          <a:endParaRPr lang="en-US" sz="1600" kern="1200" noProof="0" dirty="0">
            <a:effectLst/>
          </a:endParaRPr>
        </a:p>
      </dsp:txBody>
      <dsp:txXfrm>
        <a:off x="1825712" y="1812630"/>
        <a:ext cx="1232220" cy="1224668"/>
      </dsp:txXfrm>
    </dsp:sp>
    <dsp:sp modelId="{3203CDF3-A157-DC4D-81C8-0C33D9257186}">
      <dsp:nvSpPr>
        <dsp:cNvPr id="0" name=""/>
        <dsp:cNvSpPr/>
      </dsp:nvSpPr>
      <dsp:spPr>
        <a:xfrm rot="20700000">
          <a:off x="3701590" y="606741"/>
          <a:ext cx="1911307" cy="1911307"/>
        </a:xfrm>
        <a:prstGeom prst="gear6">
          <a:avLst/>
        </a:prstGeom>
        <a:solidFill>
          <a:srgbClr val="2DB1FF">
            <a:alpha val="38000"/>
          </a:srgbClr>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effectLst/>
            </a:rPr>
            <a:t>Social Presence</a:t>
          </a:r>
          <a:endParaRPr lang="en-US" sz="1600" kern="1200" noProof="0" dirty="0">
            <a:effectLst/>
          </a:endParaRPr>
        </a:p>
      </dsp:txBody>
      <dsp:txXfrm rot="-20700000">
        <a:off x="4120795" y="1025947"/>
        <a:ext cx="1072896" cy="1072896"/>
      </dsp:txXfrm>
    </dsp:sp>
    <dsp:sp modelId="{9370CAF4-8307-5F40-BCF7-C2699B720BC2}">
      <dsp:nvSpPr>
        <dsp:cNvPr id="0" name=""/>
        <dsp:cNvSpPr/>
      </dsp:nvSpPr>
      <dsp:spPr>
        <a:xfrm rot="4500000">
          <a:off x="2992317" y="2200216"/>
          <a:ext cx="2747609" cy="2747609"/>
        </a:xfrm>
        <a:prstGeom prst="circularArrow">
          <a:avLst>
            <a:gd name="adj1" fmla="val 4687"/>
            <a:gd name="adj2" fmla="val 299029"/>
            <a:gd name="adj3" fmla="val 2530361"/>
            <a:gd name="adj4" fmla="val 15831030"/>
            <a:gd name="adj5" fmla="val 5469"/>
          </a:avLst>
        </a:prstGeom>
        <a:solidFill>
          <a:srgbClr val="0000FF">
            <a:alpha val="60000"/>
          </a:srgbClr>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C6C8D1-5CC0-D249-8E7D-86CAD032E82C}">
      <dsp:nvSpPr>
        <dsp:cNvPr id="0" name=""/>
        <dsp:cNvSpPr/>
      </dsp:nvSpPr>
      <dsp:spPr>
        <a:xfrm rot="3069457">
          <a:off x="1131281" y="538351"/>
          <a:ext cx="2494483" cy="2494483"/>
        </a:xfrm>
        <a:prstGeom prst="leftCircularArrow">
          <a:avLst>
            <a:gd name="adj1" fmla="val 6452"/>
            <a:gd name="adj2" fmla="val 429999"/>
            <a:gd name="adj3" fmla="val 10489124"/>
            <a:gd name="adj4" fmla="val 14837806"/>
            <a:gd name="adj5" fmla="val 7527"/>
          </a:avLst>
        </a:prstGeom>
        <a:solidFill>
          <a:srgbClr val="3A8804">
            <a:alpha val="49000"/>
          </a:srgbClr>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8FF508-8028-B24D-95B9-C127223B8F8E}">
      <dsp:nvSpPr>
        <dsp:cNvPr id="0" name=""/>
        <dsp:cNvSpPr/>
      </dsp:nvSpPr>
      <dsp:spPr>
        <a:xfrm rot="17100000" flipH="1">
          <a:off x="3231325" y="190121"/>
          <a:ext cx="2689555" cy="2689555"/>
        </a:xfrm>
        <a:prstGeom prst="circularArrow">
          <a:avLst>
            <a:gd name="adj1" fmla="val 5984"/>
            <a:gd name="adj2" fmla="val 394124"/>
            <a:gd name="adj3" fmla="val 13313824"/>
            <a:gd name="adj4" fmla="val 10508221"/>
            <a:gd name="adj5" fmla="val 6981"/>
          </a:avLst>
        </a:prstGeom>
        <a:solidFill>
          <a:srgbClr val="2DB1FF"/>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s-ES_tradnl"/>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s-ES_tradnl"/>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s-ES_tradnl"/>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31DF1BA-8073-4CF5-8A2E-02E9C0369C23}" type="slidenum">
              <a:rPr lang="es-ES_tradnl"/>
              <a:pPr/>
              <a:t>‹Nr.›</a:t>
            </a:fld>
            <a:endParaRPr lang="es-ES_tradnl"/>
          </a:p>
        </p:txBody>
      </p:sp>
    </p:spTree>
    <p:extLst>
      <p:ext uri="{BB962C8B-B14F-4D97-AF65-F5344CB8AC3E}">
        <p14:creationId xmlns:p14="http://schemas.microsoft.com/office/powerpoint/2010/main" val="3225749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EAB79-FCF3-437F-917D-0ADF5E69F8BE}" type="slidenum">
              <a:rPr lang="es-ES_tradnl"/>
              <a:pPr/>
              <a:t>1</a:t>
            </a:fld>
            <a:endParaRPr lang="es-ES_tradnl"/>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E4E78-D82B-3040-8F93-BE8A13B615C1}" type="slidenum">
              <a:rPr lang="es-ES_tradnl"/>
              <a:pPr/>
              <a:t>2</a:t>
            </a:fld>
            <a:endParaRPr lang="es-ES_tradnl"/>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a:p>
            <a:r>
              <a:rPr lang="es-ES"/>
              <a:t>----- Notas de la reunión (04-05-15 19:29) -----</a:t>
            </a:r>
          </a:p>
          <a:p>
            <a:r>
              <a:rPr lang="es-ES"/>
              <a:t>¿Qué pasa con el 15% restante en la P Cognitiva?</a:t>
            </a:r>
          </a:p>
        </p:txBody>
      </p:sp>
      <p:sp>
        <p:nvSpPr>
          <p:cNvPr id="4" name="Marcador de número de diapositiva 3"/>
          <p:cNvSpPr>
            <a:spLocks noGrp="1"/>
          </p:cNvSpPr>
          <p:nvPr>
            <p:ph type="sldNum" sz="quarter" idx="10"/>
          </p:nvPr>
        </p:nvSpPr>
        <p:spPr/>
        <p:txBody>
          <a:bodyPr/>
          <a:lstStyle/>
          <a:p>
            <a:fld id="{331DF1BA-8073-4CF5-8A2E-02E9C0369C23}" type="slidenum">
              <a:rPr lang="es-ES_tradnl" smtClean="0"/>
              <a:pPr/>
              <a:t>16</a:t>
            </a:fld>
            <a:endParaRPr lang="es-ES_tradnl"/>
          </a:p>
        </p:txBody>
      </p:sp>
    </p:spTree>
    <p:extLst>
      <p:ext uri="{BB962C8B-B14F-4D97-AF65-F5344CB8AC3E}">
        <p14:creationId xmlns:p14="http://schemas.microsoft.com/office/powerpoint/2010/main" val="91486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_tradnl" smtClean="0"/>
              <a:t>Clic para editar título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F57D64C1-02D6-C847-85C8-10AA8B6E67D4}" type="datetime1">
              <a:rPr lang="es-ES_tradnl" smtClean="0"/>
              <a:pPr/>
              <a:t>28/8/17</a:t>
            </a:fld>
            <a:endParaRPr lang="es-ES"/>
          </a:p>
        </p:txBody>
      </p:sp>
      <p:sp>
        <p:nvSpPr>
          <p:cNvPr id="6" name="Footer Placeholder 5"/>
          <p:cNvSpPr>
            <a:spLocks noGrp="1"/>
          </p:cNvSpPr>
          <p:nvPr>
            <p:ph type="ftr" sz="quarter" idx="11"/>
          </p:nvPr>
        </p:nvSpPr>
        <p:spPr/>
        <p:txBody>
          <a:bodyPr/>
          <a:lstStyle/>
          <a:p>
            <a:pPr>
              <a:defRPr/>
            </a:pPr>
            <a:r>
              <a:rPr lang="es-ES_tradnl" dirty="0" err="1" smtClean="0"/>
              <a:t>Mag</a:t>
            </a:r>
            <a:r>
              <a:rPr lang="es-ES_tradnl" dirty="0" smtClean="0"/>
              <a:t>. Informática Educativa – Universidad de Chile</a:t>
            </a:r>
            <a:endParaRPr lang="es-ES" dirty="0"/>
          </a:p>
        </p:txBody>
      </p:sp>
      <p:sp>
        <p:nvSpPr>
          <p:cNvPr id="7" name="Slide Number Placeholder 6"/>
          <p:cNvSpPr>
            <a:spLocks noGrp="1"/>
          </p:cNvSpPr>
          <p:nvPr>
            <p:ph type="sldNum" sz="quarter" idx="12"/>
          </p:nvPr>
        </p:nvSpPr>
        <p:spPr>
          <a:xfrm>
            <a:off x="8316416" y="5687568"/>
            <a:ext cx="762000" cy="365125"/>
          </a:xfrm>
        </p:spPr>
        <p:txBody>
          <a:bodyPr/>
          <a:lstStyle/>
          <a:p>
            <a:r>
              <a:rPr lang="es-ES" dirty="0" err="1" smtClean="0"/>
              <a:t>CoI</a:t>
            </a:r>
            <a:r>
              <a:rPr lang="es-ES" dirty="0" smtClean="0"/>
              <a:t> &amp; EVA </a:t>
            </a:r>
            <a:fld id="{D4086C56-474C-484A-9893-3D07E8375336}" type="slidenum">
              <a:rPr lang="es-ES" smtClean="0"/>
              <a:pPr/>
              <a:t>‹Nr.›</a:t>
            </a:fld>
            <a:endParaRPr lang="es-E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3" name="2 Marcador de fecha"/>
          <p:cNvSpPr>
            <a:spLocks noGrp="1"/>
          </p:cNvSpPr>
          <p:nvPr>
            <p:ph type="dt" sz="half" idx="10"/>
          </p:nvPr>
        </p:nvSpPr>
        <p:spPr>
          <a:xfrm>
            <a:off x="685800" y="6248400"/>
            <a:ext cx="1905000" cy="457200"/>
          </a:xfrm>
        </p:spPr>
        <p:txBody>
          <a:bodyPr/>
          <a:lstStyle>
            <a:lvl1pPr>
              <a:defRPr/>
            </a:lvl1pPr>
          </a:lstStyle>
          <a:p>
            <a:endParaRPr lang="es-ES_tradnl"/>
          </a:p>
        </p:txBody>
      </p:sp>
      <p:sp>
        <p:nvSpPr>
          <p:cNvPr id="4" name="3 Marcador de pie de página"/>
          <p:cNvSpPr>
            <a:spLocks noGrp="1"/>
          </p:cNvSpPr>
          <p:nvPr>
            <p:ph type="ftr" sz="quarter" idx="11"/>
          </p:nvPr>
        </p:nvSpPr>
        <p:spPr>
          <a:xfrm>
            <a:off x="2895600" y="6400800"/>
            <a:ext cx="3429000" cy="304800"/>
          </a:xfrm>
        </p:spPr>
        <p:txBody>
          <a:bodyPr/>
          <a:lstStyle>
            <a:lvl1pPr>
              <a:defRPr sz="900" i="0">
                <a:solidFill>
                  <a:schemeClr val="tx1"/>
                </a:solidFill>
                <a:latin typeface="+mn-lt"/>
              </a:defRPr>
            </a:lvl1pPr>
          </a:lstStyle>
          <a:p>
            <a:r>
              <a:rPr lang="es-ES_tradnl" dirty="0" smtClean="0"/>
              <a:t>Eduardo Hamuy P. </a:t>
            </a:r>
            <a:r>
              <a:rPr lang="es-ES_tradnl" dirty="0" err="1" smtClean="0"/>
              <a:t>Mag</a:t>
            </a:r>
            <a:r>
              <a:rPr lang="es-ES_tradnl" dirty="0" smtClean="0"/>
              <a:t>. Inform</a:t>
            </a:r>
            <a:r>
              <a:rPr lang="es-ES_tradnl" altLang="ja-JP" dirty="0" smtClean="0"/>
              <a:t>ática Educativa 2015</a:t>
            </a:r>
            <a:endParaRPr lang="es-ES_tradnl" dirty="0" smtClean="0"/>
          </a:p>
        </p:txBody>
      </p:sp>
      <p:sp>
        <p:nvSpPr>
          <p:cNvPr id="5" name="4 Marcador de número de diapositiva"/>
          <p:cNvSpPr>
            <a:spLocks noGrp="1"/>
          </p:cNvSpPr>
          <p:nvPr>
            <p:ph type="sldNum" sz="quarter" idx="12"/>
          </p:nvPr>
        </p:nvSpPr>
        <p:spPr>
          <a:xfrm>
            <a:off x="6553200" y="6248400"/>
            <a:ext cx="1905000" cy="457200"/>
          </a:xfrm>
        </p:spPr>
        <p:txBody>
          <a:bodyPr/>
          <a:lstStyle>
            <a:lvl1pPr>
              <a:defRPr/>
            </a:lvl1pPr>
          </a:lstStyle>
          <a:p>
            <a:fld id="{9CE09D66-25E2-41A8-BA3C-EB5238EB3844}" type="slidenum">
              <a:rPr lang="es-ES_tradnl"/>
              <a:pPr/>
              <a:t>‹Nr.›</a:t>
            </a:fld>
            <a:endParaRPr lang="es-ES_tradnl"/>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5 Marcador de pie de página"/>
          <p:cNvSpPr>
            <a:spLocks noGrp="1"/>
          </p:cNvSpPr>
          <p:nvPr>
            <p:ph type="ftr" sz="quarter" idx="11"/>
          </p:nvPr>
        </p:nvSpPr>
        <p:spPr>
          <a:xfrm>
            <a:off x="2895600" y="6400800"/>
            <a:ext cx="3429000" cy="304800"/>
          </a:xfrm>
        </p:spPr>
        <p:txBody>
          <a:bodyPr/>
          <a:lstStyle>
            <a:lvl1pPr>
              <a:defRPr sz="900" i="0">
                <a:solidFill>
                  <a:schemeClr val="tx1"/>
                </a:solidFill>
                <a:latin typeface="+mn-lt"/>
              </a:defRPr>
            </a:lvl1pPr>
          </a:lstStyle>
          <a:p>
            <a:r>
              <a:rPr lang="es-ES_tradnl" dirty="0" smtClean="0"/>
              <a:t>Eduardo Hamuy P. </a:t>
            </a:r>
            <a:r>
              <a:rPr lang="es-ES_tradnl" dirty="0" err="1" smtClean="0"/>
              <a:t>Mag</a:t>
            </a:r>
            <a:r>
              <a:rPr lang="es-ES_tradnl" dirty="0" smtClean="0"/>
              <a:t>. Inform</a:t>
            </a:r>
            <a:r>
              <a:rPr lang="es-ES_tradnl" altLang="ja-JP" dirty="0" smtClean="0"/>
              <a:t>ática Educativa 2015</a:t>
            </a:r>
            <a:endParaRPr lang="es-ES_tradnl" sz="3200" dirty="0">
              <a:solidFill>
                <a:srgbClr val="333333"/>
              </a:solidFill>
            </a:endParaRPr>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CE48510E-9825-4ACB-A697-DE1751ACA212}" type="slidenum">
              <a:rPr lang="es-ES_tradnl"/>
              <a:pPr/>
              <a:t>‹Nr.›</a:t>
            </a:fld>
            <a:endParaRPr lang="es-ES_tradnl"/>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_tradnl" smtClean="0"/>
              <a:t>Clic para editar título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FAA9ACE-BD44-44BB-BF8D-B373C942CA24}" type="slidenum">
              <a:rPr lang="es-ES_tradnl" smtClean="0"/>
              <a:pPr/>
              <a:t>‹Nr.›</a:t>
            </a:fld>
            <a:endParaRPr lang="es-ES_trad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_s &amp; objetos">
    <p:spTree>
      <p:nvGrpSpPr>
        <p:cNvPr id="1" name=""/>
        <p:cNvGrpSpPr/>
        <p:nvPr/>
      </p:nvGrpSpPr>
      <p:grpSpPr>
        <a:xfrm>
          <a:off x="0" y="0"/>
          <a:ext cx="0" cy="0"/>
          <a:chOff x="0" y="0"/>
          <a:chExt cx="0" cy="0"/>
        </a:xfrm>
      </p:grpSpPr>
      <p:sp>
        <p:nvSpPr>
          <p:cNvPr id="2" name="Title 1"/>
          <p:cNvSpPr>
            <a:spLocks noGrp="1"/>
          </p:cNvSpPr>
          <p:nvPr>
            <p:ph type="title"/>
          </p:nvPr>
        </p:nvSpPr>
        <p:spPr>
          <a:xfrm>
            <a:off x="762000" y="6237312"/>
            <a:ext cx="6781800" cy="366936"/>
          </a:xfrm>
        </p:spPr>
        <p:txBody>
          <a:bodyPr>
            <a:normAutofit/>
          </a:bodyPr>
          <a:lstStyle>
            <a:lvl1pPr>
              <a:defRPr sz="2000"/>
            </a:lvl1pPr>
          </a:lstStyle>
          <a:p>
            <a:r>
              <a:rPr lang="es-ES_tradnl" smtClean="0"/>
              <a:t>Clic para editar título</a:t>
            </a:r>
            <a:endParaRPr lang="en-US"/>
          </a:p>
        </p:txBody>
      </p:sp>
      <p:sp>
        <p:nvSpPr>
          <p:cNvPr id="3" name="Content Placeholder 2"/>
          <p:cNvSpPr>
            <a:spLocks noGrp="1"/>
          </p:cNvSpPr>
          <p:nvPr>
            <p:ph idx="1"/>
          </p:nvPr>
        </p:nvSpPr>
        <p:spPr>
          <a:xfrm>
            <a:off x="762000" y="685800"/>
            <a:ext cx="7543800" cy="540749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5305785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6" name="Slide Number Placeholder 5"/>
          <p:cNvSpPr>
            <a:spLocks noGrp="1"/>
          </p:cNvSpPr>
          <p:nvPr>
            <p:ph type="sldNum" sz="quarter" idx="12"/>
          </p:nvPr>
        </p:nvSpPr>
        <p:spPr/>
        <p:txBody>
          <a:bodyPr/>
          <a:lstStyle/>
          <a:p>
            <a:fld id="{3213FF50-4679-4049-A994-5608BF0DFF38}" type="slidenum">
              <a:rPr lang="es-ES_tradnl" smtClean="0"/>
              <a:pPr/>
              <a:t>‹Nr.›</a:t>
            </a:fld>
            <a:endParaRPr lang="es-ES_trad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7" name="Slide Number Placeholder 6"/>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s-ES_tradnl" dirty="0"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endParaRPr lang="es-ES_tradnl"/>
          </a:p>
        </p:txBody>
      </p:sp>
      <p:sp>
        <p:nvSpPr>
          <p:cNvPr id="8" name="Footer Placeholder 7"/>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9" name="Slide Number Placeholder 8"/>
          <p:cNvSpPr>
            <a:spLocks noGrp="1"/>
          </p:cNvSpPr>
          <p:nvPr>
            <p:ph type="sldNum" sz="quarter" idx="12"/>
          </p:nvPr>
        </p:nvSpPr>
        <p:spPr/>
        <p:txBody>
          <a:bodyPr/>
          <a:lstStyle/>
          <a:p>
            <a:fld id="{D906F0BF-6F1A-4DC6-95FC-A5E27E476459}" type="slidenum">
              <a:rPr lang="es-ES_tradnl" smtClean="0"/>
              <a:pPr/>
              <a:t>‹Nr.›</a:t>
            </a:fld>
            <a:endParaRPr lang="es-ES_trad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endParaRPr lang="es-ES_tradnl"/>
          </a:p>
        </p:txBody>
      </p:sp>
      <p:sp>
        <p:nvSpPr>
          <p:cNvPr id="4" name="Footer Placeholder 3"/>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5" name="Slide Number Placeholder 4"/>
          <p:cNvSpPr>
            <a:spLocks noGrp="1"/>
          </p:cNvSpPr>
          <p:nvPr>
            <p:ph type="sldNum" sz="quarter" idx="12"/>
          </p:nvPr>
        </p:nvSpPr>
        <p:spPr/>
        <p:txBody>
          <a:bodyPr/>
          <a:lstStyle/>
          <a:p>
            <a:fld id="{ED044013-C444-420A-8B3E-EDB5B655CC9A}" type="slidenum">
              <a:rPr lang="es-ES_tradnl" smtClean="0"/>
              <a:pPr/>
              <a:t>‹Nr.›</a:t>
            </a:fld>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_tradnl"/>
          </a:p>
        </p:txBody>
      </p:sp>
      <p:sp>
        <p:nvSpPr>
          <p:cNvPr id="3" name="Footer Placeholder 2"/>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4" name="Slide Number Placeholder 3"/>
          <p:cNvSpPr>
            <a:spLocks noGrp="1"/>
          </p:cNvSpPr>
          <p:nvPr>
            <p:ph type="sldNum" sz="quarter" idx="12"/>
          </p:nvPr>
        </p:nvSpPr>
        <p:spPr/>
        <p:txBody>
          <a:bodyPr/>
          <a:lstStyle/>
          <a:p>
            <a:fld id="{1EDF1064-E02E-46FC-96B9-DC19692E1790}" type="slidenum">
              <a:rPr lang="es-ES_tradnl" smtClean="0"/>
              <a:pPr/>
              <a:t>‹Nr.›</a:t>
            </a:fld>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_tradnl" smtClean="0"/>
              <a:t>Clic para editar título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7" name="Slide Number Placeholder 6"/>
          <p:cNvSpPr>
            <a:spLocks noGrp="1"/>
          </p:cNvSpPr>
          <p:nvPr>
            <p:ph type="sldNum" sz="quarter" idx="12"/>
          </p:nvPr>
        </p:nvSpPr>
        <p:spPr/>
        <p:txBody>
          <a:bodyPr/>
          <a:lstStyle/>
          <a:p>
            <a:fld id="{CC328A5D-A076-498E-BD3C-B719040E5436}" type="slidenum">
              <a:rPr lang="es-ES_tradnl" smtClean="0"/>
              <a:pPr/>
              <a:t>‹Nr.›</a:t>
            </a:fld>
            <a:endParaRPr lang="es-ES_trad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_tradnl" smtClean="0"/>
              <a:t>Clic para editar título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sz="3200" dirty="0" smtClean="0">
              <a:solidFill>
                <a:srgbClr val="333333"/>
              </a:solidFill>
            </a:endParaRPr>
          </a:p>
        </p:txBody>
      </p:sp>
      <p:sp>
        <p:nvSpPr>
          <p:cNvPr id="7" name="Slide Number Placeholder 6"/>
          <p:cNvSpPr>
            <a:spLocks noGrp="1"/>
          </p:cNvSpPr>
          <p:nvPr>
            <p:ph type="sldNum" sz="quarter" idx="12"/>
          </p:nvPr>
        </p:nvSpPr>
        <p:spPr/>
        <p:txBody>
          <a:bodyPr/>
          <a:lstStyle/>
          <a:p>
            <a:fld id="{B1C4479D-1749-4851-AA8C-4DED9B234B9F}" type="slidenum">
              <a:rPr lang="es-ES_tradnl" smtClean="0"/>
              <a:pPr/>
              <a:t>‹Nr.›</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6" name="Slide Number Placeholder 5"/>
          <p:cNvSpPr>
            <a:spLocks noGrp="1"/>
          </p:cNvSpPr>
          <p:nvPr>
            <p:ph type="sldNum" sz="quarter" idx="12"/>
          </p:nvPr>
        </p:nvSpPr>
        <p:spPr/>
        <p:txBody>
          <a:bodyPr/>
          <a:lstStyle/>
          <a:p>
            <a:fld id="{AC9EE0E6-51B6-474C-9EED-42A3036F01DE}" type="slidenum">
              <a:rPr lang="es-ES_tradnl" smtClean="0"/>
              <a:pPr/>
              <a:t>‹Nr.›</a:t>
            </a:fld>
            <a:endParaRPr lang="es-ES_trad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6" name="Slide Number Placeholder 5"/>
          <p:cNvSpPr>
            <a:spLocks noGrp="1"/>
          </p:cNvSpPr>
          <p:nvPr>
            <p:ph type="sldNum" sz="quarter" idx="12"/>
          </p:nvPr>
        </p:nvSpPr>
        <p:spPr/>
        <p:txBody>
          <a:bodyPr/>
          <a:lstStyle/>
          <a:p>
            <a:fld id="{FCCE74A3-9623-413C-A3D2-A63DA8314F49}" type="slidenum">
              <a:rPr lang="es-ES_tradnl" smtClean="0"/>
              <a:pPr/>
              <a:t>‹Nr.›</a:t>
            </a:fld>
            <a:endParaRPr lang="es-ES_trad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_tradnl" smtClean="0"/>
              <a:t>Clic para editar título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FAA9ACE-BD44-44BB-BF8D-B373C942CA24}" type="slidenum">
              <a:rPr lang="es-ES_tradnl" smtClean="0"/>
              <a:pPr/>
              <a:t>‹Nr.›</a:t>
            </a:fld>
            <a:endParaRPr lang="es-ES_trad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accent3"/>
                </a:solidFill>
              </a:defRPr>
            </a:lvl1p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objetos-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a:solidFill>
                  <a:schemeClr val="accent5"/>
                </a:solidFill>
                <a:latin typeface="Avenir Next Condensed Regular"/>
                <a:cs typeface="Avenir Next Condensed Regular"/>
              </a:defRPr>
            </a:lvl1p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A4533EC8-BCEF-4D4D-9138-5892F025242F}" type="datetimeFigureOut">
              <a:rPr lang="es-CL" smtClean="0"/>
              <a:pPr/>
              <a:t>28-08-17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C38BE99-D3C8-42EF-B1FC-E4EB05F61410}" type="slidenum">
              <a:rPr lang="es-CL" smtClean="0"/>
              <a:pPr/>
              <a:t>‹Nr.›</a:t>
            </a:fld>
            <a:endParaRPr lang="es-CL"/>
          </a:p>
        </p:txBody>
      </p:sp>
    </p:spTree>
    <p:extLst>
      <p:ext uri="{BB962C8B-B14F-4D97-AF65-F5344CB8AC3E}">
        <p14:creationId xmlns:p14="http://schemas.microsoft.com/office/powerpoint/2010/main" val="34968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460A-68E4-2949-8EFC-76602CAD4B22}" type="slidenum">
              <a:rPr lang="en-US" smtClean="0"/>
              <a:pPr/>
              <a:t>‹Nr.›</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normAutofit/>
          </a:bodyPr>
          <a:lstStyle>
            <a:lvl1pPr algn="l">
              <a:defRPr sz="4400" b="0" cap="all">
                <a:solidFill>
                  <a:srgbClr val="AC956E"/>
                </a:solidFill>
              </a:defRPr>
            </a:lvl1pPr>
          </a:lstStyle>
          <a:p>
            <a:r>
              <a:rPr lang="es-ES_tradnl" smtClean="0"/>
              <a:t>Clic para editar título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6" name="Slide Number Placeholder 5"/>
          <p:cNvSpPr>
            <a:spLocks noGrp="1"/>
          </p:cNvSpPr>
          <p:nvPr>
            <p:ph type="sldNum" sz="quarter" idx="12"/>
          </p:nvPr>
        </p:nvSpPr>
        <p:spPr/>
        <p:txBody>
          <a:bodyPr/>
          <a:lstStyle/>
          <a:p>
            <a:fld id="{3213FF50-4679-4049-A994-5608BF0DFF38}" type="slidenum">
              <a:rPr lang="es-ES_tradnl" smtClean="0"/>
              <a:pPr/>
              <a:t>‹Nr.›</a:t>
            </a:fld>
            <a:endParaRPr lang="es-ES_trad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Condensed Demi Bold"/>
                <a:cs typeface="Avenir Next Condensed Demi Bold"/>
              </a:defRPr>
            </a:lvl1pPr>
          </a:lstStyle>
          <a:p>
            <a:r>
              <a:rPr lang="es-ES_tradnl" smtClean="0"/>
              <a:t>Clic para editar título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7" name="Slide Number Placeholder 6"/>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endParaRPr lang="es-ES_tradnl"/>
          </a:p>
        </p:txBody>
      </p:sp>
      <p:sp>
        <p:nvSpPr>
          <p:cNvPr id="8" name="Footer Placeholder 7"/>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9" name="Slide Number Placeholder 8"/>
          <p:cNvSpPr>
            <a:spLocks noGrp="1"/>
          </p:cNvSpPr>
          <p:nvPr>
            <p:ph type="sldNum" sz="quarter" idx="12"/>
          </p:nvPr>
        </p:nvSpPr>
        <p:spPr/>
        <p:txBody>
          <a:bodyPr/>
          <a:lstStyle/>
          <a:p>
            <a:fld id="{D906F0BF-6F1A-4DC6-95FC-A5E27E476459}" type="slidenum">
              <a:rPr lang="es-ES_tradnl" smtClean="0"/>
              <a:pPr/>
              <a:t>‹Nr.›</a:t>
            </a:fld>
            <a:endParaRPr lang="es-ES_trad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solidFill>
                  <a:schemeClr val="accent3"/>
                </a:solidFill>
              </a:defRPr>
            </a:lvl1pPr>
          </a:lstStyle>
          <a:p>
            <a:r>
              <a:rPr lang="es-ES_tradnl" dirty="0" smtClean="0"/>
              <a:t>CLIC PARA EDITAR TÍTULO</a:t>
            </a:r>
            <a:endParaRPr lang="en-US" dirty="0"/>
          </a:p>
        </p:txBody>
      </p:sp>
      <p:sp>
        <p:nvSpPr>
          <p:cNvPr id="3" name="Date Placeholder 2"/>
          <p:cNvSpPr>
            <a:spLocks noGrp="1"/>
          </p:cNvSpPr>
          <p:nvPr>
            <p:ph type="dt" sz="half" idx="10"/>
          </p:nvPr>
        </p:nvSpPr>
        <p:spPr/>
        <p:txBody>
          <a:bodyPr/>
          <a:lstStyle/>
          <a:p>
            <a:endParaRPr lang="es-ES_tradnl"/>
          </a:p>
        </p:txBody>
      </p:sp>
      <p:sp>
        <p:nvSpPr>
          <p:cNvPr id="4" name="Footer Placeholder 3"/>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5" name="Slide Number Placeholder 4"/>
          <p:cNvSpPr>
            <a:spLocks noGrp="1"/>
          </p:cNvSpPr>
          <p:nvPr>
            <p:ph type="sldNum" sz="quarter" idx="12"/>
          </p:nvPr>
        </p:nvSpPr>
        <p:spPr/>
        <p:txBody>
          <a:bodyPr/>
          <a:lstStyle/>
          <a:p>
            <a:fld id="{ED044013-C444-420A-8B3E-EDB5B655CC9A}" type="slidenum">
              <a:rPr lang="es-ES_tradnl" smtClean="0"/>
              <a:pPr/>
              <a:t>‹Nr.›</a:t>
            </a:fld>
            <a:endParaRPr lang="es-ES_trad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_tradnl"/>
          </a:p>
        </p:txBody>
      </p:sp>
      <p:sp>
        <p:nvSpPr>
          <p:cNvPr id="3" name="Footer Placeholder 2"/>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4" name="Slide Number Placeholder 3"/>
          <p:cNvSpPr>
            <a:spLocks noGrp="1"/>
          </p:cNvSpPr>
          <p:nvPr>
            <p:ph type="sldNum" sz="quarter" idx="12"/>
          </p:nvPr>
        </p:nvSpPr>
        <p:spPr/>
        <p:txBody>
          <a:bodyPr/>
          <a:lstStyle/>
          <a:p>
            <a:fld id="{1EDF1064-E02E-46FC-96B9-DC19692E1790}" type="slidenum">
              <a:rPr lang="es-ES_tradnl" smtClean="0"/>
              <a:pPr/>
              <a:t>‹Nr.›</a:t>
            </a:fld>
            <a:endParaRPr lang="es-ES_trad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_tradnl" smtClean="0"/>
              <a:t>Clic para editar título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smtClean="0"/>
          </a:p>
        </p:txBody>
      </p:sp>
      <p:sp>
        <p:nvSpPr>
          <p:cNvPr id="7" name="Slide Number Placeholder 6"/>
          <p:cNvSpPr>
            <a:spLocks noGrp="1"/>
          </p:cNvSpPr>
          <p:nvPr>
            <p:ph type="sldNum" sz="quarter" idx="12"/>
          </p:nvPr>
        </p:nvSpPr>
        <p:spPr/>
        <p:txBody>
          <a:bodyPr/>
          <a:lstStyle/>
          <a:p>
            <a:fld id="{CC328A5D-A076-498E-BD3C-B719040E5436}" type="slidenum">
              <a:rPr lang="es-ES_tradnl" smtClean="0"/>
              <a:pPr/>
              <a:t>‹Nr.›</a:t>
            </a:fld>
            <a:endParaRPr lang="es-ES_trad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_tradnl" smtClean="0"/>
              <a:t>Clic para editar título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endParaRPr lang="es-ES_tradnl"/>
          </a:p>
        </p:txBody>
      </p:sp>
      <p:sp>
        <p:nvSpPr>
          <p:cNvPr id="6" name="Footer Placeholder 5"/>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sz="3200" dirty="0" smtClean="0">
              <a:solidFill>
                <a:srgbClr val="333333"/>
              </a:solidFill>
            </a:endParaRPr>
          </a:p>
        </p:txBody>
      </p:sp>
      <p:sp>
        <p:nvSpPr>
          <p:cNvPr id="7" name="Slide Number Placeholder 6"/>
          <p:cNvSpPr>
            <a:spLocks noGrp="1"/>
          </p:cNvSpPr>
          <p:nvPr>
            <p:ph type="sldNum" sz="quarter" idx="12"/>
          </p:nvPr>
        </p:nvSpPr>
        <p:spPr/>
        <p:txBody>
          <a:bodyPr/>
          <a:lstStyle/>
          <a:p>
            <a:fld id="{B1C4479D-1749-4851-AA8C-4DED9B234B9F}" type="slidenum">
              <a:rPr lang="es-ES_tradnl" smtClean="0"/>
              <a:pPr/>
              <a:t>‹Nr.›</a:t>
            </a:fld>
            <a:endParaRPr lang="es-ES_tradn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6" name="Slide Number Placeholder 5"/>
          <p:cNvSpPr>
            <a:spLocks noGrp="1"/>
          </p:cNvSpPr>
          <p:nvPr>
            <p:ph type="sldNum" sz="quarter" idx="12"/>
          </p:nvPr>
        </p:nvSpPr>
        <p:spPr/>
        <p:txBody>
          <a:bodyPr/>
          <a:lstStyle/>
          <a:p>
            <a:fld id="{AC9EE0E6-51B6-474C-9EED-42A3036F01DE}" type="slidenum">
              <a:rPr lang="es-ES_tradnl" smtClean="0"/>
              <a:pPr/>
              <a:t>‹Nr.›</a:t>
            </a:fld>
            <a:endParaRPr lang="es-ES_tradn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endParaRPr lang="es-ES_tradnl"/>
          </a:p>
        </p:txBody>
      </p:sp>
      <p:sp>
        <p:nvSpPr>
          <p:cNvPr id="5" name="Footer Placeholder 4"/>
          <p:cNvSpPr>
            <a:spLocks noGrp="1"/>
          </p:cNvSpPr>
          <p:nvPr>
            <p:ph type="ftr" sz="quarter" idx="11"/>
          </p:nvPr>
        </p:nvSpPr>
        <p:spPr/>
        <p:txBody>
          <a:body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6" name="Slide Number Placeholder 5"/>
          <p:cNvSpPr>
            <a:spLocks noGrp="1"/>
          </p:cNvSpPr>
          <p:nvPr>
            <p:ph type="sldNum" sz="quarter" idx="12"/>
          </p:nvPr>
        </p:nvSpPr>
        <p:spPr/>
        <p:txBody>
          <a:bodyPr/>
          <a:lstStyle/>
          <a:p>
            <a:fld id="{FCCE74A3-9623-413C-A3D2-A63DA8314F49}" type="slidenum">
              <a:rPr lang="es-ES_tradnl" smtClean="0"/>
              <a:pPr/>
              <a:t>‹Nr.›</a:t>
            </a:fld>
            <a:endParaRPr lang="es-ES_tradn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66738" y="304800"/>
            <a:ext cx="8001000" cy="57150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3" name="Rectangle 6"/>
          <p:cNvSpPr>
            <a:spLocks noGrp="1" noChangeArrowheads="1"/>
          </p:cNvSpPr>
          <p:nvPr>
            <p:ph type="dt" sz="half" idx="10"/>
          </p:nvPr>
        </p:nvSpPr>
        <p:spPr>
          <a:ln/>
        </p:spPr>
        <p:txBody>
          <a:bodyPr/>
          <a:lstStyle>
            <a:lvl1pPr>
              <a:defRPr/>
            </a:lvl1pPr>
          </a:lstStyle>
          <a:p>
            <a:endParaRPr lang="es-ES_tradnl"/>
          </a:p>
        </p:txBody>
      </p:sp>
      <p:sp>
        <p:nvSpPr>
          <p:cNvPr id="4" name="Rectangle 7"/>
          <p:cNvSpPr>
            <a:spLocks noGrp="1" noChangeArrowheads="1"/>
          </p:cNvSpPr>
          <p:nvPr>
            <p:ph type="ftr" sz="quarter" idx="11"/>
          </p:nvPr>
        </p:nvSpPr>
        <p:spPr>
          <a:ln/>
        </p:spPr>
        <p:txBody>
          <a:bodyPr/>
          <a:lstStyle>
            <a:lvl1pPr>
              <a:defRPr/>
            </a:lvl1pPr>
          </a:lstStyle>
          <a:p>
            <a:r>
              <a:rPr lang="es-ES_tradnl" dirty="0" smtClean="0"/>
              <a:t>Eduardo Hamuy P. </a:t>
            </a:r>
            <a:r>
              <a:rPr lang="es-ES_tradnl" dirty="0" err="1" smtClean="0"/>
              <a:t>Mag</a:t>
            </a:r>
            <a:r>
              <a:rPr lang="es-ES_tradnl" dirty="0" smtClean="0"/>
              <a:t>. Inform</a:t>
            </a:r>
            <a:r>
              <a:rPr lang="es-ES_tradnl" altLang="ja-JP" dirty="0" smtClean="0">
                <a:latin typeface="+mn-lt"/>
              </a:rPr>
              <a:t>á</a:t>
            </a:r>
            <a:r>
              <a:rPr lang="es-ES_tradnl" altLang="ja-JP" dirty="0" smtClean="0"/>
              <a:t>tica Educativa 2015</a:t>
            </a:r>
            <a:endParaRPr lang="es-ES_tradnl" dirty="0"/>
          </a:p>
        </p:txBody>
      </p:sp>
      <p:sp>
        <p:nvSpPr>
          <p:cNvPr id="5" name="Rectangle 8"/>
          <p:cNvSpPr>
            <a:spLocks noGrp="1" noChangeArrowheads="1"/>
          </p:cNvSpPr>
          <p:nvPr>
            <p:ph type="sldNum" sz="quarter" idx="12"/>
          </p:nvPr>
        </p:nvSpPr>
        <p:spPr>
          <a:ln/>
        </p:spPr>
        <p:txBody>
          <a:bodyPr/>
          <a:lstStyle>
            <a:lvl1pPr>
              <a:defRPr/>
            </a:lvl1pPr>
          </a:lstStyle>
          <a:p>
            <a:fld id="{9CE09D66-25E2-41A8-BA3C-EB5238EB3844}" type="slidenum">
              <a:rPr lang="es-ES_tradnl" smtClean="0"/>
              <a:pPr/>
              <a:t>‹Nr.›</a:t>
            </a:fld>
            <a:endParaRPr lang="es-ES_trad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F57D64C1-02D6-C847-85C8-10AA8B6E67D4}" type="datetime1">
              <a:rPr lang="es-ES_tradnl" smtClean="0"/>
              <a:pPr/>
              <a:t>28/8/17</a:t>
            </a:fld>
            <a:endParaRPr lang="es-ES"/>
          </a:p>
        </p:txBody>
      </p:sp>
      <p:sp>
        <p:nvSpPr>
          <p:cNvPr id="6" name="Footer Placeholder 5"/>
          <p:cNvSpPr>
            <a:spLocks noGrp="1"/>
          </p:cNvSpPr>
          <p:nvPr>
            <p:ph type="ftr" sz="quarter" idx="11"/>
          </p:nvPr>
        </p:nvSpPr>
        <p:spPr/>
        <p:txBody>
          <a:bodyPr/>
          <a:lstStyle/>
          <a:p>
            <a:pPr>
              <a:defRPr/>
            </a:pPr>
            <a:r>
              <a:rPr lang="es-ES_tradnl" dirty="0" smtClean="0"/>
              <a:t>Seminario de Diseño Computacional – Universidad de Chile</a:t>
            </a:r>
            <a:endParaRPr lang="es-ES" dirty="0"/>
          </a:p>
        </p:txBody>
      </p:sp>
      <p:sp>
        <p:nvSpPr>
          <p:cNvPr id="7" name="Slide Number Placeholder 6"/>
          <p:cNvSpPr>
            <a:spLocks noGrp="1"/>
          </p:cNvSpPr>
          <p:nvPr>
            <p:ph type="sldNum" sz="quarter" idx="12"/>
          </p:nvPr>
        </p:nvSpPr>
        <p:spPr>
          <a:xfrm>
            <a:off x="8316416" y="5687568"/>
            <a:ext cx="762000" cy="365125"/>
          </a:xfrm>
        </p:spPr>
        <p:txBody>
          <a:bodyPr/>
          <a:lstStyle/>
          <a:p>
            <a:r>
              <a:rPr lang="es-ES" dirty="0" smtClean="0"/>
              <a:t> </a:t>
            </a:r>
            <a:r>
              <a:rPr lang="es-ES" dirty="0" err="1" smtClean="0"/>
              <a:t>CoI</a:t>
            </a:r>
            <a:r>
              <a:rPr lang="es-ES" dirty="0" smtClean="0"/>
              <a:t> &amp; EVA </a:t>
            </a:r>
            <a:fld id="{D4086C56-474C-484A-9893-3D07E8375336}" type="slidenum">
              <a:rPr lang="es-ES" smtClean="0"/>
              <a:pPr/>
              <a:t>‹Nr.›</a:t>
            </a:fld>
            <a:endParaRPr lang="es-E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_tradnl" smtClean="0"/>
              <a:t>Clic para editar título</a:t>
            </a:r>
            <a:endParaRPr lang="es-ES_tradnl"/>
          </a:p>
        </p:txBody>
      </p:sp>
      <p:sp>
        <p:nvSpPr>
          <p:cNvPr id="3" name="2 Marcador de texto"/>
          <p:cNvSpPr>
            <a:spLocks noGrp="1"/>
          </p:cNvSpPr>
          <p:nvPr>
            <p:ph type="body" sz="half" idx="1"/>
          </p:nvPr>
        </p:nvSpPr>
        <p:spPr>
          <a:xfrm>
            <a:off x="685800" y="1981200"/>
            <a:ext cx="3810000" cy="4114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_tradnl"/>
          </a:p>
        </p:txBody>
      </p:sp>
      <p:sp>
        <p:nvSpPr>
          <p:cNvPr id="6" name="5 Marcador de pie de página"/>
          <p:cNvSpPr>
            <a:spLocks noGrp="1"/>
          </p:cNvSpPr>
          <p:nvPr>
            <p:ph type="ftr" sz="quarter" idx="11"/>
          </p:nvPr>
        </p:nvSpPr>
        <p:spPr>
          <a:xfrm>
            <a:off x="2895600" y="6400800"/>
            <a:ext cx="3429000" cy="304800"/>
          </a:xfrm>
        </p:spPr>
        <p:txBody>
          <a:bodyPr/>
          <a:lstStyle>
            <a:lvl1pPr>
              <a:defRPr sz="900" i="0">
                <a:solidFill>
                  <a:schemeClr val="tx1"/>
                </a:solidFill>
                <a:latin typeface="+mn-lt"/>
              </a:defRPr>
            </a:lvl1pPr>
          </a:lstStyle>
          <a:p>
            <a:r>
              <a:rPr lang="es-ES_tradnl" dirty="0" smtClean="0"/>
              <a:t>Eduardo Hamuy P. </a:t>
            </a:r>
            <a:r>
              <a:rPr lang="es-ES_tradnl" dirty="0" err="1" smtClean="0"/>
              <a:t>Mag</a:t>
            </a:r>
            <a:r>
              <a:rPr lang="es-ES_tradnl" dirty="0" smtClean="0"/>
              <a:t>. Inform</a:t>
            </a:r>
            <a:r>
              <a:rPr lang="es-ES_tradnl" altLang="ja-JP" dirty="0" smtClean="0"/>
              <a:t>ática Educativa 2015</a:t>
            </a:r>
            <a:endParaRPr lang="es-ES_tradnl" sz="3200" dirty="0" smtClean="0">
              <a:solidFill>
                <a:srgbClr val="333333"/>
              </a:solidFill>
            </a:endParaRPr>
          </a:p>
          <a:p>
            <a:endParaRPr lang="es-ES_tradnl" dirty="0" smtClean="0"/>
          </a:p>
          <a:p>
            <a:endParaRPr lang="es-ES_tradnl" dirty="0"/>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CE48510E-9825-4ACB-A697-DE1751ACA212}" type="slidenum">
              <a:rPr lang="es-ES_tradnl"/>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B460A-68E4-2949-8EFC-76602CAD4B22}" type="slidenum">
              <a:rPr lang="en-US" smtClean="0"/>
              <a:pPr/>
              <a:t>‹Nr.›</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_tradnl" smtClean="0"/>
              <a:t>Clic para editar título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_tradnl" smtClean="0"/>
              <a:t>Clic para editar título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9F27DA1F-A6C3-284F-B075-AA5195B81760}" type="datetimeFigureOut">
              <a:rPr lang="es-ES_tradnl" smtClean="0"/>
              <a:pPr/>
              <a:t>28/8/17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460A-68E4-2949-8EFC-76602CAD4B22}" type="slidenum">
              <a:rPr lang="en-US" smtClean="0"/>
              <a:pPr/>
              <a:t>‹Nr.›</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4533EC8-BCEF-4D4D-9138-5892F025242F}" type="datetimeFigureOut">
              <a:rPr lang="es-CL" smtClean="0"/>
              <a:pPr/>
              <a:t>28-08-17</a:t>
            </a:fld>
            <a:endParaRPr lang="es-C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C38BE99-D3C8-42EF-B1FC-E4EB05F61410}" type="slidenum">
              <a:rPr lang="es-CL" smtClean="0"/>
              <a:pPr/>
              <a:t>‹Nr.›</a:t>
            </a:fld>
            <a:endParaRPr lang="es-C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4533EC8-BCEF-4D4D-9138-5892F025242F}" type="datetimeFigureOut">
              <a:rPr lang="es-CL" smtClean="0"/>
              <a:pPr/>
              <a:t>28-08-17</a:t>
            </a:fld>
            <a:endParaRPr lang="es-C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C38BE99-D3C8-42EF-B1FC-E4EB05F61410}" type="slidenum">
              <a:rPr lang="es-CL" smtClean="0"/>
              <a:pPr/>
              <a:t>‹Nr.›</a:t>
            </a:fld>
            <a:endParaRPr lang="es-C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905"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es-ES_tradn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venir Next Condensed Medium"/>
                <a:cs typeface="Avenir Next Condensed Medium"/>
              </a:defRPr>
            </a:lvl1pPr>
          </a:lstStyle>
          <a:p>
            <a:r>
              <a:rPr lang="es-ES_tradnl" sz="900" dirty="0" smtClean="0"/>
              <a:t>Eduardo Hamuy P. </a:t>
            </a:r>
            <a:r>
              <a:rPr lang="es-ES_tradnl" sz="900" dirty="0" err="1" smtClean="0"/>
              <a:t>Mag</a:t>
            </a:r>
            <a:r>
              <a:rPr lang="es-ES_tradnl" sz="900" dirty="0" smtClean="0"/>
              <a:t>. Inform</a:t>
            </a:r>
            <a:r>
              <a:rPr lang="es-ES_tradnl" altLang="ja-JP" sz="900" dirty="0" smtClean="0">
                <a:latin typeface="+mn-lt"/>
              </a:rPr>
              <a:t>á</a:t>
            </a:r>
            <a:r>
              <a:rPr lang="es-ES_tradnl" altLang="ja-JP" sz="900" dirty="0" smtClean="0"/>
              <a:t>tica Educativa 2015</a:t>
            </a:r>
            <a:endParaRPr lang="es-ES_tradnl" sz="3200" dirty="0" smtClean="0">
              <a:solidFill>
                <a:srgbClr val="333333"/>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A44A476-CF99-4F24-9543-B6AA2F9710AD}" type="slidenum">
              <a:rPr lang="es-ES_tradnl" smtClean="0"/>
              <a:pPr/>
              <a:t>‹Nr.›</a:t>
            </a:fld>
            <a:endParaRPr lang="es-ES_tradn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b="0" i="0" kern="1200">
          <a:solidFill>
            <a:schemeClr val="tx2"/>
          </a:solidFill>
          <a:latin typeface="Avenir Next Condensed Regular"/>
          <a:ea typeface="+mn-ea"/>
          <a:cs typeface="Avenir Next Condensed Regular"/>
        </a:defRPr>
      </a:lvl1pPr>
      <a:lvl2pPr marL="594360" indent="-274320" algn="l" defTabSz="914400" rtl="0" eaLnBrk="1" latinLnBrk="0" hangingPunct="1">
        <a:spcBef>
          <a:spcPct val="20000"/>
        </a:spcBef>
        <a:buClr>
          <a:schemeClr val="accent1"/>
        </a:buClr>
        <a:buFont typeface="Arial" pitchFamily="34" charset="0"/>
        <a:buChar char="•"/>
        <a:defRPr sz="2200" b="0" i="0" kern="1200">
          <a:solidFill>
            <a:schemeClr val="tx2"/>
          </a:solidFill>
          <a:latin typeface="Avenir Next Condensed Regular"/>
          <a:ea typeface="+mn-ea"/>
          <a:cs typeface="Avenir Next Condensed Regular"/>
        </a:defRPr>
      </a:lvl2pPr>
      <a:lvl3pPr marL="868680" indent="-228600" algn="l" defTabSz="914400" rtl="0" eaLnBrk="1" latinLnBrk="0" hangingPunct="1">
        <a:spcBef>
          <a:spcPct val="20000"/>
        </a:spcBef>
        <a:buClr>
          <a:schemeClr val="accent1"/>
        </a:buClr>
        <a:buFont typeface="Arial" pitchFamily="34" charset="0"/>
        <a:buChar char="•"/>
        <a:defRPr sz="2000" b="0" i="0" kern="1200">
          <a:solidFill>
            <a:schemeClr val="tx2"/>
          </a:solidFill>
          <a:latin typeface="Avenir Next Condensed Regular"/>
          <a:ea typeface="+mn-ea"/>
          <a:cs typeface="Avenir Next Condensed Regular"/>
        </a:defRPr>
      </a:lvl3pPr>
      <a:lvl4pPr marL="1143000" indent="-228600" algn="l" defTabSz="914400" rtl="0" eaLnBrk="1" latinLnBrk="0" hangingPunct="1">
        <a:spcBef>
          <a:spcPct val="20000"/>
        </a:spcBef>
        <a:buClr>
          <a:schemeClr val="accent1"/>
        </a:buClr>
        <a:buFont typeface="Arial" pitchFamily="34" charset="0"/>
        <a:buChar char="•"/>
        <a:defRPr sz="1800" b="0" i="0" kern="1200">
          <a:solidFill>
            <a:schemeClr val="tx2"/>
          </a:solidFill>
          <a:latin typeface="Avenir Next Condensed Regular"/>
          <a:ea typeface="+mn-ea"/>
          <a:cs typeface="Avenir Next Condensed Regular"/>
        </a:defRPr>
      </a:lvl4pPr>
      <a:lvl5pPr marL="1371600" indent="-228600" algn="l" defTabSz="914400" rtl="0" eaLnBrk="1" latinLnBrk="0" hangingPunct="1">
        <a:spcBef>
          <a:spcPct val="20000"/>
        </a:spcBef>
        <a:buClr>
          <a:schemeClr val="accent1"/>
        </a:buClr>
        <a:buFont typeface="Arial" pitchFamily="34" charset="0"/>
        <a:buChar char="•"/>
        <a:defRPr sz="1800" b="0" i="0" kern="1200" baseline="0">
          <a:solidFill>
            <a:schemeClr val="tx2"/>
          </a:solidFill>
          <a:latin typeface="Avenir Next Condensed Regular"/>
          <a:ea typeface="+mn-ea"/>
          <a:cs typeface="Avenir Next Condensed Regular"/>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diagramData" Target="../diagrams/data2.xml"/><Relationship Id="rId12" Type="http://schemas.openxmlformats.org/officeDocument/2006/relationships/diagramLayout" Target="../diagrams/layout2.xml"/><Relationship Id="rId13" Type="http://schemas.openxmlformats.org/officeDocument/2006/relationships/diagramQuickStyle" Target="../diagrams/quickStyle2.xml"/><Relationship Id="rId14" Type="http://schemas.openxmlformats.org/officeDocument/2006/relationships/diagramColors" Target="../diagrams/colors2.xml"/><Relationship Id="rId15" Type="http://schemas.microsoft.com/office/2007/relationships/diagramDrawing" Target="../diagrams/drawing2.xml"/><Relationship Id="rId1" Type="http://schemas.openxmlformats.org/officeDocument/2006/relationships/slideLayout" Target="../slideLayouts/slideLayout1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coi.athabascau.ca/wp-content/uploads/2014/07/COI-ANIM.swf" TargetMode="Externa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coi.athabasca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pPr algn="l"/>
            <a:r>
              <a:rPr lang="es-ES_tradnl" sz="6000" b="1" dirty="0" smtClean="0">
                <a:solidFill>
                  <a:srgbClr val="AC956E"/>
                </a:solidFill>
                <a:latin typeface="Verdana" charset="0"/>
              </a:rPr>
              <a:t>Comunidad de Indagación</a:t>
            </a:r>
            <a:r>
              <a:rPr lang="es-ES_tradnl" sz="6000" b="1" dirty="0" smtClean="0">
                <a:solidFill>
                  <a:schemeClr val="bg2"/>
                </a:solidFill>
                <a:latin typeface="Verdana" charset="0"/>
              </a:rPr>
              <a:t> </a:t>
            </a:r>
            <a:r>
              <a:rPr lang="es-ES_tradnl" sz="6000" b="1" dirty="0" err="1" smtClean="0">
                <a:solidFill>
                  <a:schemeClr val="tx1"/>
                </a:solidFill>
                <a:latin typeface="Verdana" charset="0"/>
              </a:rPr>
              <a:t>Community</a:t>
            </a:r>
            <a:r>
              <a:rPr lang="es-ES_tradnl" sz="6000" b="1" dirty="0" smtClean="0">
                <a:solidFill>
                  <a:schemeClr val="tx1"/>
                </a:solidFill>
                <a:latin typeface="Verdana" charset="0"/>
              </a:rPr>
              <a:t> of </a:t>
            </a:r>
            <a:r>
              <a:rPr lang="es-ES_tradnl" sz="6000" b="1" dirty="0" err="1" smtClean="0">
                <a:solidFill>
                  <a:schemeClr val="tx1"/>
                </a:solidFill>
                <a:latin typeface="Verdana" charset="0"/>
              </a:rPr>
              <a:t>Inquiry</a:t>
            </a:r>
            <a:endParaRPr lang="es-ES_tradnl" sz="6000" b="1" dirty="0">
              <a:solidFill>
                <a:schemeClr val="tx1"/>
              </a:solidFill>
              <a:latin typeface="Verdana" charset="0"/>
            </a:endParaRPr>
          </a:p>
        </p:txBody>
      </p:sp>
      <p:sp>
        <p:nvSpPr>
          <p:cNvPr id="4099" name="Rectangle 3"/>
          <p:cNvSpPr>
            <a:spLocks noGrp="1" noChangeArrowheads="1"/>
          </p:cNvSpPr>
          <p:nvPr>
            <p:ph type="subTitle" idx="1"/>
          </p:nvPr>
        </p:nvSpPr>
        <p:spPr/>
        <p:txBody>
          <a:bodyPr>
            <a:normAutofit fontScale="92500" lnSpcReduction="10000"/>
          </a:bodyPr>
          <a:lstStyle/>
          <a:p>
            <a:pPr algn="l"/>
            <a:endParaRPr lang="es-ES_tradnl" b="1" i="1" dirty="0" smtClean="0">
              <a:solidFill>
                <a:srgbClr val="333333"/>
              </a:solidFill>
              <a:latin typeface="Verdana" charset="0"/>
            </a:endParaRPr>
          </a:p>
          <a:p>
            <a:pPr algn="l"/>
            <a:r>
              <a:rPr lang="es-ES_tradnl" sz="1800" b="1" i="1" dirty="0" smtClean="0">
                <a:solidFill>
                  <a:schemeClr val="tx2"/>
                </a:solidFill>
                <a:latin typeface="Verdana" charset="0"/>
              </a:rPr>
              <a:t>Eduardo Hamuy Pinto</a:t>
            </a:r>
            <a:endParaRPr lang="es-ES_tradnl" sz="1800" b="1" i="1" dirty="0" smtClean="0">
              <a:solidFill>
                <a:srgbClr val="333333"/>
              </a:solidFill>
              <a:latin typeface="Verdana" charset="0"/>
            </a:endParaRPr>
          </a:p>
          <a:p>
            <a:pPr algn="l"/>
            <a:r>
              <a:rPr lang="es-ES_tradnl" sz="1600" b="1" i="1" dirty="0" err="1" smtClean="0">
                <a:solidFill>
                  <a:srgbClr val="AC956E"/>
                </a:solidFill>
                <a:latin typeface="Verdana" charset="0"/>
              </a:rPr>
              <a:t>Mag</a:t>
            </a:r>
            <a:r>
              <a:rPr lang="es-ES_tradnl" sz="1600" b="1" i="1" dirty="0" smtClean="0">
                <a:solidFill>
                  <a:srgbClr val="AC956E"/>
                </a:solidFill>
                <a:latin typeface="Verdana" charset="0"/>
              </a:rPr>
              <a:t>. </a:t>
            </a:r>
            <a:r>
              <a:rPr lang="es-ES_tradnl" sz="1600" b="1" i="1" dirty="0" err="1" smtClean="0">
                <a:solidFill>
                  <a:srgbClr val="AC956E"/>
                </a:solidFill>
                <a:latin typeface="Verdana" charset="0"/>
              </a:rPr>
              <a:t>Educ</a:t>
            </a:r>
            <a:r>
              <a:rPr lang="es-ES_tradnl" sz="1600" b="1" i="1" dirty="0" smtClean="0">
                <a:solidFill>
                  <a:srgbClr val="AC956E"/>
                </a:solidFill>
                <a:latin typeface="Verdana" charset="0"/>
              </a:rPr>
              <a:t>. / Menci</a:t>
            </a:r>
            <a:r>
              <a:rPr lang="es-ES_tradnl" altLang="ja-JP" sz="1600" b="1" i="1" dirty="0" smtClean="0">
                <a:solidFill>
                  <a:srgbClr val="AC956E"/>
                </a:solidFill>
                <a:latin typeface="Arial"/>
              </a:rPr>
              <a:t>ó</a:t>
            </a:r>
            <a:r>
              <a:rPr lang="es-ES_tradnl" altLang="ja-JP" sz="1600" b="1" i="1" dirty="0" smtClean="0">
                <a:solidFill>
                  <a:srgbClr val="AC956E"/>
                </a:solidFill>
                <a:latin typeface="Verdana" charset="0"/>
              </a:rPr>
              <a:t>n </a:t>
            </a:r>
            <a:r>
              <a:rPr lang="es-ES_tradnl" sz="1600" b="1" i="1" dirty="0" smtClean="0">
                <a:solidFill>
                  <a:srgbClr val="AC956E"/>
                </a:solidFill>
                <a:latin typeface="Verdana" charset="0"/>
              </a:rPr>
              <a:t>Inform</a:t>
            </a:r>
            <a:r>
              <a:rPr lang="es-ES_tradnl" altLang="ja-JP" sz="1600" b="1" i="1" dirty="0" smtClean="0">
                <a:solidFill>
                  <a:srgbClr val="AC956E"/>
                </a:solidFill>
                <a:latin typeface="Arial"/>
              </a:rPr>
              <a:t>á</a:t>
            </a:r>
            <a:r>
              <a:rPr lang="es-ES_tradnl" altLang="ja-JP" sz="1600" b="1" i="1" dirty="0" smtClean="0">
                <a:solidFill>
                  <a:srgbClr val="AC956E"/>
                </a:solidFill>
                <a:latin typeface="Verdana" charset="0"/>
              </a:rPr>
              <a:t>tica Educativa</a:t>
            </a:r>
            <a:endParaRPr lang="es-ES_tradnl" b="1" i="1" dirty="0">
              <a:solidFill>
                <a:srgbClr val="AC956E"/>
              </a:solidFill>
              <a:latin typeface="Verdana" charset="0"/>
            </a:endParaRPr>
          </a:p>
        </p:txBody>
      </p:sp>
      <p:pic>
        <p:nvPicPr>
          <p:cNvPr id="4101" name="Picture 5" descr="Logo UC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4495800"/>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Revisión de la Literatura</a:t>
            </a:r>
            <a:endParaRPr lang="es-ES" dirty="0"/>
          </a:p>
        </p:txBody>
      </p:sp>
      <p:sp>
        <p:nvSpPr>
          <p:cNvPr id="5" name="Marcador de texto 4"/>
          <p:cNvSpPr>
            <a:spLocks noGrp="1"/>
          </p:cNvSpPr>
          <p:nvPr>
            <p:ph type="body" idx="1"/>
          </p:nvPr>
        </p:nvSpPr>
        <p:spPr/>
        <p:txBody>
          <a:bodyPr>
            <a:normAutofit lnSpcReduction="10000"/>
          </a:bodyPr>
          <a:lstStyle/>
          <a:p>
            <a:r>
              <a:rPr lang="es-ES" dirty="0" smtClean="0"/>
              <a:t>Metodologías para un análisis crítico de la teoría</a:t>
            </a:r>
            <a:endParaRPr lang="es-ES" dirty="0"/>
          </a:p>
        </p:txBody>
      </p:sp>
    </p:spTree>
    <p:extLst>
      <p:ext uri="{BB962C8B-B14F-4D97-AF65-F5344CB8AC3E}">
        <p14:creationId xmlns:p14="http://schemas.microsoft.com/office/powerpoint/2010/main" val="61569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2000" y="5589240"/>
            <a:ext cx="6781800" cy="582960"/>
          </a:xfrm>
        </p:spPr>
        <p:txBody>
          <a:bodyPr>
            <a:noAutofit/>
          </a:bodyPr>
          <a:lstStyle/>
          <a:p>
            <a:r>
              <a:rPr lang="es-ES" sz="2000" dirty="0" smtClean="0"/>
              <a:t>Técnicas alternativas </a:t>
            </a:r>
            <a:r>
              <a:rPr lang="es-ES" sz="2000" dirty="0" smtClean="0">
                <a:solidFill>
                  <a:schemeClr val="accent4">
                    <a:lumMod val="75000"/>
                  </a:schemeClr>
                </a:solidFill>
              </a:rPr>
              <a:t>(que pueden complementarse)</a:t>
            </a:r>
            <a:endParaRPr lang="es-ES" sz="2000" dirty="0">
              <a:solidFill>
                <a:schemeClr val="accent4">
                  <a:lumMod val="75000"/>
                </a:schemeClr>
              </a:solidFill>
            </a:endParaRPr>
          </a:p>
        </p:txBody>
      </p:sp>
      <p:sp>
        <p:nvSpPr>
          <p:cNvPr id="6" name="Marcador de texto 5"/>
          <p:cNvSpPr>
            <a:spLocks noGrp="1"/>
          </p:cNvSpPr>
          <p:nvPr>
            <p:ph type="body" idx="1"/>
          </p:nvPr>
        </p:nvSpPr>
        <p:spPr/>
        <p:txBody>
          <a:bodyPr/>
          <a:lstStyle/>
          <a:p>
            <a:r>
              <a:rPr lang="es-ES" dirty="0"/>
              <a:t>Revisiones Sistemáticas </a:t>
            </a:r>
          </a:p>
        </p:txBody>
      </p:sp>
      <p:sp>
        <p:nvSpPr>
          <p:cNvPr id="7" name="Marcador de contenido 6"/>
          <p:cNvSpPr>
            <a:spLocks noGrp="1"/>
          </p:cNvSpPr>
          <p:nvPr>
            <p:ph sz="half" idx="2"/>
          </p:nvPr>
        </p:nvSpPr>
        <p:spPr>
          <a:xfrm>
            <a:off x="758952" y="1329264"/>
            <a:ext cx="3657600" cy="4115960"/>
          </a:xfrm>
        </p:spPr>
        <p:txBody>
          <a:bodyPr>
            <a:noAutofit/>
          </a:bodyPr>
          <a:lstStyle/>
          <a:p>
            <a:pPr>
              <a:lnSpc>
                <a:spcPct val="80000"/>
              </a:lnSpc>
            </a:pPr>
            <a:r>
              <a:rPr lang="es-ES" sz="2200" dirty="0"/>
              <a:t>Permite sintetizar el corpus de investigaciones existentes en torno a una problemática.</a:t>
            </a:r>
          </a:p>
          <a:p>
            <a:pPr>
              <a:lnSpc>
                <a:spcPct val="80000"/>
              </a:lnSpc>
            </a:pPr>
            <a:r>
              <a:rPr lang="es-ES" sz="2200" dirty="0"/>
              <a:t>Aporta rigor a la comparación </a:t>
            </a:r>
            <a:r>
              <a:rPr lang="es-ES" sz="2200" dirty="0" smtClean="0"/>
              <a:t>de resultados entre diferentes </a:t>
            </a:r>
            <a:r>
              <a:rPr lang="es-ES" sz="2200" dirty="0"/>
              <a:t>estudios.</a:t>
            </a:r>
          </a:p>
          <a:p>
            <a:pPr>
              <a:lnSpc>
                <a:spcPct val="80000"/>
              </a:lnSpc>
            </a:pPr>
            <a:r>
              <a:rPr lang="es-ES" sz="2200" dirty="0" smtClean="0"/>
              <a:t>Una </a:t>
            </a:r>
            <a:r>
              <a:rPr lang="es-ES" sz="2200" dirty="0"/>
              <a:t>técnica cualitativa, que consiste en el proceso de identificar sistemáticamente y evaluar varios estudios del mismo tipo y con un objetivo común.</a:t>
            </a:r>
          </a:p>
        </p:txBody>
      </p:sp>
      <p:sp>
        <p:nvSpPr>
          <p:cNvPr id="8" name="Marcador de texto 7"/>
          <p:cNvSpPr>
            <a:spLocks noGrp="1"/>
          </p:cNvSpPr>
          <p:nvPr>
            <p:ph type="body" sz="quarter" idx="3"/>
          </p:nvPr>
        </p:nvSpPr>
        <p:spPr/>
        <p:txBody>
          <a:bodyPr/>
          <a:lstStyle/>
          <a:p>
            <a:r>
              <a:rPr lang="es-ES" dirty="0"/>
              <a:t>Metaanálisis</a:t>
            </a:r>
          </a:p>
        </p:txBody>
      </p:sp>
      <p:sp>
        <p:nvSpPr>
          <p:cNvPr id="9" name="Marcador de contenido 8"/>
          <p:cNvSpPr>
            <a:spLocks noGrp="1"/>
          </p:cNvSpPr>
          <p:nvPr>
            <p:ph sz="quarter" idx="4"/>
          </p:nvPr>
        </p:nvSpPr>
        <p:spPr>
          <a:xfrm>
            <a:off x="4645152" y="1329264"/>
            <a:ext cx="3657600" cy="4115960"/>
          </a:xfrm>
        </p:spPr>
        <p:txBody>
          <a:bodyPr>
            <a:normAutofit fontScale="92500" lnSpcReduction="10000"/>
          </a:bodyPr>
          <a:lstStyle/>
          <a:p>
            <a:pPr>
              <a:lnSpc>
                <a:spcPct val="90000"/>
              </a:lnSpc>
            </a:pPr>
            <a:r>
              <a:rPr lang="es-ES" dirty="0"/>
              <a:t>Permite sintetizar el corpus de investigaciones existentes en torno a una problemática</a:t>
            </a:r>
          </a:p>
          <a:p>
            <a:pPr>
              <a:lnSpc>
                <a:spcPct val="90000"/>
              </a:lnSpc>
            </a:pPr>
            <a:r>
              <a:rPr lang="es-ES" dirty="0"/>
              <a:t>Aporta rigor a la comparación de resultados entre diferentes estudios.</a:t>
            </a:r>
          </a:p>
          <a:p>
            <a:pPr>
              <a:lnSpc>
                <a:spcPct val="90000"/>
              </a:lnSpc>
            </a:pPr>
            <a:r>
              <a:rPr lang="es-ES" dirty="0" smtClean="0"/>
              <a:t>Una técnica cuantitativa, aplica un conjunto de técnicas estadísticas que permiten combinar los resultados de diferentes estudios.</a:t>
            </a:r>
            <a:endParaRPr lang="es-ES" dirty="0"/>
          </a:p>
        </p:txBody>
      </p:sp>
    </p:spTree>
    <p:extLst>
      <p:ext uri="{BB962C8B-B14F-4D97-AF65-F5344CB8AC3E}">
        <p14:creationId xmlns:p14="http://schemas.microsoft.com/office/powerpoint/2010/main" val="348921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es-ES" dirty="0" smtClean="0"/>
              <a:t>Revisión Sistemática</a:t>
            </a:r>
            <a:endParaRPr lang="es-ES" dirty="0"/>
          </a:p>
        </p:txBody>
      </p:sp>
      <p:sp>
        <p:nvSpPr>
          <p:cNvPr id="8" name="Marcador de contenido 7"/>
          <p:cNvSpPr>
            <a:spLocks noGrp="1"/>
          </p:cNvSpPr>
          <p:nvPr>
            <p:ph idx="1"/>
          </p:nvPr>
        </p:nvSpPr>
        <p:spPr/>
        <p:txBody>
          <a:bodyPr>
            <a:normAutofit fontScale="70000" lnSpcReduction="20000"/>
          </a:bodyPr>
          <a:lstStyle/>
          <a:p>
            <a:r>
              <a:rPr lang="es-ES" b="1" dirty="0" smtClean="0"/>
              <a:t>Objetivo de la revisión:</a:t>
            </a:r>
          </a:p>
          <a:p>
            <a:pPr lvl="1"/>
            <a:r>
              <a:rPr lang="es-ES" dirty="0" smtClean="0"/>
              <a:t>Valorar </a:t>
            </a:r>
            <a:r>
              <a:rPr lang="es-ES" dirty="0"/>
              <a:t>el estado de la cuestión sobre las relaciones entre la </a:t>
            </a:r>
            <a:r>
              <a:rPr lang="es-ES" i="1" dirty="0" smtClean="0"/>
              <a:t>Presencia Docente </a:t>
            </a:r>
            <a:r>
              <a:rPr lang="es-ES" dirty="0"/>
              <a:t>y la </a:t>
            </a:r>
            <a:r>
              <a:rPr lang="es-ES" i="1" dirty="0" smtClean="0"/>
              <a:t>Presencia Cognitiva</a:t>
            </a:r>
            <a:r>
              <a:rPr lang="es-ES" dirty="0" smtClean="0"/>
              <a:t>.</a:t>
            </a:r>
          </a:p>
          <a:p>
            <a:pPr lvl="1"/>
            <a:r>
              <a:rPr lang="es-ES" dirty="0" smtClean="0"/>
              <a:t>Valorar </a:t>
            </a:r>
            <a:r>
              <a:rPr lang="es-ES" dirty="0"/>
              <a:t>las diferentes formas de abordaje metodológico que se han utilizado para su </a:t>
            </a:r>
            <a:r>
              <a:rPr lang="es-ES" dirty="0" smtClean="0"/>
              <a:t>estudio.</a:t>
            </a:r>
            <a:endParaRPr lang="es-ES" dirty="0"/>
          </a:p>
          <a:p>
            <a:r>
              <a:rPr lang="es-ES_tradnl" b="1" dirty="0" smtClean="0"/>
              <a:t>Criterios </a:t>
            </a:r>
            <a:r>
              <a:rPr lang="es-ES_tradnl" b="1" dirty="0"/>
              <a:t>de </a:t>
            </a:r>
            <a:r>
              <a:rPr lang="es-ES_tradnl" b="1" dirty="0" smtClean="0"/>
              <a:t>inclusión/exclusión </a:t>
            </a:r>
            <a:r>
              <a:rPr lang="es-ES_tradnl" b="1" dirty="0"/>
              <a:t>de los </a:t>
            </a:r>
            <a:r>
              <a:rPr lang="es-ES_tradnl" b="1" dirty="0" smtClean="0"/>
              <a:t>artículos:</a:t>
            </a:r>
          </a:p>
          <a:p>
            <a:pPr lvl="1"/>
            <a:r>
              <a:rPr lang="es-CL" dirty="0" smtClean="0"/>
              <a:t>Que sean listados por Google Scholar o Integrador Base de Datos a partir de los descriptores </a:t>
            </a:r>
            <a:r>
              <a:rPr lang="es-ES" i="1" dirty="0"/>
              <a:t>Presencia Docente </a:t>
            </a:r>
            <a:r>
              <a:rPr lang="es-ES" dirty="0" smtClean="0"/>
              <a:t>+ </a:t>
            </a:r>
            <a:r>
              <a:rPr lang="es-ES" i="1" dirty="0" smtClean="0"/>
              <a:t>Presencia Cognitiva </a:t>
            </a:r>
            <a:r>
              <a:rPr lang="es-ES" dirty="0" smtClean="0"/>
              <a:t>(castellano o inglés).</a:t>
            </a:r>
          </a:p>
          <a:p>
            <a:r>
              <a:rPr lang="es-ES" b="1" dirty="0" smtClean="0"/>
              <a:t>Procedimiento</a:t>
            </a:r>
          </a:p>
          <a:p>
            <a:pPr lvl="1"/>
            <a:r>
              <a:rPr lang="es-ES" dirty="0" smtClean="0"/>
              <a:t>Identificación:</a:t>
            </a:r>
          </a:p>
          <a:p>
            <a:pPr lvl="2"/>
            <a:r>
              <a:rPr lang="es-ES" dirty="0" smtClean="0"/>
              <a:t>Referencia APA</a:t>
            </a:r>
          </a:p>
          <a:p>
            <a:pPr lvl="2"/>
            <a:r>
              <a:rPr lang="es-ES" dirty="0" err="1" smtClean="0"/>
              <a:t>Keywords</a:t>
            </a:r>
            <a:r>
              <a:rPr lang="es-ES" dirty="0" smtClean="0"/>
              <a:t> del artículo</a:t>
            </a:r>
          </a:p>
          <a:p>
            <a:pPr lvl="2"/>
            <a:r>
              <a:rPr lang="es-ES" dirty="0" smtClean="0"/>
              <a:t>Resumen hasta 50 palabras que contextualice el foco del estudio</a:t>
            </a:r>
          </a:p>
          <a:p>
            <a:pPr lvl="2"/>
            <a:r>
              <a:rPr lang="es-ES" dirty="0" smtClean="0"/>
              <a:t>Impacto: número de referencias en </a:t>
            </a:r>
            <a:r>
              <a:rPr lang="es-ES" dirty="0" err="1" smtClean="0"/>
              <a:t>Scopus</a:t>
            </a:r>
            <a:r>
              <a:rPr lang="es-ES" dirty="0" smtClean="0"/>
              <a:t> o Google </a:t>
            </a:r>
            <a:r>
              <a:rPr lang="es-ES" dirty="0" err="1" smtClean="0"/>
              <a:t>Scholar</a:t>
            </a:r>
            <a:r>
              <a:rPr lang="es-ES" dirty="0" smtClean="0"/>
              <a:t> (fecha consulta)</a:t>
            </a:r>
          </a:p>
          <a:p>
            <a:pPr lvl="1"/>
            <a:r>
              <a:rPr lang="es-ES" dirty="0" smtClean="0"/>
              <a:t>Análisis conceptual:</a:t>
            </a:r>
          </a:p>
          <a:p>
            <a:pPr lvl="2"/>
            <a:r>
              <a:rPr lang="es-ES" dirty="0" smtClean="0"/>
              <a:t>Definición </a:t>
            </a:r>
            <a:r>
              <a:rPr lang="es-ES" i="1" dirty="0"/>
              <a:t>Presencia </a:t>
            </a:r>
            <a:r>
              <a:rPr lang="es-ES" i="1" dirty="0" smtClean="0"/>
              <a:t>Docente</a:t>
            </a:r>
          </a:p>
          <a:p>
            <a:pPr lvl="2"/>
            <a:r>
              <a:rPr lang="es-ES" dirty="0" smtClean="0"/>
              <a:t>Definición </a:t>
            </a:r>
            <a:r>
              <a:rPr lang="es-ES" i="1" dirty="0"/>
              <a:t>Presencia </a:t>
            </a:r>
            <a:r>
              <a:rPr lang="es-ES" i="1" dirty="0" smtClean="0"/>
              <a:t>Cognitiva</a:t>
            </a:r>
          </a:p>
          <a:p>
            <a:pPr lvl="2"/>
            <a:r>
              <a:rPr lang="es-ES" dirty="0" smtClean="0"/>
              <a:t>Relación teórica que otorga entre ambas</a:t>
            </a:r>
          </a:p>
          <a:p>
            <a:pPr lvl="1"/>
            <a:r>
              <a:rPr lang="es-ES" dirty="0" smtClean="0"/>
              <a:t>Análisis metodológico:</a:t>
            </a:r>
          </a:p>
          <a:p>
            <a:pPr lvl="2"/>
            <a:r>
              <a:rPr lang="es-ES" dirty="0" smtClean="0"/>
              <a:t>Muestra y contexto del estudio</a:t>
            </a:r>
          </a:p>
          <a:p>
            <a:pPr lvl="2"/>
            <a:r>
              <a:rPr lang="es-ES" dirty="0" smtClean="0"/>
              <a:t>Técnicas usadas para levantar datos y analizarlos</a:t>
            </a:r>
          </a:p>
          <a:p>
            <a:pPr lvl="1"/>
            <a:r>
              <a:rPr lang="es-ES" dirty="0" smtClean="0"/>
              <a:t>Resultados obtenidos</a:t>
            </a:r>
          </a:p>
        </p:txBody>
      </p:sp>
    </p:spTree>
    <p:extLst>
      <p:ext uri="{BB962C8B-B14F-4D97-AF65-F5344CB8AC3E}">
        <p14:creationId xmlns:p14="http://schemas.microsoft.com/office/powerpoint/2010/main" val="379276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Corpus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0512402"/>
              </p:ext>
            </p:extLst>
          </p:nvPr>
        </p:nvGraphicFramePr>
        <p:xfrm>
          <a:off x="762000" y="685800"/>
          <a:ext cx="7543800" cy="4612640"/>
        </p:xfrm>
        <a:graphic>
          <a:graphicData uri="http://schemas.openxmlformats.org/drawingml/2006/table">
            <a:tbl>
              <a:tblPr firstRow="1" bandRow="1">
                <a:tableStyleId>{5C22544A-7EE6-4342-B048-85BDC9FD1C3A}</a:tableStyleId>
              </a:tblPr>
              <a:tblGrid>
                <a:gridCol w="425624"/>
                <a:gridCol w="7118176"/>
              </a:tblGrid>
              <a:tr h="370840">
                <a:tc>
                  <a:txBody>
                    <a:bodyPr/>
                    <a:lstStyle/>
                    <a:p>
                      <a:pPr marL="304800" indent="-304800">
                        <a:spcAft>
                          <a:spcPts val="0"/>
                        </a:spcAft>
                      </a:pPr>
                      <a:r>
                        <a:rPr lang="en-US" sz="1100" b="1">
                          <a:solidFill>
                            <a:srgbClr val="4F6228"/>
                          </a:solidFill>
                          <a:effectLst/>
                          <a:latin typeface="Times New Roman"/>
                          <a:ea typeface="Times New Roman"/>
                          <a:cs typeface="Times New Roman"/>
                        </a:rPr>
                        <a:t> </a:t>
                      </a:r>
                      <a:endParaRPr lang="es-CL" sz="1200">
                        <a:solidFill>
                          <a:srgbClr val="365F91"/>
                        </a:solidFill>
                        <a:effectLst/>
                        <a:latin typeface="Cambria"/>
                        <a:ea typeface="ＭＳ 明朝"/>
                        <a:cs typeface="Times New Roman"/>
                      </a:endParaRPr>
                    </a:p>
                  </a:txBody>
                  <a:tcPr marL="68580" marR="68580" marT="0" marB="0"/>
                </a:tc>
                <a:tc>
                  <a:txBody>
                    <a:bodyPr/>
                    <a:lstStyle/>
                    <a:p>
                      <a:pPr marL="304800" indent="-193040">
                        <a:spcAft>
                          <a:spcPts val="0"/>
                        </a:spcAft>
                      </a:pPr>
                      <a:r>
                        <a:rPr lang="en-US" sz="1600" b="1" dirty="0" err="1">
                          <a:solidFill>
                            <a:schemeClr val="bg1"/>
                          </a:solidFill>
                          <a:effectLst/>
                          <a:latin typeface="+mj-lt"/>
                          <a:ea typeface="Times New Roman"/>
                          <a:cs typeface="Times New Roman"/>
                        </a:rPr>
                        <a:t>Artículos</a:t>
                      </a:r>
                      <a:endParaRPr lang="es-CL" sz="1600" dirty="0">
                        <a:solidFill>
                          <a:schemeClr val="bg1"/>
                        </a:solidFill>
                        <a:effectLst/>
                        <a:latin typeface="+mj-lt"/>
                        <a:ea typeface="ＭＳ 明朝"/>
                        <a:cs typeface="Times New Roman"/>
                      </a:endParaRPr>
                    </a:p>
                  </a:txBody>
                  <a:tcPr marL="68580" marR="68580" marT="0" marB="0"/>
                </a:tc>
              </a:tr>
              <a:tr h="370840">
                <a:tc>
                  <a:txBody>
                    <a:bodyPr/>
                    <a:lstStyle/>
                    <a:p>
                      <a:pPr algn="r"/>
                      <a:r>
                        <a:rPr lang="es-ES" sz="1200" b="1" dirty="0" smtClean="0">
                          <a:solidFill>
                            <a:srgbClr val="4F6228"/>
                          </a:solidFill>
                        </a:rPr>
                        <a:t>A</a:t>
                      </a:r>
                      <a:endParaRPr lang="es-ES" sz="1200" b="1" dirty="0">
                        <a:solidFill>
                          <a:srgbClr val="4F6228"/>
                        </a:solidFill>
                      </a:endParaRPr>
                    </a:p>
                  </a:txBody>
                  <a:tcPr marL="68580" marR="68580" marT="0" marB="0" anchor="ctr"/>
                </a:tc>
                <a:tc>
                  <a:txBody>
                    <a:bodyPr/>
                    <a:lstStyle/>
                    <a:p>
                      <a:pPr marL="111760" indent="0">
                        <a:spcAft>
                          <a:spcPts val="0"/>
                        </a:spcAft>
                        <a:buFont typeface="+mj-lt"/>
                        <a:buNone/>
                      </a:pPr>
                      <a:r>
                        <a:rPr lang="en-US" sz="1200" dirty="0">
                          <a:solidFill>
                            <a:srgbClr val="4F6228"/>
                          </a:solidFill>
                          <a:effectLst/>
                          <a:latin typeface="Times New Roman"/>
                          <a:ea typeface="Times New Roman"/>
                          <a:cs typeface="Times New Roman"/>
                        </a:rPr>
                        <a:t>Garrison, D. R., &amp; </a:t>
                      </a:r>
                      <a:r>
                        <a:rPr lang="en-US" sz="1200" dirty="0" err="1">
                          <a:solidFill>
                            <a:srgbClr val="4F6228"/>
                          </a:solidFill>
                          <a:effectLst/>
                          <a:latin typeface="Times New Roman"/>
                          <a:ea typeface="Times New Roman"/>
                          <a:cs typeface="Times New Roman"/>
                        </a:rPr>
                        <a:t>Arbaugh</a:t>
                      </a:r>
                      <a:r>
                        <a:rPr lang="en-US" sz="1200" dirty="0">
                          <a:solidFill>
                            <a:srgbClr val="4F6228"/>
                          </a:solidFill>
                          <a:effectLst/>
                          <a:latin typeface="Times New Roman"/>
                          <a:ea typeface="Times New Roman"/>
                          <a:cs typeface="Times New Roman"/>
                        </a:rPr>
                        <a:t>, J. B. (2007). Researching the community of inquiry framework: Review, issues, and future directions. </a:t>
                      </a:r>
                      <a:r>
                        <a:rPr lang="en-US" sz="1200" i="1" dirty="0">
                          <a:solidFill>
                            <a:srgbClr val="4F6228"/>
                          </a:solidFill>
                          <a:effectLst/>
                          <a:latin typeface="Times New Roman"/>
                          <a:ea typeface="Times New Roman"/>
                          <a:cs typeface="Times New Roman"/>
                        </a:rPr>
                        <a:t>The Internet and Higher Education</a:t>
                      </a:r>
                      <a:r>
                        <a:rPr lang="en-US" sz="1200" dirty="0">
                          <a:solidFill>
                            <a:srgbClr val="4F6228"/>
                          </a:solidFill>
                          <a:effectLst/>
                          <a:latin typeface="Times New Roman"/>
                          <a:ea typeface="Times New Roman"/>
                          <a:cs typeface="Times New Roman"/>
                        </a:rPr>
                        <a:t>, 10(3), 157–172. doi:10.1016/j.iheduc.</a:t>
                      </a:r>
                      <a:r>
                        <a:rPr lang="en-US" sz="1200" dirty="0" smtClean="0">
                          <a:solidFill>
                            <a:srgbClr val="4F6228"/>
                          </a:solidFill>
                          <a:effectLst/>
                          <a:latin typeface="Times New Roman"/>
                          <a:ea typeface="Times New Roman"/>
                          <a:cs typeface="Times New Roman"/>
                        </a:rPr>
                        <a:t>2007.04.001</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algn="r"/>
                      <a:r>
                        <a:rPr lang="es-ES" sz="1200" b="1" dirty="0" smtClean="0">
                          <a:solidFill>
                            <a:srgbClr val="4F6228"/>
                          </a:solidFill>
                        </a:rPr>
                        <a:t>B</a:t>
                      </a:r>
                      <a:endParaRPr lang="es-ES" sz="1200" b="1" dirty="0">
                        <a:solidFill>
                          <a:srgbClr val="4F6228"/>
                        </a:solidFill>
                      </a:endParaRPr>
                    </a:p>
                  </a:txBody>
                  <a:tcPr marL="68580" marR="68580" marT="0" marB="0" anchor="ctr"/>
                </a:tc>
                <a:tc>
                  <a:txBody>
                    <a:bodyPr/>
                    <a:lstStyle/>
                    <a:p>
                      <a:pPr marL="111760" indent="0">
                        <a:spcAft>
                          <a:spcPts val="0"/>
                        </a:spcAft>
                        <a:buFont typeface="+mj-lt"/>
                        <a:buNone/>
                      </a:pPr>
                      <a:r>
                        <a:rPr lang="en-US" sz="1200" dirty="0">
                          <a:solidFill>
                            <a:srgbClr val="4F6228"/>
                          </a:solidFill>
                          <a:effectLst/>
                          <a:latin typeface="Times"/>
                          <a:ea typeface="Times New Roman"/>
                          <a:cs typeface="Times New Roman"/>
                        </a:rPr>
                        <a:t>Garrison, D. R., Anderson, T., &amp; Archer, W. (2010). The first decade of the community of inquiry framework: A retrospective. </a:t>
                      </a:r>
                      <a:r>
                        <a:rPr lang="es-CL" sz="1200" i="1" dirty="0">
                          <a:solidFill>
                            <a:srgbClr val="4F6228"/>
                          </a:solidFill>
                          <a:effectLst/>
                          <a:latin typeface="Times"/>
                          <a:ea typeface="Times New Roman"/>
                          <a:cs typeface="Times New Roman"/>
                        </a:rPr>
                        <a:t>The Internet and Higher Education</a:t>
                      </a:r>
                      <a:r>
                        <a:rPr lang="es-CL" sz="1200" dirty="0">
                          <a:solidFill>
                            <a:srgbClr val="4F6228"/>
                          </a:solidFill>
                          <a:effectLst/>
                          <a:latin typeface="Times"/>
                          <a:ea typeface="Times New Roman"/>
                          <a:cs typeface="Times New Roman"/>
                        </a:rPr>
                        <a:t>, </a:t>
                      </a:r>
                      <a:r>
                        <a:rPr lang="es-CL" sz="1200" i="1" dirty="0">
                          <a:solidFill>
                            <a:srgbClr val="4F6228"/>
                          </a:solidFill>
                          <a:effectLst/>
                          <a:latin typeface="Times"/>
                          <a:ea typeface="Times New Roman"/>
                          <a:cs typeface="Times New Roman"/>
                        </a:rPr>
                        <a:t>13</a:t>
                      </a:r>
                      <a:r>
                        <a:rPr lang="es-CL" sz="1200" dirty="0">
                          <a:solidFill>
                            <a:srgbClr val="4F6228"/>
                          </a:solidFill>
                          <a:effectLst/>
                          <a:latin typeface="Times"/>
                          <a:ea typeface="Times New Roman"/>
                          <a:cs typeface="Times New Roman"/>
                        </a:rPr>
                        <a:t>(1-2), 5–9. doi:10.1016/j.iheduc.2009.10.003</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New Roman"/>
                          <a:ea typeface="Times New Roman"/>
                          <a:cs typeface="Times New Roman"/>
                        </a:rPr>
                        <a:t> </a:t>
                      </a:r>
                      <a:r>
                        <a:rPr lang="en-US" sz="1200" b="1" dirty="0" smtClean="0">
                          <a:solidFill>
                            <a:srgbClr val="4F6228"/>
                          </a:solidFill>
                          <a:effectLst/>
                          <a:latin typeface="Times New Roman"/>
                          <a:ea typeface="Times New Roman"/>
                          <a:cs typeface="Times New Roman"/>
                        </a:rPr>
                        <a:t>1</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a:ea typeface="Times New Roman"/>
                          <a:cs typeface="Times New Roman"/>
                        </a:rPr>
                        <a:t>Ke</a:t>
                      </a:r>
                      <a:r>
                        <a:rPr lang="en-US" sz="1200" dirty="0">
                          <a:solidFill>
                            <a:srgbClr val="4F6228"/>
                          </a:solidFill>
                          <a:effectLst/>
                          <a:latin typeface="Times"/>
                          <a:ea typeface="Times New Roman"/>
                          <a:cs typeface="Times New Roman"/>
                        </a:rPr>
                        <a:t>, F. (2010). Examining online teaching, cognitive, and social presence for adult students. Computers &amp; Education, 55(2), 808–820. doi:10.1016/j.compedu.2010.03.013</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a:ea typeface="Times New Roman"/>
                          <a:cs typeface="Times New Roman"/>
                        </a:rPr>
                        <a:t> </a:t>
                      </a:r>
                      <a:r>
                        <a:rPr lang="en-US" sz="1200" b="1" dirty="0" smtClean="0">
                          <a:solidFill>
                            <a:srgbClr val="4F6228"/>
                          </a:solidFill>
                          <a:effectLst/>
                          <a:latin typeface="Times"/>
                          <a:ea typeface="Times New Roman"/>
                          <a:cs typeface="Times New Roman"/>
                        </a:rPr>
                        <a:t>2</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a:ea typeface="Times New Roman"/>
                          <a:cs typeface="Times New Roman"/>
                        </a:rPr>
                        <a:t>Akyol</a:t>
                      </a:r>
                      <a:r>
                        <a:rPr lang="en-US" sz="1200" dirty="0">
                          <a:solidFill>
                            <a:srgbClr val="4F6228"/>
                          </a:solidFill>
                          <a:effectLst/>
                          <a:latin typeface="Times"/>
                          <a:ea typeface="Times New Roman"/>
                          <a:cs typeface="Times New Roman"/>
                        </a:rPr>
                        <a:t>, Z., &amp; Garrison, D. R. (2011). Assessing metacognition in an online community of inquiry. </a:t>
                      </a:r>
                      <a:r>
                        <a:rPr lang="es-CL" sz="1200" i="1" dirty="0">
                          <a:solidFill>
                            <a:srgbClr val="4F6228"/>
                          </a:solidFill>
                          <a:effectLst/>
                          <a:latin typeface="Times"/>
                          <a:ea typeface="Times New Roman"/>
                          <a:cs typeface="Times New Roman"/>
                        </a:rPr>
                        <a:t>The Internet and Higher Education</a:t>
                      </a:r>
                      <a:r>
                        <a:rPr lang="es-CL" sz="1200" dirty="0">
                          <a:solidFill>
                            <a:srgbClr val="4F6228"/>
                          </a:solidFill>
                          <a:effectLst/>
                          <a:latin typeface="Times"/>
                          <a:ea typeface="Times New Roman"/>
                          <a:cs typeface="Times New Roman"/>
                        </a:rPr>
                        <a:t>, </a:t>
                      </a:r>
                      <a:r>
                        <a:rPr lang="es-CL" sz="1200" i="1" dirty="0">
                          <a:solidFill>
                            <a:srgbClr val="4F6228"/>
                          </a:solidFill>
                          <a:effectLst/>
                          <a:latin typeface="Times"/>
                          <a:ea typeface="Times New Roman"/>
                          <a:cs typeface="Times New Roman"/>
                        </a:rPr>
                        <a:t>14</a:t>
                      </a:r>
                      <a:r>
                        <a:rPr lang="es-CL" sz="1200" dirty="0">
                          <a:solidFill>
                            <a:srgbClr val="4F6228"/>
                          </a:solidFill>
                          <a:effectLst/>
                          <a:latin typeface="Times"/>
                          <a:ea typeface="Times New Roman"/>
                          <a:cs typeface="Times New Roman"/>
                        </a:rPr>
                        <a:t>(3), 183–190. doi:10.1016/j.iheduc.2011.01.005</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a:ea typeface="Times New Roman"/>
                          <a:cs typeface="Times New Roman"/>
                        </a:rPr>
                        <a:t> </a:t>
                      </a:r>
                      <a:r>
                        <a:rPr lang="en-US" sz="1200" b="1" dirty="0" smtClean="0">
                          <a:solidFill>
                            <a:srgbClr val="4F6228"/>
                          </a:solidFill>
                          <a:effectLst/>
                          <a:latin typeface="Times"/>
                          <a:ea typeface="Times New Roman"/>
                          <a:cs typeface="Times New Roman"/>
                        </a:rPr>
                        <a:t>3</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New Roman"/>
                          <a:ea typeface="Times New Roman"/>
                          <a:cs typeface="Times New Roman"/>
                        </a:rPr>
                        <a:t>Joo</a:t>
                      </a:r>
                      <a:r>
                        <a:rPr lang="en-US" sz="1200" dirty="0">
                          <a:solidFill>
                            <a:srgbClr val="4F6228"/>
                          </a:solidFill>
                          <a:effectLst/>
                          <a:latin typeface="Times New Roman"/>
                          <a:ea typeface="Times New Roman"/>
                          <a:cs typeface="Times New Roman"/>
                        </a:rPr>
                        <a:t>, Y. J., Lim, K. Y., &amp; Kim, E. K. (2011). Online university students’ satisfaction and persistence: Examining perceived level of presence, usefulness and ease of use as predictors in a structural model. </a:t>
                      </a:r>
                      <a:r>
                        <a:rPr lang="es-CL" sz="1200" i="1" dirty="0">
                          <a:solidFill>
                            <a:srgbClr val="4F6228"/>
                          </a:solidFill>
                          <a:effectLst/>
                          <a:latin typeface="Times New Roman"/>
                          <a:ea typeface="Times New Roman"/>
                          <a:cs typeface="Times New Roman"/>
                        </a:rPr>
                        <a:t>Computers &amp; Education</a:t>
                      </a:r>
                      <a:r>
                        <a:rPr lang="es-CL" sz="1200" dirty="0">
                          <a:solidFill>
                            <a:srgbClr val="4F6228"/>
                          </a:solidFill>
                          <a:effectLst/>
                          <a:latin typeface="Times New Roman"/>
                          <a:ea typeface="Times New Roman"/>
                          <a:cs typeface="Times New Roman"/>
                        </a:rPr>
                        <a:t>, </a:t>
                      </a:r>
                      <a:r>
                        <a:rPr lang="es-CL" sz="1200" i="1" dirty="0">
                          <a:solidFill>
                            <a:srgbClr val="4F6228"/>
                          </a:solidFill>
                          <a:effectLst/>
                          <a:latin typeface="Times New Roman"/>
                          <a:ea typeface="Times New Roman"/>
                          <a:cs typeface="Times New Roman"/>
                        </a:rPr>
                        <a:t>57</a:t>
                      </a:r>
                      <a:r>
                        <a:rPr lang="es-CL" sz="1200" dirty="0">
                          <a:solidFill>
                            <a:srgbClr val="4F6228"/>
                          </a:solidFill>
                          <a:effectLst/>
                          <a:latin typeface="Times New Roman"/>
                          <a:ea typeface="Times New Roman"/>
                          <a:cs typeface="Times New Roman"/>
                        </a:rPr>
                        <a:t>(2), 1654–1664. doi:10.1016/j.compedu.2011.02.008</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a:ea typeface="Times New Roman"/>
                          <a:cs typeface="Times New Roman"/>
                        </a:rPr>
                        <a:t> </a:t>
                      </a:r>
                      <a:r>
                        <a:rPr lang="en-US" sz="1200" b="1" dirty="0" smtClean="0">
                          <a:solidFill>
                            <a:srgbClr val="4F6228"/>
                          </a:solidFill>
                          <a:effectLst/>
                          <a:latin typeface="Times"/>
                          <a:ea typeface="Times New Roman"/>
                          <a:cs typeface="Times New Roman"/>
                        </a:rPr>
                        <a:t>4</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New Roman"/>
                          <a:ea typeface="Times New Roman"/>
                          <a:cs typeface="Times New Roman"/>
                        </a:rPr>
                        <a:t>Carlon</a:t>
                      </a:r>
                      <a:r>
                        <a:rPr lang="en-US" sz="1200" dirty="0">
                          <a:solidFill>
                            <a:srgbClr val="4F6228"/>
                          </a:solidFill>
                          <a:effectLst/>
                          <a:latin typeface="Times New Roman"/>
                          <a:ea typeface="Times New Roman"/>
                          <a:cs typeface="Times New Roman"/>
                        </a:rPr>
                        <a:t>, S., Bennett-Woods, D., Berg, B., </a:t>
                      </a:r>
                      <a:r>
                        <a:rPr lang="en-US" sz="1200" dirty="0" err="1">
                          <a:solidFill>
                            <a:srgbClr val="4F6228"/>
                          </a:solidFill>
                          <a:effectLst/>
                          <a:latin typeface="Times New Roman"/>
                          <a:ea typeface="Times New Roman"/>
                          <a:cs typeface="Times New Roman"/>
                        </a:rPr>
                        <a:t>Claywell</a:t>
                      </a:r>
                      <a:r>
                        <a:rPr lang="en-US" sz="1200" dirty="0">
                          <a:solidFill>
                            <a:srgbClr val="4F6228"/>
                          </a:solidFill>
                          <a:effectLst/>
                          <a:latin typeface="Times New Roman"/>
                          <a:ea typeface="Times New Roman"/>
                          <a:cs typeface="Times New Roman"/>
                        </a:rPr>
                        <a:t>, L., </a:t>
                      </a:r>
                      <a:r>
                        <a:rPr lang="en-US" sz="1200" dirty="0" err="1">
                          <a:solidFill>
                            <a:srgbClr val="4F6228"/>
                          </a:solidFill>
                          <a:effectLst/>
                          <a:latin typeface="Times New Roman"/>
                          <a:ea typeface="Times New Roman"/>
                          <a:cs typeface="Times New Roman"/>
                        </a:rPr>
                        <a:t>LeDuc</a:t>
                      </a:r>
                      <a:r>
                        <a:rPr lang="en-US" sz="1200" dirty="0">
                          <a:solidFill>
                            <a:srgbClr val="4F6228"/>
                          </a:solidFill>
                          <a:effectLst/>
                          <a:latin typeface="Times New Roman"/>
                          <a:ea typeface="Times New Roman"/>
                          <a:cs typeface="Times New Roman"/>
                        </a:rPr>
                        <a:t>, K., </a:t>
                      </a:r>
                      <a:r>
                        <a:rPr lang="en-US" sz="1200" dirty="0" err="1">
                          <a:solidFill>
                            <a:srgbClr val="4F6228"/>
                          </a:solidFill>
                          <a:effectLst/>
                          <a:latin typeface="Times New Roman"/>
                          <a:ea typeface="Times New Roman"/>
                          <a:cs typeface="Times New Roman"/>
                        </a:rPr>
                        <a:t>Marcisz</a:t>
                      </a:r>
                      <a:r>
                        <a:rPr lang="en-US" sz="1200" dirty="0">
                          <a:solidFill>
                            <a:srgbClr val="4F6228"/>
                          </a:solidFill>
                          <a:effectLst/>
                          <a:latin typeface="Times New Roman"/>
                          <a:ea typeface="Times New Roman"/>
                          <a:cs typeface="Times New Roman"/>
                        </a:rPr>
                        <a:t>, N., … </a:t>
                      </a:r>
                      <a:r>
                        <a:rPr lang="en-US" sz="1200" dirty="0" err="1">
                          <a:solidFill>
                            <a:srgbClr val="4F6228"/>
                          </a:solidFill>
                          <a:effectLst/>
                          <a:latin typeface="Times New Roman"/>
                          <a:ea typeface="Times New Roman"/>
                          <a:cs typeface="Times New Roman"/>
                        </a:rPr>
                        <a:t>Zenoni</a:t>
                      </a:r>
                      <a:r>
                        <a:rPr lang="en-US" sz="1200" dirty="0">
                          <a:solidFill>
                            <a:srgbClr val="4F6228"/>
                          </a:solidFill>
                          <a:effectLst/>
                          <a:latin typeface="Times New Roman"/>
                          <a:ea typeface="Times New Roman"/>
                          <a:cs typeface="Times New Roman"/>
                        </a:rPr>
                        <a:t>, L. (2012). The community of inquiry instrument: Validation and results in online health care disciplines. </a:t>
                      </a:r>
                      <a:r>
                        <a:rPr lang="es-CL" sz="1200" i="1" dirty="0">
                          <a:solidFill>
                            <a:srgbClr val="4F6228"/>
                          </a:solidFill>
                          <a:effectLst/>
                          <a:latin typeface="Times New Roman"/>
                          <a:ea typeface="Times New Roman"/>
                          <a:cs typeface="Times New Roman"/>
                        </a:rPr>
                        <a:t>Computers &amp; Education</a:t>
                      </a:r>
                      <a:r>
                        <a:rPr lang="es-CL" sz="1200" dirty="0">
                          <a:solidFill>
                            <a:srgbClr val="4F6228"/>
                          </a:solidFill>
                          <a:effectLst/>
                          <a:latin typeface="Times New Roman"/>
                          <a:ea typeface="Times New Roman"/>
                          <a:cs typeface="Times New Roman"/>
                        </a:rPr>
                        <a:t>, </a:t>
                      </a:r>
                      <a:r>
                        <a:rPr lang="es-CL" sz="1200" i="1" dirty="0">
                          <a:solidFill>
                            <a:srgbClr val="4F6228"/>
                          </a:solidFill>
                          <a:effectLst/>
                          <a:latin typeface="Times New Roman"/>
                          <a:ea typeface="Times New Roman"/>
                          <a:cs typeface="Times New Roman"/>
                        </a:rPr>
                        <a:t>59</a:t>
                      </a:r>
                      <a:r>
                        <a:rPr lang="es-CL" sz="1200" dirty="0">
                          <a:solidFill>
                            <a:srgbClr val="4F6228"/>
                          </a:solidFill>
                          <a:effectLst/>
                          <a:latin typeface="Times New Roman"/>
                          <a:ea typeface="Times New Roman"/>
                          <a:cs typeface="Times New Roman"/>
                        </a:rPr>
                        <a:t>(2), 215–221. doi:10.1016/j.compedu.2012.01.004</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New Roman"/>
                          <a:ea typeface="Times New Roman"/>
                          <a:cs typeface="Times New Roman"/>
                        </a:rPr>
                        <a:t> </a:t>
                      </a:r>
                      <a:r>
                        <a:rPr lang="en-US" sz="1200" b="1" dirty="0" smtClean="0">
                          <a:solidFill>
                            <a:srgbClr val="4F6228"/>
                          </a:solidFill>
                          <a:effectLst/>
                          <a:latin typeface="Times New Roman"/>
                          <a:ea typeface="Times New Roman"/>
                          <a:cs typeface="Times New Roman"/>
                        </a:rPr>
                        <a:t>5</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New Roman"/>
                          <a:ea typeface="Times New Roman"/>
                          <a:cs typeface="Times New Roman"/>
                        </a:rPr>
                        <a:t>Arbaugh</a:t>
                      </a:r>
                      <a:r>
                        <a:rPr lang="en-US" sz="1200" dirty="0">
                          <a:solidFill>
                            <a:srgbClr val="4F6228"/>
                          </a:solidFill>
                          <a:effectLst/>
                          <a:latin typeface="Times New Roman"/>
                          <a:ea typeface="Times New Roman"/>
                          <a:cs typeface="Times New Roman"/>
                        </a:rPr>
                        <a:t>, J. B. (2013). Does academic discipline moderate </a:t>
                      </a:r>
                      <a:r>
                        <a:rPr lang="en-US" sz="1200" dirty="0" err="1">
                          <a:solidFill>
                            <a:srgbClr val="4F6228"/>
                          </a:solidFill>
                          <a:effectLst/>
                          <a:latin typeface="Times New Roman"/>
                          <a:ea typeface="Times New Roman"/>
                          <a:cs typeface="Times New Roman"/>
                        </a:rPr>
                        <a:t>CoI</a:t>
                      </a:r>
                      <a:r>
                        <a:rPr lang="en-US" sz="1200" dirty="0">
                          <a:solidFill>
                            <a:srgbClr val="4F6228"/>
                          </a:solidFill>
                          <a:effectLst/>
                          <a:latin typeface="Times New Roman"/>
                          <a:ea typeface="Times New Roman"/>
                          <a:cs typeface="Times New Roman"/>
                        </a:rPr>
                        <a:t>-course outcomes relationships in online MBA courses? </a:t>
                      </a:r>
                      <a:r>
                        <a:rPr lang="es-CL" sz="1200" i="1" dirty="0">
                          <a:solidFill>
                            <a:srgbClr val="4F6228"/>
                          </a:solidFill>
                          <a:effectLst/>
                          <a:latin typeface="Times New Roman"/>
                          <a:ea typeface="Times New Roman"/>
                          <a:cs typeface="Times New Roman"/>
                        </a:rPr>
                        <a:t>The Internet and Higher Education</a:t>
                      </a:r>
                      <a:r>
                        <a:rPr lang="es-CL" sz="1200" dirty="0">
                          <a:solidFill>
                            <a:srgbClr val="4F6228"/>
                          </a:solidFill>
                          <a:effectLst/>
                          <a:latin typeface="Times New Roman"/>
                          <a:ea typeface="Times New Roman"/>
                          <a:cs typeface="Times New Roman"/>
                        </a:rPr>
                        <a:t>, </a:t>
                      </a:r>
                      <a:r>
                        <a:rPr lang="es-CL" sz="1200" i="1" dirty="0">
                          <a:solidFill>
                            <a:srgbClr val="4F6228"/>
                          </a:solidFill>
                          <a:effectLst/>
                          <a:latin typeface="Times New Roman"/>
                          <a:ea typeface="Times New Roman"/>
                          <a:cs typeface="Times New Roman"/>
                        </a:rPr>
                        <a:t>17</a:t>
                      </a:r>
                      <a:r>
                        <a:rPr lang="es-CL" sz="1200" dirty="0">
                          <a:solidFill>
                            <a:srgbClr val="4F6228"/>
                          </a:solidFill>
                          <a:effectLst/>
                          <a:latin typeface="Times New Roman"/>
                          <a:ea typeface="Times New Roman"/>
                          <a:cs typeface="Times New Roman"/>
                        </a:rPr>
                        <a:t>, 16–28. doi:10.1016/j.iheduc.2012.10.002</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New Roman"/>
                          <a:ea typeface="Times New Roman"/>
                          <a:cs typeface="Times New Roman"/>
                        </a:rPr>
                        <a:t> </a:t>
                      </a:r>
                      <a:r>
                        <a:rPr lang="en-US" sz="1200" b="1" dirty="0" smtClean="0">
                          <a:solidFill>
                            <a:srgbClr val="4F6228"/>
                          </a:solidFill>
                          <a:effectLst/>
                          <a:latin typeface="Times New Roman"/>
                          <a:ea typeface="Times New Roman"/>
                          <a:cs typeface="Times New Roman"/>
                        </a:rPr>
                        <a:t>6</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a:solidFill>
                            <a:srgbClr val="4F6228"/>
                          </a:solidFill>
                          <a:effectLst/>
                          <a:latin typeface="Times New Roman"/>
                          <a:ea typeface="Times New Roman"/>
                          <a:cs typeface="Times New Roman"/>
                        </a:rPr>
                        <a:t>Stein, D. S., </a:t>
                      </a:r>
                      <a:r>
                        <a:rPr lang="en-US" sz="1200" dirty="0" err="1">
                          <a:solidFill>
                            <a:srgbClr val="4F6228"/>
                          </a:solidFill>
                          <a:effectLst/>
                          <a:latin typeface="Times New Roman"/>
                          <a:ea typeface="Times New Roman"/>
                          <a:cs typeface="Times New Roman"/>
                        </a:rPr>
                        <a:t>Wanstreet</a:t>
                      </a:r>
                      <a:r>
                        <a:rPr lang="en-US" sz="1200" dirty="0">
                          <a:solidFill>
                            <a:srgbClr val="4F6228"/>
                          </a:solidFill>
                          <a:effectLst/>
                          <a:latin typeface="Times New Roman"/>
                          <a:ea typeface="Times New Roman"/>
                          <a:cs typeface="Times New Roman"/>
                        </a:rPr>
                        <a:t>, C. E., Slagle, P., </a:t>
                      </a:r>
                      <a:r>
                        <a:rPr lang="en-US" sz="1200" dirty="0" err="1">
                          <a:solidFill>
                            <a:srgbClr val="4F6228"/>
                          </a:solidFill>
                          <a:effectLst/>
                          <a:latin typeface="Times New Roman"/>
                          <a:ea typeface="Times New Roman"/>
                          <a:cs typeface="Times New Roman"/>
                        </a:rPr>
                        <a:t>Trinko</a:t>
                      </a:r>
                      <a:r>
                        <a:rPr lang="en-US" sz="1200" dirty="0">
                          <a:solidFill>
                            <a:srgbClr val="4F6228"/>
                          </a:solidFill>
                          <a:effectLst/>
                          <a:latin typeface="Times New Roman"/>
                          <a:ea typeface="Times New Roman"/>
                          <a:cs typeface="Times New Roman"/>
                        </a:rPr>
                        <a:t>, L. a., &amp; Lutz, M. (2013). From “hello” to higher-order thinking: The effect of coaching and feedback on online chats. </a:t>
                      </a:r>
                      <a:r>
                        <a:rPr lang="es-CL" sz="1200" i="1" dirty="0">
                          <a:solidFill>
                            <a:srgbClr val="4F6228"/>
                          </a:solidFill>
                          <a:effectLst/>
                          <a:latin typeface="Times New Roman"/>
                          <a:ea typeface="Times New Roman"/>
                          <a:cs typeface="Times New Roman"/>
                        </a:rPr>
                        <a:t>The Internet and Higher Education</a:t>
                      </a:r>
                      <a:r>
                        <a:rPr lang="es-CL" sz="1200" dirty="0">
                          <a:solidFill>
                            <a:srgbClr val="4F6228"/>
                          </a:solidFill>
                          <a:effectLst/>
                          <a:latin typeface="Times New Roman"/>
                          <a:ea typeface="Times New Roman"/>
                          <a:cs typeface="Times New Roman"/>
                        </a:rPr>
                        <a:t>, </a:t>
                      </a:r>
                      <a:r>
                        <a:rPr lang="es-CL" sz="1200" i="1" dirty="0">
                          <a:solidFill>
                            <a:srgbClr val="4F6228"/>
                          </a:solidFill>
                          <a:effectLst/>
                          <a:latin typeface="Times New Roman"/>
                          <a:ea typeface="Times New Roman"/>
                          <a:cs typeface="Times New Roman"/>
                        </a:rPr>
                        <a:t>16</a:t>
                      </a:r>
                      <a:r>
                        <a:rPr lang="es-CL" sz="1200" dirty="0">
                          <a:solidFill>
                            <a:srgbClr val="4F6228"/>
                          </a:solidFill>
                          <a:effectLst/>
                          <a:latin typeface="Times New Roman"/>
                          <a:ea typeface="Times New Roman"/>
                          <a:cs typeface="Times New Roman"/>
                        </a:rPr>
                        <a:t>, 78–84. doi:10.1016/j.iheduc.2012.03.001</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New Roman"/>
                          <a:ea typeface="Times New Roman"/>
                          <a:cs typeface="Times New Roman"/>
                        </a:rPr>
                        <a:t> </a:t>
                      </a:r>
                      <a:r>
                        <a:rPr lang="en-US" sz="1200" b="1" dirty="0" smtClean="0">
                          <a:solidFill>
                            <a:srgbClr val="4F6228"/>
                          </a:solidFill>
                          <a:effectLst/>
                          <a:latin typeface="Times New Roman"/>
                          <a:ea typeface="Times New Roman"/>
                          <a:cs typeface="Times New Roman"/>
                        </a:rPr>
                        <a:t>7</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a:solidFill>
                            <a:srgbClr val="4F6228"/>
                          </a:solidFill>
                          <a:effectLst/>
                          <a:latin typeface="Times New Roman"/>
                          <a:ea typeface="Times New Roman"/>
                          <a:cs typeface="Times New Roman"/>
                        </a:rPr>
                        <a:t>Garrison, D. R., &amp; </a:t>
                      </a:r>
                      <a:r>
                        <a:rPr lang="en-US" sz="1200" dirty="0" err="1">
                          <a:solidFill>
                            <a:srgbClr val="4F6228"/>
                          </a:solidFill>
                          <a:effectLst/>
                          <a:latin typeface="Times New Roman"/>
                          <a:ea typeface="Times New Roman"/>
                          <a:cs typeface="Times New Roman"/>
                        </a:rPr>
                        <a:t>Akyol</a:t>
                      </a:r>
                      <a:r>
                        <a:rPr lang="en-US" sz="1200" dirty="0">
                          <a:solidFill>
                            <a:srgbClr val="4F6228"/>
                          </a:solidFill>
                          <a:effectLst/>
                          <a:latin typeface="Times New Roman"/>
                          <a:ea typeface="Times New Roman"/>
                          <a:cs typeface="Times New Roman"/>
                        </a:rPr>
                        <a:t>, Z. (2013). Toward the development of a metacognition construct for communities of inquiry. </a:t>
                      </a:r>
                      <a:r>
                        <a:rPr lang="es-CL" sz="1200" i="1" dirty="0">
                          <a:solidFill>
                            <a:srgbClr val="4F6228"/>
                          </a:solidFill>
                          <a:effectLst/>
                          <a:latin typeface="Times New Roman"/>
                          <a:ea typeface="Times New Roman"/>
                          <a:cs typeface="Times New Roman"/>
                        </a:rPr>
                        <a:t>The Internet and Higher Education</a:t>
                      </a:r>
                      <a:r>
                        <a:rPr lang="es-CL" sz="1200" dirty="0">
                          <a:solidFill>
                            <a:srgbClr val="4F6228"/>
                          </a:solidFill>
                          <a:effectLst/>
                          <a:latin typeface="Times New Roman"/>
                          <a:ea typeface="Times New Roman"/>
                          <a:cs typeface="Times New Roman"/>
                        </a:rPr>
                        <a:t>, </a:t>
                      </a:r>
                      <a:r>
                        <a:rPr lang="es-CL" sz="1200" i="1" dirty="0">
                          <a:solidFill>
                            <a:srgbClr val="4F6228"/>
                          </a:solidFill>
                          <a:effectLst/>
                          <a:latin typeface="Times New Roman"/>
                          <a:ea typeface="Times New Roman"/>
                          <a:cs typeface="Times New Roman"/>
                        </a:rPr>
                        <a:t>17</a:t>
                      </a:r>
                      <a:r>
                        <a:rPr lang="es-CL" sz="1200" dirty="0">
                          <a:solidFill>
                            <a:srgbClr val="4F6228"/>
                          </a:solidFill>
                          <a:effectLst/>
                          <a:latin typeface="Times New Roman"/>
                          <a:ea typeface="Times New Roman"/>
                          <a:cs typeface="Times New Roman"/>
                        </a:rPr>
                        <a:t>, 84–89. doi:10.1016/j.iheduc.2012.11.005</a:t>
                      </a:r>
                      <a:endParaRPr lang="es-CL" sz="1200" dirty="0">
                        <a:solidFill>
                          <a:srgbClr val="365F91"/>
                        </a:solidFill>
                        <a:effectLst/>
                        <a:latin typeface="Cambria"/>
                        <a:ea typeface="ＭＳ 明朝"/>
                        <a:cs typeface="Times New Roman"/>
                      </a:endParaRPr>
                    </a:p>
                  </a:txBody>
                  <a:tcPr marL="68580" marR="68580" marT="0" marB="0"/>
                </a:tc>
              </a:tr>
              <a:tr h="370840">
                <a:tc>
                  <a:txBody>
                    <a:bodyPr/>
                    <a:lstStyle/>
                    <a:p>
                      <a:pPr marL="0" lvl="0" indent="0" algn="r">
                        <a:spcAft>
                          <a:spcPts val="0"/>
                        </a:spcAft>
                        <a:buFont typeface="+mj-lt"/>
                        <a:buNone/>
                      </a:pPr>
                      <a:r>
                        <a:rPr lang="en-US" sz="1200" b="1" dirty="0">
                          <a:solidFill>
                            <a:srgbClr val="4F6228"/>
                          </a:solidFill>
                          <a:effectLst/>
                          <a:latin typeface="Times New Roman"/>
                          <a:ea typeface="Times New Roman"/>
                          <a:cs typeface="Times New Roman"/>
                        </a:rPr>
                        <a:t> </a:t>
                      </a:r>
                      <a:r>
                        <a:rPr lang="en-US" sz="1200" b="1" dirty="0" smtClean="0">
                          <a:solidFill>
                            <a:srgbClr val="4F6228"/>
                          </a:solidFill>
                          <a:effectLst/>
                          <a:latin typeface="Times New Roman"/>
                          <a:ea typeface="Times New Roman"/>
                          <a:cs typeface="Times New Roman"/>
                        </a:rPr>
                        <a:t>8</a:t>
                      </a:r>
                      <a:endParaRPr lang="es-CL" sz="1200" b="1" dirty="0">
                        <a:solidFill>
                          <a:srgbClr val="4F6228"/>
                        </a:solidFill>
                        <a:effectLst/>
                        <a:latin typeface="Cambria"/>
                        <a:ea typeface="ＭＳ 明朝"/>
                        <a:cs typeface="Times New Roman"/>
                      </a:endParaRPr>
                    </a:p>
                  </a:txBody>
                  <a:tcPr marL="68580" marR="68580" marT="0" marB="0" anchor="ctr"/>
                </a:tc>
                <a:tc>
                  <a:txBody>
                    <a:bodyPr/>
                    <a:lstStyle/>
                    <a:p>
                      <a:pPr marL="111760" indent="0">
                        <a:spcAft>
                          <a:spcPts val="0"/>
                        </a:spcAft>
                        <a:buFont typeface="+mj-lt"/>
                        <a:buNone/>
                      </a:pPr>
                      <a:r>
                        <a:rPr lang="en-US" sz="1200" dirty="0" err="1">
                          <a:solidFill>
                            <a:srgbClr val="4F6228"/>
                          </a:solidFill>
                          <a:effectLst/>
                          <a:latin typeface="Times New Roman"/>
                          <a:ea typeface="Times New Roman"/>
                          <a:cs typeface="Times New Roman"/>
                        </a:rPr>
                        <a:t>Kozan</a:t>
                      </a:r>
                      <a:r>
                        <a:rPr lang="en-US" sz="1200" dirty="0">
                          <a:solidFill>
                            <a:srgbClr val="4F6228"/>
                          </a:solidFill>
                          <a:effectLst/>
                          <a:latin typeface="Times New Roman"/>
                          <a:ea typeface="Times New Roman"/>
                          <a:cs typeface="Times New Roman"/>
                        </a:rPr>
                        <a:t>, K., &amp; Richardson, J. C. (2014). Interrelationships between and among social, teaching, and cognitive presence. The Internet and Higher Education, 21, 68–73.</a:t>
                      </a:r>
                      <a:r>
                        <a:rPr lang="en-US" sz="1200" dirty="0">
                          <a:solidFill>
                            <a:srgbClr val="365F91"/>
                          </a:solidFill>
                          <a:effectLst/>
                          <a:latin typeface="Times"/>
                          <a:ea typeface="ＭＳ 明朝"/>
                          <a:cs typeface="Times New Roman"/>
                        </a:rPr>
                        <a:t> </a:t>
                      </a:r>
                      <a:r>
                        <a:rPr lang="en-US" sz="1200" dirty="0">
                          <a:solidFill>
                            <a:srgbClr val="4F6228"/>
                          </a:solidFill>
                          <a:effectLst/>
                          <a:latin typeface="Times New Roman"/>
                          <a:ea typeface="Times New Roman"/>
                          <a:cs typeface="Times New Roman"/>
                        </a:rPr>
                        <a:t>doi:10.1016/j.iheduc.2013.10.007</a:t>
                      </a:r>
                      <a:endParaRPr lang="es-CL" sz="1200" dirty="0">
                        <a:solidFill>
                          <a:srgbClr val="365F91"/>
                        </a:solidFill>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900724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Ejemplo de Revisión Sistemática aplicada a la </a:t>
            </a:r>
            <a:r>
              <a:rPr lang="es-ES" dirty="0" err="1" smtClean="0"/>
              <a:t>CoI</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29023096"/>
              </p:ext>
            </p:extLst>
          </p:nvPr>
        </p:nvGraphicFramePr>
        <p:xfrm>
          <a:off x="762000" y="685800"/>
          <a:ext cx="7482408" cy="5074361"/>
        </p:xfrm>
        <a:graphic>
          <a:graphicData uri="http://schemas.openxmlformats.org/drawingml/2006/table">
            <a:tbl>
              <a:tblPr firstRow="1" bandRow="1">
                <a:tableStyleId>{5C22544A-7EE6-4342-B048-85BDC9FD1C3A}</a:tableStyleId>
              </a:tblPr>
              <a:tblGrid>
                <a:gridCol w="2494136"/>
                <a:gridCol w="2494136"/>
                <a:gridCol w="2494136"/>
              </a:tblGrid>
              <a:tr h="366936">
                <a:tc>
                  <a:txBody>
                    <a:bodyPr/>
                    <a:lstStyle/>
                    <a:p>
                      <a:pPr algn="ctr">
                        <a:spcAft>
                          <a:spcPts val="0"/>
                        </a:spcAft>
                      </a:pPr>
                      <a:r>
                        <a:rPr lang="en-US" sz="1400" b="0" dirty="0">
                          <a:solidFill>
                            <a:srgbClr val="FFFFFF"/>
                          </a:solidFill>
                          <a:effectLst/>
                          <a:latin typeface="+mj-lt"/>
                          <a:ea typeface="ＭＳ 明朝"/>
                          <a:cs typeface="Times New Roman"/>
                        </a:rPr>
                        <a:t>Reference</a:t>
                      </a:r>
                      <a:endParaRPr lang="es-ES_tradnl" sz="1400" b="0" dirty="0">
                        <a:solidFill>
                          <a:srgbClr val="365F91"/>
                        </a:solidFill>
                        <a:effectLst/>
                        <a:latin typeface="+mj-lt"/>
                        <a:ea typeface="ＭＳ 明朝"/>
                        <a:cs typeface="Times New Roman"/>
                      </a:endParaRPr>
                    </a:p>
                  </a:txBody>
                  <a:tcPr marL="68580" marR="68580" marT="0" marB="0"/>
                </a:tc>
                <a:tc gridSpan="2">
                  <a:txBody>
                    <a:bodyPr/>
                    <a:lstStyle/>
                    <a:p>
                      <a:pPr algn="ctr">
                        <a:spcAft>
                          <a:spcPts val="0"/>
                        </a:spcAft>
                      </a:pPr>
                      <a:r>
                        <a:rPr lang="en-US" sz="1400" b="0" dirty="0">
                          <a:solidFill>
                            <a:srgbClr val="FFFFFF"/>
                          </a:solidFill>
                          <a:effectLst/>
                          <a:latin typeface="+mj-lt"/>
                          <a:ea typeface="ＭＳ 明朝"/>
                          <a:cs typeface="Times New Roman"/>
                        </a:rPr>
                        <a:t>Theoretical Background</a:t>
                      </a:r>
                      <a:endParaRPr lang="es-ES_tradnl" sz="1400" b="0" dirty="0">
                        <a:solidFill>
                          <a:srgbClr val="365F91"/>
                        </a:solidFill>
                        <a:effectLst/>
                        <a:latin typeface="+mj-lt"/>
                        <a:ea typeface="ＭＳ 明朝"/>
                        <a:cs typeface="Times New Roman"/>
                      </a:endParaRPr>
                    </a:p>
                  </a:txBody>
                  <a:tcPr marL="68580" marR="68580" marT="0" marB="0"/>
                </a:tc>
                <a:tc hMerge="1">
                  <a:txBody>
                    <a:bodyPr/>
                    <a:lstStyle/>
                    <a:p>
                      <a:endParaRPr lang="es-ES" sz="1400" dirty="0"/>
                    </a:p>
                  </a:txBody>
                  <a:tcPr/>
                </a:tc>
              </a:tr>
              <a:tr h="1828126">
                <a:tc>
                  <a:txBody>
                    <a:bodyPr/>
                    <a:lstStyle/>
                    <a:p>
                      <a:pPr marL="304800" indent="-304800">
                        <a:spcAft>
                          <a:spcPts val="0"/>
                        </a:spcAft>
                      </a:pPr>
                      <a:r>
                        <a:rPr lang="en-US" sz="1400" b="1">
                          <a:solidFill>
                            <a:srgbClr val="4F6228"/>
                          </a:solidFill>
                          <a:effectLst/>
                          <a:latin typeface="Times"/>
                          <a:ea typeface="ＭＳ 明朝"/>
                          <a:cs typeface="Times New Roman"/>
                        </a:rPr>
                        <a:t>Rourke, L., &amp; Kanuka, H.</a:t>
                      </a:r>
                      <a:r>
                        <a:rPr lang="en-US" sz="1400">
                          <a:solidFill>
                            <a:srgbClr val="4F6228"/>
                          </a:solidFill>
                          <a:effectLst/>
                          <a:latin typeface="Times"/>
                          <a:ea typeface="ＭＳ 明朝"/>
                          <a:cs typeface="Times New Roman"/>
                        </a:rPr>
                        <a:t> (2009). Learning in Communities of Inquiry: A Review of the Literature. </a:t>
                      </a:r>
                      <a:r>
                        <a:rPr lang="en-US" sz="1400" i="1">
                          <a:solidFill>
                            <a:srgbClr val="4F6228"/>
                          </a:solidFill>
                          <a:effectLst/>
                          <a:latin typeface="Times"/>
                          <a:ea typeface="ＭＳ 明朝"/>
                          <a:cs typeface="Times New Roman"/>
                        </a:rPr>
                        <a:t>Journal of Distance Education</a:t>
                      </a:r>
                      <a:r>
                        <a:rPr lang="en-US" sz="1400">
                          <a:solidFill>
                            <a:srgbClr val="4F6228"/>
                          </a:solidFill>
                          <a:effectLst/>
                          <a:latin typeface="Times"/>
                          <a:ea typeface="ＭＳ 明朝"/>
                          <a:cs typeface="Times New Roman"/>
                        </a:rPr>
                        <a:t>, 23(1), 19–48.</a:t>
                      </a:r>
                      <a:endParaRPr lang="es-ES_tradnl" sz="1400">
                        <a:solidFill>
                          <a:srgbClr val="365F91"/>
                        </a:solidFill>
                        <a:effectLst/>
                        <a:latin typeface="Cambria"/>
                        <a:ea typeface="ＭＳ 明朝"/>
                        <a:cs typeface="Times New Roman"/>
                      </a:endParaRPr>
                    </a:p>
                  </a:txBody>
                  <a:tcPr marL="68580" marR="68580" marT="0" marB="0"/>
                </a:tc>
                <a:tc>
                  <a:txBody>
                    <a:bodyPr/>
                    <a:lstStyle/>
                    <a:p>
                      <a:pPr>
                        <a:spcAft>
                          <a:spcPts val="0"/>
                        </a:spcAft>
                      </a:pPr>
                      <a:r>
                        <a:rPr lang="en-US" sz="1400" b="0">
                          <a:solidFill>
                            <a:srgbClr val="4F6228"/>
                          </a:solidFill>
                          <a:effectLst/>
                          <a:latin typeface="Cambria"/>
                          <a:ea typeface="ＭＳ 明朝"/>
                          <a:cs typeface="Cambria"/>
                        </a:rPr>
                        <a:t>CP: Cognitive presence is understood as the extent to which participants are able to construct meaning through sustained communication.</a:t>
                      </a:r>
                      <a:endParaRPr lang="es-ES_tradnl" sz="1400" b="0">
                        <a:solidFill>
                          <a:srgbClr val="365F91"/>
                        </a:solidFill>
                        <a:effectLst/>
                        <a:latin typeface="Cambria"/>
                        <a:ea typeface="ＭＳ 明朝"/>
                        <a:cs typeface="Cambria"/>
                      </a:endParaRPr>
                    </a:p>
                  </a:txBody>
                  <a:tcPr marL="68580" marR="68580" marT="0" marB="0"/>
                </a:tc>
                <a:tc>
                  <a:txBody>
                    <a:bodyPr/>
                    <a:lstStyle/>
                    <a:p>
                      <a:pPr>
                        <a:spcAft>
                          <a:spcPts val="0"/>
                        </a:spcAft>
                      </a:pPr>
                      <a:r>
                        <a:rPr lang="en-US" sz="1400" b="0">
                          <a:solidFill>
                            <a:srgbClr val="4F6228"/>
                          </a:solidFill>
                          <a:effectLst/>
                          <a:latin typeface="Cambria"/>
                          <a:ea typeface="ＭＳ 明朝"/>
                          <a:cs typeface="Cambria"/>
                        </a:rPr>
                        <a:t>C+T: The approach taken by this study examines exclusively the relationship between CoI literature and evidences of meaningful learning, thus it does not analyze particular interaction between CP and TP.</a:t>
                      </a:r>
                      <a:endParaRPr lang="es-ES_tradnl" sz="1400" b="0">
                        <a:solidFill>
                          <a:srgbClr val="365F91"/>
                        </a:solidFill>
                        <a:effectLst/>
                        <a:latin typeface="Cambria"/>
                        <a:ea typeface="ＭＳ 明朝"/>
                        <a:cs typeface="Cambria"/>
                      </a:endParaRPr>
                    </a:p>
                  </a:txBody>
                  <a:tcPr marL="68580" marR="68580" marT="0" marB="0"/>
                </a:tc>
              </a:tr>
              <a:tr h="2879299">
                <a:tc gridSpan="2">
                  <a:txBody>
                    <a:bodyPr/>
                    <a:lstStyle/>
                    <a:p>
                      <a:pPr marL="304800" indent="-304800"/>
                      <a:r>
                        <a:rPr lang="es-CL" sz="1400" b="0" i="1" dirty="0">
                          <a:solidFill>
                            <a:srgbClr val="365F91"/>
                          </a:solidFill>
                          <a:effectLst/>
                          <a:latin typeface="Cambria"/>
                          <a:ea typeface="Times New Roman"/>
                          <a:cs typeface="Cambria"/>
                        </a:rPr>
                        <a:t>This research focuses on a deep critical review of the </a:t>
                      </a:r>
                      <a:r>
                        <a:rPr lang="en-US" sz="1400" b="0" i="1" dirty="0">
                          <a:solidFill>
                            <a:srgbClr val="365F91"/>
                          </a:solidFill>
                          <a:effectLst/>
                          <a:latin typeface="Cambria"/>
                          <a:ea typeface="Times New Roman"/>
                          <a:cs typeface="Cambria"/>
                        </a:rPr>
                        <a:t>assertions and evidence provided by research literature for one of </a:t>
                      </a:r>
                      <a:r>
                        <a:rPr lang="en-US" sz="1400" b="0" i="1" dirty="0" err="1">
                          <a:solidFill>
                            <a:srgbClr val="365F91"/>
                          </a:solidFill>
                          <a:effectLst/>
                          <a:latin typeface="Cambria"/>
                          <a:ea typeface="Times New Roman"/>
                          <a:cs typeface="Cambria"/>
                        </a:rPr>
                        <a:t>CoI</a:t>
                      </a:r>
                      <a:r>
                        <a:rPr lang="en-US" sz="1400" b="0" i="1" dirty="0">
                          <a:solidFill>
                            <a:srgbClr val="365F91"/>
                          </a:solidFill>
                          <a:effectLst/>
                          <a:latin typeface="Cambria"/>
                          <a:ea typeface="Times New Roman"/>
                          <a:cs typeface="Cambria"/>
                        </a:rPr>
                        <a:t> framework’s central claims in</a:t>
                      </a:r>
                      <a:r>
                        <a:rPr lang="es-CL" sz="1400" b="0" i="1" dirty="0">
                          <a:solidFill>
                            <a:srgbClr val="365F91"/>
                          </a:solidFill>
                          <a:effectLst/>
                          <a:latin typeface="Cambria"/>
                          <a:ea typeface="Times New Roman"/>
                          <a:cs typeface="Cambria"/>
                        </a:rPr>
                        <a:t> Garrison et al. (1999, 2000) seminal work, mainly that in an educational environment where the three dimensions described by this framework are fully present, these can account for deep meaningful learning.</a:t>
                      </a:r>
                      <a:endParaRPr lang="es-ES_tradnl" sz="1400" b="0" dirty="0">
                        <a:solidFill>
                          <a:srgbClr val="365F91"/>
                        </a:solidFill>
                        <a:effectLst/>
                        <a:latin typeface="Cambria"/>
                        <a:ea typeface="Calibri"/>
                        <a:cs typeface="Cambria"/>
                      </a:endParaRPr>
                    </a:p>
                    <a:p>
                      <a:r>
                        <a:rPr lang="es-CL" sz="1400" b="0" i="1" dirty="0">
                          <a:solidFill>
                            <a:srgbClr val="365F91"/>
                          </a:solidFill>
                          <a:effectLst/>
                          <a:latin typeface="Cambria"/>
                          <a:ea typeface="Times New Roman"/>
                          <a:cs typeface="Cambria"/>
                        </a:rPr>
                        <a:t> 122 citations in Google Scholar </a:t>
                      </a:r>
                      <a:r>
                        <a:rPr lang="en-US" sz="1400" b="0" i="1" dirty="0">
                          <a:solidFill>
                            <a:srgbClr val="365F91"/>
                          </a:solidFill>
                          <a:effectLst/>
                          <a:latin typeface="Cambria"/>
                          <a:ea typeface="Times New Roman"/>
                          <a:cs typeface="Cambria"/>
                        </a:rPr>
                        <a:t>(as of 7/18/14)</a:t>
                      </a:r>
                      <a:endParaRPr lang="es-ES_tradnl" sz="1400" b="0" dirty="0">
                        <a:solidFill>
                          <a:srgbClr val="365F91"/>
                        </a:solidFill>
                        <a:effectLst/>
                        <a:latin typeface="Cambria"/>
                        <a:ea typeface="Calibri"/>
                        <a:cs typeface="Cambria"/>
                      </a:endParaRPr>
                    </a:p>
                  </a:txBody>
                  <a:tcPr marL="68580" marR="68580" marT="0" marB="0"/>
                </a:tc>
                <a:tc hMerge="1">
                  <a:txBody>
                    <a:bodyPr/>
                    <a:lstStyle/>
                    <a:p>
                      <a:pPr>
                        <a:spcAft>
                          <a:spcPts val="0"/>
                        </a:spcAft>
                      </a:pPr>
                      <a:endParaRPr lang="es-ES_tradnl" sz="1400" dirty="0">
                        <a:solidFill>
                          <a:srgbClr val="365F91"/>
                        </a:solidFill>
                        <a:effectLst/>
                        <a:latin typeface="Cambria"/>
                        <a:ea typeface="ＭＳ 明朝"/>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365F91"/>
                          </a:solidFill>
                          <a:effectLst/>
                          <a:latin typeface="Cambria"/>
                          <a:ea typeface="ＭＳ 明朝"/>
                          <a:cs typeface="Cambria"/>
                        </a:rPr>
                        <a:t> </a:t>
                      </a:r>
                      <a:r>
                        <a:rPr lang="en-US" sz="1400" b="0" dirty="0" smtClean="0">
                          <a:solidFill>
                            <a:srgbClr val="365F91"/>
                          </a:solidFill>
                          <a:effectLst/>
                          <a:latin typeface="Cambria"/>
                          <a:ea typeface="ＭＳ 明朝"/>
                          <a:cs typeface="Cambria"/>
                        </a:rPr>
                        <a:t>TP: Teaching presence is understood as the responsibilities of the instructor expressed through the areas of design, facilitation and direct instruction.</a:t>
                      </a:r>
                      <a:endParaRPr lang="es-ES_tradnl" sz="1400" b="0" dirty="0" smtClean="0">
                        <a:solidFill>
                          <a:srgbClr val="365F91"/>
                        </a:solidFill>
                        <a:effectLst/>
                        <a:latin typeface="Cambria"/>
                        <a:ea typeface="ＭＳ 明朝"/>
                        <a:cs typeface="Cambria"/>
                      </a:endParaRPr>
                    </a:p>
                    <a:p>
                      <a:pPr>
                        <a:spcAft>
                          <a:spcPts val="0"/>
                        </a:spcAft>
                      </a:pPr>
                      <a:endParaRPr lang="es-ES_tradnl" sz="1400" b="0" dirty="0">
                        <a:solidFill>
                          <a:srgbClr val="365F91"/>
                        </a:solidFill>
                        <a:effectLst/>
                        <a:latin typeface="Cambria"/>
                        <a:ea typeface="ＭＳ 明朝"/>
                        <a:cs typeface="Cambria"/>
                      </a:endParaRPr>
                    </a:p>
                  </a:txBody>
                  <a:tcPr marL="68580" marR="68580" marT="0" marB="0"/>
                </a:tc>
              </a:tr>
            </a:tbl>
          </a:graphicData>
        </a:graphic>
      </p:graphicFrame>
    </p:spTree>
    <p:extLst>
      <p:ext uri="{BB962C8B-B14F-4D97-AF65-F5344CB8AC3E}">
        <p14:creationId xmlns:p14="http://schemas.microsoft.com/office/powerpoint/2010/main" val="2425417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Method</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92258815"/>
              </p:ext>
            </p:extLst>
          </p:nvPr>
        </p:nvGraphicFramePr>
        <p:xfrm>
          <a:off x="683569" y="-1"/>
          <a:ext cx="7632848" cy="6022633"/>
        </p:xfrm>
        <a:graphic>
          <a:graphicData uri="http://schemas.openxmlformats.org/drawingml/2006/table">
            <a:tbl>
              <a:tblPr firstRow="1" bandRow="1">
                <a:tableStyleId>{5C22544A-7EE6-4342-B048-85BDC9FD1C3A}</a:tableStyleId>
              </a:tblPr>
              <a:tblGrid>
                <a:gridCol w="7632848"/>
              </a:tblGrid>
              <a:tr h="438010">
                <a:tc>
                  <a:txBody>
                    <a:bodyPr/>
                    <a:lstStyle/>
                    <a:p>
                      <a:endParaRPr lang="es-ES" sz="1800" dirty="0"/>
                    </a:p>
                  </a:txBody>
                  <a:tcPr/>
                </a:tc>
              </a:tr>
              <a:tr h="5584623">
                <a:tc>
                  <a:txBody>
                    <a:bodyPr/>
                    <a:lstStyle/>
                    <a:p>
                      <a:pPr>
                        <a:spcAft>
                          <a:spcPts val="0"/>
                        </a:spcAft>
                      </a:pPr>
                      <a:endParaRPr lang="en-US" sz="1800" b="0" dirty="0" smtClean="0">
                        <a:solidFill>
                          <a:srgbClr val="4F6228"/>
                        </a:solidFill>
                        <a:effectLst/>
                        <a:latin typeface="Cambria"/>
                        <a:ea typeface="ＭＳ 明朝"/>
                        <a:cs typeface="Times New Roman"/>
                      </a:endParaRPr>
                    </a:p>
                    <a:p>
                      <a:pPr>
                        <a:spcAft>
                          <a:spcPts val="0"/>
                        </a:spcAft>
                      </a:pPr>
                      <a:endParaRPr lang="en-US" sz="1800" b="0" dirty="0" smtClean="0">
                        <a:solidFill>
                          <a:srgbClr val="4F6228"/>
                        </a:solidFill>
                        <a:effectLst/>
                        <a:latin typeface="Cambria"/>
                        <a:ea typeface="ＭＳ 明朝"/>
                        <a:cs typeface="Times New Roman"/>
                      </a:endParaRPr>
                    </a:p>
                    <a:p>
                      <a:pPr>
                        <a:spcAft>
                          <a:spcPts val="0"/>
                        </a:spcAft>
                      </a:pPr>
                      <a:r>
                        <a:rPr lang="en-US" sz="1800" b="0" dirty="0" smtClean="0">
                          <a:solidFill>
                            <a:srgbClr val="4F6228"/>
                          </a:solidFill>
                          <a:effectLst/>
                          <a:latin typeface="Cambria"/>
                          <a:ea typeface="ＭＳ 明朝"/>
                          <a:cs typeface="Times New Roman"/>
                        </a:rPr>
                        <a:t>Literature </a:t>
                      </a:r>
                      <a:r>
                        <a:rPr lang="en-US" sz="1800" b="0" dirty="0">
                          <a:solidFill>
                            <a:srgbClr val="4F6228"/>
                          </a:solidFill>
                          <a:effectLst/>
                          <a:latin typeface="Cambria"/>
                          <a:ea typeface="ＭＳ 明朝"/>
                          <a:cs typeface="Times New Roman"/>
                        </a:rPr>
                        <a:t>review </a:t>
                      </a:r>
                      <a:r>
                        <a:rPr lang="en-US" sz="1800" b="0" dirty="0" smtClean="0">
                          <a:solidFill>
                            <a:srgbClr val="4F6228"/>
                          </a:solidFill>
                          <a:effectLst/>
                          <a:latin typeface="Cambria"/>
                          <a:ea typeface="ＭＳ 明朝"/>
                          <a:cs typeface="Times New Roman"/>
                        </a:rPr>
                        <a:t>with </a:t>
                      </a:r>
                      <a:r>
                        <a:rPr lang="en-US" sz="1800" b="0" i="1" dirty="0" err="1" smtClean="0">
                          <a:solidFill>
                            <a:srgbClr val="4F6228"/>
                          </a:solidFill>
                          <a:effectLst/>
                          <a:latin typeface="Cambria"/>
                          <a:ea typeface="ＭＳ 明朝"/>
                          <a:cs typeface="Times New Roman"/>
                        </a:rPr>
                        <a:t>multivocal</a:t>
                      </a:r>
                      <a:r>
                        <a:rPr lang="en-US" sz="1800" b="0" dirty="0" smtClean="0">
                          <a:solidFill>
                            <a:srgbClr val="4F6228"/>
                          </a:solidFill>
                          <a:effectLst/>
                          <a:latin typeface="Cambria"/>
                          <a:ea typeface="ＭＳ 明朝"/>
                          <a:cs typeface="Times New Roman"/>
                        </a:rPr>
                        <a:t> approach (Ogawa </a:t>
                      </a:r>
                      <a:r>
                        <a:rPr lang="en-US" sz="1800" b="0" dirty="0">
                          <a:solidFill>
                            <a:srgbClr val="4F6228"/>
                          </a:solidFill>
                          <a:effectLst/>
                          <a:latin typeface="Cambria"/>
                          <a:ea typeface="ＭＳ 明朝"/>
                          <a:cs typeface="Times New Roman"/>
                        </a:rPr>
                        <a:t>&amp; </a:t>
                      </a:r>
                      <a:r>
                        <a:rPr lang="en-US" sz="1800" b="0" dirty="0" err="1" smtClean="0">
                          <a:solidFill>
                            <a:srgbClr val="4F6228"/>
                          </a:solidFill>
                          <a:effectLst/>
                          <a:latin typeface="Cambria"/>
                          <a:ea typeface="ＭＳ 明朝"/>
                          <a:cs typeface="Times New Roman"/>
                        </a:rPr>
                        <a:t>Malen</a:t>
                      </a:r>
                      <a:r>
                        <a:rPr lang="en-US" sz="1800" b="0" dirty="0" smtClean="0">
                          <a:solidFill>
                            <a:srgbClr val="4F6228"/>
                          </a:solidFill>
                          <a:effectLst/>
                          <a:latin typeface="Cambria"/>
                          <a:ea typeface="ＭＳ 明朝"/>
                          <a:cs typeface="Times New Roman"/>
                        </a:rPr>
                        <a:t>,</a:t>
                      </a:r>
                      <a:r>
                        <a:rPr lang="en-US" sz="1800" b="0" baseline="0" dirty="0" smtClean="0">
                          <a:solidFill>
                            <a:srgbClr val="4F6228"/>
                          </a:solidFill>
                          <a:effectLst/>
                          <a:latin typeface="Cambria"/>
                          <a:ea typeface="ＭＳ 明朝"/>
                          <a:cs typeface="Times New Roman"/>
                        </a:rPr>
                        <a:t> </a:t>
                      </a:r>
                      <a:r>
                        <a:rPr lang="en-US" sz="1800" b="0" dirty="0" smtClean="0">
                          <a:solidFill>
                            <a:srgbClr val="4F6228"/>
                          </a:solidFill>
                          <a:effectLst/>
                          <a:latin typeface="Cambria"/>
                          <a:ea typeface="ＭＳ 明朝"/>
                          <a:cs typeface="Times New Roman"/>
                        </a:rPr>
                        <a:t>1991), analyzing </a:t>
                      </a:r>
                      <a:r>
                        <a:rPr lang="en-US" sz="1800" b="0" dirty="0">
                          <a:solidFill>
                            <a:srgbClr val="4F6228"/>
                          </a:solidFill>
                          <a:effectLst/>
                          <a:latin typeface="Cambria"/>
                          <a:ea typeface="ＭＳ 明朝"/>
                          <a:cs typeface="Times New Roman"/>
                        </a:rPr>
                        <a:t>mixes of quantitative and qualitative studies and for which they adapted exploratory study case (Gall, Gall &amp; Borg, 2006). </a:t>
                      </a:r>
                      <a:r>
                        <a:rPr lang="en-US" sz="1800" b="0" dirty="0" smtClean="0">
                          <a:solidFill>
                            <a:srgbClr val="4F6228"/>
                          </a:solidFill>
                          <a:effectLst/>
                          <a:latin typeface="Cambria"/>
                          <a:ea typeface="ＭＳ 明朝"/>
                          <a:cs typeface="Times New Roman"/>
                        </a:rPr>
                        <a:t>Method </a:t>
                      </a:r>
                      <a:r>
                        <a:rPr lang="en-US" sz="1800" b="0" dirty="0">
                          <a:solidFill>
                            <a:srgbClr val="4F6228"/>
                          </a:solidFill>
                          <a:effectLst/>
                          <a:latin typeface="Cambria"/>
                          <a:ea typeface="ＭＳ 明朝"/>
                          <a:cs typeface="Times New Roman"/>
                        </a:rPr>
                        <a:t>is described in eight steps: defining focus; searching the relevant literature in three academic databases; using Google Scholar to identify the keystone articles and the 235 articles that referenced them; classifying these articles by reviewing their abstracts, categorizing them as theoretical, review, or empirical, and identifying the 48 that contained empirical evidence on student learning; building a summary database; identifying the conceptual constructs present, that is </a:t>
                      </a:r>
                      <a:r>
                        <a:rPr lang="en-US" sz="1800" b="0" i="1" dirty="0">
                          <a:solidFill>
                            <a:srgbClr val="4F6228"/>
                          </a:solidFill>
                          <a:effectLst/>
                          <a:latin typeface="Cambria"/>
                          <a:ea typeface="ＭＳ 明朝"/>
                          <a:cs typeface="Times New Roman"/>
                        </a:rPr>
                        <a:t>meaningful learning </a:t>
                      </a:r>
                      <a:r>
                        <a:rPr lang="en-US" sz="1800" b="0" dirty="0">
                          <a:solidFill>
                            <a:srgbClr val="4F6228"/>
                          </a:solidFill>
                          <a:effectLst/>
                          <a:latin typeface="Cambria"/>
                          <a:ea typeface="ＭＳ 明朝"/>
                          <a:cs typeface="Times New Roman"/>
                        </a:rPr>
                        <a:t>(dependent variable) solely on the basis of learning outcomes not processes, and TP, SP and CP (independent variables); comparing the empirical evidence on students’ meaningful learning in </a:t>
                      </a:r>
                      <a:r>
                        <a:rPr lang="en-US" sz="1800" b="0" dirty="0" err="1">
                          <a:solidFill>
                            <a:srgbClr val="4F6228"/>
                          </a:solidFill>
                          <a:effectLst/>
                          <a:latin typeface="Cambria"/>
                          <a:ea typeface="ＭＳ 明朝"/>
                          <a:cs typeface="Times New Roman"/>
                        </a:rPr>
                        <a:t>CoI</a:t>
                      </a:r>
                      <a:r>
                        <a:rPr lang="en-US" sz="1800" b="0" dirty="0">
                          <a:solidFill>
                            <a:srgbClr val="4F6228"/>
                          </a:solidFill>
                          <a:effectLst/>
                          <a:latin typeface="Cambria"/>
                          <a:ea typeface="ＭＳ 明朝"/>
                          <a:cs typeface="Times New Roman"/>
                        </a:rPr>
                        <a:t> studies with other studies on the subject; discussing the results of this literature review with peers, most significantly with progenitors of </a:t>
                      </a:r>
                      <a:r>
                        <a:rPr lang="en-US" sz="1800" b="0" dirty="0" err="1">
                          <a:solidFill>
                            <a:srgbClr val="4F6228"/>
                          </a:solidFill>
                          <a:effectLst/>
                          <a:latin typeface="Cambria"/>
                          <a:ea typeface="ＭＳ 明朝"/>
                          <a:cs typeface="Times New Roman"/>
                        </a:rPr>
                        <a:t>CoI</a:t>
                      </a:r>
                      <a:r>
                        <a:rPr lang="en-US" sz="1800" b="0" dirty="0">
                          <a:solidFill>
                            <a:srgbClr val="4F6228"/>
                          </a:solidFill>
                          <a:effectLst/>
                          <a:latin typeface="Cambria"/>
                          <a:ea typeface="ＭＳ 明朝"/>
                          <a:cs typeface="Times New Roman"/>
                        </a:rPr>
                        <a:t>, and requesting their expert evaluation and suggestions. </a:t>
                      </a:r>
                      <a:endParaRPr lang="es-ES_tradnl" sz="1800" b="0" dirty="0">
                        <a:solidFill>
                          <a:srgbClr val="365F91"/>
                        </a:solidFill>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73405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Results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81539109"/>
              </p:ext>
            </p:extLst>
          </p:nvPr>
        </p:nvGraphicFramePr>
        <p:xfrm>
          <a:off x="755576" y="1"/>
          <a:ext cx="7560840" cy="5663514"/>
        </p:xfrm>
        <a:graphic>
          <a:graphicData uri="http://schemas.openxmlformats.org/drawingml/2006/table">
            <a:tbl>
              <a:tblPr firstRow="1" bandRow="1">
                <a:tableStyleId>{5C22544A-7EE6-4342-B048-85BDC9FD1C3A}</a:tableStyleId>
              </a:tblPr>
              <a:tblGrid>
                <a:gridCol w="7560840"/>
              </a:tblGrid>
              <a:tr h="333014">
                <a:tc>
                  <a:txBody>
                    <a:bodyPr/>
                    <a:lstStyle/>
                    <a:p>
                      <a:endParaRPr lang="es-ES" sz="1600" b="0" dirty="0">
                        <a:latin typeface="Cambria"/>
                        <a:cs typeface="Cambria"/>
                      </a:endParaRPr>
                    </a:p>
                  </a:txBody>
                  <a:tcPr/>
                </a:tc>
              </a:tr>
              <a:tr h="5328234">
                <a:tc>
                  <a:txBody>
                    <a:bodyPr/>
                    <a:lstStyle/>
                    <a:p>
                      <a:pPr>
                        <a:spcAft>
                          <a:spcPts val="0"/>
                        </a:spcAft>
                      </a:pPr>
                      <a:r>
                        <a:rPr lang="en-US" sz="1600" b="0" dirty="0" smtClean="0">
                          <a:solidFill>
                            <a:srgbClr val="365F91"/>
                          </a:solidFill>
                          <a:effectLst/>
                          <a:latin typeface="Cambria"/>
                          <a:ea typeface="ＭＳ 明朝"/>
                          <a:cs typeface="Cambria"/>
                        </a:rPr>
                        <a:t>Focus </a:t>
                      </a:r>
                      <a:r>
                        <a:rPr lang="en-US" sz="1600" b="0" dirty="0">
                          <a:solidFill>
                            <a:srgbClr val="365F91"/>
                          </a:solidFill>
                          <a:effectLst/>
                          <a:latin typeface="Cambria"/>
                          <a:ea typeface="ＭＳ 明朝"/>
                          <a:cs typeface="Cambria"/>
                        </a:rPr>
                        <a:t>of </a:t>
                      </a:r>
                      <a:r>
                        <a:rPr lang="en-US" sz="1600" b="0" dirty="0" smtClean="0">
                          <a:solidFill>
                            <a:srgbClr val="365F91"/>
                          </a:solidFill>
                          <a:effectLst/>
                          <a:latin typeface="Cambria"/>
                          <a:ea typeface="ＭＳ 明朝"/>
                          <a:cs typeface="Cambria"/>
                        </a:rPr>
                        <a:t>studies: CP </a:t>
                      </a:r>
                      <a:r>
                        <a:rPr lang="en-US" sz="1600" b="0" dirty="0">
                          <a:solidFill>
                            <a:srgbClr val="365F91"/>
                          </a:solidFill>
                          <a:effectLst/>
                          <a:latin typeface="Cambria"/>
                          <a:ea typeface="ＭＳ 明朝"/>
                          <a:cs typeface="Cambria"/>
                        </a:rPr>
                        <a:t>(26), </a:t>
                      </a:r>
                      <a:r>
                        <a:rPr lang="en-US" sz="1600" b="0" dirty="0" smtClean="0">
                          <a:solidFill>
                            <a:srgbClr val="365F91"/>
                          </a:solidFill>
                          <a:effectLst/>
                          <a:latin typeface="Cambria"/>
                          <a:ea typeface="ＭＳ 明朝"/>
                          <a:cs typeface="Cambria"/>
                        </a:rPr>
                        <a:t>SP </a:t>
                      </a:r>
                      <a:r>
                        <a:rPr lang="en-US" sz="1600" b="0" dirty="0">
                          <a:solidFill>
                            <a:srgbClr val="365F91"/>
                          </a:solidFill>
                          <a:effectLst/>
                          <a:latin typeface="Cambria"/>
                          <a:ea typeface="ＭＳ 明朝"/>
                          <a:cs typeface="Cambria"/>
                        </a:rPr>
                        <a:t>(24), TP (23), </a:t>
                      </a:r>
                      <a:r>
                        <a:rPr lang="en-US" sz="1600" b="0" dirty="0" smtClean="0">
                          <a:solidFill>
                            <a:srgbClr val="365F91"/>
                          </a:solidFill>
                          <a:effectLst/>
                          <a:latin typeface="Cambria"/>
                          <a:ea typeface="ＭＳ 明朝"/>
                          <a:cs typeface="Cambria"/>
                        </a:rPr>
                        <a:t>Learning </a:t>
                      </a:r>
                      <a:r>
                        <a:rPr lang="en-US" sz="1600" b="0" dirty="0">
                          <a:solidFill>
                            <a:srgbClr val="365F91"/>
                          </a:solidFill>
                          <a:effectLst/>
                          <a:latin typeface="Cambria"/>
                          <a:ea typeface="ＭＳ 明朝"/>
                          <a:cs typeface="Cambria"/>
                        </a:rPr>
                        <a:t>(5). </a:t>
                      </a:r>
                      <a:r>
                        <a:rPr lang="en-US" sz="1600" b="0" dirty="0" smtClean="0">
                          <a:solidFill>
                            <a:srgbClr val="365F91"/>
                          </a:solidFill>
                          <a:effectLst/>
                          <a:latin typeface="Cambria"/>
                          <a:ea typeface="ＭＳ 明朝"/>
                          <a:cs typeface="Cambria"/>
                        </a:rPr>
                        <a:t>48 </a:t>
                      </a:r>
                      <a:r>
                        <a:rPr lang="en-US" sz="1600" b="0" dirty="0">
                          <a:solidFill>
                            <a:srgbClr val="365F91"/>
                          </a:solidFill>
                          <a:effectLst/>
                          <a:latin typeface="Cambria"/>
                          <a:ea typeface="ＭＳ 明朝"/>
                          <a:cs typeface="Cambria"/>
                        </a:rPr>
                        <a:t>studies are </a:t>
                      </a:r>
                      <a:r>
                        <a:rPr lang="en-US" sz="1600" b="0" dirty="0" smtClean="0">
                          <a:solidFill>
                            <a:srgbClr val="365F91"/>
                          </a:solidFill>
                          <a:effectLst/>
                          <a:latin typeface="Cambria"/>
                          <a:ea typeface="ＭＳ 明朝"/>
                          <a:cs typeface="Cambria"/>
                        </a:rPr>
                        <a:t>empirical, 5 theoretical, 2 review. Those </a:t>
                      </a:r>
                      <a:r>
                        <a:rPr lang="en-US" sz="1600" b="0" dirty="0">
                          <a:solidFill>
                            <a:srgbClr val="365F91"/>
                          </a:solidFill>
                          <a:effectLst/>
                          <a:latin typeface="Cambria"/>
                          <a:ea typeface="ＭＳ 明朝"/>
                          <a:cs typeface="Cambria"/>
                        </a:rPr>
                        <a:t>studies that specifically probed Learning, </a:t>
                      </a:r>
                      <a:r>
                        <a:rPr lang="en-US" sz="1600" b="0" dirty="0" smtClean="0">
                          <a:solidFill>
                            <a:srgbClr val="365F91"/>
                          </a:solidFill>
                          <a:effectLst/>
                          <a:latin typeface="Cambria"/>
                          <a:ea typeface="ＭＳ 明朝"/>
                          <a:cs typeface="Cambria"/>
                        </a:rPr>
                        <a:t>their </a:t>
                      </a:r>
                      <a:r>
                        <a:rPr lang="en-US" sz="1600" b="0" dirty="0">
                          <a:solidFill>
                            <a:srgbClr val="365F91"/>
                          </a:solidFill>
                          <a:effectLst/>
                          <a:latin typeface="Cambria"/>
                          <a:ea typeface="ＭＳ 明朝"/>
                          <a:cs typeface="Cambria"/>
                        </a:rPr>
                        <a:t>evidence relies </a:t>
                      </a:r>
                      <a:r>
                        <a:rPr lang="en-US" sz="1600" b="0" dirty="0" smtClean="0">
                          <a:solidFill>
                            <a:srgbClr val="365F91"/>
                          </a:solidFill>
                          <a:effectLst/>
                          <a:latin typeface="Cambria"/>
                          <a:ea typeface="ＭＳ 明朝"/>
                          <a:cs typeface="Cambria"/>
                        </a:rPr>
                        <a:t>1</a:t>
                      </a:r>
                      <a:r>
                        <a:rPr lang="en-US" sz="1600" b="0" baseline="30000" dirty="0" smtClean="0">
                          <a:solidFill>
                            <a:srgbClr val="365F91"/>
                          </a:solidFill>
                          <a:effectLst/>
                          <a:latin typeface="Cambria"/>
                          <a:ea typeface="ＭＳ 明朝"/>
                          <a:cs typeface="Cambria"/>
                        </a:rPr>
                        <a:t>st</a:t>
                      </a:r>
                      <a:r>
                        <a:rPr lang="en-US" sz="1600" b="0" dirty="0" smtClean="0">
                          <a:solidFill>
                            <a:srgbClr val="365F91"/>
                          </a:solidFill>
                          <a:effectLst/>
                          <a:latin typeface="Cambria"/>
                          <a:ea typeface="ＭＳ 明朝"/>
                          <a:cs typeface="Cambria"/>
                        </a:rPr>
                        <a:t> solely </a:t>
                      </a:r>
                      <a:r>
                        <a:rPr lang="en-US" sz="1600" b="0" dirty="0">
                          <a:solidFill>
                            <a:srgbClr val="365F91"/>
                          </a:solidFill>
                          <a:effectLst/>
                          <a:latin typeface="Cambria"/>
                          <a:ea typeface="ＭＳ 明朝"/>
                          <a:cs typeface="Cambria"/>
                        </a:rPr>
                        <a:t>on students’ perceptions </a:t>
                      </a:r>
                      <a:r>
                        <a:rPr lang="en-US" sz="1600" b="0" dirty="0" smtClean="0">
                          <a:solidFill>
                            <a:srgbClr val="365F91"/>
                          </a:solidFill>
                          <a:effectLst/>
                          <a:latin typeface="Cambria"/>
                          <a:ea typeface="ＭＳ 明朝"/>
                          <a:cs typeface="Cambria"/>
                        </a:rPr>
                        <a:t>2</a:t>
                      </a:r>
                      <a:r>
                        <a:rPr lang="en-US" sz="1600" b="0" baseline="30000" dirty="0" smtClean="0">
                          <a:solidFill>
                            <a:srgbClr val="365F91"/>
                          </a:solidFill>
                          <a:effectLst/>
                          <a:latin typeface="Cambria"/>
                          <a:ea typeface="ＭＳ 明朝"/>
                          <a:cs typeface="Cambria"/>
                        </a:rPr>
                        <a:t>nd</a:t>
                      </a:r>
                      <a:r>
                        <a:rPr lang="en-US" sz="1600" b="0" dirty="0" smtClean="0">
                          <a:solidFill>
                            <a:srgbClr val="365F91"/>
                          </a:solidFill>
                          <a:effectLst/>
                          <a:latin typeface="Cambria"/>
                          <a:ea typeface="ＭＳ 明朝"/>
                          <a:cs typeface="Cambria"/>
                        </a:rPr>
                        <a:t> even </a:t>
                      </a:r>
                      <a:r>
                        <a:rPr lang="en-US" sz="1600" b="0" dirty="0">
                          <a:solidFill>
                            <a:srgbClr val="365F91"/>
                          </a:solidFill>
                          <a:effectLst/>
                          <a:latin typeface="Cambria"/>
                          <a:ea typeface="ＭＳ 明朝"/>
                          <a:cs typeface="Cambria"/>
                        </a:rPr>
                        <a:t>on those grounds, they acknowledge lower-order cognitive skills rather than higher-order as meaningful learning implies. Literature on Learning referenced in the article discusses to what extent self-reports on learning may not be fully reliable measure for learning (with a medium correlation with learning outcomes). </a:t>
                      </a:r>
                      <a:r>
                        <a:rPr lang="en-US" sz="1600" b="0" dirty="0" smtClean="0">
                          <a:solidFill>
                            <a:srgbClr val="365F91"/>
                          </a:solidFill>
                          <a:effectLst/>
                          <a:latin typeface="Cambria"/>
                          <a:ea typeface="ＭＳ 明朝"/>
                          <a:cs typeface="Cambria"/>
                        </a:rPr>
                        <a:t>Survey </a:t>
                      </a:r>
                      <a:r>
                        <a:rPr lang="en-US" sz="1600" b="0" dirty="0">
                          <a:solidFill>
                            <a:srgbClr val="365F91"/>
                          </a:solidFill>
                          <a:effectLst/>
                          <a:latin typeface="Cambria"/>
                          <a:ea typeface="ＭＳ 明朝"/>
                          <a:cs typeface="Cambria"/>
                        </a:rPr>
                        <a:t>instrument used for </a:t>
                      </a:r>
                      <a:r>
                        <a:rPr lang="en-US" sz="1600" b="0" dirty="0" smtClean="0">
                          <a:solidFill>
                            <a:srgbClr val="365F91"/>
                          </a:solidFill>
                          <a:effectLst/>
                          <a:latin typeface="Cambria"/>
                          <a:ea typeface="ＭＳ 明朝"/>
                          <a:cs typeface="Cambria"/>
                        </a:rPr>
                        <a:t>self</a:t>
                      </a:r>
                      <a:r>
                        <a:rPr lang="en-US" sz="1600" b="0" dirty="0">
                          <a:solidFill>
                            <a:srgbClr val="365F91"/>
                          </a:solidFill>
                          <a:effectLst/>
                          <a:latin typeface="Cambria"/>
                          <a:ea typeface="ＭＳ 明朝"/>
                          <a:cs typeface="Cambria"/>
                        </a:rPr>
                        <a:t>-reports is </a:t>
                      </a:r>
                      <a:r>
                        <a:rPr lang="en-US" sz="1600" b="0" dirty="0" smtClean="0">
                          <a:solidFill>
                            <a:srgbClr val="365F91"/>
                          </a:solidFill>
                          <a:effectLst/>
                          <a:latin typeface="Cambria"/>
                          <a:ea typeface="ＭＳ 明朝"/>
                          <a:cs typeface="Cambria"/>
                        </a:rPr>
                        <a:t>suspected </a:t>
                      </a:r>
                      <a:r>
                        <a:rPr lang="en-US" sz="1600" b="0" dirty="0">
                          <a:solidFill>
                            <a:srgbClr val="365F91"/>
                          </a:solidFill>
                          <a:effectLst/>
                          <a:latin typeface="Cambria"/>
                          <a:ea typeface="ＭＳ 明朝"/>
                          <a:cs typeface="Cambria"/>
                        </a:rPr>
                        <a:t>to contain </a:t>
                      </a:r>
                      <a:r>
                        <a:rPr lang="en-US" sz="1600" b="0" dirty="0" smtClean="0">
                          <a:solidFill>
                            <a:srgbClr val="365F91"/>
                          </a:solidFill>
                          <a:effectLst/>
                          <a:latin typeface="Cambria"/>
                          <a:ea typeface="ＭＳ 明朝"/>
                          <a:cs typeface="Cambria"/>
                        </a:rPr>
                        <a:t>ambiguous items, insufficient </a:t>
                      </a:r>
                      <a:r>
                        <a:rPr lang="en-US" sz="1600" b="0" dirty="0">
                          <a:solidFill>
                            <a:srgbClr val="365F91"/>
                          </a:solidFill>
                          <a:effectLst/>
                          <a:latin typeface="Cambria"/>
                          <a:ea typeface="ＭＳ 明朝"/>
                          <a:cs typeface="Cambria"/>
                        </a:rPr>
                        <a:t>to coherently represent the construct —learning— that the framework builds on. </a:t>
                      </a:r>
                      <a:r>
                        <a:rPr lang="en-US" sz="1600" b="0" dirty="0" err="1" smtClean="0">
                          <a:solidFill>
                            <a:srgbClr val="365F91"/>
                          </a:solidFill>
                          <a:effectLst/>
                          <a:latin typeface="Cambria"/>
                          <a:ea typeface="ＭＳ 明朝"/>
                          <a:cs typeface="Cambria"/>
                        </a:rPr>
                        <a:t>CoI</a:t>
                      </a:r>
                      <a:r>
                        <a:rPr lang="en-US" sz="1600" b="0" dirty="0" smtClean="0">
                          <a:solidFill>
                            <a:srgbClr val="365F91"/>
                          </a:solidFill>
                          <a:effectLst/>
                          <a:latin typeface="Cambria"/>
                          <a:ea typeface="ＭＳ 明朝"/>
                          <a:cs typeface="Cambria"/>
                        </a:rPr>
                        <a:t> </a:t>
                      </a:r>
                      <a:r>
                        <a:rPr lang="en-US" sz="1600" b="0" dirty="0">
                          <a:solidFill>
                            <a:srgbClr val="365F91"/>
                          </a:solidFill>
                          <a:effectLst/>
                          <a:latin typeface="Cambria"/>
                          <a:ea typeface="ＭＳ 明朝"/>
                          <a:cs typeface="Cambria"/>
                        </a:rPr>
                        <a:t>framework has failed as a program of research and as an e-learning model. They argue in favor of the greater reliability of other instruments that the literature on learning research favors, such as Concept-Mapping and Test Blueprinting. </a:t>
                      </a:r>
                      <a:endParaRPr lang="en-US" sz="1600" b="0" dirty="0" smtClean="0">
                        <a:solidFill>
                          <a:srgbClr val="365F91"/>
                        </a:solidFill>
                        <a:effectLst/>
                        <a:latin typeface="Cambria"/>
                        <a:ea typeface="ＭＳ 明朝"/>
                        <a:cs typeface="Cambria"/>
                      </a:endParaRPr>
                    </a:p>
                    <a:p>
                      <a:pPr>
                        <a:spcAft>
                          <a:spcPts val="0"/>
                        </a:spcAft>
                      </a:pPr>
                      <a:r>
                        <a:rPr lang="en-US" sz="1600" b="0" dirty="0" smtClean="0">
                          <a:solidFill>
                            <a:srgbClr val="365F91"/>
                          </a:solidFill>
                          <a:effectLst/>
                          <a:latin typeface="Cambria"/>
                          <a:ea typeface="ＭＳ 明朝"/>
                          <a:cs typeface="Cambria"/>
                        </a:rPr>
                        <a:t>CP </a:t>
                      </a:r>
                      <a:r>
                        <a:rPr lang="en-US" sz="1600" b="0" dirty="0">
                          <a:solidFill>
                            <a:srgbClr val="365F91"/>
                          </a:solidFill>
                          <a:effectLst/>
                          <a:latin typeface="Cambria"/>
                          <a:ea typeface="ＭＳ 明朝"/>
                          <a:cs typeface="Cambria"/>
                        </a:rPr>
                        <a:t>has been overstated in most studies, since it should comprise the four phases of critical inquiry and yet 50% of the coding is for exploration, 20% is for integration, 10% for triggering events (puzzlement) and only 5% for resolution. In this statement </a:t>
                      </a:r>
                      <a:r>
                        <a:rPr lang="en-US" sz="1600" b="0" dirty="0" err="1">
                          <a:solidFill>
                            <a:srgbClr val="365F91"/>
                          </a:solidFill>
                          <a:effectLst/>
                          <a:latin typeface="Cambria"/>
                          <a:ea typeface="ＭＳ 明朝"/>
                          <a:cs typeface="Cambria"/>
                        </a:rPr>
                        <a:t>Rourke</a:t>
                      </a:r>
                      <a:r>
                        <a:rPr lang="en-US" sz="1600" b="0" dirty="0">
                          <a:solidFill>
                            <a:srgbClr val="365F91"/>
                          </a:solidFill>
                          <a:effectLst/>
                          <a:latin typeface="Cambria"/>
                          <a:ea typeface="ＭＳ 明朝"/>
                          <a:cs typeface="Cambria"/>
                        </a:rPr>
                        <a:t> and </a:t>
                      </a:r>
                      <a:r>
                        <a:rPr lang="en-US" sz="1600" b="0" dirty="0" err="1">
                          <a:solidFill>
                            <a:srgbClr val="365F91"/>
                          </a:solidFill>
                          <a:effectLst/>
                          <a:latin typeface="Cambria"/>
                          <a:ea typeface="ＭＳ 明朝"/>
                          <a:cs typeface="Cambria"/>
                        </a:rPr>
                        <a:t>Kanuka</a:t>
                      </a:r>
                      <a:r>
                        <a:rPr lang="en-US" sz="1600" b="0" dirty="0">
                          <a:solidFill>
                            <a:srgbClr val="365F91"/>
                          </a:solidFill>
                          <a:effectLst/>
                          <a:latin typeface="Cambria"/>
                          <a:ea typeface="ＭＳ 明朝"/>
                          <a:cs typeface="Cambria"/>
                        </a:rPr>
                        <a:t> (2009) are not sufficiently clear, where the problem would exactly rest. Finally they argue that </a:t>
                      </a:r>
                      <a:r>
                        <a:rPr lang="en-US" sz="1600" b="0" dirty="0" err="1">
                          <a:solidFill>
                            <a:srgbClr val="365F91"/>
                          </a:solidFill>
                          <a:effectLst/>
                          <a:latin typeface="Cambria"/>
                          <a:ea typeface="ＭＳ 明朝"/>
                          <a:cs typeface="Cambria"/>
                        </a:rPr>
                        <a:t>CoI</a:t>
                      </a:r>
                      <a:r>
                        <a:rPr lang="en-US" sz="1600" b="0" dirty="0">
                          <a:solidFill>
                            <a:srgbClr val="365F91"/>
                          </a:solidFill>
                          <a:effectLst/>
                          <a:latin typeface="Cambria"/>
                          <a:ea typeface="ＭＳ 明朝"/>
                          <a:cs typeface="Cambria"/>
                        </a:rPr>
                        <a:t> is unable to engender deep and meaningful learning on theoretical grounds, putting forth other authors that assert that this can occur only if there is student assessment, reduction of content and confrontation of misconceptions. These, they argue rarely occur in sufficient degrees in e-learning practices.</a:t>
                      </a:r>
                      <a:endParaRPr lang="es-ES_tradnl" sz="1600" b="0" dirty="0">
                        <a:solidFill>
                          <a:srgbClr val="365F91"/>
                        </a:solidFill>
                        <a:effectLst/>
                        <a:latin typeface="Cambria"/>
                        <a:ea typeface="ＭＳ 明朝"/>
                        <a:cs typeface="Cambria"/>
                      </a:endParaRPr>
                    </a:p>
                  </a:txBody>
                  <a:tcPr marL="68580" marR="68580" marT="0" marB="0"/>
                </a:tc>
              </a:tr>
            </a:tbl>
          </a:graphicData>
        </a:graphic>
      </p:graphicFrame>
    </p:spTree>
    <p:extLst>
      <p:ext uri="{BB962C8B-B14F-4D97-AF65-F5344CB8AC3E}">
        <p14:creationId xmlns:p14="http://schemas.microsoft.com/office/powerpoint/2010/main" val="216595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782960"/>
          </a:xfrm>
        </p:spPr>
        <p:txBody>
          <a:bodyPr/>
          <a:lstStyle/>
          <a:p>
            <a:r>
              <a:rPr lang="es-ES_tradnl" dirty="0" smtClean="0"/>
              <a:t>Introducción</a:t>
            </a:r>
            <a:endParaRPr lang="es-ES_tradnl" dirty="0"/>
          </a:p>
        </p:txBody>
      </p:sp>
      <p:sp>
        <p:nvSpPr>
          <p:cNvPr id="3075" name="Rectangle 3"/>
          <p:cNvSpPr>
            <a:spLocks noGrp="1" noChangeArrowheads="1"/>
          </p:cNvSpPr>
          <p:nvPr>
            <p:ph type="subTitle" idx="1"/>
          </p:nvPr>
        </p:nvSpPr>
        <p:spPr/>
        <p:txBody>
          <a:bodyPr/>
          <a:lstStyle/>
          <a:p>
            <a:endParaRPr lang="es-ES_tradnl" dirty="0"/>
          </a:p>
        </p:txBody>
      </p:sp>
    </p:spTree>
    <p:extLst>
      <p:ext uri="{BB962C8B-B14F-4D97-AF65-F5344CB8AC3E}">
        <p14:creationId xmlns:p14="http://schemas.microsoft.com/office/powerpoint/2010/main" val="2050469154"/>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4213" y="7651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4000" b="0" i="0" u="none" strike="noStrike" kern="0" cap="none" spc="0" normalizeH="0" baseline="0" noProof="0" dirty="0" smtClean="0">
              <a:ln>
                <a:noFill/>
              </a:ln>
              <a:solidFill>
                <a:srgbClr val="92D050"/>
              </a:solidFill>
              <a:effectLst/>
              <a:uLnTx/>
              <a:uFillTx/>
              <a:latin typeface="+mj-lt"/>
              <a:ea typeface="+mj-ea"/>
              <a:cs typeface="+mj-cs"/>
            </a:endParaRPr>
          </a:p>
        </p:txBody>
      </p:sp>
      <p:sp>
        <p:nvSpPr>
          <p:cNvPr id="18" name="Flecha derecha 17"/>
          <p:cNvSpPr/>
          <p:nvPr/>
        </p:nvSpPr>
        <p:spPr bwMode="auto">
          <a:xfrm>
            <a:off x="685800" y="5943600"/>
            <a:ext cx="8305800" cy="762000"/>
          </a:xfrm>
          <a:prstGeom prst="rightArrow">
            <a:avLst/>
          </a:prstGeom>
          <a:gradFill flip="none" rotWithShape="1">
            <a:gsLst>
              <a:gs pos="0">
                <a:schemeClr val="accent2">
                  <a:tint val="100000"/>
                  <a:shade val="100000"/>
                  <a:satMod val="130000"/>
                  <a:alpha val="34000"/>
                </a:schemeClr>
              </a:gs>
              <a:gs pos="100000">
                <a:schemeClr val="accent2">
                  <a:tint val="50000"/>
                  <a:shade val="100000"/>
                  <a:satMod val="350000"/>
                  <a:alpha val="34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eaLnBrk="0" hangingPunct="0"/>
            <a:r>
              <a:rPr lang="en-US" sz="1900" dirty="0" smtClean="0">
                <a:solidFill>
                  <a:srgbClr val="FFFFFF"/>
                </a:solidFill>
                <a:effectLst>
                  <a:outerShdw blurRad="146050" dist="25400" dir="2700000" sx="101000" sy="101000" algn="tl" rotWithShape="0">
                    <a:srgbClr val="000000">
                      <a:alpha val="96000"/>
                    </a:srgbClr>
                  </a:outerShdw>
                </a:effectLst>
                <a:latin typeface="Arial" pitchFamily="-45" charset="0"/>
                <a:ea typeface="ＭＳ Ｐゴシック" pitchFamily="-45" charset="-128"/>
                <a:cs typeface="ＭＳ Ｐゴシック" pitchFamily="-45" charset="-128"/>
              </a:rPr>
              <a:t>Time factor</a:t>
            </a:r>
            <a:endParaRPr lang="en-US" sz="1900" dirty="0">
              <a:solidFill>
                <a:srgbClr val="FFFFFF"/>
              </a:solidFill>
              <a:effectLst>
                <a:outerShdw blurRad="146050" dist="25400" dir="2700000" sx="101000" sy="101000" algn="tl" rotWithShape="0">
                  <a:srgbClr val="000000">
                    <a:alpha val="96000"/>
                  </a:srgbClr>
                </a:outerShdw>
              </a:effectLst>
              <a:latin typeface="Arial" pitchFamily="-45" charset="0"/>
              <a:ea typeface="ＭＳ Ｐゴシック" pitchFamily="-45" charset="-128"/>
              <a:cs typeface="ＭＳ Ｐゴシック" pitchFamily="-45" charset="-128"/>
            </a:endParaRPr>
          </a:p>
        </p:txBody>
      </p:sp>
      <p:sp>
        <p:nvSpPr>
          <p:cNvPr id="11" name="Llamada ovalada 10"/>
          <p:cNvSpPr/>
          <p:nvPr/>
        </p:nvSpPr>
        <p:spPr bwMode="auto">
          <a:xfrm>
            <a:off x="7524328" y="6019800"/>
            <a:ext cx="1219200" cy="533400"/>
          </a:xfrm>
          <a:prstGeom prst="wedgeEllipseCallout">
            <a:avLst>
              <a:gd name="adj1" fmla="val -35337"/>
              <a:gd name="adj2" fmla="val 94144"/>
            </a:avLst>
          </a:prstGeom>
          <a:gradFill flip="none" rotWithShape="1">
            <a:gsLst>
              <a:gs pos="0">
                <a:schemeClr val="accent2">
                  <a:tint val="100000"/>
                  <a:shade val="100000"/>
                  <a:satMod val="130000"/>
                  <a:alpha val="21000"/>
                </a:schemeClr>
              </a:gs>
              <a:gs pos="100000">
                <a:schemeClr val="accent2">
                  <a:tint val="50000"/>
                  <a:shade val="100000"/>
                  <a:satMod val="350000"/>
                  <a:alpha val="21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12" name="Llamada ovalada 11"/>
          <p:cNvSpPr/>
          <p:nvPr/>
        </p:nvSpPr>
        <p:spPr bwMode="auto">
          <a:xfrm>
            <a:off x="6171864" y="6019800"/>
            <a:ext cx="1219200" cy="533400"/>
          </a:xfrm>
          <a:prstGeom prst="wedgeEllipseCallout">
            <a:avLst>
              <a:gd name="adj1" fmla="val 46412"/>
              <a:gd name="adj2" fmla="val 83596"/>
            </a:avLst>
          </a:prstGeom>
          <a:gradFill flip="none" rotWithShape="1">
            <a:gsLst>
              <a:gs pos="0">
                <a:schemeClr val="accent2">
                  <a:tint val="100000"/>
                  <a:shade val="100000"/>
                  <a:satMod val="130000"/>
                  <a:alpha val="76000"/>
                </a:schemeClr>
              </a:gs>
              <a:gs pos="100000">
                <a:schemeClr val="accent2">
                  <a:tint val="50000"/>
                  <a:shade val="100000"/>
                  <a:satMod val="350000"/>
                  <a:alpha val="76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13" name="Llamada ovalada 12"/>
          <p:cNvSpPr/>
          <p:nvPr/>
        </p:nvSpPr>
        <p:spPr bwMode="auto">
          <a:xfrm>
            <a:off x="3466932" y="5981700"/>
            <a:ext cx="1219200" cy="533400"/>
          </a:xfrm>
          <a:prstGeom prst="wedgeEllipseCallout">
            <a:avLst>
              <a:gd name="adj1" fmla="val -35337"/>
              <a:gd name="adj2" fmla="val 94144"/>
            </a:avLst>
          </a:prstGeom>
          <a:gradFill flip="none" rotWithShape="1">
            <a:gsLst>
              <a:gs pos="0">
                <a:schemeClr val="accent2">
                  <a:tint val="100000"/>
                  <a:shade val="100000"/>
                  <a:satMod val="130000"/>
                  <a:alpha val="56000"/>
                </a:schemeClr>
              </a:gs>
              <a:gs pos="100000">
                <a:schemeClr val="accent2">
                  <a:tint val="50000"/>
                  <a:shade val="100000"/>
                  <a:satMod val="350000"/>
                  <a:alpha val="56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14" name="Llamada ovalada 13"/>
          <p:cNvSpPr/>
          <p:nvPr/>
        </p:nvSpPr>
        <p:spPr bwMode="auto">
          <a:xfrm>
            <a:off x="762000" y="5981700"/>
            <a:ext cx="1219200" cy="533400"/>
          </a:xfrm>
          <a:prstGeom prst="wedgeEllipseCallout">
            <a:avLst>
              <a:gd name="adj1" fmla="val 35205"/>
              <a:gd name="adj2" fmla="val 97158"/>
            </a:avLst>
          </a:prstGeom>
          <a:gradFill flip="none" rotWithShape="1">
            <a:gsLst>
              <a:gs pos="0">
                <a:schemeClr val="accent2">
                  <a:tint val="100000"/>
                  <a:shade val="100000"/>
                  <a:satMod val="130000"/>
                  <a:alpha val="15000"/>
                </a:schemeClr>
              </a:gs>
              <a:gs pos="100000">
                <a:schemeClr val="accent2">
                  <a:tint val="50000"/>
                  <a:shade val="100000"/>
                  <a:satMod val="350000"/>
                  <a:alpha val="15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15" name="Llamada ovalada 14"/>
          <p:cNvSpPr/>
          <p:nvPr/>
        </p:nvSpPr>
        <p:spPr bwMode="auto">
          <a:xfrm>
            <a:off x="4819398" y="5981700"/>
            <a:ext cx="1219200" cy="533400"/>
          </a:xfrm>
          <a:prstGeom prst="wedgeEllipseCallout">
            <a:avLst>
              <a:gd name="adj1" fmla="val -35337"/>
              <a:gd name="adj2" fmla="val 94144"/>
            </a:avLst>
          </a:prstGeom>
          <a:gradFill flip="none" rotWithShape="1">
            <a:gsLst>
              <a:gs pos="0">
                <a:schemeClr val="accent2">
                  <a:tint val="100000"/>
                  <a:shade val="100000"/>
                  <a:satMod val="130000"/>
                  <a:alpha val="40000"/>
                </a:schemeClr>
              </a:gs>
              <a:gs pos="100000">
                <a:schemeClr val="accent2">
                  <a:tint val="50000"/>
                  <a:shade val="100000"/>
                  <a:satMod val="350000"/>
                  <a:alpha val="40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16" name="Llamada ovalada 15"/>
          <p:cNvSpPr/>
          <p:nvPr/>
        </p:nvSpPr>
        <p:spPr bwMode="auto">
          <a:xfrm>
            <a:off x="2114466" y="5981700"/>
            <a:ext cx="1219200" cy="533400"/>
          </a:xfrm>
          <a:prstGeom prst="wedgeEllipseCallout">
            <a:avLst>
              <a:gd name="adj1" fmla="val -35337"/>
              <a:gd name="adj2" fmla="val 9414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45" charset="0"/>
              <a:ea typeface="ＭＳ Ｐゴシック" pitchFamily="-45" charset="-128"/>
              <a:cs typeface="ＭＳ Ｐゴシック" pitchFamily="-45" charset="-128"/>
            </a:endParaRPr>
          </a:p>
        </p:txBody>
      </p:sp>
      <p:sp>
        <p:nvSpPr>
          <p:cNvPr id="2" name="Título 1"/>
          <p:cNvSpPr>
            <a:spLocks noGrp="1"/>
          </p:cNvSpPr>
          <p:nvPr>
            <p:ph type="title"/>
          </p:nvPr>
        </p:nvSpPr>
        <p:spPr>
          <a:xfrm>
            <a:off x="685800" y="44624"/>
            <a:ext cx="7772400" cy="1143000"/>
          </a:xfrm>
        </p:spPr>
        <p:txBody>
          <a:bodyPr/>
          <a:lstStyle/>
          <a:p>
            <a:r>
              <a:rPr lang="es-ES" dirty="0" err="1" smtClean="0">
                <a:solidFill>
                  <a:srgbClr val="92D050"/>
                </a:solidFill>
              </a:rPr>
              <a:t>Background</a:t>
            </a:r>
            <a:endParaRPr lang="es-CL" dirty="0"/>
          </a:p>
        </p:txBody>
      </p:sp>
      <p:sp>
        <p:nvSpPr>
          <p:cNvPr id="17" name="CuadroTexto 16"/>
          <p:cNvSpPr txBox="1"/>
          <p:nvPr/>
        </p:nvSpPr>
        <p:spPr>
          <a:xfrm>
            <a:off x="539552" y="4149080"/>
            <a:ext cx="3024336" cy="830997"/>
          </a:xfrm>
          <a:prstGeom prst="rect">
            <a:avLst/>
          </a:prstGeom>
          <a:noFill/>
        </p:spPr>
        <p:txBody>
          <a:bodyPr wrap="square" rtlCol="0">
            <a:spAutoFit/>
          </a:bodyPr>
          <a:lstStyle/>
          <a:p>
            <a:r>
              <a:rPr lang="es-ES_tradnl" sz="1200" dirty="0">
                <a:solidFill>
                  <a:schemeClr val="accent1">
                    <a:lumMod val="75000"/>
                  </a:schemeClr>
                </a:solidFill>
              </a:rPr>
              <a:t>(</a:t>
            </a:r>
            <a:r>
              <a:rPr lang="es-ES_tradnl" sz="1200" dirty="0" err="1">
                <a:solidFill>
                  <a:schemeClr val="accent1">
                    <a:lumMod val="75000"/>
                  </a:schemeClr>
                </a:solidFill>
              </a:rPr>
              <a:t>Garrison</a:t>
            </a:r>
            <a:r>
              <a:rPr lang="es-ES_tradnl" sz="1200" dirty="0">
                <a:solidFill>
                  <a:schemeClr val="accent1">
                    <a:lumMod val="75000"/>
                  </a:schemeClr>
                </a:solidFill>
              </a:rPr>
              <a:t> &amp; Anderson, 2005, 2010; Bustos</a:t>
            </a:r>
            <a:r>
              <a:rPr lang="es-ES_tradnl" sz="1200" dirty="0" smtClean="0">
                <a:solidFill>
                  <a:schemeClr val="accent1">
                    <a:lumMod val="75000"/>
                  </a:schemeClr>
                </a:solidFill>
              </a:rPr>
              <a:t>, Coll, &amp; Engel, 2009; </a:t>
            </a:r>
            <a:r>
              <a:rPr lang="es-ES_tradnl" sz="1200" dirty="0" err="1" smtClean="0">
                <a:solidFill>
                  <a:schemeClr val="accent1">
                    <a:lumMod val="75000"/>
                  </a:schemeClr>
                </a:solidFill>
              </a:rPr>
              <a:t>Coll</a:t>
            </a:r>
            <a:r>
              <a:rPr lang="es-ES_tradnl" sz="1200" dirty="0" smtClean="0">
                <a:solidFill>
                  <a:schemeClr val="accent1">
                    <a:lumMod val="75000"/>
                  </a:schemeClr>
                </a:solidFill>
              </a:rPr>
              <a:t>, De </a:t>
            </a:r>
            <a:r>
              <a:rPr lang="es-ES_tradnl" sz="1200" dirty="0" err="1" smtClean="0">
                <a:solidFill>
                  <a:schemeClr val="accent1">
                    <a:lumMod val="75000"/>
                  </a:schemeClr>
                </a:solidFill>
              </a:rPr>
              <a:t>Gispert</a:t>
            </a:r>
            <a:r>
              <a:rPr lang="es-ES_tradnl" sz="1200" dirty="0" smtClean="0">
                <a:solidFill>
                  <a:schemeClr val="accent1">
                    <a:lumMod val="75000"/>
                  </a:schemeClr>
                </a:solidFill>
              </a:rPr>
              <a:t>, &amp; </a:t>
            </a:r>
            <a:r>
              <a:rPr lang="es-ES_tradnl" sz="1200" dirty="0" err="1" smtClean="0">
                <a:solidFill>
                  <a:schemeClr val="accent1">
                    <a:lumMod val="75000"/>
                  </a:schemeClr>
                </a:solidFill>
              </a:rPr>
              <a:t>Rochera</a:t>
            </a:r>
            <a:r>
              <a:rPr lang="es-ES_tradnl" sz="1200" dirty="0" smtClean="0">
                <a:solidFill>
                  <a:schemeClr val="accent1">
                    <a:lumMod val="75000"/>
                  </a:schemeClr>
                </a:solidFill>
              </a:rPr>
              <a:t>, 2010;</a:t>
            </a:r>
            <a:br>
              <a:rPr lang="es-ES_tradnl" sz="1200" dirty="0" smtClean="0">
                <a:solidFill>
                  <a:schemeClr val="accent1">
                    <a:lumMod val="75000"/>
                  </a:schemeClr>
                </a:solidFill>
              </a:rPr>
            </a:br>
            <a:r>
              <a:rPr lang="es-ES_tradnl" sz="1200" dirty="0" err="1" smtClean="0">
                <a:solidFill>
                  <a:schemeClr val="accent1">
                    <a:lumMod val="75000"/>
                  </a:schemeClr>
                </a:solidFill>
              </a:rPr>
              <a:t>eLC</a:t>
            </a:r>
            <a:r>
              <a:rPr lang="es-ES_tradnl" sz="1200" dirty="0" smtClean="0">
                <a:solidFill>
                  <a:schemeClr val="accent1">
                    <a:lumMod val="75000"/>
                  </a:schemeClr>
                </a:solidFill>
              </a:rPr>
              <a:t>, 2011;</a:t>
            </a:r>
            <a:r>
              <a:rPr lang="es-ES_tradnl" sz="1200" dirty="0">
                <a:solidFill>
                  <a:schemeClr val="accent1">
                    <a:lumMod val="75000"/>
                  </a:schemeClr>
                </a:solidFill>
              </a:rPr>
              <a:t> </a:t>
            </a:r>
            <a:r>
              <a:rPr lang="es-ES_tradnl" sz="1200" dirty="0" err="1" smtClean="0">
                <a:solidFill>
                  <a:schemeClr val="accent1">
                    <a:lumMod val="75000"/>
                  </a:schemeClr>
                </a:solidFill>
              </a:rPr>
              <a:t>Kress</a:t>
            </a:r>
            <a:r>
              <a:rPr lang="es-ES_tradnl" sz="1200" dirty="0" smtClean="0">
                <a:solidFill>
                  <a:schemeClr val="accent1">
                    <a:lumMod val="75000"/>
                  </a:schemeClr>
                </a:solidFill>
              </a:rPr>
              <a:t>, 2009)</a:t>
            </a:r>
            <a:endParaRPr lang="en-US" sz="1200" dirty="0">
              <a:solidFill>
                <a:schemeClr val="accent1">
                  <a:lumMod val="75000"/>
                </a:schemeClr>
              </a:solidFill>
            </a:endParaRPr>
          </a:p>
        </p:txBody>
      </p:sp>
      <p:pic>
        <p:nvPicPr>
          <p:cNvPr id="5" name="Imagen 4" descr="skd182040s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809365"/>
            <a:ext cx="837590" cy="1004011"/>
          </a:xfrm>
          <a:prstGeom prst="rect">
            <a:avLst/>
          </a:prstGeom>
        </p:spPr>
      </p:pic>
      <p:pic>
        <p:nvPicPr>
          <p:cNvPr id="3" name="Imagen 2"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5949280"/>
            <a:ext cx="1167079" cy="714756"/>
          </a:xfrm>
          <a:prstGeom prst="rect">
            <a:avLst/>
          </a:prstGeom>
        </p:spPr>
      </p:pic>
      <p:pic>
        <p:nvPicPr>
          <p:cNvPr id="19" name="Imagen 18" descr="AA0062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5661248"/>
            <a:ext cx="1097280" cy="1030529"/>
          </a:xfrm>
          <a:prstGeom prst="rect">
            <a:avLst/>
          </a:prstGeom>
        </p:spPr>
      </p:pic>
      <p:pic>
        <p:nvPicPr>
          <p:cNvPr id="20" name="Imagen 19" descr="BES_08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5733256"/>
            <a:ext cx="1049731" cy="725119"/>
          </a:xfrm>
          <a:prstGeom prst="rect">
            <a:avLst/>
          </a:prstGeom>
        </p:spPr>
      </p:pic>
      <p:graphicFrame>
        <p:nvGraphicFramePr>
          <p:cNvPr id="9" name="Diagrama 8"/>
          <p:cNvGraphicFramePr/>
          <p:nvPr>
            <p:extLst>
              <p:ext uri="{D42A27DB-BD31-4B8C-83A1-F6EECF244321}">
                <p14:modId xmlns:p14="http://schemas.microsoft.com/office/powerpoint/2010/main" val="158524994"/>
              </p:ext>
            </p:extLst>
          </p:nvPr>
        </p:nvGraphicFramePr>
        <p:xfrm>
          <a:off x="765602" y="836712"/>
          <a:ext cx="7469921" cy="4317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uadroTexto 9"/>
          <p:cNvSpPr txBox="1"/>
          <p:nvPr/>
        </p:nvSpPr>
        <p:spPr>
          <a:xfrm>
            <a:off x="1619672" y="2276872"/>
            <a:ext cx="1828800" cy="769441"/>
          </a:xfrm>
          <a:prstGeom prst="rect">
            <a:avLst/>
          </a:prstGeom>
          <a:noFill/>
        </p:spPr>
        <p:txBody>
          <a:bodyPr wrap="square" rtlCol="0">
            <a:spAutoFit/>
          </a:bodyPr>
          <a:lstStyle/>
          <a:p>
            <a:pPr algn="ctr"/>
            <a:r>
              <a:rPr lang="en-US" sz="2200" dirty="0" smtClean="0">
                <a:solidFill>
                  <a:schemeClr val="bg1"/>
                </a:solidFill>
              </a:rPr>
              <a:t>Community of Inquiry</a:t>
            </a:r>
            <a:endParaRPr lang="en-US" sz="2200" dirty="0">
              <a:solidFill>
                <a:schemeClr val="bg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457262101"/>
              </p:ext>
            </p:extLst>
          </p:nvPr>
        </p:nvGraphicFramePr>
        <p:xfrm>
          <a:off x="2555776" y="836712"/>
          <a:ext cx="6588224" cy="4876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980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27E1E5D-DC9E-5F47-9F04-A9079701699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370CAF4-8307-5F40-BCF7-C2699B720BC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AE004BE-A14B-6440-96A5-6B0B7528D8C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CC6C8D1-5CC0-D249-8E7D-86CAD032E8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203CDF3-A157-DC4D-81C8-0C33D92571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3D8FF508-8028-B24D-95B9-C127223B8F8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1D517310-CF83-9347-B98C-423B46A7210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graphicEl>
                                              <a:dgm id="{C684A2BD-366E-734B-8BC6-92CCEB213456}"/>
                                            </p:graphicEl>
                                          </p:spTgt>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9">
                                            <p:graphicEl>
                                              <a:dgm id="{B9BADD7F-B414-0042-988B-79B15B80B6F9}"/>
                                            </p:graphicEl>
                                          </p:spTgt>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9">
                                            <p:graphicEl>
                                              <a:dgm id="{55589A82-5272-E546-B6D0-AB1A545BA8A4}"/>
                                            </p:graphicEl>
                                          </p:spTgt>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9">
                                            <p:graphicEl>
                                              <a:dgm id="{47743F14-3C13-0E46-AB5B-29A74AB2A2F3}"/>
                                            </p:graphicEl>
                                          </p:spTgt>
                                        </p:tgtEl>
                                        <p:attrNameLst>
                                          <p:attrName>style.visibility</p:attrName>
                                        </p:attrNameLst>
                                      </p:cBhvr>
                                      <p:to>
                                        <p:strVal val="visible"/>
                                      </p:to>
                                    </p:set>
                                  </p:childTnLst>
                                </p:cTn>
                              </p:par>
                              <p:par>
                                <p:cTn id="39" presetID="1" presetClass="entr" presetSubtype="0" fill="hold" grpId="0" nodeType="withEffect">
                                  <p:stCondLst>
                                    <p:cond delay="2000"/>
                                  </p:stCondLst>
                                  <p:childTnLst>
                                    <p:set>
                                      <p:cBhvr>
                                        <p:cTn id="40" dur="1" fill="hold">
                                          <p:stCondLst>
                                            <p:cond delay="0"/>
                                          </p:stCondLst>
                                        </p:cTn>
                                        <p:tgtEl>
                                          <p:spTgt spid="9">
                                            <p:graphicEl>
                                              <a:dgm id="{393D89EB-4942-A140-B7D3-3D5124B5FB62}"/>
                                            </p:graphicEl>
                                          </p:spTgt>
                                        </p:tgtEl>
                                        <p:attrNameLst>
                                          <p:attrName>style.visibility</p:attrName>
                                        </p:attrNameLst>
                                      </p:cBhvr>
                                      <p:to>
                                        <p:strVal val="visible"/>
                                      </p:to>
                                    </p:set>
                                  </p:childTnLst>
                                </p:cTn>
                              </p:par>
                              <p:par>
                                <p:cTn id="41" presetID="1" presetClass="entr" presetSubtype="0" fill="hold" grpId="0" nodeType="withEffect">
                                  <p:stCondLst>
                                    <p:cond delay="3000"/>
                                  </p:stCondLst>
                                  <p:childTnLst>
                                    <p:set>
                                      <p:cBhvr>
                                        <p:cTn id="42" dur="1" fill="hold">
                                          <p:stCondLst>
                                            <p:cond delay="0"/>
                                          </p:stCondLst>
                                        </p:cTn>
                                        <p:tgtEl>
                                          <p:spTgt spid="9">
                                            <p:graphicEl>
                                              <a:dgm id="{AB834C61-30B3-2646-9845-52F52327FE7C}"/>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03673D23-EBB0-7EF2-9C6A-F6BFA04F0301}"/>
                                            </p:graphicEl>
                                          </p:spTgt>
                                        </p:tgtEl>
                                        <p:attrNameLst>
                                          <p:attrName>style.visibility</p:attrName>
                                        </p:attrNameLst>
                                      </p:cBhvr>
                                      <p:to>
                                        <p:strVal val="visible"/>
                                      </p:to>
                                    </p:set>
                                  </p:childTnLst>
                                </p:cTn>
                              </p:par>
                              <p:par>
                                <p:cTn id="45" presetID="1" presetClass="entr" presetSubtype="0" fill="hold" grpId="0" nodeType="withEffect">
                                  <p:stCondLst>
                                    <p:cond delay="1000"/>
                                  </p:stCondLst>
                                  <p:childTnLst>
                                    <p:set>
                                      <p:cBhvr>
                                        <p:cTn id="46" dur="1" fill="hold">
                                          <p:stCondLst>
                                            <p:cond delay="0"/>
                                          </p:stCondLst>
                                        </p:cTn>
                                        <p:tgtEl>
                                          <p:spTgt spid="9">
                                            <p:graphicEl>
                                              <a:dgm id="{03673D23-EBB0-7EF2-9C6A-F6BFA04F0301}"/>
                                            </p:graphicEl>
                                          </p:spTgt>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9">
                                            <p:graphicEl>
                                              <a:dgm id="{03673D23-EBB0-7EF2-9C6A-F6BFA04F0301}"/>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199"/>
                                          </p:stCondLst>
                                        </p:cTn>
                                        <p:tgtEl>
                                          <p:spTgt spid="1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par>
                          <p:cTn id="60" fill="hold">
                            <p:stCondLst>
                              <p:cond delay="200"/>
                            </p:stCondLst>
                            <p:childTnLst>
                              <p:par>
                                <p:cTn id="61" presetID="1" presetClass="entr" presetSubtype="0" fill="hold" nodeType="afterEffect">
                                  <p:stCondLst>
                                    <p:cond delay="0"/>
                                  </p:stCondLst>
                                  <p:childTnLst>
                                    <p:set>
                                      <p:cBhvr>
                                        <p:cTn id="62" dur="1" fill="hold">
                                          <p:stCondLst>
                                            <p:cond delay="199"/>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199"/>
                                          </p:stCondLst>
                                        </p:cTn>
                                        <p:tgtEl>
                                          <p:spTgt spid="5"/>
                                        </p:tgtEl>
                                        <p:attrNameLst>
                                          <p:attrName>style.visibility</p:attrName>
                                        </p:attrNameLst>
                                      </p:cBhvr>
                                      <p:to>
                                        <p:strVal val="visible"/>
                                      </p:to>
                                    </p:set>
                                  </p:childTnLst>
                                </p:cTn>
                              </p:par>
                            </p:childTnLst>
                          </p:cTn>
                        </p:par>
                        <p:par>
                          <p:cTn id="72" fill="hold">
                            <p:stCondLst>
                              <p:cond delay="200"/>
                            </p:stCondLst>
                            <p:childTnLst>
                              <p:par>
                                <p:cTn id="73" presetID="1"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par>
                          <p:cTn id="75" fill="hold">
                            <p:stCondLst>
                              <p:cond delay="200"/>
                            </p:stCondLst>
                            <p:childTnLst>
                              <p:par>
                                <p:cTn id="76" presetID="1" presetClass="entr" presetSubtype="0" fill="hold" grpId="1" nodeType="afterEffect">
                                  <p:stCondLst>
                                    <p:cond delay="0"/>
                                  </p:stCondLst>
                                  <p:childTnLst>
                                    <p:set>
                                      <p:cBhvr>
                                        <p:cTn id="77" dur="1" fill="hold">
                                          <p:stCondLst>
                                            <p:cond delay="0"/>
                                          </p:stCondLst>
                                        </p:cTn>
                                        <p:tgtEl>
                                          <p:spTgt spid="11"/>
                                        </p:tgtEl>
                                        <p:attrNameLst>
                                          <p:attrName>style.visibility</p:attrName>
                                        </p:attrNameLst>
                                      </p:cBhvr>
                                      <p:to>
                                        <p:strVal val="visible"/>
                                      </p:to>
                                    </p:set>
                                  </p:childTnLst>
                                </p:cTn>
                              </p:par>
                            </p:childTnLst>
                          </p:cTn>
                        </p:par>
                        <p:par>
                          <p:cTn id="78" fill="hold">
                            <p:stCondLst>
                              <p:cond delay="200"/>
                            </p:stCondLst>
                            <p:childTnLst>
                              <p:par>
                                <p:cTn id="79" presetID="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par>
                          <p:cTn id="81" fill="hold">
                            <p:stCondLst>
                              <p:cond delay="200"/>
                            </p:stCondLst>
                            <p:childTnLst>
                              <p:par>
                                <p:cTn id="82" presetID="1" presetClass="entr" presetSubtype="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1" grpId="1" animBg="1"/>
      <p:bldP spid="12" grpId="0" animBg="1"/>
      <p:bldP spid="13" grpId="0" animBg="1"/>
      <p:bldP spid="14" grpId="0" animBg="1"/>
      <p:bldP spid="15" grpId="0" animBg="1"/>
      <p:bldP spid="16" grpId="0" animBg="1"/>
      <p:bldP spid="17" grpId="0"/>
      <p:bldGraphic spid="9" grpId="0">
        <p:bldSub>
          <a:bldDgm bld="lvlAtOnce"/>
        </p:bldSub>
      </p:bldGraphic>
      <p:bldP spid="10" grpId="0"/>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Presencia Docente</a:t>
            </a:r>
            <a:endParaRPr lang="es-ES" dirty="0"/>
          </a:p>
        </p:txBody>
      </p:sp>
      <p:sp>
        <p:nvSpPr>
          <p:cNvPr id="5" name="Marcador de contenido 4"/>
          <p:cNvSpPr>
            <a:spLocks noGrp="1"/>
          </p:cNvSpPr>
          <p:nvPr>
            <p:ph idx="1"/>
          </p:nvPr>
        </p:nvSpPr>
        <p:spPr/>
        <p:txBody>
          <a:bodyPr/>
          <a:lstStyle/>
          <a:p>
            <a:r>
              <a:rPr lang="es-ES" dirty="0" smtClean="0"/>
              <a:t>¿Qué implica?</a:t>
            </a:r>
          </a:p>
          <a:p>
            <a:pPr lvl="1"/>
            <a:r>
              <a:rPr lang="es-ES" dirty="0" smtClean="0"/>
              <a:t>Dimensiones</a:t>
            </a:r>
          </a:p>
          <a:p>
            <a:pPr lvl="1"/>
            <a:r>
              <a:rPr lang="es-ES" dirty="0" smtClean="0"/>
              <a:t>Indicadores</a:t>
            </a:r>
            <a:endParaRPr lang="es-ES" dirty="0"/>
          </a:p>
        </p:txBody>
      </p:sp>
    </p:spTree>
    <p:extLst>
      <p:ext uri="{BB962C8B-B14F-4D97-AF65-F5344CB8AC3E}">
        <p14:creationId xmlns:p14="http://schemas.microsoft.com/office/powerpoint/2010/main" val="303385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Presencia Social</a:t>
            </a:r>
            <a:endParaRPr lang="es-ES" dirty="0"/>
          </a:p>
        </p:txBody>
      </p:sp>
      <p:sp>
        <p:nvSpPr>
          <p:cNvPr id="5" name="Marcador de contenido 4"/>
          <p:cNvSpPr>
            <a:spLocks noGrp="1"/>
          </p:cNvSpPr>
          <p:nvPr>
            <p:ph idx="1"/>
          </p:nvPr>
        </p:nvSpPr>
        <p:spPr/>
        <p:txBody>
          <a:bodyPr/>
          <a:lstStyle/>
          <a:p>
            <a:r>
              <a:rPr lang="es-ES" dirty="0" smtClean="0"/>
              <a:t>¿Qué implica?</a:t>
            </a:r>
          </a:p>
          <a:p>
            <a:pPr lvl="1"/>
            <a:r>
              <a:rPr lang="es-ES" dirty="0" smtClean="0"/>
              <a:t>Dimensiones</a:t>
            </a:r>
          </a:p>
          <a:p>
            <a:pPr lvl="1"/>
            <a:r>
              <a:rPr lang="es-ES" dirty="0" smtClean="0"/>
              <a:t>Indicadores</a:t>
            </a:r>
            <a:endParaRPr lang="es-ES" dirty="0"/>
          </a:p>
        </p:txBody>
      </p:sp>
    </p:spTree>
    <p:extLst>
      <p:ext uri="{BB962C8B-B14F-4D97-AF65-F5344CB8AC3E}">
        <p14:creationId xmlns:p14="http://schemas.microsoft.com/office/powerpoint/2010/main" val="373950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Presencia Cognitiva</a:t>
            </a:r>
            <a:endParaRPr lang="es-ES" dirty="0"/>
          </a:p>
        </p:txBody>
      </p:sp>
      <p:sp>
        <p:nvSpPr>
          <p:cNvPr id="5" name="Marcador de contenido 4"/>
          <p:cNvSpPr>
            <a:spLocks noGrp="1"/>
          </p:cNvSpPr>
          <p:nvPr>
            <p:ph idx="1"/>
          </p:nvPr>
        </p:nvSpPr>
        <p:spPr/>
        <p:txBody>
          <a:bodyPr/>
          <a:lstStyle/>
          <a:p>
            <a:r>
              <a:rPr lang="es-ES" dirty="0" smtClean="0"/>
              <a:t>¿Qué implica?</a:t>
            </a:r>
          </a:p>
          <a:p>
            <a:pPr lvl="1"/>
            <a:r>
              <a:rPr lang="es-ES" dirty="0" smtClean="0"/>
              <a:t>Dimensiones</a:t>
            </a:r>
          </a:p>
          <a:p>
            <a:pPr lvl="1"/>
            <a:r>
              <a:rPr lang="es-ES" dirty="0" smtClean="0"/>
              <a:t>Indicadores</a:t>
            </a:r>
            <a:endParaRPr lang="es-ES" dirty="0"/>
          </a:p>
        </p:txBody>
      </p:sp>
    </p:spTree>
    <p:extLst>
      <p:ext uri="{BB962C8B-B14F-4D97-AF65-F5344CB8AC3E}">
        <p14:creationId xmlns:p14="http://schemas.microsoft.com/office/powerpoint/2010/main" val="373950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237312"/>
            <a:ext cx="6781800" cy="366936"/>
          </a:xfrm>
        </p:spPr>
        <p:txBody>
          <a:bodyPr>
            <a:noAutofit/>
          </a:bodyPr>
          <a:lstStyle/>
          <a:p>
            <a:r>
              <a:rPr lang="es-ES" sz="2000" dirty="0" smtClean="0"/>
              <a:t>Componentes del modelo conceptual actualizado </a:t>
            </a:r>
            <a:r>
              <a:rPr lang="es-ES" sz="2000" dirty="0">
                <a:latin typeface="Arial Narrow"/>
                <a:cs typeface="Arial Narrow"/>
              </a:rPr>
              <a:t>[</a:t>
            </a:r>
            <a:r>
              <a:rPr lang="es-ES" sz="2000" dirty="0" smtClean="0">
                <a:latin typeface="Arial Narrow"/>
                <a:cs typeface="Arial Narrow"/>
              </a:rPr>
              <a:t>hipertexto]</a:t>
            </a:r>
            <a:endParaRPr lang="es-ES" sz="2000" dirty="0">
              <a:latin typeface="Arial Narrow"/>
              <a:cs typeface="Arial Narrow"/>
            </a:endParaRPr>
          </a:p>
        </p:txBody>
      </p:sp>
      <p:pic>
        <p:nvPicPr>
          <p:cNvPr id="4" name="Marcador de contenido 3" descr="CoI full model.jpg">
            <a:hlinkClick r:id="rId2"/>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7" r="-1405"/>
          <a:stretch/>
        </p:blipFill>
        <p:spPr>
          <a:xfrm>
            <a:off x="1741035" y="685800"/>
            <a:ext cx="5822478" cy="5364222"/>
          </a:xfrm>
        </p:spPr>
      </p:pic>
    </p:spTree>
    <p:extLst>
      <p:ext uri="{BB962C8B-B14F-4D97-AF65-F5344CB8AC3E}">
        <p14:creationId xmlns:p14="http://schemas.microsoft.com/office/powerpoint/2010/main" val="363104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2000" y="6237312"/>
            <a:ext cx="6781800" cy="294928"/>
          </a:xfrm>
        </p:spPr>
        <p:txBody>
          <a:bodyPr>
            <a:noAutofit/>
          </a:bodyPr>
          <a:lstStyle/>
          <a:p>
            <a:r>
              <a:rPr lang="es-ES" sz="2000" dirty="0" smtClean="0"/>
              <a:t>Ejemplo</a:t>
            </a:r>
            <a:endParaRPr lang="es-ES" sz="2000" dirty="0"/>
          </a:p>
        </p:txBody>
      </p:sp>
      <p:pic>
        <p:nvPicPr>
          <p:cNvPr id="6" name="Marcador de contenido 5" descr="Modelo_Grafico_CoI.jpg"/>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511" r="-21511"/>
          <a:stretch>
            <a:fillRect/>
          </a:stretch>
        </p:blipFill>
        <p:spPr>
          <a:xfrm>
            <a:off x="-466781" y="685800"/>
            <a:ext cx="10077563" cy="5191472"/>
          </a:xfrm>
        </p:spPr>
      </p:pic>
    </p:spTree>
    <p:extLst>
      <p:ext uri="{BB962C8B-B14F-4D97-AF65-F5344CB8AC3E}">
        <p14:creationId xmlns:p14="http://schemas.microsoft.com/office/powerpoint/2010/main" val="31803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165304"/>
            <a:ext cx="6781800" cy="366936"/>
          </a:xfrm>
        </p:spPr>
        <p:txBody>
          <a:bodyPr>
            <a:noAutofit/>
          </a:bodyPr>
          <a:lstStyle/>
          <a:p>
            <a:r>
              <a:rPr lang="es-ES" sz="2000" dirty="0" smtClean="0"/>
              <a:t>Impacto de la </a:t>
            </a:r>
            <a:r>
              <a:rPr lang="es-ES" sz="2000" dirty="0" err="1" smtClean="0"/>
              <a:t>CoI</a:t>
            </a:r>
            <a:endParaRPr lang="es-ES" sz="2000" dirty="0"/>
          </a:p>
        </p:txBody>
      </p:sp>
      <p:sp>
        <p:nvSpPr>
          <p:cNvPr id="3" name="Marcador de contenido 2"/>
          <p:cNvSpPr>
            <a:spLocks noGrp="1"/>
          </p:cNvSpPr>
          <p:nvPr>
            <p:ph idx="1"/>
          </p:nvPr>
        </p:nvSpPr>
        <p:spPr/>
        <p:txBody>
          <a:bodyPr>
            <a:normAutofit fontScale="92500" lnSpcReduction="10000"/>
          </a:bodyPr>
          <a:lstStyle/>
          <a:p>
            <a:r>
              <a:rPr lang="es-ES" dirty="0" smtClean="0"/>
              <a:t>Portal de la </a:t>
            </a:r>
            <a:r>
              <a:rPr lang="es-ES" i="1" dirty="0" err="1" smtClean="0"/>
              <a:t>Community</a:t>
            </a:r>
            <a:r>
              <a:rPr lang="es-ES" i="1" dirty="0" smtClean="0"/>
              <a:t> of </a:t>
            </a:r>
            <a:r>
              <a:rPr lang="es-ES" i="1" dirty="0" err="1" smtClean="0"/>
              <a:t>Inquiry</a:t>
            </a:r>
            <a:r>
              <a:rPr lang="es-ES" i="1" dirty="0" smtClean="0"/>
              <a:t> </a:t>
            </a:r>
            <a:r>
              <a:rPr lang="es-ES" dirty="0" smtClean="0"/>
              <a:t>(</a:t>
            </a:r>
            <a:r>
              <a:rPr lang="es-ES" b="1" dirty="0" err="1" smtClean="0"/>
              <a:t>CoI</a:t>
            </a:r>
            <a:r>
              <a:rPr lang="es-ES" dirty="0" smtClean="0"/>
              <a:t>), alojado en la Athabasca </a:t>
            </a:r>
            <a:r>
              <a:rPr lang="es-ES" dirty="0" err="1" smtClean="0"/>
              <a:t>University</a:t>
            </a:r>
            <a:r>
              <a:rPr lang="es-ES" dirty="0" smtClean="0"/>
              <a:t>, </a:t>
            </a:r>
          </a:p>
          <a:p>
            <a:pPr lvl="1"/>
            <a:r>
              <a:rPr lang="es-ES" dirty="0">
                <a:hlinkClick r:id="rId2"/>
              </a:rPr>
              <a:t>https://coi.athabascau.ca</a:t>
            </a:r>
            <a:r>
              <a:rPr lang="es-ES" dirty="0" smtClean="0">
                <a:hlinkClick r:id="rId2"/>
              </a:rPr>
              <a:t>/</a:t>
            </a:r>
            <a:endParaRPr lang="es-ES" dirty="0" smtClean="0"/>
          </a:p>
          <a:p>
            <a:pPr lvl="1"/>
            <a:r>
              <a:rPr lang="es-ES" dirty="0" smtClean="0"/>
              <a:t>Recursos bibliográficos, Red de investigadores, Foros, etc.</a:t>
            </a:r>
          </a:p>
          <a:p>
            <a:pPr marL="274320" lvl="1"/>
            <a:r>
              <a:rPr lang="es-ES" dirty="0" smtClean="0"/>
              <a:t>Impacto de la </a:t>
            </a:r>
            <a:r>
              <a:rPr lang="es-ES" i="1" dirty="0" err="1" smtClean="0"/>
              <a:t>CoI</a:t>
            </a:r>
            <a:r>
              <a:rPr lang="es-ES" i="1" dirty="0" smtClean="0"/>
              <a:t> </a:t>
            </a:r>
            <a:r>
              <a:rPr lang="es-ES" dirty="0" smtClean="0"/>
              <a:t>(</a:t>
            </a:r>
            <a:r>
              <a:rPr lang="es-ES" dirty="0"/>
              <a:t>17 enero 2014</a:t>
            </a:r>
            <a:r>
              <a:rPr lang="es-ES" dirty="0" smtClean="0"/>
              <a:t>)</a:t>
            </a:r>
            <a:endParaRPr lang="es-ES" i="1" dirty="0" smtClean="0"/>
          </a:p>
          <a:p>
            <a:pPr lvl="1"/>
            <a:r>
              <a:rPr lang="es-ES" i="1" dirty="0" smtClean="0"/>
              <a:t>Google </a:t>
            </a:r>
            <a:r>
              <a:rPr lang="es-ES" i="1" dirty="0" err="1"/>
              <a:t>Scholar</a:t>
            </a:r>
            <a:r>
              <a:rPr lang="es-ES" i="1" dirty="0"/>
              <a:t> </a:t>
            </a:r>
            <a:r>
              <a:rPr lang="es-ES" dirty="0" smtClean="0"/>
              <a:t>exhibe </a:t>
            </a:r>
            <a:r>
              <a:rPr lang="es-ES" b="1" dirty="0" smtClean="0"/>
              <a:t>2.002 referencias </a:t>
            </a:r>
            <a:r>
              <a:rPr lang="es-ES" dirty="0" smtClean="0"/>
              <a:t>al trabajo seminal de </a:t>
            </a:r>
            <a:r>
              <a:rPr lang="es-ES" dirty="0" err="1" smtClean="0">
                <a:solidFill>
                  <a:srgbClr val="000090"/>
                </a:solidFill>
              </a:rPr>
              <a:t>Garrison</a:t>
            </a:r>
            <a:r>
              <a:rPr lang="es-ES" dirty="0" smtClean="0">
                <a:solidFill>
                  <a:srgbClr val="000090"/>
                </a:solidFill>
              </a:rPr>
              <a:t>, Anderson y </a:t>
            </a:r>
            <a:r>
              <a:rPr lang="es-ES" dirty="0" err="1" smtClean="0">
                <a:solidFill>
                  <a:srgbClr val="000090"/>
                </a:solidFill>
              </a:rPr>
              <a:t>Archer</a:t>
            </a:r>
            <a:r>
              <a:rPr lang="es-ES" dirty="0" smtClean="0">
                <a:solidFill>
                  <a:srgbClr val="000090"/>
                </a:solidFill>
              </a:rPr>
              <a:t> (</a:t>
            </a:r>
            <a:r>
              <a:rPr lang="es-ES" dirty="0">
                <a:solidFill>
                  <a:srgbClr val="000090"/>
                </a:solidFill>
              </a:rPr>
              <a:t>2000</a:t>
            </a:r>
            <a:r>
              <a:rPr lang="es-ES" dirty="0" smtClean="0">
                <a:solidFill>
                  <a:srgbClr val="000090"/>
                </a:solidFill>
              </a:rPr>
              <a:t>)</a:t>
            </a:r>
            <a:r>
              <a:rPr lang="es-ES" dirty="0">
                <a:solidFill>
                  <a:srgbClr val="000090"/>
                </a:solidFill>
              </a:rPr>
              <a:t>. </a:t>
            </a:r>
            <a:r>
              <a:rPr lang="es-ES" i="1" dirty="0" err="1">
                <a:solidFill>
                  <a:srgbClr val="000090"/>
                </a:solidFill>
              </a:rPr>
              <a:t>Critical</a:t>
            </a:r>
            <a:r>
              <a:rPr lang="es-ES" i="1" dirty="0">
                <a:solidFill>
                  <a:srgbClr val="000090"/>
                </a:solidFill>
              </a:rPr>
              <a:t> </a:t>
            </a:r>
            <a:r>
              <a:rPr lang="es-ES" i="1" dirty="0" err="1">
                <a:solidFill>
                  <a:srgbClr val="000090"/>
                </a:solidFill>
              </a:rPr>
              <a:t>inquiry</a:t>
            </a:r>
            <a:r>
              <a:rPr lang="es-ES" i="1" dirty="0">
                <a:solidFill>
                  <a:srgbClr val="000090"/>
                </a:solidFill>
              </a:rPr>
              <a:t> in a </a:t>
            </a:r>
            <a:r>
              <a:rPr lang="es-ES" i="1" dirty="0" err="1">
                <a:solidFill>
                  <a:srgbClr val="000090"/>
                </a:solidFill>
              </a:rPr>
              <a:t>text-</a:t>
            </a:r>
            <a:r>
              <a:rPr lang="es-ES" i="1" dirty="0" err="1" smtClean="0">
                <a:solidFill>
                  <a:srgbClr val="000090"/>
                </a:solidFill>
              </a:rPr>
              <a:t>based</a:t>
            </a:r>
            <a:r>
              <a:rPr lang="es-ES" i="1" dirty="0" smtClean="0">
                <a:solidFill>
                  <a:srgbClr val="000090"/>
                </a:solidFill>
              </a:rPr>
              <a:t> </a:t>
            </a:r>
            <a:r>
              <a:rPr lang="es-ES" i="1" dirty="0" err="1" smtClean="0">
                <a:solidFill>
                  <a:srgbClr val="000090"/>
                </a:solidFill>
              </a:rPr>
              <a:t>environment</a:t>
            </a:r>
            <a:r>
              <a:rPr lang="es-ES" i="1" dirty="0">
                <a:solidFill>
                  <a:srgbClr val="000090"/>
                </a:solidFill>
              </a:rPr>
              <a:t>: </a:t>
            </a:r>
            <a:r>
              <a:rPr lang="es-ES" i="1" dirty="0" err="1">
                <a:solidFill>
                  <a:srgbClr val="000090"/>
                </a:solidFill>
              </a:rPr>
              <a:t>computer</a:t>
            </a:r>
            <a:r>
              <a:rPr lang="es-ES" i="1" dirty="0">
                <a:solidFill>
                  <a:srgbClr val="000090"/>
                </a:solidFill>
              </a:rPr>
              <a:t> </a:t>
            </a:r>
            <a:r>
              <a:rPr lang="es-ES" i="1" dirty="0" err="1">
                <a:solidFill>
                  <a:srgbClr val="000090"/>
                </a:solidFill>
              </a:rPr>
              <a:t>conferencing</a:t>
            </a:r>
            <a:r>
              <a:rPr lang="es-ES" i="1" dirty="0">
                <a:solidFill>
                  <a:srgbClr val="000090"/>
                </a:solidFill>
              </a:rPr>
              <a:t> in </a:t>
            </a:r>
            <a:r>
              <a:rPr lang="es-ES" i="1" dirty="0" err="1">
                <a:solidFill>
                  <a:srgbClr val="000090"/>
                </a:solidFill>
              </a:rPr>
              <a:t>higher</a:t>
            </a:r>
            <a:r>
              <a:rPr lang="es-ES" i="1" dirty="0">
                <a:solidFill>
                  <a:srgbClr val="000090"/>
                </a:solidFill>
              </a:rPr>
              <a:t> </a:t>
            </a:r>
            <a:r>
              <a:rPr lang="es-ES" i="1" dirty="0" err="1">
                <a:solidFill>
                  <a:srgbClr val="000090"/>
                </a:solidFill>
              </a:rPr>
              <a:t>education</a:t>
            </a:r>
            <a:r>
              <a:rPr lang="es-ES" i="1" dirty="0" smtClean="0">
                <a:solidFill>
                  <a:srgbClr val="000090"/>
                </a:solidFill>
              </a:rPr>
              <a:t>. </a:t>
            </a:r>
            <a:r>
              <a:rPr lang="es-ES" i="1" dirty="0" smtClean="0"/>
              <a:t>Internet </a:t>
            </a:r>
            <a:r>
              <a:rPr lang="es-ES" i="1" dirty="0"/>
              <a:t>and </a:t>
            </a:r>
            <a:r>
              <a:rPr lang="es-ES" i="1" dirty="0" err="1" smtClean="0"/>
              <a:t>Higher</a:t>
            </a:r>
            <a:r>
              <a:rPr lang="es-ES" i="1" dirty="0" smtClean="0"/>
              <a:t> </a:t>
            </a:r>
            <a:r>
              <a:rPr lang="es-ES" i="1" dirty="0" err="1" smtClean="0"/>
              <a:t>Education</a:t>
            </a:r>
            <a:r>
              <a:rPr lang="es-ES" dirty="0"/>
              <a:t>, 11/</a:t>
            </a:r>
            <a:r>
              <a:rPr lang="es-ES" dirty="0" smtClean="0"/>
              <a:t>2, </a:t>
            </a:r>
            <a:r>
              <a:rPr lang="es-ES" dirty="0"/>
              <a:t>1–14.</a:t>
            </a:r>
            <a:endParaRPr lang="es-ES" dirty="0" smtClean="0"/>
          </a:p>
          <a:p>
            <a:pPr lvl="1"/>
            <a:r>
              <a:rPr lang="es-ES" dirty="0" smtClean="0"/>
              <a:t>El que 263 trabajos sean exclusivamente del 2013, es un indicador de la vigencia del modelo desde su aparición y a pesar de los cambios tecnológicos.</a:t>
            </a:r>
            <a:endParaRPr lang="es-ES" dirty="0"/>
          </a:p>
        </p:txBody>
      </p:sp>
    </p:spTree>
    <p:extLst>
      <p:ext uri="{BB962C8B-B14F-4D97-AF65-F5344CB8AC3E}">
        <p14:creationId xmlns:p14="http://schemas.microsoft.com/office/powerpoint/2010/main" val="622386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Estilo_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Estilo_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Moodle-UNL.thmx</Template>
  <TotalTime>2575</TotalTime>
  <Words>1558</Words>
  <Application>Microsoft Macintosh PowerPoint</Application>
  <PresentationFormat>Presentación en pantalla (4:3)</PresentationFormat>
  <Paragraphs>112</Paragraphs>
  <Slides>16</Slides>
  <Notes>3</Notes>
  <HiddenSlides>0</HiddenSlides>
  <MMClips>0</MMClips>
  <ScaleCrop>false</ScaleCrop>
  <HeadingPairs>
    <vt:vector size="6" baseType="variant">
      <vt:variant>
        <vt:lpstr>Fuentes usadas</vt:lpstr>
      </vt:variant>
      <vt:variant>
        <vt:i4>14</vt:i4>
      </vt:variant>
      <vt:variant>
        <vt:lpstr>Tema</vt:lpstr>
      </vt:variant>
      <vt:variant>
        <vt:i4>3</vt:i4>
      </vt:variant>
      <vt:variant>
        <vt:lpstr>Títulos de diapositiva</vt:lpstr>
      </vt:variant>
      <vt:variant>
        <vt:i4>16</vt:i4>
      </vt:variant>
    </vt:vector>
  </HeadingPairs>
  <TitlesOfParts>
    <vt:vector size="33" baseType="lpstr">
      <vt:lpstr>Arial</vt:lpstr>
      <vt:lpstr>Arial Narrow</vt:lpstr>
      <vt:lpstr>Avenir Next Condensed Demi Bold</vt:lpstr>
      <vt:lpstr>Avenir Next Condensed Medium</vt:lpstr>
      <vt:lpstr>Avenir Next Condensed Regular</vt:lpstr>
      <vt:lpstr>Calibri</vt:lpstr>
      <vt:lpstr>Cambria</vt:lpstr>
      <vt:lpstr>Impact</vt:lpstr>
      <vt:lpstr>ＭＳ Ｐゴシック</vt:lpstr>
      <vt:lpstr>ＭＳ Ｐ明朝</vt:lpstr>
      <vt:lpstr>ＭＳ 明朝</vt:lpstr>
      <vt:lpstr>Times</vt:lpstr>
      <vt:lpstr>Times New Roman</vt:lpstr>
      <vt:lpstr>Verdana</vt:lpstr>
      <vt:lpstr>NewsPrint</vt:lpstr>
      <vt:lpstr>Estilo_R</vt:lpstr>
      <vt:lpstr>1_Estilo_R</vt:lpstr>
      <vt:lpstr>Comunidad de Indagación Community of Inquiry</vt:lpstr>
      <vt:lpstr>Introducción</vt:lpstr>
      <vt:lpstr>Background</vt:lpstr>
      <vt:lpstr>Presencia Docente</vt:lpstr>
      <vt:lpstr>Presencia Social</vt:lpstr>
      <vt:lpstr>Presencia Cognitiva</vt:lpstr>
      <vt:lpstr>Componentes del modelo conceptual actualizado [hipertexto]</vt:lpstr>
      <vt:lpstr>Ejemplo</vt:lpstr>
      <vt:lpstr>Impacto de la CoI</vt:lpstr>
      <vt:lpstr>Revisión de la Literatura</vt:lpstr>
      <vt:lpstr>Técnicas alternativas (que pueden complementarse)</vt:lpstr>
      <vt:lpstr>Revisión Sistemática</vt:lpstr>
      <vt:lpstr>Corpus</vt:lpstr>
      <vt:lpstr>Ejemplo de Revisión Sistemática aplicada a la CoI</vt:lpstr>
      <vt:lpstr>Method</vt:lpstr>
      <vt:lpstr>Results</vt:lpstr>
    </vt:vector>
  </TitlesOfParts>
  <Company>Universidad de Chile</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E IMPLEMENTACIÓN DE ENTORNOS VIRTUALES DE APRENDIZAJE</dc:title>
  <dc:creator>Eduardo Hamuy Pinto</dc:creator>
  <cp:lastModifiedBy>Eduardo  Juan  Anibal Hamuy Pinto (ehamuy)</cp:lastModifiedBy>
  <cp:revision>117</cp:revision>
  <cp:lastPrinted>2015-03-22T13:19:59Z</cp:lastPrinted>
  <dcterms:created xsi:type="dcterms:W3CDTF">2010-04-06T01:50:21Z</dcterms:created>
  <dcterms:modified xsi:type="dcterms:W3CDTF">2017-08-28T23:49:29Z</dcterms:modified>
</cp:coreProperties>
</file>