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5" r:id="rId12"/>
    <p:sldId id="266" r:id="rId13"/>
    <p:sldId id="267" r:id="rId14"/>
    <p:sldId id="272" r:id="rId15"/>
    <p:sldId id="269" r:id="rId16"/>
    <p:sldId id="270" r:id="rId17"/>
    <p:sldId id="268" r:id="rId1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99" autoAdjust="0"/>
    <p:restoredTop sz="94660"/>
  </p:normalViewPr>
  <p:slideViewPr>
    <p:cSldViewPr>
      <p:cViewPr varScale="1">
        <p:scale>
          <a:sx n="72" d="100"/>
          <a:sy n="72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1E1EB44-206B-496B-9F2C-9A38D07E4731}" type="datetimeFigureOut">
              <a:rPr lang="es-CL" smtClean="0"/>
              <a:t>11-10-2016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96B06F5-B134-47CF-8862-C6098AE237E9}" type="slidenum">
              <a:rPr lang="es-CL" smtClean="0"/>
              <a:t>‹Nº›</a:t>
            </a:fld>
            <a:endParaRPr lang="es-CL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Felipe Garcia Soriano</a:t>
            </a:r>
          </a:p>
          <a:p>
            <a:r>
              <a:rPr lang="es-CL" dirty="0" smtClean="0"/>
              <a:t>11/10/2016</a:t>
            </a: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Ayudantía 1</a:t>
            </a:r>
            <a:br>
              <a:rPr lang="es-CL" dirty="0" smtClean="0"/>
            </a:br>
            <a:r>
              <a:rPr lang="es-CL" dirty="0" smtClean="0"/>
              <a:t>Sociología de la comunicación</a:t>
            </a:r>
            <a:endParaRPr lang="es-C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Lingüístico estructuralista (Saussure)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Hipótesis de la lingüística: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r>
              <a:rPr lang="es-CL" dirty="0" smtClean="0"/>
              <a:t>Sistemas de significación:</a:t>
            </a:r>
          </a:p>
          <a:p>
            <a:pPr lvl="1"/>
            <a:r>
              <a:rPr lang="es-CL" dirty="0" smtClean="0"/>
              <a:t>Signo:</a:t>
            </a:r>
          </a:p>
          <a:p>
            <a:pPr lvl="2"/>
            <a:r>
              <a:rPr lang="es-CL" dirty="0" smtClean="0"/>
              <a:t>Significado: Imagen mental que se establece con lo que se esta diciendo</a:t>
            </a:r>
          </a:p>
          <a:p>
            <a:pPr lvl="2"/>
            <a:r>
              <a:rPr lang="es-CL" dirty="0" smtClean="0"/>
              <a:t>Significante: Traza material establecida con lo que se esta diciendo</a:t>
            </a:r>
          </a:p>
          <a:p>
            <a:pPr lvl="1"/>
            <a:r>
              <a:rPr lang="es-CL" dirty="0" smtClean="0"/>
              <a:t>Código</a:t>
            </a:r>
          </a:p>
          <a:p>
            <a:pPr lvl="4">
              <a:buNone/>
            </a:pP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2204864"/>
            <a:ext cx="151216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Significación</a:t>
            </a:r>
            <a:endParaRPr lang="es-CL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1907704" y="234888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2699792" y="2204864"/>
            <a:ext cx="201622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Estructura de relaciones entre los símbolos</a:t>
            </a:r>
            <a:endParaRPr lang="es-CL" dirty="0"/>
          </a:p>
        </p:txBody>
      </p:sp>
      <p:cxnSp>
        <p:nvCxnSpPr>
          <p:cNvPr id="9" name="8 Conector recto de flecha"/>
          <p:cNvCxnSpPr/>
          <p:nvPr/>
        </p:nvCxnSpPr>
        <p:spPr>
          <a:xfrm>
            <a:off x="4716016" y="234888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5508104" y="2204864"/>
            <a:ext cx="201622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Sentido: Surge de la estructura profunda de los textos culturales (oposición)</a:t>
            </a:r>
            <a:endParaRPr lang="es-C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Lingüístico </a:t>
            </a:r>
            <a:r>
              <a:rPr lang="es-CL" dirty="0" smtClean="0"/>
              <a:t>estructuralista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err="1" smtClean="0"/>
              <a:t>Greimas</a:t>
            </a:r>
            <a:r>
              <a:rPr lang="es-CL" dirty="0" smtClean="0"/>
              <a:t> usa la teoría de la significación basada en opuestos para crear el cuadro semiótico para analizar textos narrativos.</a:t>
            </a:r>
          </a:p>
          <a:p>
            <a:pPr>
              <a:buNone/>
            </a:pPr>
            <a:r>
              <a:rPr lang="es-CL" dirty="0" smtClean="0"/>
              <a:t>                             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Barthes</a:t>
            </a:r>
            <a:r>
              <a:rPr lang="es-CL" dirty="0" smtClean="0"/>
              <a:t> propone la existencia de dos ordenes de significación diferente:</a:t>
            </a:r>
          </a:p>
          <a:p>
            <a:pPr lvl="1"/>
            <a:r>
              <a:rPr lang="es-CL" dirty="0" smtClean="0"/>
              <a:t>Denotación</a:t>
            </a:r>
          </a:p>
          <a:p>
            <a:pPr lvl="1"/>
            <a:r>
              <a:rPr lang="es-CL" dirty="0" smtClean="0"/>
              <a:t>Connotación</a:t>
            </a:r>
          </a:p>
          <a:p>
            <a:r>
              <a:rPr lang="es-CL" dirty="0" smtClean="0"/>
              <a:t>Enfoque en las metáforas, no todo el sentido estaría en el texto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pPr>
              <a:buNone/>
            </a:pP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2339752" y="2852936"/>
            <a:ext cx="2016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A                     B</a:t>
            </a:r>
          </a:p>
          <a:p>
            <a:endParaRPr lang="es-CL" dirty="0"/>
          </a:p>
          <a:p>
            <a:r>
              <a:rPr lang="es-CL" dirty="0" smtClean="0"/>
              <a:t>No-A             No-B</a:t>
            </a:r>
            <a:endParaRPr lang="es-CL" dirty="0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2483768" y="314096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2627784" y="306896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3779912" y="314096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2627784" y="3140968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flipV="1">
            <a:off x="2771800" y="3212976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987824" y="357301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Pragmático relacional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 smtClean="0"/>
              <a:t>Pierce: La significación de un signo es el efecto que el signo podría tener en cada circunstancia predecible</a:t>
            </a:r>
          </a:p>
          <a:p>
            <a:r>
              <a:rPr lang="es-CL" dirty="0" smtClean="0"/>
              <a:t>Por tanto existe una relación entre texto y contexto que conlleva:</a:t>
            </a:r>
          </a:p>
          <a:p>
            <a:pPr lvl="1"/>
            <a:r>
              <a:rPr lang="es-CL" dirty="0" smtClean="0"/>
              <a:t>Condiciones de interpretación</a:t>
            </a:r>
          </a:p>
          <a:p>
            <a:pPr lvl="1"/>
            <a:r>
              <a:rPr lang="es-CL" dirty="0" smtClean="0"/>
              <a:t>Contexto de producción </a:t>
            </a:r>
          </a:p>
          <a:p>
            <a:pPr lvl="1"/>
            <a:r>
              <a:rPr lang="es-CL" dirty="0" smtClean="0"/>
              <a:t>Situación relacional</a:t>
            </a:r>
          </a:p>
          <a:p>
            <a:r>
              <a:rPr lang="es-CL" dirty="0" smtClean="0"/>
              <a:t>El sentido se otorga a través del proceso de la </a:t>
            </a:r>
            <a:r>
              <a:rPr lang="es-CL" dirty="0" err="1" smtClean="0"/>
              <a:t>semiosis</a:t>
            </a:r>
            <a:r>
              <a:rPr lang="es-CL" dirty="0" smtClean="0"/>
              <a:t>, o sea, la relación entre el referente, su representación y las normas contextuales de uso.</a:t>
            </a:r>
          </a:p>
          <a:p>
            <a:r>
              <a:rPr lang="es-CL" dirty="0" smtClean="0"/>
              <a:t>Surge de los usos que se les dan a los signos y a los contextos en que son utilizados</a:t>
            </a:r>
            <a:endParaRPr lang="es-C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Pragmático relacional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sz="2800" dirty="0" err="1" smtClean="0"/>
              <a:t>Watzlawick</a:t>
            </a:r>
            <a:r>
              <a:rPr lang="es-ES_tradnl" sz="2800" dirty="0" smtClean="0"/>
              <a:t> </a:t>
            </a:r>
            <a:r>
              <a:rPr lang="es-ES_tradnl" sz="2800" dirty="0" smtClean="0"/>
              <a:t>: Propone categorías de signos:</a:t>
            </a:r>
          </a:p>
          <a:p>
            <a:pPr lvl="1"/>
            <a:r>
              <a:rPr lang="es-ES_tradnl" sz="2300" dirty="0" smtClean="0"/>
              <a:t>Icono: parecido grafico con lo que el objeto representa</a:t>
            </a:r>
          </a:p>
          <a:p>
            <a:pPr lvl="1"/>
            <a:r>
              <a:rPr lang="es-ES_tradnl" sz="2300" dirty="0" smtClean="0"/>
              <a:t>Indicio: Relación causal con el objeto</a:t>
            </a:r>
          </a:p>
          <a:p>
            <a:pPr lvl="1"/>
            <a:r>
              <a:rPr lang="es-ES_tradnl" sz="2300" dirty="0" smtClean="0"/>
              <a:t>Símbolo: No guarda relación</a:t>
            </a:r>
            <a:endParaRPr lang="es-CL" sz="2300" dirty="0" smtClean="0"/>
          </a:p>
          <a:p>
            <a:r>
              <a:rPr lang="es-CL" dirty="0" err="1" smtClean="0"/>
              <a:t>Bateson</a:t>
            </a:r>
            <a:r>
              <a:rPr lang="es-CL" dirty="0" smtClean="0"/>
              <a:t>: La relación va mas allá del intercambio de contenido, también esta involucrada la relación. Propone los axiomas de la comunicación:</a:t>
            </a:r>
          </a:p>
          <a:p>
            <a:pPr lvl="1"/>
            <a:r>
              <a:rPr lang="es-CL" dirty="0" smtClean="0"/>
              <a:t>Imposible no comunicar</a:t>
            </a:r>
          </a:p>
          <a:p>
            <a:pPr lvl="1"/>
            <a:r>
              <a:rPr lang="es-CL" dirty="0" smtClean="0"/>
              <a:t>Digital/ Analógica</a:t>
            </a:r>
          </a:p>
          <a:p>
            <a:pPr lvl="1"/>
            <a:r>
              <a:rPr lang="es-CL" dirty="0" smtClean="0"/>
              <a:t>Simétrica/complementaria</a:t>
            </a:r>
          </a:p>
          <a:p>
            <a:pPr lvl="1"/>
            <a:r>
              <a:rPr lang="es-CL" dirty="0" smtClean="0"/>
              <a:t>Puntuación de la secuencia de hechos</a:t>
            </a:r>
          </a:p>
          <a:p>
            <a:pPr lvl="1"/>
            <a:r>
              <a:rPr lang="es-CL" dirty="0" smtClean="0"/>
              <a:t>Niveles de contenido y relaciones de la comunicación</a:t>
            </a:r>
            <a:endParaRPr lang="es-CL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Searle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 smtClean="0"/>
              <a:t>Hablar </a:t>
            </a:r>
            <a:r>
              <a:rPr lang="es-CL" dirty="0" smtClean="0"/>
              <a:t>en un lenguaje es participar en una forma de conducta gobernada por reglas; hablar consiste en realizar actos conforme a reglas. </a:t>
            </a:r>
            <a:endParaRPr lang="es-CL" dirty="0" smtClean="0"/>
          </a:p>
          <a:p>
            <a:r>
              <a:rPr lang="es-CL" dirty="0" smtClean="0"/>
              <a:t>Esto refiere a actos </a:t>
            </a:r>
            <a:r>
              <a:rPr lang="es-CL" dirty="0" smtClean="0"/>
              <a:t> que se realizan diciendo </a:t>
            </a:r>
            <a:r>
              <a:rPr lang="es-CL" dirty="0" smtClean="0"/>
              <a:t>algo, o </a:t>
            </a:r>
            <a:r>
              <a:rPr lang="es-CL" dirty="0" err="1" smtClean="0"/>
              <a:t>ilocutivos</a:t>
            </a:r>
            <a:endParaRPr lang="es-CL" dirty="0" smtClean="0"/>
          </a:p>
          <a:p>
            <a:r>
              <a:rPr lang="es-CL" dirty="0" err="1" smtClean="0"/>
              <a:t>Searle</a:t>
            </a:r>
            <a:r>
              <a:rPr lang="es-CL" dirty="0" smtClean="0"/>
              <a:t> desarrolló </a:t>
            </a:r>
            <a:r>
              <a:rPr lang="es-CL" dirty="0" smtClean="0"/>
              <a:t>la idea de que diversas oraciones con el mismo contenido proposicional pueden diferir en su fuerza </a:t>
            </a:r>
            <a:r>
              <a:rPr lang="es-CL" dirty="0" err="1" smtClean="0"/>
              <a:t>ilocucional</a:t>
            </a:r>
            <a:r>
              <a:rPr lang="es-CL" dirty="0" smtClean="0"/>
              <a:t>, según se presenten como una aseveración, una pregunta, una orden o una expresión de deseo.</a:t>
            </a:r>
          </a:p>
          <a:p>
            <a:r>
              <a:rPr lang="es-CL" dirty="0" smtClean="0"/>
              <a:t>Las </a:t>
            </a:r>
            <a:r>
              <a:rPr lang="es-CL" dirty="0" smtClean="0"/>
              <a:t>fuerzas </a:t>
            </a:r>
            <a:r>
              <a:rPr lang="es-CL" dirty="0" err="1" smtClean="0"/>
              <a:t>ilocucionales</a:t>
            </a:r>
            <a:r>
              <a:rPr lang="es-CL" dirty="0" smtClean="0"/>
              <a:t> de un acto de habla pueden describirse siguiendo reglas o condiciones especificables, dadas tanto por las circunstancias como por el propósito que se sigue en diferentes actos </a:t>
            </a:r>
            <a:r>
              <a:rPr lang="es-CL" dirty="0" err="1" smtClean="0"/>
              <a:t>ilocucionarios</a:t>
            </a:r>
            <a:endParaRPr lang="es-CL" dirty="0" smtClean="0"/>
          </a:p>
          <a:p>
            <a:pPr lvl="1"/>
            <a:r>
              <a:rPr lang="es-CL" dirty="0" smtClean="0"/>
              <a:t>Regulativas</a:t>
            </a:r>
          </a:p>
          <a:p>
            <a:pPr lvl="1"/>
            <a:r>
              <a:rPr lang="es-CL" dirty="0" smtClean="0"/>
              <a:t>Constitutivas</a:t>
            </a:r>
            <a:endParaRPr lang="es-CL" dirty="0" smtClean="0"/>
          </a:p>
          <a:p>
            <a:endParaRPr lang="es-CL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Cognitivo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Tres maneras de comprender la cognición humana:</a:t>
            </a:r>
          </a:p>
          <a:p>
            <a:pPr lvl="1"/>
            <a:r>
              <a:rPr lang="es-CL" b="1" dirty="0" smtClean="0"/>
              <a:t>Cognitivismo</a:t>
            </a:r>
            <a:r>
              <a:rPr lang="es-CL" dirty="0" smtClean="0"/>
              <a:t>: Objetivo, descifrar y replicar el conocimiento humano. Plantea que el cerebro es como un librero con espacios pre formateados que se va llenando de contenidos a través de la socialización.</a:t>
            </a:r>
          </a:p>
          <a:p>
            <a:pPr lvl="1"/>
            <a:r>
              <a:rPr lang="es-CL" dirty="0" smtClean="0"/>
              <a:t>Conexionismo: Las estructuras neuronales provocan la emergencia de ciertos recuerdos o funciones</a:t>
            </a:r>
          </a:p>
          <a:p>
            <a:pPr lvl="1"/>
            <a:r>
              <a:rPr lang="es-CL" dirty="0" err="1" smtClean="0"/>
              <a:t>Enaccion</a:t>
            </a:r>
            <a:r>
              <a:rPr lang="es-CL" dirty="0" smtClean="0"/>
              <a:t>: Refiere a la condición particular de los seres humanos y su cuerpo. Solo podemos conocer de cómo humanos, lo que significa potencialidades y limitaciones.</a:t>
            </a:r>
          </a:p>
          <a:p>
            <a:pPr lvl="2"/>
            <a:r>
              <a:rPr lang="es-CL" dirty="0" smtClean="0"/>
              <a:t>“el </a:t>
            </a:r>
            <a:r>
              <a:rPr lang="es-CL" dirty="0" smtClean="0"/>
              <a:t>conocimiento es acción en el </a:t>
            </a:r>
            <a:r>
              <a:rPr lang="es-CL" dirty="0" smtClean="0"/>
              <a:t>mundo” </a:t>
            </a:r>
          </a:p>
          <a:p>
            <a:pPr lvl="1"/>
            <a:endParaRPr lang="es-CL" dirty="0" smtClean="0"/>
          </a:p>
          <a:p>
            <a:pPr lvl="1"/>
            <a:endParaRPr lang="es-C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Cognitivo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CL" dirty="0" err="1" smtClean="0"/>
              <a:t>Lakoff</a:t>
            </a:r>
            <a:r>
              <a:rPr lang="es-CL" dirty="0" smtClean="0"/>
              <a:t> y </a:t>
            </a:r>
            <a:r>
              <a:rPr lang="es-CL" dirty="0" smtClean="0"/>
              <a:t>Johnson: La cognición humana se basa en un proceso continuo de metaforización del mundo</a:t>
            </a:r>
          </a:p>
          <a:p>
            <a:pPr lvl="1"/>
            <a:r>
              <a:rPr lang="es-CL" sz="2300" dirty="0" smtClean="0"/>
              <a:t>El aspecto más importante es cómo pueden nacer y alcanzar interpretación por parte del oyente</a:t>
            </a:r>
          </a:p>
          <a:p>
            <a:pPr lvl="1"/>
            <a:r>
              <a:rPr lang="es-CL" sz="2300" dirty="0" smtClean="0"/>
              <a:t>Las metáforas impregnan el lenguaje cotidiano, formando una red compleja e interrelacionada para la que tienen pertenencia tanto las creaciones más nuevas como las fósiles.</a:t>
            </a:r>
          </a:p>
          <a:p>
            <a:pPr lvl="1"/>
            <a:r>
              <a:rPr lang="es-CL" sz="2300" dirty="0" smtClean="0"/>
              <a:t>La existencia de esta red afecta a las representaciones internas, a la visión de mundo que tiene el hablante. </a:t>
            </a:r>
          </a:p>
          <a:p>
            <a:pPr lvl="1"/>
            <a:endParaRPr lang="es-CL" dirty="0" smtClean="0"/>
          </a:p>
          <a:p>
            <a:r>
              <a:rPr lang="es-CL" dirty="0" err="1" smtClean="0"/>
              <a:t>Sperber</a:t>
            </a:r>
            <a:r>
              <a:rPr lang="es-CL" dirty="0" smtClean="0"/>
              <a:t> y Wilson: Comunicar es hacer evidente una intención, hacer ostensión(llamar la </a:t>
            </a:r>
            <a:r>
              <a:rPr lang="es-CL" dirty="0" err="1" smtClean="0"/>
              <a:t>atencion</a:t>
            </a:r>
            <a:r>
              <a:rPr lang="es-CL" dirty="0" smtClean="0"/>
              <a:t>) de ella</a:t>
            </a:r>
            <a:endParaRPr lang="es-CL" dirty="0" smtClean="0"/>
          </a:p>
          <a:p>
            <a:r>
              <a:rPr lang="es-CL" dirty="0" err="1" smtClean="0"/>
              <a:t>Rumelhart</a:t>
            </a:r>
            <a:r>
              <a:rPr lang="es-CL" dirty="0" smtClean="0"/>
              <a:t>: La cognición es esquemática y la comunicación sigue procesos similares a los de un guion teatral</a:t>
            </a:r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Textos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s-CL" b="1" dirty="0" smtClean="0"/>
              <a:t>Matemático informacional</a:t>
            </a:r>
            <a:r>
              <a:rPr lang="es-CL" dirty="0" smtClean="0"/>
              <a:t>: Shannon </a:t>
            </a:r>
            <a:r>
              <a:rPr lang="es-CL" dirty="0" smtClean="0"/>
              <a:t>y </a:t>
            </a:r>
            <a:r>
              <a:rPr lang="es-CL" dirty="0" err="1" smtClean="0"/>
              <a:t>Weaver</a:t>
            </a:r>
            <a:r>
              <a:rPr lang="es-CL" dirty="0" smtClean="0"/>
              <a:t>- </a:t>
            </a:r>
            <a:r>
              <a:rPr lang="es-CL" dirty="0" err="1" smtClean="0"/>
              <a:t>Laswell</a:t>
            </a:r>
            <a:r>
              <a:rPr lang="es-CL" dirty="0" smtClean="0"/>
              <a:t> en </a:t>
            </a:r>
            <a:r>
              <a:rPr lang="es-CL" dirty="0" err="1" smtClean="0"/>
              <a:t>Fiske</a:t>
            </a:r>
            <a:endParaRPr lang="es-CL" dirty="0" smtClean="0"/>
          </a:p>
          <a:p>
            <a:pPr lvl="0"/>
            <a:r>
              <a:rPr lang="es-CL" b="1" dirty="0" smtClean="0"/>
              <a:t>Lingüístico-estructuralista</a:t>
            </a:r>
            <a:r>
              <a:rPr lang="es-CL" dirty="0" smtClean="0"/>
              <a:t>: Saussure</a:t>
            </a:r>
          </a:p>
          <a:p>
            <a:pPr lvl="0"/>
            <a:r>
              <a:rPr lang="es-CL" b="1" dirty="0" smtClean="0"/>
              <a:t>Pragmático-relacional </a:t>
            </a:r>
            <a:r>
              <a:rPr lang="es-CL" dirty="0" smtClean="0"/>
              <a:t>: </a:t>
            </a:r>
            <a:r>
              <a:rPr lang="es-CL" dirty="0" err="1" smtClean="0"/>
              <a:t>Searle</a:t>
            </a:r>
            <a:r>
              <a:rPr lang="es-CL" dirty="0" smtClean="0"/>
              <a:t> </a:t>
            </a:r>
            <a:endParaRPr lang="es-CL" dirty="0" smtClean="0"/>
          </a:p>
          <a:p>
            <a:r>
              <a:rPr lang="es-CL" b="1" dirty="0" smtClean="0"/>
              <a:t>Cognitiva</a:t>
            </a:r>
            <a:r>
              <a:rPr lang="es-CL" dirty="0" smtClean="0"/>
              <a:t>: </a:t>
            </a:r>
            <a:r>
              <a:rPr lang="es-CL" dirty="0" err="1" smtClean="0"/>
              <a:t>Lakoff</a:t>
            </a:r>
            <a:r>
              <a:rPr lang="es-CL" dirty="0" smtClean="0"/>
              <a:t> </a:t>
            </a:r>
            <a:r>
              <a:rPr lang="es-CL" dirty="0" smtClean="0"/>
              <a:t>y </a:t>
            </a:r>
            <a:r>
              <a:rPr lang="es-CL" dirty="0" smtClean="0"/>
              <a:t>Johnson</a:t>
            </a:r>
            <a:endParaRPr lang="es-CL" dirty="0" smtClean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entendemos por comunicación?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Se da en el espacio intersubjetivo</a:t>
            </a:r>
          </a:p>
          <a:p>
            <a:r>
              <a:rPr lang="es-CL" dirty="0" smtClean="0"/>
              <a:t>Lo que separa a la comunicación humana y la animal es la cultura</a:t>
            </a:r>
          </a:p>
          <a:p>
            <a:r>
              <a:rPr lang="es-CL" dirty="0" smtClean="0"/>
              <a:t>Esto refiere a la construcción de un mundo simbólico donde se accede a la realidad a través de representaciones, constituyendo sistemas de representación</a:t>
            </a:r>
          </a:p>
          <a:p>
            <a:r>
              <a:rPr lang="es-CL" dirty="0" smtClean="0"/>
              <a:t>Se da en diferentes niveles</a:t>
            </a:r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Niveles de la comunicación humana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Comunicación </a:t>
            </a:r>
            <a:r>
              <a:rPr lang="es-CL" dirty="0" err="1" smtClean="0"/>
              <a:t>intrapersonal</a:t>
            </a:r>
            <a:r>
              <a:rPr lang="es-CL" dirty="0" smtClean="0"/>
              <a:t>: Sucede en el sujeto con el propio sujeto. La conciencia y las emociones se dan a este nivel. Espacio de la sicología.</a:t>
            </a:r>
          </a:p>
          <a:p>
            <a:r>
              <a:rPr lang="es-CL" dirty="0" smtClean="0"/>
              <a:t>Comunicación interpersonal: Se da entre sujetos. Mecanismos de relación inscritos en la cultura. Permite la cohesión social. Dado que esta inscrito en lo social, entra en nuestra cancha (sociología).</a:t>
            </a:r>
          </a:p>
          <a:p>
            <a:r>
              <a:rPr lang="es-CL" dirty="0" smtClean="0"/>
              <a:t>Comunicación grupal: Se da entre grupos y la </a:t>
            </a:r>
            <a:r>
              <a:rPr lang="es-CL" dirty="0" err="1" smtClean="0"/>
              <a:t>logica</a:t>
            </a:r>
            <a:r>
              <a:rPr lang="es-CL" dirty="0" smtClean="0"/>
              <a:t> de los procesos internos, </a:t>
            </a:r>
            <a:r>
              <a:rPr lang="es-CL" dirty="0" err="1" smtClean="0"/>
              <a:t>asi</a:t>
            </a:r>
            <a:r>
              <a:rPr lang="es-CL" dirty="0" smtClean="0"/>
              <a:t> como se muestra frente a otros grupos. A estos procesos los sujetos adhieren generando identidad. Son relaciones informales.</a:t>
            </a:r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Niveles de comunicación humanas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Comunicación organizacional: Funciona en jerarquías formales, orientadas hacia objetivos. Esto puede ser afectado por variables subjetivas, pero son modelos racionales</a:t>
            </a:r>
          </a:p>
          <a:p>
            <a:r>
              <a:rPr lang="es-CL" dirty="0" smtClean="0"/>
              <a:t>Comunicación mediática: Se da a través de tecnologías de alto alcance. Provoca experiencias culturales masivas. En este nivel se encuentra la mediación</a:t>
            </a:r>
          </a:p>
          <a:p>
            <a:pPr lvl="1"/>
            <a:r>
              <a:rPr lang="es-CL" dirty="0" smtClean="0"/>
              <a:t>Medios de comunicación: Para </a:t>
            </a:r>
            <a:r>
              <a:rPr lang="es-CL" dirty="0" err="1" smtClean="0"/>
              <a:t>McLuhan</a:t>
            </a:r>
            <a:r>
              <a:rPr lang="es-CL" dirty="0" smtClean="0"/>
              <a:t>, son elementos tecnológicos que permiten la transferencia de contenido.</a:t>
            </a:r>
          </a:p>
          <a:p>
            <a:pPr lvl="1"/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Mediacion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Situación pragmática de enunciación, elementos </a:t>
            </a:r>
            <a:r>
              <a:rPr lang="es-CL" dirty="0" smtClean="0"/>
              <a:t>que permiten o constriñen la difusión del contenido</a:t>
            </a:r>
            <a:endParaRPr lang="es-CL" dirty="0" smtClean="0"/>
          </a:p>
          <a:p>
            <a:r>
              <a:rPr lang="es-CL" dirty="0" smtClean="0"/>
              <a:t>Tipos de mediación:</a:t>
            </a:r>
          </a:p>
          <a:p>
            <a:pPr lvl="1"/>
            <a:r>
              <a:rPr lang="es-CL" dirty="0" smtClean="0"/>
              <a:t>Tecnológica</a:t>
            </a:r>
          </a:p>
          <a:p>
            <a:pPr lvl="1"/>
            <a:r>
              <a:rPr lang="es-CL" dirty="0" smtClean="0"/>
              <a:t>Simbólica</a:t>
            </a:r>
          </a:p>
          <a:p>
            <a:r>
              <a:rPr lang="es-CL" dirty="0" smtClean="0"/>
              <a:t>Históricamente, la relación de los medios de comunicación con la audiencias a sido vertical, cosa que ha cambiado con la incorporación de las redes sociales. </a:t>
            </a:r>
            <a:r>
              <a:rPr lang="es-CL" dirty="0" err="1" smtClean="0"/>
              <a:t>Scolari</a:t>
            </a:r>
            <a:r>
              <a:rPr lang="es-CL" dirty="0" smtClean="0"/>
              <a:t> denomina esto como el paso de la comunicación “de uno hacia muchos” hacia la comunicación de “muchos hacia muchos” </a:t>
            </a:r>
          </a:p>
          <a:p>
            <a:pPr lvl="1">
              <a:buNone/>
            </a:pPr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Paradigmas sobre la comunicación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40" cy="4811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087"/>
                <a:gridCol w="2016224"/>
                <a:gridCol w="2683869"/>
                <a:gridCol w="2126060"/>
              </a:tblGrid>
              <a:tr h="652303">
                <a:tc>
                  <a:txBody>
                    <a:bodyPr/>
                    <a:lstStyle/>
                    <a:p>
                      <a:r>
                        <a:rPr kumimoji="0" lang="es-CL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Paradigma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CL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Problemática</a:t>
                      </a:r>
                    </a:p>
                    <a:p>
                      <a:r>
                        <a:rPr kumimoji="0" lang="es-CL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CL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Idea fundamental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CL" sz="20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Principales exponentes</a:t>
                      </a:r>
                    </a:p>
                  </a:txBody>
                  <a:tcPr/>
                </a:tc>
              </a:tr>
              <a:tr h="10777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Matemático informacional</a:t>
                      </a: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Los modos </a:t>
                      </a:r>
                      <a:b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 circulación de la información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_tradn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s-ES_tradnl" sz="14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kumimoji="0" lang="es-ES_tradnl" altLang="ja-JP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comunicación es flujo de información</a:t>
                      </a:r>
                      <a:r>
                        <a:rPr kumimoji="0" lang="ja-JP" altLang="es-ES_tradnl" sz="14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kumimoji="0" lang="es-ES_tradn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Shannon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Weaver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Laswell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Berlo</a:t>
                      </a:r>
                      <a:endParaRPr kumimoji="0" lang="es-ES_tradn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80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Lingüístico-estructuralista</a:t>
                      </a: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C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significación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“comunicación es el proceso de codificación y decodificación de los textos culturales”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Saussure </a:t>
                      </a:r>
                    </a:p>
                    <a:p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Greimas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Barthes</a:t>
                      </a:r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8791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Pragmático-relacional</a:t>
                      </a: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atribución de sentido</a:t>
                      </a: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altLang="ja-JP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comunicación es relación</a:t>
                      </a:r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Peirce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Austin</a:t>
                      </a:r>
                    </a:p>
                    <a:p>
                      <a:pPr>
                        <a:defRPr/>
                      </a:pP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Searle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defRPr/>
                      </a:pPr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Watzlawick</a:t>
                      </a: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276245">
                <a:tc>
                  <a:txBody>
                    <a:bodyPr/>
                    <a:lstStyle/>
                    <a:p>
                      <a:r>
                        <a:rPr kumimoji="0" lang="es-C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Cognitiva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construcción del conocimiento humano</a:t>
                      </a:r>
                    </a:p>
                    <a:p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altLang="ja-JP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comunicación es conocer</a:t>
                      </a:r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ES_tradnl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Varela </a:t>
                      </a:r>
                    </a:p>
                    <a:p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Lakoff</a:t>
                      </a:r>
                      <a:endParaRPr kumimoji="0" lang="es-ES_tradn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Sperber</a:t>
                      </a:r>
                      <a:endParaRPr kumimoji="0" lang="es-ES_tradn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14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Rumelhart</a:t>
                      </a:r>
                      <a:endParaRPr kumimoji="0" lang="es-CL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Modelo matemático informacional</a:t>
            </a:r>
            <a:endParaRPr lang="es-CL" dirty="0"/>
          </a:p>
        </p:txBody>
      </p:sp>
      <p:sp>
        <p:nvSpPr>
          <p:cNvPr id="4" name="3 Rectángulo"/>
          <p:cNvSpPr/>
          <p:nvPr/>
        </p:nvSpPr>
        <p:spPr>
          <a:xfrm>
            <a:off x="323528" y="1844824"/>
            <a:ext cx="8496944" cy="4248472"/>
          </a:xfrm>
          <a:prstGeom prst="rect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7" name="6 CuadroTexto"/>
          <p:cNvSpPr txBox="1"/>
          <p:nvPr/>
        </p:nvSpPr>
        <p:spPr>
          <a:xfrm>
            <a:off x="467544" y="1484784"/>
            <a:ext cx="12961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Ambiente</a:t>
            </a:r>
            <a:endParaRPr lang="es-CL" dirty="0"/>
          </a:p>
        </p:txBody>
      </p:sp>
      <p:sp>
        <p:nvSpPr>
          <p:cNvPr id="8" name="7 CuadroTexto"/>
          <p:cNvSpPr txBox="1"/>
          <p:nvPr/>
        </p:nvSpPr>
        <p:spPr>
          <a:xfrm>
            <a:off x="2051720" y="3140968"/>
            <a:ext cx="1368152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Emisor</a:t>
            </a:r>
            <a:endParaRPr lang="es-CL" dirty="0"/>
          </a:p>
        </p:txBody>
      </p:sp>
      <p:sp>
        <p:nvSpPr>
          <p:cNvPr id="9" name="8 CuadroTexto"/>
          <p:cNvSpPr txBox="1"/>
          <p:nvPr/>
        </p:nvSpPr>
        <p:spPr>
          <a:xfrm>
            <a:off x="3491880" y="2996952"/>
            <a:ext cx="1368152" cy="733663"/>
          </a:xfrm>
          <a:prstGeom prst="right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Mensaje</a:t>
            </a:r>
            <a:endParaRPr lang="es-CL" dirty="0"/>
          </a:p>
        </p:txBody>
      </p:sp>
      <p:sp>
        <p:nvSpPr>
          <p:cNvPr id="10" name="9 CuadroTexto"/>
          <p:cNvSpPr txBox="1"/>
          <p:nvPr/>
        </p:nvSpPr>
        <p:spPr>
          <a:xfrm>
            <a:off x="4932040" y="3140968"/>
            <a:ext cx="1656184" cy="51935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Receptor</a:t>
            </a:r>
            <a:endParaRPr lang="es-C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852936"/>
            <a:ext cx="9361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Código</a:t>
            </a:r>
            <a:endParaRPr lang="es-CL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563888" y="3501008"/>
            <a:ext cx="9361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CL" dirty="0" smtClean="0"/>
              <a:t>Canal</a:t>
            </a:r>
            <a:endParaRPr lang="es-CL" dirty="0"/>
          </a:p>
        </p:txBody>
      </p:sp>
      <p:cxnSp>
        <p:nvCxnSpPr>
          <p:cNvPr id="14" name="13 Conector recto"/>
          <p:cNvCxnSpPr/>
          <p:nvPr/>
        </p:nvCxnSpPr>
        <p:spPr>
          <a:xfrm>
            <a:off x="5796136" y="3789040"/>
            <a:ext cx="0" cy="576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2843808" y="4365104"/>
            <a:ext cx="29523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 flipV="1">
            <a:off x="2843808" y="3717032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365104"/>
            <a:ext cx="12241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L" dirty="0" err="1" smtClean="0"/>
              <a:t>Feedback</a:t>
            </a:r>
            <a:endParaRPr lang="es-CL" dirty="0"/>
          </a:p>
        </p:txBody>
      </p:sp>
      <p:sp>
        <p:nvSpPr>
          <p:cNvPr id="25" name="24 Explosión 1"/>
          <p:cNvSpPr/>
          <p:nvPr/>
        </p:nvSpPr>
        <p:spPr>
          <a:xfrm>
            <a:off x="251520" y="1844824"/>
            <a:ext cx="8712968" cy="4248472"/>
          </a:xfrm>
          <a:prstGeom prst="irregularSeal1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26" name="25 CuadroTexto"/>
          <p:cNvSpPr txBox="1"/>
          <p:nvPr/>
        </p:nvSpPr>
        <p:spPr>
          <a:xfrm>
            <a:off x="683568" y="47251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Ruido</a:t>
            </a:r>
            <a:endParaRPr lang="es-C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Texto: Introducción ¿que es comunicación?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En el texto se revisan diversas teorías sobre la comunicación, dándole un relevante papel a las teoría matemáticas informacionales</a:t>
            </a:r>
          </a:p>
          <a:p>
            <a:r>
              <a:rPr lang="es-CL" dirty="0" smtClean="0"/>
              <a:t>Shannon y </a:t>
            </a:r>
            <a:r>
              <a:rPr lang="es-CL" dirty="0" err="1" smtClean="0"/>
              <a:t>Weaver</a:t>
            </a:r>
            <a:r>
              <a:rPr lang="es-CL" dirty="0" smtClean="0"/>
              <a:t>:</a:t>
            </a:r>
            <a:endParaRPr lang="es-CL" dirty="0"/>
          </a:p>
        </p:txBody>
      </p:sp>
      <p:pic>
        <p:nvPicPr>
          <p:cNvPr id="4" name="3 Imagen" descr="https://modosdevagancia.files.wordpress.com/2009/03/esquema_shannon.gif"/>
          <p:cNvPicPr/>
          <p:nvPr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429000"/>
            <a:ext cx="6836249" cy="27363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El estructuralismo se plantea como una meta teoría,  ya que se propone estudiar los textos culturales</a:t>
            </a:r>
          </a:p>
          <a:p>
            <a:r>
              <a:rPr lang="es-CL" dirty="0" smtClean="0"/>
              <a:t>Los textos culturales son todos los aspectos de la cultura que significan.</a:t>
            </a:r>
          </a:p>
          <a:p>
            <a:r>
              <a:rPr lang="es-CL" dirty="0" smtClean="0"/>
              <a:t>Objeto de la lingüística delimitado por tres fenómenos: </a:t>
            </a:r>
          </a:p>
          <a:p>
            <a:pPr lvl="1"/>
            <a:r>
              <a:rPr lang="es-CL" dirty="0" smtClean="0"/>
              <a:t>Lenguaje: Facultad enseñada que distingue a la especie humana</a:t>
            </a:r>
          </a:p>
          <a:p>
            <a:pPr lvl="1"/>
            <a:r>
              <a:rPr lang="es-CL" dirty="0" smtClean="0"/>
              <a:t>Lengua: Sistema normado para el uso del Lenguaje</a:t>
            </a:r>
            <a:r>
              <a:rPr lang="es-CL" dirty="0" smtClean="0"/>
              <a:t> y objeto de la lingüística para </a:t>
            </a:r>
            <a:r>
              <a:rPr lang="es-CL" dirty="0" smtClean="0"/>
              <a:t>Saussure, dado su carácter social y abarcable.</a:t>
            </a:r>
          </a:p>
          <a:p>
            <a:pPr lvl="1"/>
            <a:r>
              <a:rPr lang="es-CL" dirty="0" smtClean="0"/>
              <a:t>Habla:  Modo particular de uso de la lengua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Lingüístico estructuralista (Saussure)</a:t>
            </a:r>
            <a:endParaRPr lang="es-C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752</TotalTime>
  <Words>1053</Words>
  <Application>Microsoft Office PowerPoint</Application>
  <PresentationFormat>Presentación en pantalla (4:3)</PresentationFormat>
  <Paragraphs>145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Civil</vt:lpstr>
      <vt:lpstr>Ayudantía 1 Sociología de la comunicación</vt:lpstr>
      <vt:lpstr>¿Qué entendemos por comunicación? </vt:lpstr>
      <vt:lpstr>Niveles de la comunicación humana</vt:lpstr>
      <vt:lpstr>Niveles de comunicación humanas</vt:lpstr>
      <vt:lpstr>Mediacion</vt:lpstr>
      <vt:lpstr>Paradigmas sobre la comunicación</vt:lpstr>
      <vt:lpstr>Modelo matemático informacional</vt:lpstr>
      <vt:lpstr>Texto: Introducción ¿que es comunicación?</vt:lpstr>
      <vt:lpstr>Lingüístico estructuralista (Saussure)</vt:lpstr>
      <vt:lpstr>Lingüístico estructuralista (Saussure)</vt:lpstr>
      <vt:lpstr>Lingüístico estructuralista</vt:lpstr>
      <vt:lpstr>Pragmático relacional</vt:lpstr>
      <vt:lpstr>Pragmático relacional</vt:lpstr>
      <vt:lpstr>Searle</vt:lpstr>
      <vt:lpstr>Cognitivo</vt:lpstr>
      <vt:lpstr>Cognitivo</vt:lpstr>
      <vt:lpstr>Textos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Ayudantía 1 Sociología de la comunicación</dc:title>
  <dc:creator>Felipe Garcia S</dc:creator>
  <cp:lastModifiedBy>Felipe Garcia S</cp:lastModifiedBy>
  <cp:revision>2</cp:revision>
  <dcterms:created xsi:type="dcterms:W3CDTF">2016-10-11T03:54:27Z</dcterms:created>
  <dcterms:modified xsi:type="dcterms:W3CDTF">2016-10-11T16:26:44Z</dcterms:modified>
</cp:coreProperties>
</file>