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391" r:id="rId4"/>
    <p:sldId id="465" r:id="rId5"/>
    <p:sldId id="463" r:id="rId6"/>
    <p:sldId id="466" r:id="rId7"/>
    <p:sldId id="489" r:id="rId8"/>
    <p:sldId id="488" r:id="rId9"/>
    <p:sldId id="467" r:id="rId10"/>
    <p:sldId id="469" r:id="rId11"/>
    <p:sldId id="468" r:id="rId12"/>
    <p:sldId id="470" r:id="rId13"/>
    <p:sldId id="472" r:id="rId14"/>
    <p:sldId id="490" r:id="rId15"/>
    <p:sldId id="473" r:id="rId16"/>
    <p:sldId id="474" r:id="rId17"/>
    <p:sldId id="476" r:id="rId18"/>
    <p:sldId id="477" r:id="rId19"/>
    <p:sldId id="479" r:id="rId20"/>
    <p:sldId id="478" r:id="rId21"/>
    <p:sldId id="481" r:id="rId22"/>
    <p:sldId id="480" r:id="rId23"/>
    <p:sldId id="485" r:id="rId24"/>
    <p:sldId id="486" r:id="rId25"/>
    <p:sldId id="484" r:id="rId26"/>
    <p:sldId id="454" r:id="rId27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B8"/>
    <a:srgbClr val="41953B"/>
    <a:srgbClr val="50B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9551" autoAdjust="0"/>
    <p:restoredTop sz="58909" autoAdjust="0"/>
  </p:normalViewPr>
  <p:slideViewPr>
    <p:cSldViewPr>
      <p:cViewPr varScale="1">
        <p:scale>
          <a:sx n="58" d="100"/>
          <a:sy n="58" d="100"/>
        </p:scale>
        <p:origin x="161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990" y="-102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77011-DEFC-4391-96DE-04239A2DD009}" type="datetimeFigureOut">
              <a:rPr lang="es-CL" smtClean="0"/>
              <a:pPr/>
              <a:t>07-11-2016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46E9B-08EC-4838-A847-5BB69FE4235A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220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</a:t>
            </a:fld>
            <a:endParaRPr lang="es-C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10</a:t>
            </a:fld>
            <a:endParaRPr lang="es-C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11</a:t>
            </a:fld>
            <a:endParaRPr lang="es-C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12</a:t>
            </a:fld>
            <a:endParaRPr lang="es-C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13</a:t>
            </a:fld>
            <a:endParaRPr lang="es-CL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14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47008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15</a:t>
            </a:fld>
            <a:endParaRPr lang="es-C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16</a:t>
            </a:fld>
            <a:endParaRPr lang="es-C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17</a:t>
            </a:fld>
            <a:endParaRPr lang="es-C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18</a:t>
            </a:fld>
            <a:endParaRPr lang="es-C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19</a:t>
            </a:fld>
            <a:endParaRPr 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63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20</a:t>
            </a:fld>
            <a:endParaRPr lang="es-C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21</a:t>
            </a:fld>
            <a:endParaRPr lang="es-C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22</a:t>
            </a:fld>
            <a:endParaRPr lang="es-C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23</a:t>
            </a:fld>
            <a:endParaRPr lang="es-C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24</a:t>
            </a:fld>
            <a:endParaRPr lang="es-C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25</a:t>
            </a:fld>
            <a:endParaRPr lang="es-C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26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6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3</a:t>
            </a:fld>
            <a:endParaRPr 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4</a:t>
            </a:fld>
            <a:endParaRPr lang="es-C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5</a:t>
            </a:fld>
            <a:endParaRPr 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6</a:t>
            </a:fld>
            <a:endParaRPr 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7</a:t>
            </a:fld>
            <a:endParaRPr lang="es-C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8</a:t>
            </a:fld>
            <a:endParaRPr lang="es-C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 algn="just"/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46E9B-08EC-4838-A847-5BB69FE4235A}" type="slidenum">
              <a:rPr lang="es-CL" smtClean="0"/>
              <a:pPr/>
              <a:t>9</a:t>
            </a:fld>
            <a:endParaRPr 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2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4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2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5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9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7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2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8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1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29D84-E45D-417D-BEDD-5EF7D910ADF6}" type="datetimeFigureOut">
              <a:rPr lang="en-US" smtClean="0"/>
              <a:pPr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56592-3DCE-480D-A1CC-77EB02905AA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7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39952" y="5661248"/>
            <a:ext cx="4773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L" sz="2400" dirty="0"/>
              <a:t>Catalina Canals Cifuentes</a:t>
            </a:r>
          </a:p>
          <a:p>
            <a:pPr algn="r"/>
            <a:r>
              <a:rPr lang="es-CL" sz="2400" dirty="0"/>
              <a:t>19/10/2016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95536" y="3068960"/>
            <a:ext cx="815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sz="3600" b="1" dirty="0">
                <a:solidFill>
                  <a:srgbClr val="0000B8"/>
                </a:solidFill>
              </a:rPr>
              <a:t>Uso de modelos predictivos en Ciencias Sociales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0" y="476672"/>
            <a:ext cx="7380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solidFill>
                  <a:srgbClr val="41953B"/>
                </a:solidFill>
              </a:rPr>
              <a:t>Facultad de Ciencias Sociales</a:t>
            </a:r>
          </a:p>
          <a:p>
            <a:r>
              <a:rPr lang="es-CL" sz="2400" b="1" dirty="0">
                <a:solidFill>
                  <a:srgbClr val="41953B"/>
                </a:solidFill>
              </a:rPr>
              <a:t>Departamento de Sociología</a:t>
            </a:r>
          </a:p>
          <a:p>
            <a:r>
              <a:rPr lang="es-CL" sz="2400" b="1" dirty="0">
                <a:solidFill>
                  <a:srgbClr val="41953B"/>
                </a:solidFill>
              </a:rPr>
              <a:t>Estadística III</a:t>
            </a:r>
          </a:p>
        </p:txBody>
      </p:sp>
      <p:pic>
        <p:nvPicPr>
          <p:cNvPr id="25602" name="Picture 2" descr="http://psicologosarica.files.wordpress.com/2008/08/12-universidad_de_chil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0"/>
            <a:ext cx="1187624" cy="22432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9020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Interacciones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2" name="29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33" name="3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37" name="3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39 Grupo"/>
          <p:cNvGrpSpPr/>
          <p:nvPr/>
        </p:nvGrpSpPr>
        <p:grpSpPr>
          <a:xfrm>
            <a:off x="4860032" y="2708920"/>
            <a:ext cx="3240360" cy="648072"/>
            <a:chOff x="1979712" y="4149080"/>
            <a:chExt cx="3240360" cy="648072"/>
          </a:xfrm>
        </p:grpSpPr>
        <p:sp>
          <p:nvSpPr>
            <p:cNvPr id="41" name="4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</a:t>
              </a: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3" name="42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43 Grupo"/>
          <p:cNvGrpSpPr/>
          <p:nvPr/>
        </p:nvGrpSpPr>
        <p:grpSpPr>
          <a:xfrm>
            <a:off x="2987824" y="3861048"/>
            <a:ext cx="3240360" cy="648072"/>
            <a:chOff x="1979712" y="4149080"/>
            <a:chExt cx="3240360" cy="648072"/>
          </a:xfrm>
        </p:grpSpPr>
        <p:sp>
          <p:nvSpPr>
            <p:cNvPr id="45" name="44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 +C</a:t>
              </a: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7" name="4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50 Conector recto"/>
          <p:cNvCxnSpPr/>
          <p:nvPr/>
        </p:nvCxnSpPr>
        <p:spPr>
          <a:xfrm flipH="1">
            <a:off x="6300192" y="2636912"/>
            <a:ext cx="28803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Interacciones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2" name="29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33" name="3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37" name="3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39 Grupo"/>
          <p:cNvGrpSpPr/>
          <p:nvPr/>
        </p:nvGrpSpPr>
        <p:grpSpPr>
          <a:xfrm>
            <a:off x="4860032" y="2708920"/>
            <a:ext cx="3240360" cy="648072"/>
            <a:chOff x="1979712" y="4149080"/>
            <a:chExt cx="3240360" cy="648072"/>
          </a:xfrm>
        </p:grpSpPr>
        <p:sp>
          <p:nvSpPr>
            <p:cNvPr id="41" name="4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</a:t>
              </a: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3" name="42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43 Grupo"/>
          <p:cNvGrpSpPr/>
          <p:nvPr/>
        </p:nvGrpSpPr>
        <p:grpSpPr>
          <a:xfrm>
            <a:off x="2987824" y="3861048"/>
            <a:ext cx="3240360" cy="648072"/>
            <a:chOff x="1979712" y="4149080"/>
            <a:chExt cx="3240360" cy="648072"/>
          </a:xfrm>
        </p:grpSpPr>
        <p:sp>
          <p:nvSpPr>
            <p:cNvPr id="45" name="44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 +C</a:t>
              </a: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7" name="4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49 Conector recto"/>
          <p:cNvCxnSpPr/>
          <p:nvPr/>
        </p:nvCxnSpPr>
        <p:spPr>
          <a:xfrm flipH="1">
            <a:off x="2051720" y="2636912"/>
            <a:ext cx="28803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Interacciones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2" name="29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33" name="3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37" name="3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39 Grupo"/>
          <p:cNvGrpSpPr/>
          <p:nvPr/>
        </p:nvGrpSpPr>
        <p:grpSpPr>
          <a:xfrm>
            <a:off x="4860032" y="2708920"/>
            <a:ext cx="3240360" cy="648072"/>
            <a:chOff x="1979712" y="4149080"/>
            <a:chExt cx="3240360" cy="648072"/>
          </a:xfrm>
        </p:grpSpPr>
        <p:sp>
          <p:nvSpPr>
            <p:cNvPr id="41" name="4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</a:t>
              </a: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3" name="42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43 Grupo"/>
          <p:cNvGrpSpPr/>
          <p:nvPr/>
        </p:nvGrpSpPr>
        <p:grpSpPr>
          <a:xfrm>
            <a:off x="2987824" y="3861048"/>
            <a:ext cx="3240360" cy="648072"/>
            <a:chOff x="1979712" y="4149080"/>
            <a:chExt cx="3240360" cy="648072"/>
          </a:xfrm>
        </p:grpSpPr>
        <p:sp>
          <p:nvSpPr>
            <p:cNvPr id="45" name="44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 +C</a:t>
              </a: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7" name="4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Modelo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Modelo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r>
              <a:rPr lang="es-ES" dirty="0"/>
              <a:t>Representado - </a:t>
            </a:r>
            <a:r>
              <a:rPr lang="es-ES" dirty="0">
                <a:solidFill>
                  <a:srgbClr val="C00000"/>
                </a:solidFill>
              </a:rPr>
              <a:t>R</a:t>
            </a:r>
            <a:r>
              <a:rPr lang="es-ES" b="1" dirty="0">
                <a:solidFill>
                  <a:srgbClr val="C00000"/>
                </a:solidFill>
              </a:rPr>
              <a:t>epresentación</a:t>
            </a:r>
          </a:p>
          <a:p>
            <a:pPr lvl="1"/>
            <a:r>
              <a:rPr lang="es-ES" dirty="0"/>
              <a:t>Territorio - </a:t>
            </a:r>
            <a:r>
              <a:rPr lang="es-ES" b="1" dirty="0">
                <a:solidFill>
                  <a:srgbClr val="C00000"/>
                </a:solidFill>
              </a:rPr>
              <a:t>Mapa</a:t>
            </a:r>
          </a:p>
          <a:p>
            <a:pPr lvl="1"/>
            <a:r>
              <a:rPr lang="es-ES" dirty="0"/>
              <a:t>Edificio- </a:t>
            </a:r>
            <a:r>
              <a:rPr lang="es-ES" b="1" dirty="0">
                <a:solidFill>
                  <a:srgbClr val="C00000"/>
                </a:solidFill>
              </a:rPr>
              <a:t>Maqueta</a:t>
            </a:r>
          </a:p>
          <a:p>
            <a:pPr lvl="1"/>
            <a:r>
              <a:rPr lang="es-ES" dirty="0"/>
              <a:t>Vida Cotidiana – </a:t>
            </a:r>
            <a:r>
              <a:rPr lang="es-ES" b="1" dirty="0">
                <a:solidFill>
                  <a:srgbClr val="C00000"/>
                </a:solidFill>
              </a:rPr>
              <a:t>Video Juego</a:t>
            </a:r>
          </a:p>
          <a:p>
            <a:endParaRPr lang="es-ES" dirty="0"/>
          </a:p>
          <a:p>
            <a:r>
              <a:rPr lang="es-ES" dirty="0"/>
              <a:t>Ficción </a:t>
            </a:r>
            <a:r>
              <a:rPr lang="es-ES" b="1" dirty="0"/>
              <a:t>útil</a:t>
            </a:r>
          </a:p>
          <a:p>
            <a:pPr lvl="1"/>
            <a:endParaRPr lang="es-ES" dirty="0"/>
          </a:p>
          <a:p>
            <a:r>
              <a:rPr lang="es-ES" dirty="0" err="1"/>
              <a:t>Homoformismos</a:t>
            </a:r>
            <a:r>
              <a:rPr lang="es-ES" dirty="0"/>
              <a:t> realidad-modelo</a:t>
            </a:r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3402441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Modelo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ES" dirty="0"/>
          </a:p>
          <a:p>
            <a:pPr algn="ctr">
              <a:buNone/>
            </a:pPr>
            <a:r>
              <a:rPr lang="es-ES" i="1" dirty="0"/>
              <a:t>Formalismo lógico y/o matemático que representa a un sistema</a:t>
            </a:r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Modelar: Codificar y Decodificar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07504" y="23244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1439144" y="357301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SISTEMA REAL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471592" y="357301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MODELO</a:t>
            </a:r>
          </a:p>
        </p:txBody>
      </p:sp>
      <p:sp>
        <p:nvSpPr>
          <p:cNvPr id="12" name="11 Flecha curvada hacia arriba"/>
          <p:cNvSpPr/>
          <p:nvPr/>
        </p:nvSpPr>
        <p:spPr>
          <a:xfrm>
            <a:off x="2447256" y="5013176"/>
            <a:ext cx="4176464" cy="10801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3" name="12 Flecha curvada hacia arriba"/>
          <p:cNvSpPr/>
          <p:nvPr/>
        </p:nvSpPr>
        <p:spPr>
          <a:xfrm rot="10800000">
            <a:off x="2231232" y="2348880"/>
            <a:ext cx="4176464" cy="10801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375248" y="633478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CODIFICAR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375248" y="170080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/>
              <a:t>DECODIFICAR</a:t>
            </a:r>
          </a:p>
        </p:txBody>
      </p:sp>
      <p:grpSp>
        <p:nvGrpSpPr>
          <p:cNvPr id="20" name="19 Grupo"/>
          <p:cNvGrpSpPr/>
          <p:nvPr/>
        </p:nvGrpSpPr>
        <p:grpSpPr>
          <a:xfrm>
            <a:off x="323528" y="6021288"/>
            <a:ext cx="3024336" cy="461665"/>
            <a:chOff x="323528" y="6021288"/>
            <a:chExt cx="3024336" cy="461665"/>
          </a:xfrm>
        </p:grpSpPr>
        <p:sp>
          <p:nvSpPr>
            <p:cNvPr id="16" name="15 CuadroTexto"/>
            <p:cNvSpPr txBox="1"/>
            <p:nvPr/>
          </p:nvSpPr>
          <p:spPr>
            <a:xfrm>
              <a:off x="323528" y="6021288"/>
              <a:ext cx="19077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/>
                <a:t>TEORÍA</a:t>
              </a:r>
            </a:p>
          </p:txBody>
        </p:sp>
        <p:cxnSp>
          <p:nvCxnSpPr>
            <p:cNvPr id="18" name="17 Conector recto de flecha"/>
            <p:cNvCxnSpPr/>
            <p:nvPr/>
          </p:nvCxnSpPr>
          <p:spPr>
            <a:xfrm>
              <a:off x="1547664" y="6309320"/>
              <a:ext cx="1800200" cy="14401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20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Tipos de Modelos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07504" y="23244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611560" y="3212976"/>
            <a:ext cx="208823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MATEMÁTICOS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364088" y="3212976"/>
            <a:ext cx="313285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COMPUTACIONALES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491880" y="177281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MODELOS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1259632" y="4869160"/>
            <a:ext cx="2088232" cy="11521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ESTADÍSTICOS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 flipH="1">
            <a:off x="1547664" y="2348880"/>
            <a:ext cx="180020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292080" y="2348880"/>
            <a:ext cx="158417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131840" y="371703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10" idx="2"/>
            <a:endCxn id="17" idx="0"/>
          </p:cNvCxnSpPr>
          <p:nvPr/>
        </p:nvCxnSpPr>
        <p:spPr>
          <a:xfrm>
            <a:off x="1655676" y="4365104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Ej. Modelos computacionales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s-ES" dirty="0"/>
              <a:t>Autómatas celulares</a:t>
            </a:r>
          </a:p>
          <a:p>
            <a:endParaRPr lang="es-ES" dirty="0"/>
          </a:p>
          <a:p>
            <a:r>
              <a:rPr lang="es-ES" dirty="0"/>
              <a:t>Modelos basados en agentes</a:t>
            </a:r>
          </a:p>
          <a:p>
            <a:endParaRPr lang="es-ES" dirty="0"/>
          </a:p>
          <a:p>
            <a:r>
              <a:rPr lang="es-ES" dirty="0"/>
              <a:t>Redes Neuronales</a:t>
            </a:r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Ej. Modelos matemáticos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s-ES" dirty="0"/>
              <a:t>Microeconomía clásica</a:t>
            </a:r>
          </a:p>
          <a:p>
            <a:r>
              <a:rPr lang="es-ES" dirty="0"/>
              <a:t>Teoría de Juegos</a:t>
            </a:r>
          </a:p>
          <a:p>
            <a:r>
              <a:rPr lang="es-ES" dirty="0"/>
              <a:t>Modelos Macroeconómicos</a:t>
            </a:r>
          </a:p>
          <a:p>
            <a:r>
              <a:rPr lang="es-ES" dirty="0"/>
              <a:t>Ecuaciones diferenciales</a:t>
            </a:r>
          </a:p>
          <a:p>
            <a:r>
              <a:rPr lang="es-ES" dirty="0"/>
              <a:t>Modelos estadísticos</a:t>
            </a:r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rgbClr val="0000B8"/>
                </a:solidFill>
              </a:rPr>
              <a:t>Contenidos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5040560"/>
          </a:xfrm>
        </p:spPr>
        <p:txBody>
          <a:bodyPr numCol="1">
            <a:normAutofit/>
          </a:bodyPr>
          <a:lstStyle/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Análisis </a:t>
            </a:r>
            <a:r>
              <a:rPr lang="es-CL" dirty="0" err="1">
                <a:solidFill>
                  <a:srgbClr val="0000B8"/>
                </a:solidFill>
              </a:rPr>
              <a:t>Multivariable</a:t>
            </a: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Causalidad en Ciencias Sociales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Modelos y tipos de modelos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 err="1">
                <a:solidFill>
                  <a:srgbClr val="0000B8"/>
                </a:solidFill>
              </a:rPr>
              <a:t>Modelamiento</a:t>
            </a:r>
            <a:r>
              <a:rPr lang="es-CL" dirty="0">
                <a:solidFill>
                  <a:srgbClr val="0000B8"/>
                </a:solidFill>
              </a:rPr>
              <a:t> en Ciencias Sociales</a:t>
            </a:r>
          </a:p>
          <a:p>
            <a:pPr marL="971550" lvl="1" indent="-571500" algn="just">
              <a:buNone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None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I. INTRODUCCIÓN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Tipos de Modelos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07504" y="23244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611560" y="3212976"/>
            <a:ext cx="2088232" cy="11521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TOP DOWN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364088" y="3212976"/>
            <a:ext cx="313285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BOTTOM UP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491880" y="177281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MODELOS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 flipH="1">
            <a:off x="1547664" y="2348880"/>
            <a:ext cx="180020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292080" y="2348880"/>
            <a:ext cx="158417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131840" y="371703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323528" y="4434207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Modelos basados en variables y ecuaciones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508104" y="4581128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Modelos basados en agentes y reglas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642888" y="5589240"/>
            <a:ext cx="2088232" cy="11521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ESTADÍSTICOS</a:t>
            </a:r>
          </a:p>
        </p:txBody>
      </p:sp>
      <p:cxnSp>
        <p:nvCxnSpPr>
          <p:cNvPr id="21" name="20 Conector recto de flecha"/>
          <p:cNvCxnSpPr>
            <a:endCxn id="17" idx="0"/>
          </p:cNvCxnSpPr>
          <p:nvPr/>
        </p:nvCxnSpPr>
        <p:spPr>
          <a:xfrm>
            <a:off x="1687004" y="5265204"/>
            <a:ext cx="0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Tipos de Modelos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107504" y="23244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611560" y="3212976"/>
            <a:ext cx="208823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TEÓRICOS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364088" y="3212976"/>
            <a:ext cx="313285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EMPÍRICOS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491880" y="1772816"/>
            <a:ext cx="165618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MODELOS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5940152" y="5013176"/>
            <a:ext cx="2088232" cy="115212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/>
              <a:t>ESTADÍSTICOS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 flipH="1">
            <a:off x="1547664" y="2348880"/>
            <a:ext cx="180020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5292080" y="2348880"/>
            <a:ext cx="158417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3131840" y="3717032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11" idx="2"/>
            <a:endCxn id="17" idx="0"/>
          </p:cNvCxnSpPr>
          <p:nvPr/>
        </p:nvCxnSpPr>
        <p:spPr>
          <a:xfrm>
            <a:off x="6930516" y="4365104"/>
            <a:ext cx="5375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Modelo Estadístico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i="1" dirty="0"/>
              <a:t>Formalismo matemático que representa un sistema real -a partir de relaciones entre sus variables- y que es estimado a partir de datos</a:t>
            </a:r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Modelo Estadístico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MODELOS Y TIPOS DE MODELOS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dirty="0"/>
              <a:t>Especificar el Modelo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Verificar supuestos o condiciones de aplicación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Estimar el modelo</a:t>
            </a:r>
          </a:p>
          <a:p>
            <a:pPr algn="ctr"/>
            <a:endParaRPr lang="es-ES" dirty="0"/>
          </a:p>
          <a:p>
            <a:pPr marL="342900" lvl="1" indent="-342900" algn="ctr">
              <a:buFont typeface="Arial" pitchFamily="34" charset="0"/>
              <a:buChar char="•"/>
            </a:pPr>
            <a:r>
              <a:rPr lang="es-CL" sz="3200" dirty="0"/>
              <a:t>Verificar la capacidad explicativa del modelo</a:t>
            </a:r>
          </a:p>
          <a:p>
            <a:pPr marL="342900" lvl="1" indent="-342900" algn="ctr">
              <a:buFont typeface="Arial" pitchFamily="34" charset="0"/>
              <a:buChar char="•"/>
            </a:pPr>
            <a:endParaRPr lang="es-CL" dirty="0"/>
          </a:p>
          <a:p>
            <a:pPr algn="ctr"/>
            <a:r>
              <a:rPr lang="es-ES" dirty="0"/>
              <a:t>Interpretar el modelo</a:t>
            </a:r>
          </a:p>
          <a:p>
            <a:pPr algn="ctr"/>
            <a:endParaRPr lang="es-ES" dirty="0"/>
          </a:p>
          <a:p>
            <a:pPr algn="ctr"/>
            <a:endParaRPr lang="es-ES" i="1" dirty="0"/>
          </a:p>
          <a:p>
            <a:pPr algn="ctr"/>
            <a:endParaRPr lang="es-ES" i="1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Críticas y aprensiones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MODELAMIENTO EN CIENCIAS SOCIALES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3705275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No permite aprehender lo subjetivo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Asociación lenguaje formal -  ideología tecnocrática / positivismo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El Modelo no es la realidad: limites de la aplicación y generalización de un modelo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¿Por qué usar modelos?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III. MODELAMIENTO EN CIENCIAS SOCIALES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14" name="7 Marcador de contenido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065315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Instrumental</a:t>
            </a:r>
          </a:p>
          <a:p>
            <a:pPr algn="just"/>
            <a:r>
              <a:rPr lang="es-ES" dirty="0"/>
              <a:t>Formalizar:  (1) precisión, (2)Probar teorías</a:t>
            </a:r>
          </a:p>
          <a:p>
            <a:pPr algn="just"/>
            <a:r>
              <a:rPr lang="es-ES" dirty="0"/>
              <a:t>Aprehender un sistema real:  simplificación, develar relaciones entre variables y mecanismos causales</a:t>
            </a:r>
          </a:p>
          <a:p>
            <a:pPr algn="just"/>
            <a:r>
              <a:rPr lang="es-ES" dirty="0"/>
              <a:t>Predecir y Simular</a:t>
            </a:r>
          </a:p>
          <a:p>
            <a:pPr algn="just"/>
            <a:r>
              <a:rPr lang="es-ES" dirty="0"/>
              <a:t>Capacidad de procesamiento computacional y disponibilidad de información</a:t>
            </a:r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3600" b="1" dirty="0">
                <a:solidFill>
                  <a:schemeClr val="accent2"/>
                </a:solidFill>
              </a:rPr>
              <a:t>Preguntas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5040560"/>
          </a:xfrm>
        </p:spPr>
        <p:txBody>
          <a:bodyPr numCol="1">
            <a:normAutofit/>
          </a:bodyPr>
          <a:lstStyle/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¿En qué consiste el análisis estadístico </a:t>
            </a:r>
            <a:r>
              <a:rPr lang="es-CL" dirty="0" err="1">
                <a:solidFill>
                  <a:srgbClr val="0000B8"/>
                </a:solidFill>
              </a:rPr>
              <a:t>multivariado</a:t>
            </a:r>
            <a:r>
              <a:rPr lang="es-CL" dirty="0">
                <a:solidFill>
                  <a:srgbClr val="0000B8"/>
                </a:solidFill>
              </a:rPr>
              <a:t>?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¿Qué es un modelo?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¿Qué es un modelo estadístico?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r>
              <a:rPr lang="es-CL" dirty="0">
                <a:solidFill>
                  <a:srgbClr val="0000B8"/>
                </a:solidFill>
              </a:rPr>
              <a:t>¿Por qué utilizar modelos en Ciencias Sociales?</a:t>
            </a: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  <a:p>
            <a:pPr marL="971550" lvl="1" indent="-571500" algn="just">
              <a:buFont typeface="+mj-lt"/>
              <a:buAutoNum type="romanUcPeriod"/>
            </a:pPr>
            <a:endParaRPr lang="es-CL" dirty="0">
              <a:solidFill>
                <a:srgbClr val="0000B8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REPASO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Análisis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I. ANÁLISIS MULTIVARIABLE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Responder la pregunta de investigación</a:t>
            </a:r>
          </a:p>
          <a:p>
            <a:endParaRPr lang="es-ES" dirty="0"/>
          </a:p>
          <a:p>
            <a:r>
              <a:rPr lang="es-ES" dirty="0"/>
              <a:t>Abordajes:</a:t>
            </a:r>
          </a:p>
          <a:p>
            <a:pPr lvl="1"/>
            <a:r>
              <a:rPr lang="es-ES" dirty="0"/>
              <a:t>Estadístico: técnica.</a:t>
            </a:r>
          </a:p>
          <a:p>
            <a:pPr lvl="1"/>
            <a:r>
              <a:rPr lang="es-ES" dirty="0"/>
              <a:t>Sociológico: interpretativa.</a:t>
            </a:r>
          </a:p>
          <a:p>
            <a:pPr lvl="1"/>
            <a:endParaRPr lang="es-ES" dirty="0"/>
          </a:p>
          <a:p>
            <a:r>
              <a:rPr lang="es-ES" dirty="0"/>
              <a:t>Ejemplo:</a:t>
            </a:r>
          </a:p>
          <a:p>
            <a:pPr lvl="1"/>
            <a:r>
              <a:rPr lang="es-ES" dirty="0"/>
              <a:t>“Chilenos de ojos rubios”</a:t>
            </a:r>
          </a:p>
          <a:p>
            <a:pPr lvl="1"/>
            <a:r>
              <a:rPr lang="es-ES" dirty="0"/>
              <a:t>Elección  de escuelas de similar NSE</a:t>
            </a:r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Análisis estadísticos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rgbClr val="0000B8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>
                <a:solidFill>
                  <a:schemeClr val="bg1"/>
                </a:solidFill>
              </a:rPr>
              <a:t>I. ANÁLISIS MULTIVARIABLE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es-ES" dirty="0"/>
              <a:t>Análisis </a:t>
            </a:r>
            <a:r>
              <a:rPr lang="es-ES" dirty="0" err="1"/>
              <a:t>univariado</a:t>
            </a:r>
            <a:endParaRPr lang="es-ES" dirty="0"/>
          </a:p>
          <a:p>
            <a:endParaRPr lang="es-ES" dirty="0"/>
          </a:p>
          <a:p>
            <a:r>
              <a:rPr lang="es-ES" dirty="0"/>
              <a:t>Análisis </a:t>
            </a:r>
            <a:r>
              <a:rPr lang="es-ES" dirty="0" err="1"/>
              <a:t>bivariado</a:t>
            </a:r>
            <a:endParaRPr lang="es-ES" dirty="0"/>
          </a:p>
          <a:p>
            <a:endParaRPr lang="es-ES" dirty="0"/>
          </a:p>
          <a:p>
            <a:r>
              <a:rPr lang="es-ES" b="1" dirty="0">
                <a:solidFill>
                  <a:srgbClr val="0000CC"/>
                </a:solidFill>
              </a:rPr>
              <a:t>Análisis </a:t>
            </a:r>
            <a:r>
              <a:rPr lang="es-ES" b="1" dirty="0" err="1">
                <a:solidFill>
                  <a:srgbClr val="0000CC"/>
                </a:solidFill>
              </a:rPr>
              <a:t>multivariado</a:t>
            </a:r>
            <a:endParaRPr lang="es-ES" b="1" dirty="0">
              <a:solidFill>
                <a:srgbClr val="0000CC"/>
              </a:solidFill>
            </a:endParaRPr>
          </a:p>
        </p:txBody>
      </p:sp>
      <p:sp>
        <p:nvSpPr>
          <p:cNvPr id="10" name="7 Marcador de contenido"/>
          <p:cNvSpPr txBox="1">
            <a:spLocks/>
          </p:cNvSpPr>
          <p:nvPr/>
        </p:nvSpPr>
        <p:spPr>
          <a:xfrm>
            <a:off x="5364088" y="1988840"/>
            <a:ext cx="82296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Relaciones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3200" dirty="0">
              <a:solidFill>
                <a:srgbClr val="0000CC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Causalidad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3200" dirty="0">
              <a:solidFill>
                <a:srgbClr val="0000CC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Predicción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Clasificación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s-ES" sz="3200" dirty="0">
              <a:solidFill>
                <a:srgbClr val="0000CC"/>
              </a:solidFill>
            </a:endParaRPr>
          </a:p>
        </p:txBody>
      </p:sp>
      <p:sp>
        <p:nvSpPr>
          <p:cNvPr id="11" name="10 Abrir llave"/>
          <p:cNvSpPr/>
          <p:nvPr/>
        </p:nvSpPr>
        <p:spPr>
          <a:xfrm>
            <a:off x="4716016" y="1916832"/>
            <a:ext cx="792088" cy="4608512"/>
          </a:xfrm>
          <a:prstGeom prst="leftBrace">
            <a:avLst>
              <a:gd name="adj1" fmla="val 8333"/>
              <a:gd name="adj2" fmla="val 570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ctr"/>
            <a:endParaRPr lang="es-ES" dirty="0"/>
          </a:p>
          <a:p>
            <a:pPr algn="ctr"/>
            <a:r>
              <a:rPr lang="es-ES" dirty="0"/>
              <a:t>“</a:t>
            </a:r>
            <a:r>
              <a:rPr lang="es-ES" i="1" dirty="0"/>
              <a:t>Cosa a la que se debe que ocurra otra cosa determinada</a:t>
            </a:r>
            <a:r>
              <a:rPr lang="es-ES" dirty="0"/>
              <a:t>”</a:t>
            </a:r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20" name="19 Grupo"/>
          <p:cNvGrpSpPr/>
          <p:nvPr/>
        </p:nvGrpSpPr>
        <p:grpSpPr>
          <a:xfrm>
            <a:off x="1979712" y="4149080"/>
            <a:ext cx="5688632" cy="1152128"/>
            <a:chOff x="1979712" y="4149080"/>
            <a:chExt cx="5688632" cy="1152128"/>
          </a:xfrm>
        </p:grpSpPr>
        <p:sp>
          <p:nvSpPr>
            <p:cNvPr id="13" name="12 Rectángulo"/>
            <p:cNvSpPr/>
            <p:nvPr/>
          </p:nvSpPr>
          <p:spPr>
            <a:xfrm>
              <a:off x="1979712" y="4149080"/>
              <a:ext cx="1728192" cy="11521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Causa</a:t>
              </a:r>
            </a:p>
          </p:txBody>
        </p:sp>
        <p:sp>
          <p:nvSpPr>
            <p:cNvPr id="15" name="14 Rectángulo"/>
            <p:cNvSpPr/>
            <p:nvPr/>
          </p:nvSpPr>
          <p:spPr>
            <a:xfrm>
              <a:off x="4932040" y="4149080"/>
              <a:ext cx="2736304" cy="115212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Consecuencia</a:t>
              </a:r>
            </a:p>
          </p:txBody>
        </p:sp>
        <p:cxnSp>
          <p:nvCxnSpPr>
            <p:cNvPr id="17" name="16 Conector recto de flecha"/>
            <p:cNvCxnSpPr/>
            <p:nvPr/>
          </p:nvCxnSpPr>
          <p:spPr>
            <a:xfrm>
              <a:off x="3851920" y="4725144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CuadroTexto"/>
            <p:cNvSpPr txBox="1"/>
            <p:nvPr/>
          </p:nvSpPr>
          <p:spPr>
            <a:xfrm>
              <a:off x="3779912" y="4149080"/>
              <a:ext cx="13681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dirty="0">
                  <a:solidFill>
                    <a:srgbClr val="0000CC"/>
                  </a:solidFill>
                </a:rPr>
                <a:t>Efecto</a:t>
              </a:r>
              <a:endParaRPr lang="es-ES" dirty="0">
                <a:solidFill>
                  <a:srgbClr val="0000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¿Qué produce qué?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>
              <a:buNone/>
            </a:pPr>
            <a:r>
              <a:rPr lang="es-ES" dirty="0"/>
              <a:t>			Correlación ≠ Causalidad</a:t>
            </a:r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14" name="13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16" name="15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20" name="19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21 Grupo"/>
          <p:cNvGrpSpPr/>
          <p:nvPr/>
        </p:nvGrpSpPr>
        <p:grpSpPr>
          <a:xfrm>
            <a:off x="5076056" y="2708920"/>
            <a:ext cx="3240360" cy="648072"/>
            <a:chOff x="1979712" y="4149080"/>
            <a:chExt cx="3240360" cy="648072"/>
          </a:xfrm>
        </p:grpSpPr>
        <p:sp>
          <p:nvSpPr>
            <p:cNvPr id="23" name="2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cxnSp>
          <p:nvCxnSpPr>
            <p:cNvPr id="25" name="24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29 Grupo"/>
          <p:cNvGrpSpPr/>
          <p:nvPr/>
        </p:nvGrpSpPr>
        <p:grpSpPr>
          <a:xfrm>
            <a:off x="5292080" y="4149080"/>
            <a:ext cx="3240360" cy="648072"/>
            <a:chOff x="1979712" y="4149080"/>
            <a:chExt cx="3240360" cy="648072"/>
          </a:xfrm>
        </p:grpSpPr>
        <p:sp>
          <p:nvSpPr>
            <p:cNvPr id="31" name="3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</p:grpSp>
      <p:grpSp>
        <p:nvGrpSpPr>
          <p:cNvPr id="37" name="36 Grupo"/>
          <p:cNvGrpSpPr/>
          <p:nvPr/>
        </p:nvGrpSpPr>
        <p:grpSpPr>
          <a:xfrm>
            <a:off x="755576" y="3933056"/>
            <a:ext cx="3240360" cy="1440160"/>
            <a:chOff x="755576" y="3933056"/>
            <a:chExt cx="3240360" cy="1440160"/>
          </a:xfrm>
        </p:grpSpPr>
        <p:grpSp>
          <p:nvGrpSpPr>
            <p:cNvPr id="26" name="25 Grupo"/>
            <p:cNvGrpSpPr/>
            <p:nvPr/>
          </p:nvGrpSpPr>
          <p:grpSpPr>
            <a:xfrm>
              <a:off x="755576" y="3933056"/>
              <a:ext cx="3240360" cy="648072"/>
              <a:chOff x="1979712" y="4149080"/>
              <a:chExt cx="3240360" cy="648072"/>
            </a:xfrm>
          </p:grpSpPr>
          <p:sp>
            <p:nvSpPr>
              <p:cNvPr id="27" name="26 Rectángulo"/>
              <p:cNvSpPr/>
              <p:nvPr/>
            </p:nvSpPr>
            <p:spPr>
              <a:xfrm>
                <a:off x="1979712" y="4149080"/>
                <a:ext cx="936104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3200" dirty="0"/>
                  <a:t>C</a:t>
                </a:r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4355976" y="4149080"/>
                <a:ext cx="864096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3200" dirty="0"/>
                  <a:t>B</a:t>
                </a:r>
              </a:p>
            </p:txBody>
          </p:sp>
          <p:cxnSp>
            <p:nvCxnSpPr>
              <p:cNvPr id="29" name="28 Conector recto de flecha"/>
              <p:cNvCxnSpPr/>
              <p:nvPr/>
            </p:nvCxnSpPr>
            <p:spPr>
              <a:xfrm>
                <a:off x="3059832" y="4437112"/>
                <a:ext cx="1008112" cy="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33 Rectángulo"/>
            <p:cNvSpPr/>
            <p:nvPr/>
          </p:nvSpPr>
          <p:spPr>
            <a:xfrm>
              <a:off x="3059832" y="4725144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cxnSp>
          <p:nvCxnSpPr>
            <p:cNvPr id="35" name="34 Conector recto de flecha"/>
            <p:cNvCxnSpPr/>
            <p:nvPr/>
          </p:nvCxnSpPr>
          <p:spPr>
            <a:xfrm>
              <a:off x="1763688" y="4581128"/>
              <a:ext cx="1080120" cy="36004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37 Flecha curvada hacia arriba"/>
          <p:cNvSpPr/>
          <p:nvPr/>
        </p:nvSpPr>
        <p:spPr>
          <a:xfrm>
            <a:off x="5724128" y="4869160"/>
            <a:ext cx="2304256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9" name="38 Flecha curvada hacia arriba"/>
          <p:cNvSpPr/>
          <p:nvPr/>
        </p:nvSpPr>
        <p:spPr>
          <a:xfrm rot="10800000">
            <a:off x="5738856" y="3567152"/>
            <a:ext cx="2304256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dirty="0"/>
              <a:t>			Correlación ≠ Causalidad</a:t>
            </a:r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pic>
        <p:nvPicPr>
          <p:cNvPr id="2050" name="Picture 2" descr="https://scontent-mia1-1.xx.fbcdn.net/hphotos-xap1/v/t1.0-9/1960101_10152781904084084_7128540610288870709_n.jpg?oh=06beeac51193ce0583972c75dfa1f2d4&amp;oe=56C968D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564904"/>
            <a:ext cx="8575564" cy="34563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¿Qué produce qué?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>
              <a:buNone/>
            </a:pPr>
            <a:r>
              <a:rPr lang="es-ES" dirty="0"/>
              <a:t>			Correlación ≠ Causalidad</a:t>
            </a:r>
          </a:p>
          <a:p>
            <a:pPr algn="ctr">
              <a:buNone/>
            </a:pPr>
            <a:r>
              <a:rPr lang="es-ES" b="1" dirty="0"/>
              <a:t>Control</a:t>
            </a:r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2" name="13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16" name="15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18" name="17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20" name="19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21 Grupo"/>
          <p:cNvGrpSpPr/>
          <p:nvPr/>
        </p:nvGrpSpPr>
        <p:grpSpPr>
          <a:xfrm>
            <a:off x="5076056" y="2708920"/>
            <a:ext cx="3240360" cy="648072"/>
            <a:chOff x="1979712" y="4149080"/>
            <a:chExt cx="3240360" cy="648072"/>
          </a:xfrm>
        </p:grpSpPr>
        <p:sp>
          <p:nvSpPr>
            <p:cNvPr id="23" name="2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sp>
          <p:nvSpPr>
            <p:cNvPr id="24" name="23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cxnSp>
          <p:nvCxnSpPr>
            <p:cNvPr id="25" name="24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29 Grupo"/>
          <p:cNvGrpSpPr/>
          <p:nvPr/>
        </p:nvGrpSpPr>
        <p:grpSpPr>
          <a:xfrm>
            <a:off x="5292080" y="4149080"/>
            <a:ext cx="3240360" cy="648072"/>
            <a:chOff x="1979712" y="4149080"/>
            <a:chExt cx="3240360" cy="648072"/>
          </a:xfrm>
        </p:grpSpPr>
        <p:sp>
          <p:nvSpPr>
            <p:cNvPr id="31" name="3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</p:grpSp>
      <p:grpSp>
        <p:nvGrpSpPr>
          <p:cNvPr id="5" name="36 Grupo"/>
          <p:cNvGrpSpPr/>
          <p:nvPr/>
        </p:nvGrpSpPr>
        <p:grpSpPr>
          <a:xfrm>
            <a:off x="755576" y="3933056"/>
            <a:ext cx="3240360" cy="1440160"/>
            <a:chOff x="755576" y="3933056"/>
            <a:chExt cx="3240360" cy="1440160"/>
          </a:xfrm>
        </p:grpSpPr>
        <p:grpSp>
          <p:nvGrpSpPr>
            <p:cNvPr id="6" name="25 Grupo"/>
            <p:cNvGrpSpPr/>
            <p:nvPr/>
          </p:nvGrpSpPr>
          <p:grpSpPr>
            <a:xfrm>
              <a:off x="755576" y="3933056"/>
              <a:ext cx="3240360" cy="648072"/>
              <a:chOff x="1979712" y="4149080"/>
              <a:chExt cx="3240360" cy="648072"/>
            </a:xfrm>
          </p:grpSpPr>
          <p:sp>
            <p:nvSpPr>
              <p:cNvPr id="27" name="26 Rectángulo"/>
              <p:cNvSpPr/>
              <p:nvPr/>
            </p:nvSpPr>
            <p:spPr>
              <a:xfrm>
                <a:off x="1979712" y="4149080"/>
                <a:ext cx="936104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3200" dirty="0"/>
                  <a:t>C</a:t>
                </a:r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4355976" y="4149080"/>
                <a:ext cx="864096" cy="64807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sz="3200" dirty="0"/>
                  <a:t>B</a:t>
                </a:r>
              </a:p>
            </p:txBody>
          </p:sp>
          <p:cxnSp>
            <p:nvCxnSpPr>
              <p:cNvPr id="29" name="28 Conector recto de flecha"/>
              <p:cNvCxnSpPr/>
              <p:nvPr/>
            </p:nvCxnSpPr>
            <p:spPr>
              <a:xfrm>
                <a:off x="3059832" y="4437112"/>
                <a:ext cx="1008112" cy="0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33 Rectángulo"/>
            <p:cNvSpPr/>
            <p:nvPr/>
          </p:nvSpPr>
          <p:spPr>
            <a:xfrm>
              <a:off x="3059832" y="4725144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cxnSp>
          <p:nvCxnSpPr>
            <p:cNvPr id="35" name="34 Conector recto de flecha"/>
            <p:cNvCxnSpPr/>
            <p:nvPr/>
          </p:nvCxnSpPr>
          <p:spPr>
            <a:xfrm>
              <a:off x="1763688" y="4581128"/>
              <a:ext cx="1080120" cy="36004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37 Flecha curvada hacia arriba"/>
          <p:cNvSpPr/>
          <p:nvPr/>
        </p:nvSpPr>
        <p:spPr>
          <a:xfrm>
            <a:off x="5724128" y="4869160"/>
            <a:ext cx="2304256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9" name="38 Flecha curvada hacia arriba"/>
          <p:cNvSpPr/>
          <p:nvPr/>
        </p:nvSpPr>
        <p:spPr>
          <a:xfrm rot="10800000">
            <a:off x="5738856" y="3567152"/>
            <a:ext cx="2304256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sp>
        <p:nvSpPr>
          <p:cNvPr id="9" name="8 Rectángulo"/>
          <p:cNvSpPr/>
          <p:nvPr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L" sz="2800" b="1" dirty="0"/>
              <a:t>II. CAUSALIDAD EN CIENCIAS SOCIALES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359024"/>
          </a:xfrm>
        </p:spPr>
        <p:txBody>
          <a:bodyPr>
            <a:noAutofit/>
          </a:bodyPr>
          <a:lstStyle/>
          <a:p>
            <a:r>
              <a:rPr lang="es-CL" sz="40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Causalidad en Ciencias Sociales</a:t>
            </a:r>
          </a:p>
        </p:txBody>
      </p:sp>
      <p:sp>
        <p:nvSpPr>
          <p:cNvPr id="12" name="7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s-ES" dirty="0"/>
              <a:t>Interacciones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>
              <a:buNone/>
            </a:pPr>
            <a:endParaRPr lang="es-ES" dirty="0"/>
          </a:p>
        </p:txBody>
      </p:sp>
      <p:grpSp>
        <p:nvGrpSpPr>
          <p:cNvPr id="30" name="29 Grupo"/>
          <p:cNvGrpSpPr/>
          <p:nvPr/>
        </p:nvGrpSpPr>
        <p:grpSpPr>
          <a:xfrm>
            <a:off x="611560" y="2708920"/>
            <a:ext cx="3240360" cy="648072"/>
            <a:chOff x="1979712" y="4149080"/>
            <a:chExt cx="3240360" cy="648072"/>
          </a:xfrm>
        </p:grpSpPr>
        <p:sp>
          <p:nvSpPr>
            <p:cNvPr id="33" name="32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</a:t>
              </a:r>
            </a:p>
          </p:txBody>
        </p:sp>
        <p:sp>
          <p:nvSpPr>
            <p:cNvPr id="36" name="3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37" name="3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39 Grupo"/>
          <p:cNvGrpSpPr/>
          <p:nvPr/>
        </p:nvGrpSpPr>
        <p:grpSpPr>
          <a:xfrm>
            <a:off x="4860032" y="2708920"/>
            <a:ext cx="3240360" cy="648072"/>
            <a:chOff x="1979712" y="4149080"/>
            <a:chExt cx="3240360" cy="648072"/>
          </a:xfrm>
        </p:grpSpPr>
        <p:sp>
          <p:nvSpPr>
            <p:cNvPr id="41" name="40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C</a:t>
              </a: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3" name="42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43 Grupo"/>
          <p:cNvGrpSpPr/>
          <p:nvPr/>
        </p:nvGrpSpPr>
        <p:grpSpPr>
          <a:xfrm>
            <a:off x="2987824" y="3861048"/>
            <a:ext cx="3240360" cy="648072"/>
            <a:chOff x="1979712" y="4149080"/>
            <a:chExt cx="3240360" cy="648072"/>
          </a:xfrm>
        </p:grpSpPr>
        <p:sp>
          <p:nvSpPr>
            <p:cNvPr id="45" name="44 Rectángulo"/>
            <p:cNvSpPr/>
            <p:nvPr/>
          </p:nvSpPr>
          <p:spPr>
            <a:xfrm>
              <a:off x="1979712" y="4149080"/>
              <a:ext cx="936104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A +C</a:t>
              </a: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4355976" y="4149080"/>
              <a:ext cx="864096" cy="6480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3200" dirty="0"/>
                <a:t>B</a:t>
              </a:r>
            </a:p>
          </p:txBody>
        </p:sp>
        <p:cxnSp>
          <p:nvCxnSpPr>
            <p:cNvPr id="47" name="46 Conector recto de flecha"/>
            <p:cNvCxnSpPr/>
            <p:nvPr/>
          </p:nvCxnSpPr>
          <p:spPr>
            <a:xfrm>
              <a:off x="3059832" y="4437112"/>
              <a:ext cx="1008112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49 Conector recto"/>
          <p:cNvCxnSpPr/>
          <p:nvPr/>
        </p:nvCxnSpPr>
        <p:spPr>
          <a:xfrm flipH="1">
            <a:off x="2051720" y="2636912"/>
            <a:ext cx="28803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flipH="1">
            <a:off x="6300192" y="2636912"/>
            <a:ext cx="288032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36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7901</TotalTime>
  <Words>635</Words>
  <Application>Microsoft Office PowerPoint</Application>
  <PresentationFormat>Presentación en pantalla (4:3)</PresentationFormat>
  <Paragraphs>307</Paragraphs>
  <Slides>26</Slides>
  <Notes>26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Presentación de PowerPoint</vt:lpstr>
      <vt:lpstr>Contenidos</vt:lpstr>
      <vt:lpstr>Análisis</vt:lpstr>
      <vt:lpstr>Análisis estadísticos</vt:lpstr>
      <vt:lpstr>Causa</vt:lpstr>
      <vt:lpstr>Causalidad en Ciencias Sociales</vt:lpstr>
      <vt:lpstr>Causalidad en Ciencias Sociales</vt:lpstr>
      <vt:lpstr>Causalidad en Ciencias Sociales</vt:lpstr>
      <vt:lpstr>Causalidad en Ciencias Sociales</vt:lpstr>
      <vt:lpstr>Causalidad en Ciencias Sociales</vt:lpstr>
      <vt:lpstr>Causalidad en Ciencias Sociales</vt:lpstr>
      <vt:lpstr>Causalidad en Ciencias Sociales</vt:lpstr>
      <vt:lpstr>Modelo</vt:lpstr>
      <vt:lpstr>Modelo</vt:lpstr>
      <vt:lpstr>Modelo</vt:lpstr>
      <vt:lpstr>Modelar: Codificar y Decodificar</vt:lpstr>
      <vt:lpstr>Tipos de Modelos</vt:lpstr>
      <vt:lpstr>Ej. Modelos computacionales</vt:lpstr>
      <vt:lpstr>Ej. Modelos matemáticos</vt:lpstr>
      <vt:lpstr>Tipos de Modelos</vt:lpstr>
      <vt:lpstr>Tipos de Modelos</vt:lpstr>
      <vt:lpstr>Modelo Estadístico</vt:lpstr>
      <vt:lpstr>Modelo Estadístico</vt:lpstr>
      <vt:lpstr>Críticas y aprensiones</vt:lpstr>
      <vt:lpstr>¿Por qué usar modelos?</vt:lpstr>
      <vt:lpstr>Preguntas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ificc</dc:creator>
  <cp:lastModifiedBy>Catalina Cecilia Canals Cifuentes (catacanals)</cp:lastModifiedBy>
  <cp:revision>673</cp:revision>
  <dcterms:created xsi:type="dcterms:W3CDTF">2012-11-29T18:38:36Z</dcterms:created>
  <dcterms:modified xsi:type="dcterms:W3CDTF">2016-11-07T12:49:00Z</dcterms:modified>
</cp:coreProperties>
</file>