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2.xml" ContentType="application/vnd.openxmlformats-officedocument.drawingml.chart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8" r:id="rId3"/>
    <p:sldId id="391" r:id="rId4"/>
    <p:sldId id="456" r:id="rId5"/>
    <p:sldId id="457" r:id="rId6"/>
    <p:sldId id="420" r:id="rId7"/>
    <p:sldId id="458" r:id="rId8"/>
    <p:sldId id="459" r:id="rId9"/>
    <p:sldId id="460" r:id="rId10"/>
    <p:sldId id="442" r:id="rId11"/>
    <p:sldId id="461" r:id="rId12"/>
    <p:sldId id="436" r:id="rId13"/>
    <p:sldId id="462" r:id="rId14"/>
    <p:sldId id="444" r:id="rId15"/>
    <p:sldId id="446" r:id="rId16"/>
    <p:sldId id="447" r:id="rId17"/>
    <p:sldId id="448" r:id="rId18"/>
    <p:sldId id="449" r:id="rId19"/>
    <p:sldId id="464" r:id="rId20"/>
    <p:sldId id="465" r:id="rId21"/>
    <p:sldId id="438" r:id="rId22"/>
    <p:sldId id="440" r:id="rId23"/>
    <p:sldId id="439" r:id="rId24"/>
    <p:sldId id="463" r:id="rId25"/>
    <p:sldId id="454" r:id="rId26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B8"/>
    <a:srgbClr val="0000CC"/>
    <a:srgbClr val="41953B"/>
    <a:srgbClr val="50B6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943" autoAdjust="0"/>
    <p:restoredTop sz="76322" autoAdjust="0"/>
  </p:normalViewPr>
  <p:slideViewPr>
    <p:cSldViewPr>
      <p:cViewPr varScale="1">
        <p:scale>
          <a:sx n="66" d="100"/>
          <a:sy n="66" d="100"/>
        </p:scale>
        <p:origin x="137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ea\Documents\Cursos\Estadistica%20III\Clases\clase_tema%20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ea\Documents\Cursos\Estadistica%20III\Clases\clase_tema%20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2400"/>
          </a:pPr>
          <a:endParaRPr lang="es-C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</c:v>
                </c:pt>
              </c:strCache>
            </c:strRef>
          </c:tx>
          <c:marker>
            <c:symbol val="none"/>
          </c:marker>
          <c:cat>
            <c:numRef>
              <c:f>Hoja1!$A$2:$A$11</c:f>
              <c:numCache>
                <c:formatCode>0.0%</c:formatCode>
                <c:ptCount val="10"/>
                <c:pt idx="0">
                  <c:v>5.0000000000000001E-3</c:v>
                </c:pt>
                <c:pt idx="1">
                  <c:v>0.01</c:v>
                </c:pt>
                <c:pt idx="2">
                  <c:v>1.4999999999999999E-2</c:v>
                </c:pt>
                <c:pt idx="3">
                  <c:v>0.02</c:v>
                </c:pt>
                <c:pt idx="4">
                  <c:v>2.5000000000000001E-2</c:v>
                </c:pt>
                <c:pt idx="5">
                  <c:v>0.03</c:v>
                </c:pt>
                <c:pt idx="6">
                  <c:v>3.5000000000000003E-2</c:v>
                </c:pt>
                <c:pt idx="7">
                  <c:v>0.04</c:v>
                </c:pt>
                <c:pt idx="8">
                  <c:v>4.4999999999999998E-2</c:v>
                </c:pt>
                <c:pt idx="9">
                  <c:v>0.05</c:v>
                </c:pt>
              </c:numCache>
            </c:numRef>
          </c:cat>
          <c:val>
            <c:numRef>
              <c:f>Hoja1!$B$2:$B$11</c:f>
              <c:numCache>
                <c:formatCode>General</c:formatCode>
                <c:ptCount val="10"/>
                <c:pt idx="0">
                  <c:v>28571.632654518959</c:v>
                </c:pt>
                <c:pt idx="1">
                  <c:v>9090.9917362885117</c:v>
                </c:pt>
                <c:pt idx="2">
                  <c:v>4255.3598917436439</c:v>
                </c:pt>
                <c:pt idx="3">
                  <c:v>2439.048185835959</c:v>
                </c:pt>
                <c:pt idx="4">
                  <c:v>1574.8186497898598</c:v>
                </c:pt>
                <c:pt idx="5">
                  <c:v>1098.9119672612146</c:v>
                </c:pt>
                <c:pt idx="6">
                  <c:v>809.72463087184462</c:v>
                </c:pt>
                <c:pt idx="7">
                  <c:v>621.12418508506914</c:v>
                </c:pt>
                <c:pt idx="8">
                  <c:v>491.40538130661986</c:v>
                </c:pt>
                <c:pt idx="9">
                  <c:v>398.41034273249721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76-45AC-8BAF-AFF0EA3CAF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3477248"/>
        <c:axId val="83480960"/>
      </c:lineChart>
      <c:catAx>
        <c:axId val="834772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s-ES" sz="1600" dirty="0"/>
                  <a:t>Error máximo admisible</a:t>
                </a:r>
              </a:p>
            </c:rich>
          </c:tx>
          <c:layout>
            <c:manualLayout>
              <c:xMode val="edge"/>
              <c:yMode val="edge"/>
              <c:x val="0.37776256256950036"/>
              <c:y val="0.9348590138436347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lang="es-ES" sz="2400"/>
            </a:pPr>
            <a:endParaRPr lang="es-CL"/>
          </a:p>
        </c:txPr>
        <c:crossAx val="83480960"/>
        <c:crosses val="autoZero"/>
        <c:auto val="1"/>
        <c:lblAlgn val="ctr"/>
        <c:lblOffset val="100"/>
        <c:noMultiLvlLbl val="0"/>
      </c:catAx>
      <c:valAx>
        <c:axId val="83480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s-CL"/>
          </a:p>
        </c:txPr>
        <c:crossAx val="834772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/>
              <a:t>Intervalos de Confianza</a:t>
            </a:r>
          </a:p>
        </c:rich>
      </c:tx>
      <c:overlay val="0"/>
    </c:title>
    <c:autoTitleDeleted val="0"/>
    <c:plotArea>
      <c:layout/>
      <c:stockChart>
        <c:ser>
          <c:idx val="0"/>
          <c:order val="0"/>
          <c:tx>
            <c:strRef>
              <c:f>Hoja3!$A$1</c:f>
              <c:strCache>
                <c:ptCount val="1"/>
                <c:pt idx="0">
                  <c:v>Precio máximo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val>
            <c:numRef>
              <c:f>Hoja3!$A$2:$A$33</c:f>
              <c:numCache>
                <c:formatCode>General</c:formatCode>
                <c:ptCount val="32"/>
                <c:pt idx="0">
                  <c:v>2.9486904917495571</c:v>
                </c:pt>
                <c:pt idx="1">
                  <c:v>2.9717196164811321</c:v>
                </c:pt>
                <c:pt idx="2">
                  <c:v>3.0026869951762496</c:v>
                </c:pt>
                <c:pt idx="3">
                  <c:v>3.0005336217108667</c:v>
                </c:pt>
                <c:pt idx="4">
                  <c:v>3.0040361212412048</c:v>
                </c:pt>
                <c:pt idx="5">
                  <c:v>3.0051128165835221</c:v>
                </c:pt>
                <c:pt idx="6">
                  <c:v>3.0209603077155931</c:v>
                </c:pt>
                <c:pt idx="7">
                  <c:v>3.0674498317053525</c:v>
                </c:pt>
                <c:pt idx="8">
                  <c:v>3.0709934686093789</c:v>
                </c:pt>
                <c:pt idx="9">
                  <c:v>3.0666747454566883</c:v>
                </c:pt>
                <c:pt idx="10">
                  <c:v>3.0784845968655983</c:v>
                </c:pt>
                <c:pt idx="11">
                  <c:v>3.1245468572157944</c:v>
                </c:pt>
                <c:pt idx="12">
                  <c:v>3.1262782006546201</c:v>
                </c:pt>
                <c:pt idx="13">
                  <c:v>3.1487242483457596</c:v>
                </c:pt>
                <c:pt idx="14">
                  <c:v>3.1478699402465766</c:v>
                </c:pt>
                <c:pt idx="15">
                  <c:v>3.1515986307876851</c:v>
                </c:pt>
                <c:pt idx="16">
                  <c:v>3.1606330892303585</c:v>
                </c:pt>
                <c:pt idx="17">
                  <c:v>3.1563992553564306</c:v>
                </c:pt>
                <c:pt idx="18">
                  <c:v>3.1624102104046585</c:v>
                </c:pt>
                <c:pt idx="19">
                  <c:v>3.1652060957777954</c:v>
                </c:pt>
                <c:pt idx="20">
                  <c:v>3.1709557535532404</c:v>
                </c:pt>
                <c:pt idx="21">
                  <c:v>3.1757472080133793</c:v>
                </c:pt>
                <c:pt idx="22">
                  <c:v>3.1801488827421269</c:v>
                </c:pt>
                <c:pt idx="23">
                  <c:v>3.1742251465109872</c:v>
                </c:pt>
                <c:pt idx="24">
                  <c:v>3.1765656393231501</c:v>
                </c:pt>
                <c:pt idx="25">
                  <c:v>3.1565740516847609</c:v>
                </c:pt>
                <c:pt idx="26">
                  <c:v>3.1551707984089004</c:v>
                </c:pt>
                <c:pt idx="27">
                  <c:v>3.156311792221838</c:v>
                </c:pt>
                <c:pt idx="28">
                  <c:v>3.3474224793936287</c:v>
                </c:pt>
                <c:pt idx="29">
                  <c:v>3.3502679742524379</c:v>
                </c:pt>
                <c:pt idx="30">
                  <c:v>3.3545103197232917</c:v>
                </c:pt>
                <c:pt idx="31">
                  <c:v>3.3501357715274467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9B5-426F-B622-5496A2110A70}"/>
            </c:ext>
          </c:extLst>
        </c:ser>
        <c:ser>
          <c:idx val="1"/>
          <c:order val="1"/>
          <c:tx>
            <c:strRef>
              <c:f>Hoja3!$B$1</c:f>
              <c:strCache>
                <c:ptCount val="1"/>
                <c:pt idx="0">
                  <c:v>Precio mínimo</c:v>
                </c:pt>
              </c:strCache>
            </c:strRef>
          </c:tx>
          <c:spPr>
            <a:ln w="28575">
              <a:noFill/>
            </a:ln>
          </c:spPr>
          <c:marker>
            <c:symbol val="none"/>
          </c:marker>
          <c:val>
            <c:numRef>
              <c:f>Hoja3!$B$2:$B$33</c:f>
              <c:numCache>
                <c:formatCode>General</c:formatCode>
                <c:ptCount val="32"/>
                <c:pt idx="0">
                  <c:v>2.6064197286913244</c:v>
                </c:pt>
                <c:pt idx="1">
                  <c:v>2.6435108444407112</c:v>
                </c:pt>
                <c:pt idx="2">
                  <c:v>2.6566316420982998</c:v>
                </c:pt>
                <c:pt idx="3">
                  <c:v>2.6587850155636827</c:v>
                </c:pt>
                <c:pt idx="4">
                  <c:v>2.6592905320654081</c:v>
                </c:pt>
                <c:pt idx="5">
                  <c:v>2.6622218527551551</c:v>
                </c:pt>
                <c:pt idx="6">
                  <c:v>2.6704224578154694</c:v>
                </c:pt>
                <c:pt idx="7">
                  <c:v>2.7161173025631848</c:v>
                </c:pt>
                <c:pt idx="8">
                  <c:v>2.7165816816912218</c:v>
                </c:pt>
                <c:pt idx="9">
                  <c:v>2.7209004048439125</c:v>
                </c:pt>
                <c:pt idx="10">
                  <c:v>2.7331386496273877</c:v>
                </c:pt>
                <c:pt idx="11">
                  <c:v>2.7712447259505386</c:v>
                </c:pt>
                <c:pt idx="12">
                  <c:v>2.7775294145758407</c:v>
                </c:pt>
                <c:pt idx="13">
                  <c:v>2.795163527205343</c:v>
                </c:pt>
                <c:pt idx="14">
                  <c:v>2.8040338673686538</c:v>
                </c:pt>
                <c:pt idx="15">
                  <c:v>2.8003051768275453</c:v>
                </c:pt>
                <c:pt idx="16">
                  <c:v>2.7992867504490007</c:v>
                </c:pt>
                <c:pt idx="17">
                  <c:v>2.8035205843229285</c:v>
                </c:pt>
                <c:pt idx="18">
                  <c:v>2.8055256613388284</c:v>
                </c:pt>
                <c:pt idx="19">
                  <c:v>2.8107458080298202</c:v>
                </c:pt>
                <c:pt idx="20">
                  <c:v>2.8250362304146952</c:v>
                </c:pt>
                <c:pt idx="21">
                  <c:v>2.8242527919866207</c:v>
                </c:pt>
                <c:pt idx="22">
                  <c:v>2.8238591332899374</c:v>
                </c:pt>
                <c:pt idx="23">
                  <c:v>2.8337908855531406</c:v>
                </c:pt>
                <c:pt idx="24">
                  <c:v>2.8314503927409778</c:v>
                </c:pt>
                <c:pt idx="25">
                  <c:v>2.8033457879945982</c:v>
                </c:pt>
                <c:pt idx="26">
                  <c:v>2.8047490412704588</c:v>
                </c:pt>
                <c:pt idx="27">
                  <c:v>2.8036080474575211</c:v>
                </c:pt>
                <c:pt idx="28">
                  <c:v>2.9932588833318219</c:v>
                </c:pt>
                <c:pt idx="29">
                  <c:v>3.0024374365692057</c:v>
                </c:pt>
                <c:pt idx="30">
                  <c:v>3.0062111231624797</c:v>
                </c:pt>
                <c:pt idx="31">
                  <c:v>3.0145936873903891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9B5-426F-B622-5496A2110A70}"/>
            </c:ext>
          </c:extLst>
        </c:ser>
        <c:ser>
          <c:idx val="2"/>
          <c:order val="2"/>
          <c:tx>
            <c:strRef>
              <c:f>Hoja3!$C$1</c:f>
              <c:strCache>
                <c:ptCount val="1"/>
                <c:pt idx="0">
                  <c:v>Precio de Cierre</c:v>
                </c:pt>
              </c:strCache>
            </c:strRef>
          </c:tx>
          <c:spPr>
            <a:ln w="28575">
              <a:noFill/>
            </a:ln>
          </c:spPr>
          <c:val>
            <c:numRef>
              <c:f>Hoja3!$C$2:$C$33</c:f>
              <c:numCache>
                <c:formatCode>General</c:formatCode>
                <c:ptCount val="32"/>
                <c:pt idx="0">
                  <c:v>2.7775551102204408</c:v>
                </c:pt>
                <c:pt idx="1">
                  <c:v>2.8076152304609217</c:v>
                </c:pt>
                <c:pt idx="2">
                  <c:v>2.8296593186372747</c:v>
                </c:pt>
                <c:pt idx="3">
                  <c:v>2.8296593186372747</c:v>
                </c:pt>
                <c:pt idx="4">
                  <c:v>2.8316633266533064</c:v>
                </c:pt>
                <c:pt idx="5">
                  <c:v>2.8336673346693386</c:v>
                </c:pt>
                <c:pt idx="6">
                  <c:v>2.8456913827655312</c:v>
                </c:pt>
                <c:pt idx="7">
                  <c:v>2.8917835671342687</c:v>
                </c:pt>
                <c:pt idx="8">
                  <c:v>2.8937875751503004</c:v>
                </c:pt>
                <c:pt idx="9">
                  <c:v>2.8937875751503004</c:v>
                </c:pt>
                <c:pt idx="10">
                  <c:v>2.905811623246493</c:v>
                </c:pt>
                <c:pt idx="11">
                  <c:v>2.9478957915831665</c:v>
                </c:pt>
                <c:pt idx="12">
                  <c:v>2.9519038076152304</c:v>
                </c:pt>
                <c:pt idx="13">
                  <c:v>2.9719438877755513</c:v>
                </c:pt>
                <c:pt idx="14">
                  <c:v>2.9759519038076152</c:v>
                </c:pt>
                <c:pt idx="15">
                  <c:v>2.9759519038076152</c:v>
                </c:pt>
                <c:pt idx="16">
                  <c:v>2.9799599198396796</c:v>
                </c:pt>
                <c:pt idx="17">
                  <c:v>2.9799599198396796</c:v>
                </c:pt>
                <c:pt idx="18">
                  <c:v>2.9839679358717435</c:v>
                </c:pt>
                <c:pt idx="19">
                  <c:v>2.9879759519038078</c:v>
                </c:pt>
                <c:pt idx="20">
                  <c:v>2.9979959919839678</c:v>
                </c:pt>
                <c:pt idx="21">
                  <c:v>3</c:v>
                </c:pt>
                <c:pt idx="22">
                  <c:v>3.0020040080160322</c:v>
                </c:pt>
                <c:pt idx="23">
                  <c:v>3.0040080160320639</c:v>
                </c:pt>
                <c:pt idx="24">
                  <c:v>3.0040080160320639</c:v>
                </c:pt>
                <c:pt idx="25">
                  <c:v>2.9799599198396796</c:v>
                </c:pt>
                <c:pt idx="26">
                  <c:v>2.9799599198396796</c:v>
                </c:pt>
                <c:pt idx="27">
                  <c:v>2.9799599198396796</c:v>
                </c:pt>
                <c:pt idx="28">
                  <c:v>3.1703406813627253</c:v>
                </c:pt>
                <c:pt idx="29">
                  <c:v>3.1763527054108218</c:v>
                </c:pt>
                <c:pt idx="30">
                  <c:v>3.1803607214428857</c:v>
                </c:pt>
                <c:pt idx="31">
                  <c:v>3.1823647294589179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9B5-426F-B622-5496A2110A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/>
        <c:axId val="92747648"/>
        <c:axId val="109653376"/>
      </c:stockChart>
      <c:catAx>
        <c:axId val="9274764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2400"/>
            </a:pPr>
            <a:endParaRPr lang="es-CL"/>
          </a:p>
        </c:txPr>
        <c:crossAx val="109653376"/>
        <c:crosses val="autoZero"/>
        <c:auto val="1"/>
        <c:lblAlgn val="ctr"/>
        <c:lblOffset val="100"/>
        <c:noMultiLvlLbl val="0"/>
      </c:catAx>
      <c:valAx>
        <c:axId val="109653376"/>
        <c:scaling>
          <c:orientation val="minMax"/>
          <c:min val="1.5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2400"/>
            </a:pPr>
            <a:endParaRPr lang="es-CL"/>
          </a:p>
        </c:txPr>
        <c:crossAx val="927476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77011-DEFC-4391-96DE-04239A2DD009}" type="datetimeFigureOut">
              <a:rPr lang="es-CL" smtClean="0"/>
              <a:pPr/>
              <a:t>29-08-2016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46E9B-08EC-4838-A847-5BB69FE4235A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2201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</a:t>
            </a:fld>
            <a:endParaRPr lang="es-C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10</a:t>
            </a:fld>
            <a:endParaRPr lang="es-C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41966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12</a:t>
            </a:fld>
            <a:endParaRPr lang="es-C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457860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14</a:t>
            </a:fld>
            <a:endParaRPr lang="es-C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15</a:t>
            </a:fld>
            <a:endParaRPr lang="es-C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16</a:t>
            </a:fld>
            <a:endParaRPr lang="es-C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17</a:t>
            </a:fld>
            <a:endParaRPr lang="es-C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18</a:t>
            </a:fld>
            <a:endParaRPr lang="es-C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19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23243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9963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20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34853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21</a:t>
            </a:fld>
            <a:endParaRPr lang="es-C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22</a:t>
            </a:fld>
            <a:endParaRPr lang="es-C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23</a:t>
            </a:fld>
            <a:endParaRPr lang="es-C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24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94700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25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996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3</a:t>
            </a:fld>
            <a:endParaRPr 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28650" lvl="1" indent="-171450" algn="just">
              <a:buFont typeface="Arial" panose="020B0604020202020204" pitchFamily="34" charset="0"/>
              <a:buChar char="•"/>
            </a:pPr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7412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77962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6</a:t>
            </a:fld>
            <a:endParaRPr lang="es-C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54639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734879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9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48576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A59C-FBB5-4422-8CF0-8430C8C97A24}" type="datetime1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7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B3A7-2D51-434A-8716-72974472D711}" type="datetime1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12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9AA6-F1E7-4131-987E-033C32D18B41}" type="datetime1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34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6DC89-D211-41C9-AEC3-70D36838C74B}" type="datetime1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2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CD55-0A54-4FA0-87AE-9E1D14907C1B}" type="datetime1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05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563E-5792-4566-8462-24F38AF43BEC}" type="datetime1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AA0B-00A0-48BE-B9CB-62ECEA1F6388}" type="datetime1">
              <a:rPr lang="en-US" smtClean="0"/>
              <a:t>8/29/2016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094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9141-CC3B-4308-9AA3-1641AE205283}" type="datetime1">
              <a:rPr lang="en-US" smtClean="0"/>
              <a:t>8/29/2016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57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50F3-AE86-4231-BE06-9512CF6A089F}" type="datetime1">
              <a:rPr lang="en-US" smtClean="0"/>
              <a:t>8/29/2016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29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B4EF-77A5-481B-897D-F75C3656F58C}" type="datetime1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89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A299-FA18-42A0-91C1-CF7F0109ED95}" type="datetime1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14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584D5-2B19-4767-8295-BC5C00BBDD45}" type="datetime1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671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36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36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39952" y="5661248"/>
            <a:ext cx="4773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sz="2400" dirty="0"/>
              <a:t>Catalina Canals Cifuentes</a:t>
            </a:r>
          </a:p>
          <a:p>
            <a:pPr algn="r"/>
            <a:r>
              <a:rPr lang="es-CL" sz="2400" dirty="0"/>
              <a:t>29/08/2016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95536" y="3068960"/>
            <a:ext cx="8153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" sz="3600" b="1" dirty="0">
                <a:solidFill>
                  <a:srgbClr val="0000B8"/>
                </a:solidFill>
              </a:rPr>
              <a:t>Estadística </a:t>
            </a:r>
            <a:r>
              <a:rPr lang="es-ES" sz="3600" b="1" dirty="0" err="1">
                <a:solidFill>
                  <a:srgbClr val="0000B8"/>
                </a:solidFill>
              </a:rPr>
              <a:t>Inferencial</a:t>
            </a:r>
            <a:r>
              <a:rPr lang="es-ES" sz="3600" b="1" dirty="0">
                <a:solidFill>
                  <a:srgbClr val="0000B8"/>
                </a:solidFill>
              </a:rPr>
              <a:t> y muestreo probabilístico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0" y="476672"/>
            <a:ext cx="7380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b="1" dirty="0">
                <a:solidFill>
                  <a:srgbClr val="41953B"/>
                </a:solidFill>
              </a:rPr>
              <a:t>Facultad de Ciencias Sociales</a:t>
            </a:r>
          </a:p>
          <a:p>
            <a:r>
              <a:rPr lang="es-CL" sz="2400" b="1" dirty="0">
                <a:solidFill>
                  <a:srgbClr val="41953B"/>
                </a:solidFill>
              </a:rPr>
              <a:t>Departamento de Sociología</a:t>
            </a:r>
          </a:p>
          <a:p>
            <a:r>
              <a:rPr lang="es-CL" sz="2400" b="1" dirty="0">
                <a:solidFill>
                  <a:srgbClr val="41953B"/>
                </a:solidFill>
              </a:rPr>
              <a:t>Estadística III</a:t>
            </a:r>
          </a:p>
        </p:txBody>
      </p:sp>
      <p:pic>
        <p:nvPicPr>
          <p:cNvPr id="25602" name="Picture 2" descr="http://psicologosarica.files.wordpress.com/2008/08/12-universidad_de_chi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0"/>
            <a:ext cx="1187624" cy="2243290"/>
          </a:xfrm>
          <a:prstGeom prst="rect">
            <a:avLst/>
          </a:prstGeom>
          <a:noFill/>
        </p:spPr>
      </p:pic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020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Determinantes de la precisión del IC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II. Estimación por Intervalos</a:t>
            </a: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8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8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88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90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92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21" name="20 Rectángulo"/>
          <p:cNvSpPr/>
          <p:nvPr/>
        </p:nvSpPr>
        <p:spPr>
          <a:xfrm>
            <a:off x="35496" y="-27384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ESTIMACIÓN POR INTERVALOS DE CONFIANZA</a:t>
            </a:r>
          </a:p>
        </p:txBody>
      </p:sp>
      <p:pic>
        <p:nvPicPr>
          <p:cNvPr id="2050" name="Picture 2" descr="http://andrewgelman.com/wp-content/uploads/2011/12/imag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124744"/>
            <a:ext cx="7628449" cy="5733256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L" sz="36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Determinantes de la precisión de un IC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46037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8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84" name="Rectangle 32"/>
          <p:cNvSpPr>
            <a:spLocks noChangeArrowheads="1"/>
          </p:cNvSpPr>
          <p:nvPr/>
        </p:nvSpPr>
        <p:spPr bwMode="auto">
          <a:xfrm>
            <a:off x="0" y="2098551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8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88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90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pic>
        <p:nvPicPr>
          <p:cNvPr id="49189" name="Picture 3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1412776"/>
            <a:ext cx="3384377" cy="1053907"/>
          </a:xfrm>
          <a:prstGeom prst="rect">
            <a:avLst/>
          </a:prstGeom>
          <a:noFill/>
        </p:spPr>
      </p:pic>
      <p:sp>
        <p:nvSpPr>
          <p:cNvPr id="49192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pic>
        <p:nvPicPr>
          <p:cNvPr id="49191" name="Picture 3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1556792"/>
            <a:ext cx="3350907" cy="1008112"/>
          </a:xfrm>
          <a:prstGeom prst="rect">
            <a:avLst/>
          </a:prstGeom>
          <a:noFill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19 Rectángulo"/>
              <p:cNvSpPr/>
              <p:nvPr/>
            </p:nvSpPr>
            <p:spPr>
              <a:xfrm>
                <a:off x="107504" y="2866721"/>
                <a:ext cx="4825232" cy="13449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CL" sz="40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𝑺𝑬</m:t>
                    </m:r>
                    <m:r>
                      <a:rPr lang="es-CL" sz="40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 (</m:t>
                    </m:r>
                    <m:acc>
                      <m:accPr>
                        <m:chr m:val="̅"/>
                        <m:ctrlPr>
                          <a:rPr lang="es-CL" sz="40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CL" sz="4000" b="1" i="1">
                            <a:latin typeface="Cambria Math"/>
                          </a:rPr>
                          <m:t>𝒙</m:t>
                        </m:r>
                      </m:e>
                    </m:acc>
                    <m:r>
                      <a:rPr lang="es-CL" sz="40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)=</m:t>
                    </m:r>
                  </m:oMath>
                </a14:m>
                <a:r>
                  <a:rPr lang="es-CL" sz="4000" b="1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40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s-CL" sz="4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pHide m:val="on"/>
                                <m:ctrlPr>
                                  <a:rPr lang="es-CL" sz="4000" b="1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7"/>
                                  </m:rPr>
                                  <a:rPr lang="es-CL" sz="4000" b="1" i="1">
                                    <a:latin typeface="Cambria Math"/>
                                  </a:rPr>
                                  <m:t>𝒊</m:t>
                                </m:r>
                                <m:r>
                                  <a:rPr lang="es-CL" sz="4000" b="1" i="1">
                                    <a:latin typeface="Cambria Math"/>
                                    <a:ea typeface="Cambria Math"/>
                                  </a:rPr>
                                  <m:t>∈</m:t>
                                </m:r>
                                <m:r>
                                  <a:rPr lang="es-CL" sz="4000" b="1" i="1" smtClean="0">
                                    <a:latin typeface="Cambria Math"/>
                                    <a:ea typeface="Cambria Math"/>
                                  </a:rPr>
                                  <m:t>𝒏</m:t>
                                </m:r>
                              </m:sub>
                              <m:sup/>
                              <m:e>
                                <m:sSup>
                                  <m:sSupPr>
                                    <m:ctrlPr>
                                      <a:rPr lang="es-CL" sz="4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CL" sz="4000" b="1" i="1">
                                        <a:latin typeface="Cambria Math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es-CL" sz="40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CL" sz="4000" b="1" i="1"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es-CL" sz="4000" b="1" i="1">
                                            <a:latin typeface="Cambria Math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es-CL" sz="4000" b="1" i="1">
                                        <a:latin typeface="Cambria Math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es-CL" sz="40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s-CL" sz="4000" b="1" i="1"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</m:acc>
                                    <m:r>
                                      <a:rPr lang="es-CL" sz="4000" b="1" i="1">
                                        <a:latin typeface="Cambria Math"/>
                                        <a:ea typeface="Cambria Math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s-CL" sz="4000" b="1" i="1"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es-CL" sz="4000" b="1" i="1">
                                <a:latin typeface="Cambria Math"/>
                              </a:rPr>
                              <m:t>𝒏</m:t>
                            </m:r>
                            <m:r>
                              <a:rPr lang="es-CL" sz="4000" b="1" i="1">
                                <a:latin typeface="Cambria Math"/>
                              </a:rPr>
                              <m:t>(</m:t>
                            </m:r>
                            <m:r>
                              <a:rPr lang="es-CL" sz="4000" b="1" i="1">
                                <a:latin typeface="Cambria Math"/>
                              </a:rPr>
                              <m:t>𝒏</m:t>
                            </m:r>
                            <m:r>
                              <a:rPr lang="es-CL" sz="40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es-CL" sz="4000" b="1" i="1">
                                <a:latin typeface="Cambria Math"/>
                              </a:rPr>
                              <m:t>𝟏</m:t>
                            </m:r>
                            <m:r>
                              <a:rPr lang="es-CL" sz="4000" b="1" i="1">
                                <a:latin typeface="Cambria Math"/>
                              </a:rPr>
                              <m:t>)</m:t>
                            </m:r>
                          </m:den>
                        </m:f>
                      </m:e>
                    </m:rad>
                  </m:oMath>
                </a14:m>
                <a:endParaRPr lang="es-CL" sz="4000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20" name="19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2866721"/>
                <a:ext cx="4825232" cy="134498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20 Rectángulo"/>
              <p:cNvSpPr/>
              <p:nvPr/>
            </p:nvSpPr>
            <p:spPr>
              <a:xfrm>
                <a:off x="4788024" y="2745749"/>
                <a:ext cx="4355976" cy="30023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sz="3200" b="1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𝑺𝑬</m:t>
                      </m:r>
                      <m:r>
                        <a:rPr lang="es-CL" sz="3200" b="1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s-CL" sz="32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s-CL" sz="32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CL" sz="3200" b="1" i="1" smtClean="0">
                                  <a:latin typeface="Cambria Math"/>
                                </a:rPr>
                                <m:t>𝒑</m:t>
                              </m:r>
                            </m:e>
                          </m:acc>
                        </m:e>
                      </m:d>
                      <m:r>
                        <a:rPr lang="es-CL" sz="3200" b="1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CL" sz="32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CL" sz="32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̅"/>
                                  <m:ctrlPr>
                                    <a:rPr lang="es-CL" sz="32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s-CL" sz="32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s-CL" sz="32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s-CL" sz="32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CL" sz="3200" b="1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es-CL" sz="3200" b="1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s-CL" sz="32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s-CL" sz="3200" b="1" i="1">
                                          <a:latin typeface="Cambria Math" panose="02040503050406030204" pitchFamily="18" charset="0"/>
                                        </a:rPr>
                                        <m:t>𝒑</m:t>
                                      </m:r>
                                    </m:e>
                                  </m:acc>
                                </m:e>
                              </m:d>
                              <m:r>
                                <m:rPr>
                                  <m:nor/>
                                </m:rPr>
                                <a:rPr lang="es-CL" sz="3200" b="1" dirty="0">
                                  <a:solidFill>
                                    <a:schemeClr val="tx1"/>
                                  </a:solidFill>
                                </a:rPr>
                                <m:t> 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s-CL" sz="3200" b="1" i="1" dirty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CL" sz="3200" b="1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𝒏</m:t>
                                  </m:r>
                                  <m:r>
                                    <a:rPr lang="es-CL" sz="3200" b="1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s-CL" sz="3200" b="1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e>
                              </m:d>
                            </m:den>
                          </m:f>
                        </m:e>
                      </m:rad>
                    </m:oMath>
                  </m:oMathPara>
                </a14:m>
                <a:endParaRPr lang="es-CL" sz="3200" b="1" dirty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sz="3200" b="1" i="1" dirty="0">
                          <a:latin typeface="Cambria Math"/>
                        </a:rPr>
                        <m:t>𝑺𝑬</m:t>
                      </m:r>
                      <m:r>
                        <a:rPr lang="es-CL" sz="3200" b="1" i="1" dirty="0">
                          <a:latin typeface="Cambria Math"/>
                        </a:rPr>
                        <m:t> (</m:t>
                      </m:r>
                      <m:acc>
                        <m:accPr>
                          <m:chr m:val="̂"/>
                          <m:ctrlPr>
                            <a:rPr lang="es-CL" sz="3200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CL" sz="3200" b="1" i="1">
                              <a:latin typeface="Cambria Math"/>
                            </a:rPr>
                            <m:t>𝒑</m:t>
                          </m:r>
                        </m:e>
                      </m:acc>
                      <m:r>
                        <a:rPr lang="es-CL" sz="3200" b="1" i="1" dirty="0">
                          <a:latin typeface="Cambria Math"/>
                        </a:rPr>
                        <m:t>)=</m:t>
                      </m:r>
                      <m:rad>
                        <m:radPr>
                          <m:degHide m:val="on"/>
                          <m:ctrlPr>
                            <a:rPr lang="es-CL" sz="32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CL" sz="32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CL" sz="3200" b="1" i="1" smtClean="0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  <m:acc>
                                <m:accPr>
                                  <m:chr m:val="̅"/>
                                  <m:ctrlPr>
                                    <a:rPr lang="es-CL" sz="3200" b="1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s-CL" sz="3200" b="1" i="1">
                                      <a:latin typeface="Cambria Math" panose="02040503050406030204" pitchFamily="18" charset="0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s-CL" sz="3200" b="1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CL" sz="3200" b="1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s-CL" sz="3200" b="1" i="1">
                                  <a:latin typeface="Cambria Math"/>
                                </a:rPr>
                                <m:t>𝟏</m:t>
                              </m:r>
                              <m:r>
                                <a:rPr lang="es-CL" sz="3200" b="1" i="1">
                                  <a:latin typeface="Cambria Math"/>
                                </a:rPr>
                                <m:t>−</m:t>
                              </m:r>
                              <m:acc>
                                <m:accPr>
                                  <m:chr m:val="̅"/>
                                  <m:ctrlPr>
                                    <a:rPr lang="es-CL" sz="3200" b="1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s-CL" sz="3200" b="1" i="1">
                                      <a:latin typeface="Cambria Math" panose="02040503050406030204" pitchFamily="18" charset="0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s-CL" sz="3200" b="1" i="1">
                                  <a:latin typeface="Cambria Math"/>
                                </a:rPr>
                                <m:t>)</m:t>
                              </m:r>
                              <m:r>
                                <m:rPr>
                                  <m:nor/>
                                </m:rPr>
                                <a:rPr lang="es-CL" sz="3200" b="1" dirty="0"/>
                                <m:t> </m:t>
                              </m:r>
                            </m:num>
                            <m:den>
                              <m:r>
                                <a:rPr lang="es-CL" sz="3200" b="1" i="1" dirty="0" smtClean="0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  <m:r>
                                <a:rPr lang="es-CL" sz="3200" b="1" i="1" dirty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s-CL" sz="3200" b="1" i="1">
                                  <a:latin typeface="Cambria Math"/>
                                </a:rPr>
                                <m:t>𝒏</m:t>
                              </m:r>
                              <m:r>
                                <a:rPr lang="es-CL" sz="3200" b="1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s-CL" sz="3200" b="1" i="1">
                                  <a:latin typeface="Cambria Math"/>
                                </a:rPr>
                                <m:t>𝟏</m:t>
                              </m:r>
                              <m:r>
                                <a:rPr lang="es-CL" sz="3200" b="1" i="1">
                                  <a:latin typeface="Cambria Math"/>
                                </a:rPr>
                                <m:t>)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s-CL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20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2745749"/>
                <a:ext cx="4355976" cy="300236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II. ESTIMACIÓN PUNTUAL Y POR INTERVALOS</a:t>
            </a:r>
          </a:p>
        </p:txBody>
      </p:sp>
    </p:spTree>
    <p:extLst>
      <p:ext uri="{BB962C8B-B14F-4D97-AF65-F5344CB8AC3E}">
        <p14:creationId xmlns:p14="http://schemas.microsoft.com/office/powerpoint/2010/main" val="402628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rgbClr val="0000B8"/>
                </a:solidFill>
                <a:latin typeface="Arial" pitchFamily="34" charset="0"/>
                <a:cs typeface="Arial" pitchFamily="34" charset="0"/>
              </a:rPr>
              <a:t>Conceptos de error en los IC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328592"/>
          </a:xfrm>
        </p:spPr>
        <p:txBody>
          <a:bodyPr>
            <a:noAutofit/>
          </a:bodyPr>
          <a:lstStyle/>
          <a:p>
            <a:pPr algn="just"/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Probabilidad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error: 1 –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Nivel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de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confianza</a:t>
            </a:r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Error de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estimación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Error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típico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o error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estándar</a:t>
            </a:r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endParaRPr lang="en-US" sz="25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pic>
        <p:nvPicPr>
          <p:cNvPr id="8" name="Picture 3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3140968"/>
            <a:ext cx="3384377" cy="1053907"/>
          </a:xfrm>
          <a:prstGeom prst="rect">
            <a:avLst/>
          </a:prstGeom>
          <a:noFill/>
        </p:spPr>
      </p:pic>
      <p:pic>
        <p:nvPicPr>
          <p:cNvPr id="9" name="Picture 3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3212976"/>
            <a:ext cx="3350907" cy="1008112"/>
          </a:xfrm>
          <a:prstGeom prst="rect">
            <a:avLst/>
          </a:prstGeom>
          <a:noFill/>
        </p:spPr>
      </p:pic>
      <p:sp>
        <p:nvSpPr>
          <p:cNvPr id="10" name="9 Rectángulo"/>
          <p:cNvSpPr/>
          <p:nvPr/>
        </p:nvSpPr>
        <p:spPr>
          <a:xfrm>
            <a:off x="1547664" y="3140968"/>
            <a:ext cx="2664296" cy="115212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5796136" y="3140968"/>
            <a:ext cx="2880320" cy="115212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3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ERRORES</a:t>
            </a:r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rgbClr val="0000B8"/>
                </a:solidFill>
                <a:latin typeface="Arial" pitchFamily="34" charset="0"/>
                <a:cs typeface="Arial" pitchFamily="34" charset="0"/>
              </a:rPr>
              <a:t>Error máximo admisible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392883"/>
            <a:ext cx="8640960" cy="5328592"/>
          </a:xfrm>
        </p:spPr>
        <p:txBody>
          <a:bodyPr>
            <a:noAutofit/>
          </a:bodyPr>
          <a:lstStyle/>
          <a:p>
            <a:pPr algn="just"/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Error de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estimación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máximo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que se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está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dispuesto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tener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en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un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estudio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una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decision del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investigador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durante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el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diseño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muestral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necesariamente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se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corresponde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con el error de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estimación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que se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obtiene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posteriormente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endParaRPr lang="en-US" sz="25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pic>
        <p:nvPicPr>
          <p:cNvPr id="8" name="Picture 3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48007" y="2664620"/>
            <a:ext cx="3384377" cy="1053907"/>
          </a:xfrm>
          <a:prstGeom prst="rect">
            <a:avLst/>
          </a:prstGeom>
          <a:noFill/>
        </p:spPr>
      </p:pic>
      <p:pic>
        <p:nvPicPr>
          <p:cNvPr id="9" name="Picture 3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7527" y="2736628"/>
            <a:ext cx="3350907" cy="1008112"/>
          </a:xfrm>
          <a:prstGeom prst="rect">
            <a:avLst/>
          </a:prstGeom>
          <a:noFill/>
        </p:spPr>
      </p:pic>
      <p:sp>
        <p:nvSpPr>
          <p:cNvPr id="10" name="9 Rectángulo"/>
          <p:cNvSpPr/>
          <p:nvPr/>
        </p:nvSpPr>
        <p:spPr>
          <a:xfrm>
            <a:off x="1663631" y="2664620"/>
            <a:ext cx="2664296" cy="115212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5912103" y="2664620"/>
            <a:ext cx="2880320" cy="115212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3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ERRORES</a:t>
            </a:r>
          </a:p>
        </p:txBody>
      </p:sp>
    </p:spTree>
    <p:extLst>
      <p:ext uri="{BB962C8B-B14F-4D97-AF65-F5344CB8AC3E}">
        <p14:creationId xmlns:p14="http://schemas.microsoft.com/office/powerpoint/2010/main" val="939946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rgbClr val="0000B8"/>
                </a:solidFill>
                <a:latin typeface="Arial" pitchFamily="34" charset="0"/>
                <a:cs typeface="Arial" pitchFamily="34" charset="0"/>
              </a:rPr>
              <a:t>Errores de estimación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12" name="11 Marcador de contenido"/>
          <p:cNvSpPr>
            <a:spLocks noGrp="1"/>
          </p:cNvSpPr>
          <p:nvPr>
            <p:ph idx="1"/>
          </p:nvPr>
        </p:nvSpPr>
        <p:spPr>
          <a:xfrm>
            <a:off x="457200" y="5949280"/>
            <a:ext cx="8229600" cy="908720"/>
          </a:xfrm>
        </p:spPr>
        <p:txBody>
          <a:bodyPr/>
          <a:lstStyle/>
          <a:p>
            <a:pPr>
              <a:buNone/>
            </a:pPr>
            <a:r>
              <a:rPr lang="es-ES" dirty="0"/>
              <a:t>N=100.000	                                95,5% de Confianza</a:t>
            </a:r>
          </a:p>
        </p:txBody>
      </p:sp>
      <p:graphicFrame>
        <p:nvGraphicFramePr>
          <p:cNvPr id="13" name="3 Gráfico"/>
          <p:cNvGraphicFramePr/>
          <p:nvPr>
            <p:extLst>
              <p:ext uri="{D42A27DB-BD31-4B8C-83A1-F6EECF244321}">
                <p14:modId xmlns:p14="http://schemas.microsoft.com/office/powerpoint/2010/main" val="1336380209"/>
              </p:ext>
            </p:extLst>
          </p:nvPr>
        </p:nvGraphicFramePr>
        <p:xfrm>
          <a:off x="457200" y="1353257"/>
          <a:ext cx="784887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9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ERRORES</a:t>
            </a:r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rgbClr val="0000B8"/>
                </a:solidFill>
                <a:latin typeface="Arial" pitchFamily="34" charset="0"/>
                <a:cs typeface="Arial" pitchFamily="34" charset="0"/>
              </a:rPr>
              <a:t>Error total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32859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		</a:t>
            </a:r>
            <a:r>
              <a:rPr lang="en-US" sz="2900" b="1" dirty="0">
                <a:solidFill>
                  <a:srgbClr val="FF0000"/>
                </a:solidFill>
              </a:rPr>
              <a:t>        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Parámetro</a:t>
            </a:r>
            <a:r>
              <a:rPr lang="en-US" sz="2900" b="1" dirty="0">
                <a:solidFill>
                  <a:srgbClr val="C00000"/>
                </a:solidFill>
              </a:rPr>
              <a:t> – </a:t>
            </a:r>
            <a:r>
              <a:rPr lang="en-US" sz="2900" b="1" dirty="0" err="1">
                <a:solidFill>
                  <a:srgbClr val="C00000"/>
                </a:solidFill>
              </a:rPr>
              <a:t>Estadístico</a:t>
            </a:r>
            <a:endParaRPr lang="en-US" sz="2900" b="1" dirty="0">
              <a:solidFill>
                <a:srgbClr val="C0000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Error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por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sesgo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no muestral</a:t>
            </a:r>
          </a:p>
          <a:p>
            <a:pPr marL="514350" indent="-514350" algn="just">
              <a:buFont typeface="+mj-lt"/>
              <a:buAutoNum type="arabicPeriod"/>
            </a:pPr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Error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por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sesgo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muestral</a:t>
            </a:r>
          </a:p>
          <a:p>
            <a:pPr marL="514350" indent="-514350" algn="just">
              <a:buFont typeface="+mj-lt"/>
              <a:buAutoNum type="arabicPeriod"/>
            </a:pPr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Error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por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variación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la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muestra</a:t>
            </a:r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endParaRPr lang="en-US" sz="25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0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ERRORES</a:t>
            </a:r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rgbClr val="0000B8"/>
                </a:solidFill>
                <a:latin typeface="Arial" pitchFamily="34" charset="0"/>
                <a:cs typeface="Arial" pitchFamily="34" charset="0"/>
              </a:rPr>
              <a:t>Error total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32859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		</a:t>
            </a:r>
            <a:r>
              <a:rPr lang="en-US" sz="2900" b="1" dirty="0">
                <a:solidFill>
                  <a:srgbClr val="FF0000"/>
                </a:solidFill>
              </a:rPr>
              <a:t>        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Parámetro</a:t>
            </a:r>
            <a:r>
              <a:rPr lang="en-US" sz="2900" b="1" dirty="0">
                <a:solidFill>
                  <a:srgbClr val="C00000"/>
                </a:solidFill>
              </a:rPr>
              <a:t> – </a:t>
            </a:r>
            <a:r>
              <a:rPr lang="en-US" sz="2900" b="1" dirty="0" err="1">
                <a:solidFill>
                  <a:srgbClr val="C00000"/>
                </a:solidFill>
              </a:rPr>
              <a:t>Estadístico</a:t>
            </a:r>
            <a:endParaRPr lang="en-US" sz="2900" b="1" dirty="0">
              <a:solidFill>
                <a:srgbClr val="C0000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Error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por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sesgo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no muestral</a:t>
            </a:r>
          </a:p>
          <a:p>
            <a:pPr lvl="1" algn="just"/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Diferencia</a:t>
            </a:r>
            <a:r>
              <a:rPr lang="en-US" sz="2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población</a:t>
            </a:r>
            <a:r>
              <a:rPr lang="en-US" sz="2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objetivo</a:t>
            </a:r>
            <a:r>
              <a:rPr lang="en-US" sz="2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y </a:t>
            </a:r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población</a:t>
            </a:r>
            <a:r>
              <a:rPr lang="en-US" sz="2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marco</a:t>
            </a:r>
            <a:endParaRPr lang="en-US" sz="25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endParaRPr lang="en-US" sz="25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Tasa</a:t>
            </a:r>
            <a:r>
              <a:rPr lang="en-US" sz="2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no </a:t>
            </a:r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respuesta</a:t>
            </a:r>
            <a:endParaRPr lang="en-US" sz="25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endParaRPr lang="en-US" sz="25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Errores</a:t>
            </a:r>
            <a:r>
              <a:rPr lang="en-US" sz="2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manipulación</a:t>
            </a:r>
            <a:r>
              <a:rPr lang="en-US" sz="2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instrumentos</a:t>
            </a:r>
            <a:r>
              <a:rPr lang="en-US" sz="2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medida</a:t>
            </a:r>
            <a:r>
              <a:rPr lang="en-US" sz="2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(n)</a:t>
            </a: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endParaRPr lang="en-US" sz="25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1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ERRORES</a:t>
            </a:r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rgbClr val="0000B8"/>
                </a:solidFill>
                <a:latin typeface="Arial" pitchFamily="34" charset="0"/>
                <a:cs typeface="Arial" pitchFamily="34" charset="0"/>
              </a:rPr>
              <a:t>Error total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32859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		</a:t>
            </a:r>
            <a:r>
              <a:rPr lang="en-US" sz="2900" b="1" dirty="0">
                <a:solidFill>
                  <a:srgbClr val="FF0000"/>
                </a:solidFill>
              </a:rPr>
              <a:t>        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Parámetro</a:t>
            </a:r>
            <a:r>
              <a:rPr lang="en-US" sz="2900" b="1" dirty="0">
                <a:solidFill>
                  <a:srgbClr val="C00000"/>
                </a:solidFill>
              </a:rPr>
              <a:t> – </a:t>
            </a:r>
            <a:r>
              <a:rPr lang="en-US" sz="2900" b="1" dirty="0" err="1">
                <a:solidFill>
                  <a:srgbClr val="C00000"/>
                </a:solidFill>
              </a:rPr>
              <a:t>Estadístico</a:t>
            </a:r>
            <a:endParaRPr lang="en-US" sz="2900" b="1" dirty="0">
              <a:solidFill>
                <a:srgbClr val="C00000"/>
              </a:solidFill>
            </a:endParaRPr>
          </a:p>
          <a:p>
            <a:pPr marL="514350" indent="-514350" algn="just">
              <a:buFont typeface="+mj-lt"/>
              <a:buAutoNum type="arabicPeriod" startAt="2"/>
            </a:pP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Error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por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sesgo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muestral</a:t>
            </a: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Sesgo</a:t>
            </a:r>
            <a:r>
              <a:rPr lang="en-US" sz="2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por</a:t>
            </a:r>
            <a:r>
              <a:rPr lang="en-US" sz="2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selección</a:t>
            </a:r>
            <a:r>
              <a:rPr lang="en-US" sz="2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</a:t>
            </a:r>
            <a:r>
              <a:rPr lang="en-US" sz="2500" b="1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ponderación</a:t>
            </a:r>
            <a:r>
              <a:rPr lang="en-US" sz="2500" b="1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)</a:t>
            </a:r>
            <a:endParaRPr lang="en-US" sz="25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endParaRPr lang="en-US" sz="25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Sesgo</a:t>
            </a:r>
            <a:r>
              <a:rPr lang="en-US" sz="2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por</a:t>
            </a:r>
            <a:r>
              <a:rPr lang="en-US" sz="2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5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estimación</a:t>
            </a:r>
            <a:endParaRPr lang="en-US" sz="25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endParaRPr lang="en-US" sz="25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1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ERRORES</a:t>
            </a:r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rgbClr val="0000B8"/>
                </a:solidFill>
                <a:latin typeface="Arial" pitchFamily="34" charset="0"/>
                <a:cs typeface="Arial" pitchFamily="34" charset="0"/>
              </a:rPr>
              <a:t>Error total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32859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		</a:t>
            </a:r>
            <a:r>
              <a:rPr lang="en-US" sz="2900" b="1" dirty="0">
                <a:solidFill>
                  <a:srgbClr val="FF0000"/>
                </a:solidFill>
              </a:rPr>
              <a:t>        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Parámetro</a:t>
            </a:r>
            <a:r>
              <a:rPr lang="en-US" sz="2900" b="1" dirty="0">
                <a:solidFill>
                  <a:srgbClr val="C00000"/>
                </a:solidFill>
              </a:rPr>
              <a:t> – </a:t>
            </a:r>
            <a:r>
              <a:rPr lang="en-US" sz="2900" b="1" dirty="0" err="1">
                <a:solidFill>
                  <a:srgbClr val="C00000"/>
                </a:solidFill>
              </a:rPr>
              <a:t>Estadístico</a:t>
            </a:r>
            <a:endParaRPr lang="en-US" sz="2900" b="1" dirty="0">
              <a:solidFill>
                <a:srgbClr val="C00000"/>
              </a:solidFill>
            </a:endParaRPr>
          </a:p>
          <a:p>
            <a:pPr marL="514350" indent="-514350" algn="just">
              <a:buFont typeface="+mj-lt"/>
              <a:buAutoNum type="arabicPeriod" startAt="3"/>
            </a:pP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Error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por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variación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la </a:t>
            </a:r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muestra</a:t>
            </a:r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endParaRPr lang="en-US" sz="25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3 Gráfico"/>
          <p:cNvGraphicFramePr/>
          <p:nvPr/>
        </p:nvGraphicFramePr>
        <p:xfrm>
          <a:off x="251520" y="2420888"/>
          <a:ext cx="8892480" cy="4437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1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ERRORES</a:t>
            </a:r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rgbClr val="0000B8"/>
                </a:solidFill>
                <a:latin typeface="Arial" pitchFamily="34" charset="0"/>
                <a:cs typeface="Arial" pitchFamily="34" charset="0"/>
              </a:rPr>
              <a:t>Error total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328592"/>
          </a:xfrm>
        </p:spPr>
        <p:txBody>
          <a:bodyPr>
            <a:noAutofit/>
          </a:bodyPr>
          <a:lstStyle/>
          <a:p>
            <a:pPr algn="just"/>
            <a:r>
              <a:rPr lang="en-US" sz="29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Ejemplos</a:t>
            </a:r>
            <a:r>
              <a:rPr lang="en-U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pPr lvl="1" algn="just"/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Utilizar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el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registro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matriculados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en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la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Educación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Superior del MINEDUC (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completado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en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Abril) para delimiter la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Población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Marco, para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estudiar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la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Población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Objetivo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Estudiantes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educación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superior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en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Chile.</a:t>
            </a:r>
          </a:p>
          <a:p>
            <a:pPr lvl="1" algn="just"/>
            <a:endParaRPr lang="en-US" sz="2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Errores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digitación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los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formularios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respuesta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CASEN.</a:t>
            </a:r>
          </a:p>
          <a:p>
            <a:pPr lvl="1" algn="just"/>
            <a:endParaRPr lang="en-US" sz="2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Solo el 25% de la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muestra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respondieron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la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encuesta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sobre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satisfacción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con las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condiciones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laborales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  <a:p>
            <a:pPr lvl="1" algn="just"/>
            <a:endParaRPr lang="en-US" sz="25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endParaRPr lang="en-US" sz="25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1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ERRORES</a:t>
            </a:r>
          </a:p>
        </p:txBody>
      </p:sp>
    </p:spTree>
    <p:extLst>
      <p:ext uri="{BB962C8B-B14F-4D97-AF65-F5344CB8AC3E}">
        <p14:creationId xmlns:p14="http://schemas.microsoft.com/office/powerpoint/2010/main" val="3046836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s-ES" sz="3600" b="1" dirty="0">
                <a:solidFill>
                  <a:srgbClr val="0000B8"/>
                </a:solidFill>
              </a:rPr>
              <a:t>Contenidos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7992888" cy="5040560"/>
          </a:xfrm>
        </p:spPr>
        <p:txBody>
          <a:bodyPr numCol="1">
            <a:normAutofit/>
          </a:bodyPr>
          <a:lstStyle/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Conceptos elementales de inferencia estadística</a:t>
            </a: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Estimación puntual y por intervalos de confianza</a:t>
            </a: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Errores</a:t>
            </a: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Muestreo e inferencia  estadística</a:t>
            </a: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/>
              <a:t>INTRODUCCIÓN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rgbClr val="0000B8"/>
                </a:solidFill>
                <a:latin typeface="Arial" pitchFamily="34" charset="0"/>
                <a:cs typeface="Arial" pitchFamily="34" charset="0"/>
              </a:rPr>
              <a:t>Error total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340768"/>
                <a:ext cx="8640960" cy="5328592"/>
              </a:xfrm>
            </p:spPr>
            <p:txBody>
              <a:bodyPr>
                <a:noAutofit/>
              </a:bodyPr>
              <a:lstStyle/>
              <a:p>
                <a:pPr algn="just"/>
                <a:r>
                  <a:rPr lang="en-US" sz="29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Ejemplos</a:t>
                </a:r>
                <a:r>
                  <a:rPr lang="en-US" sz="29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:</a:t>
                </a:r>
              </a:p>
              <a:p>
                <a:pPr lvl="1" algn="just"/>
                <a:r>
                  <a:rPr lang="en-US" sz="2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Al </a:t>
                </a:r>
                <a:r>
                  <a:rPr lang="en-US" sz="24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realizar</a:t>
                </a:r>
                <a:r>
                  <a:rPr lang="en-US" sz="2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un </a:t>
                </a:r>
                <a:r>
                  <a:rPr lang="en-US" sz="24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muestreo</a:t>
                </a:r>
                <a:r>
                  <a:rPr lang="en-US" sz="2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de </a:t>
                </a:r>
                <a:r>
                  <a:rPr lang="en-US" sz="24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chilenos</a:t>
                </a:r>
                <a:r>
                  <a:rPr lang="en-US" sz="2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en-US" sz="24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ocurrió</a:t>
                </a:r>
                <a:r>
                  <a:rPr lang="en-US" sz="2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el improbable </a:t>
                </a:r>
                <a:r>
                  <a:rPr lang="en-US" sz="24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caso</a:t>
                </a:r>
                <a:r>
                  <a:rPr lang="en-US" sz="2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de que </a:t>
                </a:r>
                <a:r>
                  <a:rPr lang="en-US" sz="24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todos</a:t>
                </a:r>
                <a:r>
                  <a:rPr lang="en-US" sz="2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en-US" sz="24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fueran</a:t>
                </a:r>
                <a:r>
                  <a:rPr lang="en-US" sz="2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de la region </a:t>
                </a:r>
                <a:r>
                  <a:rPr lang="en-US" sz="24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metropolitana</a:t>
                </a:r>
                <a:r>
                  <a:rPr lang="en-US" sz="2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.</a:t>
                </a:r>
              </a:p>
              <a:p>
                <a:pPr lvl="1" algn="just"/>
                <a:endParaRPr 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  <a:p>
                <a:pPr lvl="1" algn="just"/>
                <a:r>
                  <a:rPr lang="en-US" sz="25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Se </a:t>
                </a:r>
                <a:r>
                  <a:rPr lang="en-US" sz="25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realiza</a:t>
                </a:r>
                <a:r>
                  <a:rPr lang="en-US" sz="25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en-US" sz="25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encuesta</a:t>
                </a:r>
                <a:r>
                  <a:rPr lang="en-US" sz="25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a personas que </a:t>
                </a:r>
                <a:r>
                  <a:rPr lang="en-US" sz="25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asisten</a:t>
                </a:r>
                <a:r>
                  <a:rPr lang="en-US" sz="25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al </a:t>
                </a:r>
                <a:r>
                  <a:rPr lang="en-US" sz="25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museo</a:t>
                </a:r>
                <a:r>
                  <a:rPr lang="en-US" sz="25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en-US" sz="25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en</a:t>
                </a:r>
                <a:r>
                  <a:rPr lang="en-US" sz="25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en-US" sz="25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los</a:t>
                </a:r>
                <a:r>
                  <a:rPr lang="en-US" sz="25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en-US" sz="25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días</a:t>
                </a:r>
                <a:r>
                  <a:rPr lang="en-US" sz="25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de </a:t>
                </a:r>
                <a:r>
                  <a:rPr lang="en-US" sz="25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semana</a:t>
                </a:r>
                <a:r>
                  <a:rPr lang="en-US" sz="25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.</a:t>
                </a:r>
              </a:p>
              <a:p>
                <a:pPr lvl="1" algn="just"/>
                <a:endParaRPr lang="en-US" sz="2500" b="1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  <a:p>
                <a:pPr lvl="1" algn="just"/>
                <a:r>
                  <a:rPr lang="en-US" sz="25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Usar</a:t>
                </a:r>
                <a:r>
                  <a:rPr lang="en-US" sz="25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en-US" sz="25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como</a:t>
                </a:r>
                <a:r>
                  <a:rPr lang="en-US" sz="25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en-US" sz="25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estimador</a:t>
                </a:r>
                <a:r>
                  <a:rPr lang="en-US" sz="25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de la </a:t>
                </a:r>
                <a:r>
                  <a:rPr lang="en-US" sz="25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varianza</a:t>
                </a:r>
                <a:r>
                  <a:rPr lang="en-US" sz="25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de </a:t>
                </a:r>
                <a:r>
                  <a:rPr lang="en-US" sz="25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una</a:t>
                </a:r>
                <a:r>
                  <a:rPr lang="en-US" sz="25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en-US" sz="25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mustra</a:t>
                </a:r>
                <a:r>
                  <a:rPr lang="en-US" sz="25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CL" sz="2400" b="1" i="1" dirty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sz="2400" b="1" i="1" dirty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𝑺</m:t>
                        </m:r>
                      </m:e>
                      <m:sup>
                        <m:r>
                          <a:rPr lang="es-CL" sz="2400" b="1" i="1" dirty="0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s-CL" sz="2400" b="1" i="1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CL" sz="2400" b="1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pHide m:val="on"/>
                            <m:ctrlPr>
                              <a:rPr lang="es-CL" sz="2400" b="1" i="1">
                                <a:solidFill>
                                  <a:schemeClr val="tx1">
                                    <a:lumMod val="50000"/>
                                    <a:lumOff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s-CL" sz="2400" b="1" i="1">
                                <a:solidFill>
                                  <a:schemeClr val="tx1">
                                    <a:lumMod val="50000"/>
                                    <a:lumOff val="50000"/>
                                  </a:schemeClr>
                                </a:solidFill>
                                <a:latin typeface="Cambria Math"/>
                              </a:rPr>
                              <m:t>𝒊</m:t>
                            </m:r>
                            <m:r>
                              <a:rPr lang="es-CL" sz="2400" b="1" i="1">
                                <a:solidFill>
                                  <a:schemeClr val="tx1">
                                    <a:lumMod val="50000"/>
                                    <a:lumOff val="5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∈</m:t>
                            </m:r>
                            <m:r>
                              <a:rPr lang="es-CL" sz="2400" b="1" i="1">
                                <a:solidFill>
                                  <a:schemeClr val="tx1">
                                    <a:lumMod val="50000"/>
                                    <a:lumOff val="5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𝒏</m:t>
                            </m:r>
                          </m:sub>
                          <m:sup/>
                          <m:e>
                            <m:sSup>
                              <m:sSupPr>
                                <m:ctrlPr>
                                  <a:rPr lang="es-CL" sz="2400" b="1" i="1">
                                    <a:solidFill>
                                      <a:schemeClr val="tx1">
                                        <a:lumMod val="50000"/>
                                        <a:lumOff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CL" sz="2400" b="1" i="1">
                                    <a:solidFill>
                                      <a:schemeClr val="tx1">
                                        <a:lumMod val="50000"/>
                                        <a:lumOff val="50000"/>
                                      </a:schemeClr>
                                    </a:solidFill>
                                    <a:latin typeface="Cambria Math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s-CL" sz="2400" b="1" i="1">
                                        <a:solidFill>
                                          <a:schemeClr val="tx1">
                                            <a:lumMod val="50000"/>
                                            <a:lumOff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CL" sz="2400" b="1" i="1">
                                        <a:solidFill>
                                          <a:schemeClr val="tx1">
                                            <a:lumMod val="50000"/>
                                            <a:lumOff val="5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s-CL" sz="2400" b="1" i="1">
                                        <a:solidFill>
                                          <a:schemeClr val="tx1">
                                            <a:lumMod val="50000"/>
                                            <a:lumOff val="50000"/>
                                          </a:schemeClr>
                                        </a:solidFill>
                                        <a:latin typeface="Cambria Math"/>
                                      </a:rPr>
                                      <m:t>𝒊</m:t>
                                    </m:r>
                                  </m:sub>
                                </m:sSub>
                                <m:r>
                                  <a:rPr lang="es-CL" sz="2400" b="1" i="1">
                                    <a:solidFill>
                                      <a:schemeClr val="tx1">
                                        <a:lumMod val="50000"/>
                                        <a:lumOff val="50000"/>
                                      </a:schemeClr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s-CL" sz="2400" b="1" i="1" dirty="0">
                                        <a:solidFill>
                                          <a:schemeClr val="tx1">
                                            <a:lumMod val="50000"/>
                                            <a:lumOff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CL" sz="2400" b="1" i="1" dirty="0">
                                        <a:solidFill>
                                          <a:schemeClr val="tx1">
                                            <a:lumMod val="50000"/>
                                            <a:lumOff val="50000"/>
                                          </a:schemeClr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𝒙</m:t>
                                    </m:r>
                                  </m:e>
                                </m:acc>
                                <m:r>
                                  <a:rPr lang="es-CL" sz="2400" b="1" i="1">
                                    <a:solidFill>
                                      <a:schemeClr val="tx1">
                                        <a:lumMod val="50000"/>
                                        <a:lumOff val="5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s-CL" sz="2400" b="1" i="1">
                                    <a:solidFill>
                                      <a:schemeClr val="tx1">
                                        <a:lumMod val="50000"/>
                                        <a:lumOff val="50000"/>
                                      </a:schemeClr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s-CL" sz="2400" b="1" i="1"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latin typeface="Cambria Math"/>
                          </a:rPr>
                          <m:t>𝒏</m:t>
                        </m:r>
                      </m:den>
                    </m:f>
                  </m:oMath>
                </a14:m>
                <a:endParaRPr lang="en-US" sz="2500" b="1" dirty="0">
                  <a:solidFill>
                    <a:schemeClr val="tx1"/>
                  </a:solidFill>
                </a:endParaRPr>
              </a:p>
              <a:p>
                <a:pPr lvl="1" algn="just"/>
                <a:endParaRPr lang="en-US" sz="2500" b="1" dirty="0">
                  <a:solidFill>
                    <a:schemeClr val="tx1"/>
                  </a:solidFill>
                </a:endParaRPr>
              </a:p>
              <a:p>
                <a:pPr lvl="1" algn="just"/>
                <a:endParaRPr lang="en-US" sz="2500" b="1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  <a:p>
                <a:pPr lvl="1" algn="just"/>
                <a:endParaRPr lang="en-US" sz="2500" b="1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  <a:p>
                <a:pPr algn="just"/>
                <a:endParaRPr lang="en-US" sz="2900" b="1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  <a:p>
                <a:pPr algn="just"/>
                <a:endParaRPr lang="en-US" sz="2900" b="1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  <a:p>
                <a:pPr lvl="1" algn="just"/>
                <a:endParaRPr lang="en-US" sz="2500" b="1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340768"/>
                <a:ext cx="8640960" cy="5328592"/>
              </a:xfrm>
              <a:blipFill>
                <a:blip r:embed="rId3"/>
                <a:stretch>
                  <a:fillRect l="-1340" t="-1144" r="-1128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1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ERRORES</a:t>
            </a:r>
          </a:p>
        </p:txBody>
      </p:sp>
    </p:spTree>
    <p:extLst>
      <p:ext uri="{BB962C8B-B14F-4D97-AF65-F5344CB8AC3E}">
        <p14:creationId xmlns:p14="http://schemas.microsoft.com/office/powerpoint/2010/main" val="39346628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rgbClr val="0000B8"/>
                </a:solidFill>
                <a:latin typeface="Arial" pitchFamily="34" charset="0"/>
                <a:cs typeface="Arial" pitchFamily="34" charset="0"/>
              </a:rPr>
              <a:t>Inferencia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IV. MUESTREO E INFERENCIA ESTADÍSTICA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pic>
        <p:nvPicPr>
          <p:cNvPr id="103426" name="Picture 2" descr="https://scholar.vt.edu/access/content/group/43c8db00-e78f-4dcd-826c-ac236fb59e24/STAT2004/PopulationSamp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556792"/>
            <a:ext cx="8429558" cy="4320480"/>
          </a:xfrm>
          <a:prstGeom prst="rect">
            <a:avLst/>
          </a:prstGeom>
          <a:noFill/>
        </p:spPr>
      </p:pic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L" sz="3600" b="1" dirty="0">
                <a:solidFill>
                  <a:srgbClr val="0000B8"/>
                </a:solidFill>
                <a:latin typeface="Arial" pitchFamily="34" charset="0"/>
                <a:cs typeface="Arial" pitchFamily="34" charset="0"/>
              </a:rPr>
              <a:t>Estimación por Intervalos de Confianza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328592"/>
          </a:xfrm>
        </p:spPr>
        <p:txBody>
          <a:bodyPr>
            <a:noAutofit/>
          </a:bodyPr>
          <a:lstStyle/>
          <a:p>
            <a:pPr algn="just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hacen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cuando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utilizamos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muestras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para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estimar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algún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parámetro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la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población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hacer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inferencia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).</a:t>
            </a:r>
          </a:p>
          <a:p>
            <a:pPr algn="just"/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precisión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 la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estimación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depende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de:</a:t>
            </a:r>
          </a:p>
          <a:p>
            <a:pPr lvl="1" algn="just"/>
            <a:r>
              <a:rPr lang="en-US" b="1" dirty="0" err="1">
                <a:solidFill>
                  <a:schemeClr val="accent1"/>
                </a:solidFill>
              </a:rPr>
              <a:t>Tamaño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muestral</a:t>
            </a:r>
            <a:endParaRPr lang="en-US" b="1" dirty="0">
              <a:solidFill>
                <a:schemeClr val="accent1"/>
              </a:solidFill>
            </a:endParaRPr>
          </a:p>
          <a:p>
            <a:pPr lvl="1" algn="just"/>
            <a:r>
              <a:rPr lang="en-US" b="1" dirty="0" err="1">
                <a:solidFill>
                  <a:schemeClr val="accent1"/>
                </a:solidFill>
              </a:rPr>
              <a:t>Nivel</a:t>
            </a:r>
            <a:r>
              <a:rPr lang="en-US" b="1" dirty="0">
                <a:solidFill>
                  <a:schemeClr val="accent1"/>
                </a:solidFill>
              </a:rPr>
              <a:t> de </a:t>
            </a:r>
            <a:r>
              <a:rPr lang="en-US" b="1" dirty="0" err="1">
                <a:solidFill>
                  <a:schemeClr val="accent1"/>
                </a:solidFill>
              </a:rPr>
              <a:t>Confianza</a:t>
            </a:r>
            <a:endParaRPr lang="en-US" b="1" dirty="0">
              <a:solidFill>
                <a:schemeClr val="accent1"/>
              </a:solidFill>
            </a:endParaRPr>
          </a:p>
          <a:p>
            <a:pPr lvl="1" algn="just"/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Varianza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la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muestra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r>
              <a:rPr lang="en-US" b="1" dirty="0">
                <a:solidFill>
                  <a:schemeClr val="accent1"/>
                </a:solidFill>
              </a:rPr>
              <a:t>Error de la </a:t>
            </a:r>
            <a:r>
              <a:rPr lang="en-US" b="1" dirty="0" err="1">
                <a:solidFill>
                  <a:schemeClr val="accent1"/>
                </a:solidFill>
              </a:rPr>
              <a:t>estimación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IV. MUESTREO E INFERENCIA ESTADÍSTICA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rgbClr val="0000B8"/>
                </a:solidFill>
                <a:latin typeface="Arial" pitchFamily="34" charset="0"/>
                <a:cs typeface="Arial" pitchFamily="34" charset="0"/>
              </a:rPr>
              <a:t>Errores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328592"/>
          </a:xfrm>
        </p:spPr>
        <p:txBody>
          <a:bodyPr>
            <a:noAutofit/>
          </a:bodyPr>
          <a:lstStyle/>
          <a:p>
            <a:pPr algn="just"/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Decisiones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muestreo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afecta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la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inferencia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error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máximo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admisible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probabilidad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error,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estimador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(error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típico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),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errores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muestreo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  <a:p>
            <a:pPr algn="just"/>
            <a:endParaRPr lang="en-US" sz="2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Errores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agenos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al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muestreo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digitación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no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respuesta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diferencias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población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objetivo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y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población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marco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etc.)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afecta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la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inferencia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  <a:p>
            <a:pPr algn="just"/>
            <a:endParaRPr lang="en-US" sz="2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Variación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la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muestra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afecta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la </a:t>
            </a:r>
            <a:r>
              <a:rPr lang="en-US" sz="2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inferencia</a:t>
            </a:r>
            <a:r>
              <a:rPr lang="en-US" sz="2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  <a:p>
            <a:pPr algn="just"/>
            <a:endParaRPr lang="en-US" sz="2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2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IV. MUESTREO E INFERENCIA ESTADÍSTICA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s-ES" sz="3600" b="1" dirty="0">
                <a:solidFill>
                  <a:srgbClr val="0000B8"/>
                </a:solidFill>
              </a:rPr>
              <a:t>Contenidos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7992888" cy="5040560"/>
          </a:xfrm>
        </p:spPr>
        <p:txBody>
          <a:bodyPr numCol="1">
            <a:normAutofit/>
          </a:bodyPr>
          <a:lstStyle/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Conceptos elementales de inferencia estadística</a:t>
            </a: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Estimación puntual y por intervalos de confianza</a:t>
            </a: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Errores</a:t>
            </a: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Muestreo e inferencia  estadística</a:t>
            </a: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CL" sz="2800" b="1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1382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s-ES" sz="3600" b="1" dirty="0">
                <a:solidFill>
                  <a:srgbClr val="0000B8"/>
                </a:solidFill>
              </a:rPr>
              <a:t>Preguntas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7992888" cy="5040560"/>
          </a:xfrm>
        </p:spPr>
        <p:txBody>
          <a:bodyPr numCol="1">
            <a:normAutofit/>
          </a:bodyPr>
          <a:lstStyle/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¿Qué decisiones del muestreo afectan la estimación a realizar?</a:t>
            </a:r>
          </a:p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¿Por qué se produce el sesgo de selección y cómo se puede corregir?</a:t>
            </a:r>
          </a:p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¿Qué ventajas tiene un censo respecto a una muestra y viceversa? Refiérase a los errores asociados</a:t>
            </a: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/>
              <a:t>PREGUNTAS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Inferencia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I. CONCEPTOS ELEMENTALES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323528" y="2852936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Parámetro Poblacional</a:t>
            </a:r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395536" y="4725144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Estadístico y Estimador</a:t>
            </a:r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Distribución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I. CONCEPTOS ELEMENTALES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323528" y="2852936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Estimación Puntual</a:t>
            </a:r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395536" y="4725144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Estimación por intervalos</a:t>
            </a:r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530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s-ES" sz="3600" b="1" dirty="0">
                <a:solidFill>
                  <a:srgbClr val="C00000"/>
                </a:solidFill>
              </a:rPr>
              <a:t>Estimación puntual</a:t>
            </a:r>
          </a:p>
        </p:txBody>
      </p:sp>
      <p:sp>
        <p:nvSpPr>
          <p:cNvPr id="7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7992888" cy="5184576"/>
          </a:xfrm>
        </p:spPr>
        <p:txBody>
          <a:bodyPr numCol="1">
            <a:normAutofit/>
          </a:bodyPr>
          <a:lstStyle/>
          <a:p>
            <a:pPr marL="400050" lvl="1" indent="0" algn="ctr">
              <a:buNone/>
            </a:pPr>
            <a:r>
              <a:rPr lang="es-CL" dirty="0"/>
              <a:t>Estimar un parámetro poblacional mediante un estadístico que predice el valor de dicho parámetro.</a:t>
            </a:r>
          </a:p>
          <a:p>
            <a:pPr marL="400050" lvl="1" indent="0" algn="just">
              <a:buNone/>
            </a:pPr>
            <a:endParaRPr lang="es-CL" dirty="0"/>
          </a:p>
        </p:txBody>
      </p:sp>
      <p:pic>
        <p:nvPicPr>
          <p:cNvPr id="8" name="Picture 2" descr="https://scholar.vt.edu/access/content/group/43c8db00-e78f-4dcd-826c-ac236fb59e24/STAT2004/PopulationSamp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3933056"/>
            <a:ext cx="6048672" cy="3100182"/>
          </a:xfrm>
          <a:prstGeom prst="rect">
            <a:avLst/>
          </a:prstGeom>
          <a:noFill/>
        </p:spPr>
      </p:pic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-141081" y="218045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9 Rectángulo"/>
              <p:cNvSpPr/>
              <p:nvPr/>
            </p:nvSpPr>
            <p:spPr>
              <a:xfrm>
                <a:off x="34924" y="3413596"/>
                <a:ext cx="2185085" cy="6533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CL" b="1" i="1" dirty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b="1" i="1" dirty="0" smtClean="0">
                              <a:solidFill>
                                <a:schemeClr val="accent3"/>
                              </a:solidFill>
                              <a:latin typeface="Cambria Math"/>
                              <a:ea typeface="Cambria Math"/>
                            </a:rPr>
                            <m:t>𝝈</m:t>
                          </m:r>
                        </m:e>
                        <m:sup>
                          <m:r>
                            <a:rPr lang="es-CL" b="1" i="1" dirty="0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s-CL" b="1" i="1">
                          <a:solidFill>
                            <a:schemeClr val="accent3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CL" b="1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pHide m:val="on"/>
                              <m:ctrlPr>
                                <a:rPr lang="es-CL" b="1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s-CL" b="1" i="1" smtClean="0">
                                  <a:solidFill>
                                    <a:schemeClr val="accent3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s-CL" b="1" i="1" smtClean="0">
                                  <a:solidFill>
                                    <a:schemeClr val="accent3"/>
                                  </a:solidFill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es-CL" b="1" i="1" smtClean="0">
                                  <a:solidFill>
                                    <a:schemeClr val="accent3"/>
                                  </a:solidFill>
                                  <a:latin typeface="Cambria Math"/>
                                  <a:ea typeface="Cambria Math"/>
                                </a:rPr>
                                <m:t>𝑵</m:t>
                              </m:r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lang="es-CL" b="1" i="1" smtClean="0">
                                      <a:solidFill>
                                        <a:schemeClr val="accent3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CL" b="1" i="1">
                                      <a:solidFill>
                                        <a:schemeClr val="accent3"/>
                                      </a:solidFill>
                                      <a:latin typeface="Cambria Math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s-CL" b="1" i="1">
                                          <a:solidFill>
                                            <a:schemeClr val="accent3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CL" b="1" i="1">
                                          <a:solidFill>
                                            <a:schemeClr val="accent3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s-CL" b="1" i="1">
                                          <a:solidFill>
                                            <a:schemeClr val="accent3"/>
                                          </a:solidFill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r>
                                    <a:rPr lang="es-CL" b="1" i="1" smtClean="0">
                                      <a:solidFill>
                                        <a:schemeClr val="accent3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s-CL" b="1" i="1">
                                      <a:solidFill>
                                        <a:schemeClr val="accent3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𝝁</m:t>
                                  </m:r>
                                  <m:r>
                                    <a:rPr lang="es-CL" b="1" i="1">
                                      <a:solidFill>
                                        <a:schemeClr val="accent3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s-CL" b="1" i="1" smtClean="0">
                                      <a:solidFill>
                                        <a:schemeClr val="accent3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s-CL" b="1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𝑵</m:t>
                          </m:r>
                        </m:den>
                      </m:f>
                    </m:oMath>
                  </m:oMathPara>
                </a14:m>
                <a:endParaRPr lang="es-CL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10" name="9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24" y="3413596"/>
                <a:ext cx="2185085" cy="65338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10 Rectángulo"/>
              <p:cNvSpPr/>
              <p:nvPr/>
            </p:nvSpPr>
            <p:spPr>
              <a:xfrm>
                <a:off x="6915762" y="3492439"/>
                <a:ext cx="2136995" cy="6551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CL" b="1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b="1" i="1" dirty="0" smtClean="0">
                              <a:solidFill>
                                <a:schemeClr val="accent1"/>
                              </a:solidFill>
                              <a:latin typeface="Cambria Math"/>
                              <a:ea typeface="Cambria Math"/>
                            </a:rPr>
                            <m:t>𝑺</m:t>
                          </m:r>
                        </m:e>
                        <m:sup>
                          <m:r>
                            <a:rPr lang="es-CL" b="1" i="1" dirty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s-CL" b="1" i="1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CL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pHide m:val="on"/>
                              <m:ctrlPr>
                                <a:rPr lang="es-CL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s-CL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s-CL" b="1" i="1">
                                  <a:solidFill>
                                    <a:schemeClr val="accent1"/>
                                  </a:solidFill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es-CL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  <a:ea typeface="Cambria Math"/>
                                </a:rPr>
                                <m:t>𝒏</m:t>
                              </m:r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lang="es-CL" b="1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CL" b="1" i="1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s-CL" b="1" i="1">
                                          <a:solidFill>
                                            <a:schemeClr val="accent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CL" b="1" i="1">
                                          <a:solidFill>
                                            <a:schemeClr val="accent1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s-CL" b="1" i="1">
                                          <a:solidFill>
                                            <a:schemeClr val="accent1"/>
                                          </a:solidFill>
                                          <a:latin typeface="Cambria Math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r>
                                    <a:rPr lang="es-CL" b="1" i="1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s-CL" b="1" i="1" dirty="0">
                                          <a:solidFill>
                                            <a:schemeClr val="accent1"/>
                                          </a:solidFill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s-CL" b="1" i="1" dirty="0">
                                          <a:solidFill>
                                            <a:schemeClr val="accent1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𝒙</m:t>
                                      </m:r>
                                    </m:e>
                                  </m:acc>
                                  <m:r>
                                    <a:rPr lang="es-CL" b="1" i="1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s-CL" b="1" i="1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s-CL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𝒏</m:t>
                          </m:r>
                          <m:r>
                            <a:rPr lang="es-CL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s-CL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es-CL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1" name="10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5762" y="3492439"/>
                <a:ext cx="2136995" cy="65517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11 Rectángulo"/>
              <p:cNvSpPr/>
              <p:nvPr/>
            </p:nvSpPr>
            <p:spPr>
              <a:xfrm>
                <a:off x="-84225" y="2795798"/>
                <a:ext cx="3679149" cy="6177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b="1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1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𝑷</m:t>
                          </m:r>
                        </m:e>
                        <m:sub>
                          <m:r>
                            <a:rPr lang="es-CL" b="1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𝑨</m:t>
                          </m:r>
                        </m:sub>
                      </m:sSub>
                      <m:r>
                        <a:rPr lang="es-CL" b="1" i="1">
                          <a:solidFill>
                            <a:schemeClr val="accent3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CL" b="1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1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𝒄</m:t>
                          </m:r>
                          <m:r>
                            <a:rPr lang="es-CL" b="1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𝒂𝒔𝒐𝒔</m:t>
                          </m:r>
                          <m:r>
                            <a:rPr lang="es-CL" b="1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s-CL" b="1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𝒅𝒆</m:t>
                          </m:r>
                          <m:r>
                            <a:rPr lang="es-CL" b="1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s-CL" b="1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𝒄𝒂𝒕𝒆𝒈𝒐𝒓</m:t>
                          </m:r>
                          <m:r>
                            <a:rPr lang="es-CL" b="1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í</m:t>
                          </m:r>
                          <m:r>
                            <a:rPr lang="es-CL" b="1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𝒂</m:t>
                          </m:r>
                          <m:r>
                            <a:rPr lang="es-CL" b="1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s-CL" b="1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𝑨</m:t>
                          </m:r>
                          <m:r>
                            <a:rPr lang="es-CL" b="1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s-CL" b="1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𝒆𝒏</m:t>
                          </m:r>
                          <m:r>
                            <a:rPr lang="es-CL" b="1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s-CL" b="1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𝑵</m:t>
                          </m:r>
                        </m:num>
                        <m:den>
                          <m:r>
                            <a:rPr lang="es-CL" b="1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𝑵</m:t>
                          </m:r>
                        </m:den>
                      </m:f>
                    </m:oMath>
                  </m:oMathPara>
                </a14:m>
                <a:endParaRPr lang="es-CL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12" name="11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4225" y="2795798"/>
                <a:ext cx="3679149" cy="6177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12 Rectángulo"/>
              <p:cNvSpPr/>
              <p:nvPr/>
            </p:nvSpPr>
            <p:spPr>
              <a:xfrm>
                <a:off x="5511657" y="2888768"/>
                <a:ext cx="3637471" cy="6195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CL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es-CL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𝑨</m:t>
                          </m:r>
                        </m:sub>
                      </m:sSub>
                      <m:r>
                        <a:rPr lang="es-CL" b="1" i="1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CL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𝒄</m:t>
                          </m:r>
                          <m:r>
                            <a:rPr lang="es-CL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𝒂𝒔𝒐𝒔</m:t>
                          </m:r>
                          <m:r>
                            <a:rPr lang="es-CL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s-CL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𝒅𝒆</m:t>
                          </m:r>
                          <m:r>
                            <a:rPr lang="es-CL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s-CL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𝒄𝒂𝒕𝒆𝒈𝒐𝒓</m:t>
                          </m:r>
                          <m:r>
                            <a:rPr lang="es-CL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í</m:t>
                          </m:r>
                          <m:r>
                            <a:rPr lang="es-CL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𝒂</m:t>
                          </m:r>
                          <m:r>
                            <a:rPr lang="es-CL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s-CL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𝑨</m:t>
                          </m:r>
                          <m:r>
                            <a:rPr lang="es-CL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s-CL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𝒆𝒏</m:t>
                          </m:r>
                          <m:r>
                            <a:rPr lang="es-CL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s-CL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𝒏</m:t>
                          </m:r>
                        </m:num>
                        <m:den>
                          <m:r>
                            <a:rPr lang="es-CL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𝒏</m:t>
                          </m:r>
                        </m:den>
                      </m:f>
                    </m:oMath>
                  </m:oMathPara>
                </a14:m>
                <a:endParaRPr lang="es-CL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3" name="12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1657" y="2888768"/>
                <a:ext cx="3637471" cy="61959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13 Rectángulo"/>
              <p:cNvSpPr/>
              <p:nvPr/>
            </p:nvSpPr>
            <p:spPr>
              <a:xfrm>
                <a:off x="53405" y="2168839"/>
                <a:ext cx="1519946" cy="6915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b="1" i="1" dirty="0" smtClean="0">
                          <a:solidFill>
                            <a:schemeClr val="accent3"/>
                          </a:solidFill>
                          <a:latin typeface="Cambria Math"/>
                          <a:ea typeface="Cambria Math"/>
                        </a:rPr>
                        <m:t>𝝁</m:t>
                      </m:r>
                      <m:r>
                        <a:rPr lang="es-CL" b="1" i="1">
                          <a:solidFill>
                            <a:schemeClr val="accent3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CL" b="1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pHide m:val="on"/>
                              <m:ctrlPr>
                                <a:rPr lang="es-CL" b="1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s-CL" b="1" i="1" smtClean="0">
                                  <a:solidFill>
                                    <a:schemeClr val="accent3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s-CL" b="1" i="1" smtClean="0">
                                  <a:solidFill>
                                    <a:schemeClr val="accent3"/>
                                  </a:solidFill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es-CL" b="1" i="1" smtClean="0">
                                  <a:solidFill>
                                    <a:schemeClr val="accent3"/>
                                  </a:solidFill>
                                  <a:latin typeface="Cambria Math"/>
                                  <a:ea typeface="Cambria Math"/>
                                </a:rPr>
                                <m:t>𝑵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s-CL" b="1" i="1" smtClean="0">
                                      <a:solidFill>
                                        <a:schemeClr val="accent3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CL" b="1" i="1" smtClean="0">
                                      <a:solidFill>
                                        <a:schemeClr val="accent3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s-CL" b="1" i="1" smtClean="0">
                                      <a:solidFill>
                                        <a:schemeClr val="accent3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s-CL" b="1" i="1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s-CL" b="1" i="1">
                                  <a:solidFill>
                                    <a:schemeClr val="accent3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s-CL" b="1" i="1">
                                  <a:solidFill>
                                    <a:schemeClr val="accent3"/>
                                  </a:solidFill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es-CL" b="1" i="1" smtClean="0">
                                  <a:solidFill>
                                    <a:schemeClr val="accent3"/>
                                  </a:solidFill>
                                  <a:latin typeface="Cambria Math"/>
                                  <a:ea typeface="Cambria Math"/>
                                </a:rPr>
                                <m:t>𝑵</m:t>
                              </m:r>
                            </m:sub>
                            <m:sup/>
                            <m:e>
                              <m:r>
                                <a:rPr lang="es-CL" b="1" i="1" smtClean="0">
                                  <a:solidFill>
                                    <a:schemeClr val="accent3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es-CL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14" name="1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05" y="2168839"/>
                <a:ext cx="1519946" cy="69153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14 Rectángulo"/>
              <p:cNvSpPr/>
              <p:nvPr/>
            </p:nvSpPr>
            <p:spPr>
              <a:xfrm>
                <a:off x="7596336" y="2197232"/>
                <a:ext cx="1584176" cy="6915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CL" b="1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s-CL" b="1" i="1" dirty="0" smtClean="0">
                              <a:solidFill>
                                <a:schemeClr val="accent1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</m:acc>
                      <m:r>
                        <a:rPr lang="es-CL" b="1" i="1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CL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pHide m:val="on"/>
                              <m:ctrlPr>
                                <a:rPr lang="es-CL" b="1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s-CL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s-CL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es-CL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  <a:ea typeface="Cambria Math"/>
                                </a:rPr>
                                <m:t>𝒏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s-CL" b="1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CL" b="1" i="1" smtClean="0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s-CL" b="1" i="1" smtClean="0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s-CL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s-CL" b="1" i="1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s-CL" b="1" i="1">
                                  <a:solidFill>
                                    <a:schemeClr val="accent1"/>
                                  </a:solidFill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es-CL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  <a:ea typeface="Cambria Math"/>
                                </a:rPr>
                                <m:t>𝒏</m:t>
                              </m:r>
                            </m:sub>
                            <m:sup/>
                            <m:e>
                              <m:r>
                                <a:rPr lang="es-CL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es-CL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5" name="14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6336" y="2197232"/>
                <a:ext cx="1584176" cy="69153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15 Rectángulo"/>
              <p:cNvSpPr/>
              <p:nvPr/>
            </p:nvSpPr>
            <p:spPr>
              <a:xfrm>
                <a:off x="7026305" y="4138770"/>
                <a:ext cx="2117695" cy="6199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CL" b="1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b="1" i="1" dirty="0" smtClean="0">
                              <a:solidFill>
                                <a:schemeClr val="accent1"/>
                              </a:solidFill>
                              <a:latin typeface="Cambria Math"/>
                              <a:ea typeface="Cambria Math"/>
                            </a:rPr>
                            <m:t>𝑺</m:t>
                          </m:r>
                        </m:e>
                        <m:sup>
                          <m:r>
                            <a:rPr lang="es-CL" b="1" i="1" dirty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s-CL" b="1" i="1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CL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𝒏</m:t>
                          </m:r>
                          <m:acc>
                            <m:accPr>
                              <m:chr m:val="̂"/>
                              <m:ctrlPr>
                                <a:rPr lang="es-CL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CL" b="1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CL" b="1" i="1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  <m:sub>
                                  <m:r>
                                    <a:rPr lang="es-CL" b="1" i="1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</a:rPr>
                                    <m:t>𝑨</m:t>
                                  </m:r>
                                </m:sub>
                              </m:sSub>
                            </m:e>
                          </m:acc>
                          <m:r>
                            <a:rPr lang="es-CL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s-CL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s-CL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̂"/>
                              <m:ctrlPr>
                                <a:rPr lang="es-CL" b="1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s-CL" b="1" i="1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CL" b="1" i="1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</a:rPr>
                                    <m:t>𝒑</m:t>
                                  </m:r>
                                </m:e>
                                <m:sub>
                                  <m:r>
                                    <a:rPr lang="es-CL" b="1" i="1">
                                      <a:solidFill>
                                        <a:schemeClr val="accent1"/>
                                      </a:solidFill>
                                      <a:latin typeface="Cambria Math"/>
                                    </a:rPr>
                                    <m:t>𝑨</m:t>
                                  </m:r>
                                </m:sub>
                              </m:sSub>
                            </m:e>
                          </m:acc>
                          <m:r>
                            <a:rPr lang="es-CL" b="1" i="1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s-CL" b="1" dirty="0">
                              <a:solidFill>
                                <a:schemeClr val="accent1"/>
                              </a:solidFill>
                            </a:rPr>
                            <m:t> </m:t>
                          </m:r>
                        </m:num>
                        <m:den>
                          <m:r>
                            <a:rPr lang="es-CL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𝒏</m:t>
                          </m:r>
                          <m:r>
                            <a:rPr lang="es-CL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s-CL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es-CL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6" name="15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6305" y="4138770"/>
                <a:ext cx="2117695" cy="61991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16 Rectángulo"/>
              <p:cNvSpPr/>
              <p:nvPr/>
            </p:nvSpPr>
            <p:spPr>
              <a:xfrm>
                <a:off x="31915" y="4128416"/>
                <a:ext cx="1962204" cy="375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CL" b="1" i="1" dirty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b="1" i="1" dirty="0">
                              <a:solidFill>
                                <a:schemeClr val="accent3"/>
                              </a:solidFill>
                              <a:latin typeface="Cambria Math"/>
                              <a:ea typeface="Cambria Math"/>
                            </a:rPr>
                            <m:t>𝝈</m:t>
                          </m:r>
                        </m:e>
                        <m:sup>
                          <m:r>
                            <a:rPr lang="es-CL" b="1" i="1" dirty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s-CL" b="1" i="1">
                          <a:solidFill>
                            <a:schemeClr val="accent3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s-CL" b="1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1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𝑷</m:t>
                          </m:r>
                        </m:e>
                        <m:sub>
                          <m:r>
                            <a:rPr lang="es-CL" b="1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𝑨</m:t>
                          </m:r>
                        </m:sub>
                      </m:sSub>
                      <m:r>
                        <a:rPr lang="es-CL" b="1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(</m:t>
                      </m:r>
                      <m:r>
                        <a:rPr lang="es-CL" b="1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𝟏</m:t>
                      </m:r>
                      <m:r>
                        <a:rPr lang="es-CL" b="1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s-CL" b="1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b="1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𝑷</m:t>
                          </m:r>
                        </m:e>
                        <m:sub>
                          <m:r>
                            <a:rPr lang="es-CL" b="1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𝑨</m:t>
                          </m:r>
                        </m:sub>
                      </m:sSub>
                      <m:r>
                        <a:rPr lang="es-CL" b="1" i="1" smtClean="0">
                          <a:solidFill>
                            <a:schemeClr val="accent3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s-CL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17" name="16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15" y="4128416"/>
                <a:ext cx="1962204" cy="375552"/>
              </a:xfrm>
              <a:prstGeom prst="rect">
                <a:avLst/>
              </a:prstGeom>
              <a:blipFill rotWithShape="1">
                <a:blip r:embed="rId11"/>
                <a:stretch>
                  <a:fillRect b="-11290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II. ESTIMACIÓN PUNTUAL Y POR INTERVALOS</a:t>
            </a:r>
          </a:p>
        </p:txBody>
      </p:sp>
    </p:spTree>
    <p:extLst>
      <p:ext uri="{BB962C8B-B14F-4D97-AF65-F5344CB8AC3E}">
        <p14:creationId xmlns:p14="http://schemas.microsoft.com/office/powerpoint/2010/main" val="4159742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Intervalos de Confianza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328592"/>
          </a:xfrm>
        </p:spPr>
        <p:txBody>
          <a:bodyPr>
            <a:noAutofit/>
          </a:bodyPr>
          <a:lstStyle/>
          <a:p>
            <a:pPr algn="just"/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Intervalo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un X% de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Confianza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r>
              <a:rPr lang="en-US" sz="3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Rango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3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valores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que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contiene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al </a:t>
            </a:r>
            <a:r>
              <a:rPr lang="en-US" sz="3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parametro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poblacional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con un X% de </a:t>
            </a:r>
            <a:r>
              <a:rPr lang="en-US" sz="3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probabilidad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  <a:p>
            <a:pPr algn="just"/>
            <a:endParaRPr lang="en-US" sz="3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Formas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estimar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Intervalos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Confianza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(IC)</a:t>
            </a:r>
          </a:p>
          <a:p>
            <a:pPr lvl="1" algn="just"/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IC </a:t>
            </a:r>
            <a:r>
              <a:rPr lang="en-US" sz="2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Exactos</a:t>
            </a:r>
            <a:endParaRPr lang="en-US" sz="2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 algn="just"/>
            <a:r>
              <a:rPr lang="en-US" sz="2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Aproximaciones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asintóticas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</a:t>
            </a:r>
            <a:r>
              <a:rPr lang="en-US" sz="2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Por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TCL y LGN)</a:t>
            </a:r>
          </a:p>
          <a:p>
            <a:pPr lvl="1" algn="just"/>
            <a:r>
              <a:rPr lang="en-US" sz="2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Boostraping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</a:t>
            </a:r>
            <a:r>
              <a:rPr lang="en-US" sz="2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Método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26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Boostrap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II. ESTIMACIÓN PUNTUAL Y POR INTERVALOS</a:t>
            </a:r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Aproximaciones Asintóticas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46037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8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84" name="Rectangle 32"/>
          <p:cNvSpPr>
            <a:spLocks noChangeArrowheads="1"/>
          </p:cNvSpPr>
          <p:nvPr/>
        </p:nvSpPr>
        <p:spPr bwMode="auto">
          <a:xfrm>
            <a:off x="0" y="2098551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8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88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90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pic>
        <p:nvPicPr>
          <p:cNvPr id="49189" name="Picture 3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1412776"/>
            <a:ext cx="3384377" cy="1053907"/>
          </a:xfrm>
          <a:prstGeom prst="rect">
            <a:avLst/>
          </a:prstGeom>
          <a:noFill/>
        </p:spPr>
      </p:pic>
      <p:sp>
        <p:nvSpPr>
          <p:cNvPr id="49192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pic>
        <p:nvPicPr>
          <p:cNvPr id="49191" name="Picture 3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1556792"/>
            <a:ext cx="3350907" cy="1008112"/>
          </a:xfrm>
          <a:prstGeom prst="rect">
            <a:avLst/>
          </a:prstGeom>
          <a:noFill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19 Rectángulo"/>
              <p:cNvSpPr/>
              <p:nvPr/>
            </p:nvSpPr>
            <p:spPr>
              <a:xfrm>
                <a:off x="107504" y="2866721"/>
                <a:ext cx="4825232" cy="13449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CL" sz="40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𝑺𝑬</m:t>
                    </m:r>
                    <m:r>
                      <a:rPr lang="es-CL" sz="40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 (</m:t>
                    </m:r>
                    <m:acc>
                      <m:accPr>
                        <m:chr m:val="̅"/>
                        <m:ctrlPr>
                          <a:rPr lang="es-CL" sz="40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CL" sz="4000" b="1" i="1">
                            <a:latin typeface="Cambria Math"/>
                          </a:rPr>
                          <m:t>𝒙</m:t>
                        </m:r>
                      </m:e>
                    </m:acc>
                    <m:r>
                      <a:rPr lang="es-CL" sz="40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)=</m:t>
                    </m:r>
                  </m:oMath>
                </a14:m>
                <a:r>
                  <a:rPr lang="es-CL" sz="4000" b="1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40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s-CL" sz="4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pHide m:val="on"/>
                                <m:ctrlPr>
                                  <a:rPr lang="es-CL" sz="4000" b="1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7"/>
                                  </m:rPr>
                                  <a:rPr lang="es-CL" sz="4000" b="1" i="1">
                                    <a:latin typeface="Cambria Math"/>
                                  </a:rPr>
                                  <m:t>𝒊</m:t>
                                </m:r>
                                <m:r>
                                  <a:rPr lang="es-CL" sz="4000" b="1" i="1">
                                    <a:latin typeface="Cambria Math"/>
                                    <a:ea typeface="Cambria Math"/>
                                  </a:rPr>
                                  <m:t>∈</m:t>
                                </m:r>
                                <m:r>
                                  <a:rPr lang="es-CL" sz="4000" b="1" i="1" smtClean="0">
                                    <a:latin typeface="Cambria Math"/>
                                    <a:ea typeface="Cambria Math"/>
                                  </a:rPr>
                                  <m:t>𝒏</m:t>
                                </m:r>
                              </m:sub>
                              <m:sup/>
                              <m:e>
                                <m:sSup>
                                  <m:sSupPr>
                                    <m:ctrlPr>
                                      <a:rPr lang="es-CL" sz="4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CL" sz="4000" b="1" i="1">
                                        <a:latin typeface="Cambria Math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es-CL" sz="40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CL" sz="4000" b="1" i="1"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es-CL" sz="4000" b="1" i="1">
                                            <a:latin typeface="Cambria Math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es-CL" sz="4000" b="1" i="1">
                                        <a:latin typeface="Cambria Math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es-CL" sz="40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s-CL" sz="4000" b="1" i="1"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</m:acc>
                                    <m:r>
                                      <a:rPr lang="es-CL" sz="4000" b="1" i="1">
                                        <a:latin typeface="Cambria Math"/>
                                        <a:ea typeface="Cambria Math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s-CL" sz="4000" b="1" i="1"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es-CL" sz="4000" b="1" i="1">
                                <a:latin typeface="Cambria Math"/>
                              </a:rPr>
                              <m:t>𝒏</m:t>
                            </m:r>
                            <m:r>
                              <a:rPr lang="es-CL" sz="4000" b="1" i="1">
                                <a:latin typeface="Cambria Math"/>
                              </a:rPr>
                              <m:t>(</m:t>
                            </m:r>
                            <m:r>
                              <a:rPr lang="es-CL" sz="4000" b="1" i="1">
                                <a:latin typeface="Cambria Math"/>
                              </a:rPr>
                              <m:t>𝒏</m:t>
                            </m:r>
                            <m:r>
                              <a:rPr lang="es-CL" sz="40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es-CL" sz="4000" b="1" i="1">
                                <a:latin typeface="Cambria Math"/>
                              </a:rPr>
                              <m:t>𝟏</m:t>
                            </m:r>
                            <m:r>
                              <a:rPr lang="es-CL" sz="4000" b="1" i="1">
                                <a:latin typeface="Cambria Math"/>
                              </a:rPr>
                              <m:t>)</m:t>
                            </m:r>
                          </m:den>
                        </m:f>
                      </m:e>
                    </m:rad>
                  </m:oMath>
                </a14:m>
                <a:endParaRPr lang="es-CL" sz="4000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20" name="19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2866721"/>
                <a:ext cx="4825232" cy="134498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20 Rectángulo"/>
              <p:cNvSpPr/>
              <p:nvPr/>
            </p:nvSpPr>
            <p:spPr>
              <a:xfrm>
                <a:off x="4788024" y="2745749"/>
                <a:ext cx="4104456" cy="15473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sz="3200" b="1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𝑺𝑬</m:t>
                      </m:r>
                      <m:r>
                        <a:rPr lang="es-CL" sz="3200" b="1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 (</m:t>
                      </m:r>
                      <m:acc>
                        <m:accPr>
                          <m:chr m:val="̅"/>
                          <m:ctrlPr>
                            <a:rPr lang="es-CL" sz="3200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CL" sz="3200" b="1" i="1"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</m:acc>
                      <m:r>
                        <a:rPr lang="es-CL" sz="3200" b="1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)=</m:t>
                      </m:r>
                      <m:rad>
                        <m:radPr>
                          <m:degHide m:val="on"/>
                          <m:ctrlPr>
                            <a:rPr lang="es-CL" sz="32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CL" sz="32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̅"/>
                                  <m:ctrlPr>
                                    <a:rPr lang="es-CL" sz="32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s-CL" sz="32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s-CL" sz="32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CL" sz="32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s-CL" sz="32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s-CL" sz="32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acc>
                                <m:accPr>
                                  <m:chr m:val="̅"/>
                                  <m:ctrlPr>
                                    <a:rPr lang="es-CL" sz="3200" b="1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s-CL" sz="3200" b="1" i="1">
                                      <a:latin typeface="Cambria Math" panose="02040503050406030204" pitchFamily="18" charset="0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s-CL" sz="32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)</m:t>
                              </m:r>
                              <m:r>
                                <m:rPr>
                                  <m:nor/>
                                </m:rPr>
                                <a:rPr lang="es-CL" sz="3200" b="1" dirty="0">
                                  <a:solidFill>
                                    <a:schemeClr val="tx1"/>
                                  </a:solidFill>
                                </a:rPr>
                                <m:t> </m:t>
                              </m:r>
                            </m:num>
                            <m:den>
                              <m:r>
                                <a:rPr lang="es-CL" sz="3200" b="1" i="1" dirty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s-CL" sz="32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𝒏</m:t>
                              </m:r>
                              <m:r>
                                <a:rPr lang="es-CL" sz="32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s-CL" sz="32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s-CL" sz="32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)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s-CL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20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2745749"/>
                <a:ext cx="4104456" cy="15473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2 CuadroTexto"/>
          <p:cNvSpPr txBox="1"/>
          <p:nvPr/>
        </p:nvSpPr>
        <p:spPr>
          <a:xfrm>
            <a:off x="683568" y="4725144"/>
            <a:ext cx="734481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Z</a:t>
            </a:r>
            <a:r>
              <a:rPr lang="en-US" sz="2800" b="1" baseline="-25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Symbol" pitchFamily="18" charset="2"/>
              </a:rPr>
              <a:t>a</a:t>
            </a:r>
            <a:r>
              <a:rPr lang="en-US" sz="2800" b="1" baseline="-25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/2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	95%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Confianza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1,96</a:t>
            </a:r>
          </a:p>
          <a:p>
            <a:pPr algn="just">
              <a:buNone/>
            </a:pP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	99% de 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Confianza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2,58</a:t>
            </a:r>
          </a:p>
          <a:p>
            <a:endParaRPr lang="es-CL" dirty="0"/>
          </a:p>
        </p:txBody>
      </p:sp>
      <p:sp>
        <p:nvSpPr>
          <p:cNvPr id="19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II. ESTIMACIÓN PUNTUAL Y POR INTERVALOS</a:t>
            </a:r>
          </a:p>
        </p:txBody>
      </p:sp>
    </p:spTree>
    <p:extLst>
      <p:ext uri="{BB962C8B-B14F-4D97-AF65-F5344CB8AC3E}">
        <p14:creationId xmlns:p14="http://schemas.microsoft.com/office/powerpoint/2010/main" val="136297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Aproximaciones Asintóticas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328592"/>
          </a:xfrm>
        </p:spPr>
        <p:txBody>
          <a:bodyPr>
            <a:noAutofit/>
          </a:bodyPr>
          <a:lstStyle/>
          <a:p>
            <a:pPr algn="just"/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En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una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muestra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1000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estudiantes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la FACSO, el 30% de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ellos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fuma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Estime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la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proporción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estudiantes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la FACSO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que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fuman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usando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estimación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por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intervalos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con un 95% de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Confianza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  <a:p>
            <a:pPr algn="just"/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Z</a:t>
            </a:r>
            <a:r>
              <a:rPr lang="en-US" sz="3000" b="1" baseline="-25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Symbol" pitchFamily="18" charset="2"/>
              </a:rPr>
              <a:t>a</a:t>
            </a:r>
            <a:r>
              <a:rPr lang="en-US" sz="3000" b="1" baseline="-25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/2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pPr algn="just">
              <a:buNone/>
            </a:pP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	95%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Confianza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1,96</a:t>
            </a:r>
          </a:p>
          <a:p>
            <a:pPr algn="just">
              <a:buNone/>
            </a:pP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	99% de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Confianza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2,58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46037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8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84" name="Rectangle 32"/>
          <p:cNvSpPr>
            <a:spLocks noChangeArrowheads="1"/>
          </p:cNvSpPr>
          <p:nvPr/>
        </p:nvSpPr>
        <p:spPr bwMode="auto">
          <a:xfrm>
            <a:off x="0" y="2098551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8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88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90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pic>
        <p:nvPicPr>
          <p:cNvPr id="49189" name="Picture 3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3284984"/>
            <a:ext cx="3384377" cy="1053907"/>
          </a:xfrm>
          <a:prstGeom prst="rect">
            <a:avLst/>
          </a:prstGeom>
          <a:noFill/>
        </p:spPr>
      </p:pic>
      <p:sp>
        <p:nvSpPr>
          <p:cNvPr id="49192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18 Rectángulo"/>
              <p:cNvSpPr/>
              <p:nvPr/>
            </p:nvSpPr>
            <p:spPr>
              <a:xfrm>
                <a:off x="467544" y="3319431"/>
                <a:ext cx="4104456" cy="15473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sz="3200" b="1" i="1" dirty="0">
                          <a:latin typeface="Cambria Math"/>
                        </a:rPr>
                        <m:t>𝑺𝑬</m:t>
                      </m:r>
                      <m:r>
                        <a:rPr lang="es-CL" sz="3200" b="1" i="1" dirty="0">
                          <a:latin typeface="Cambria Math"/>
                        </a:rPr>
                        <m:t> (</m:t>
                      </m:r>
                      <m:acc>
                        <m:accPr>
                          <m:chr m:val="̅"/>
                          <m:ctrlPr>
                            <a:rPr lang="es-CL" sz="3200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CL" sz="3200" b="1" i="1"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</m:acc>
                      <m:r>
                        <a:rPr lang="es-CL" sz="3200" b="1" i="1" dirty="0">
                          <a:latin typeface="Cambria Math"/>
                        </a:rPr>
                        <m:t>)=</m:t>
                      </m:r>
                      <m:rad>
                        <m:radPr>
                          <m:degHide m:val="on"/>
                          <m:ctrlPr>
                            <a:rPr lang="es-CL" sz="32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CL" sz="32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̅"/>
                                  <m:ctrlPr>
                                    <a:rPr lang="es-CL" sz="3200" b="1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s-CL" sz="3200" b="1" i="1">
                                      <a:latin typeface="Cambria Math" panose="02040503050406030204" pitchFamily="18" charset="0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s-CL" sz="3200" b="1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CL" sz="3200" b="1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s-CL" sz="3200" b="1" i="1">
                                  <a:latin typeface="Cambria Math"/>
                                </a:rPr>
                                <m:t>𝟏</m:t>
                              </m:r>
                              <m:r>
                                <a:rPr lang="es-CL" sz="3200" b="1" i="1">
                                  <a:latin typeface="Cambria Math"/>
                                </a:rPr>
                                <m:t>−</m:t>
                              </m:r>
                              <m:acc>
                                <m:accPr>
                                  <m:chr m:val="̅"/>
                                  <m:ctrlPr>
                                    <a:rPr lang="es-CL" sz="3200" b="1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s-CL" sz="3200" b="1" i="1">
                                      <a:latin typeface="Cambria Math" panose="02040503050406030204" pitchFamily="18" charset="0"/>
                                    </a:rPr>
                                    <m:t>𝒑</m:t>
                                  </m:r>
                                </m:e>
                              </m:acc>
                              <m:r>
                                <a:rPr lang="es-CL" sz="3200" b="1" i="1">
                                  <a:latin typeface="Cambria Math"/>
                                </a:rPr>
                                <m:t>)</m:t>
                              </m:r>
                              <m:r>
                                <m:rPr>
                                  <m:nor/>
                                </m:rPr>
                                <a:rPr lang="es-CL" sz="3200" b="1" dirty="0"/>
                                <m:t> </m:t>
                              </m:r>
                            </m:num>
                            <m:den>
                              <m:r>
                                <a:rPr lang="es-CL" sz="3200" b="1" i="1" dirty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s-CL" sz="3200" b="1" i="1">
                                  <a:latin typeface="Cambria Math"/>
                                </a:rPr>
                                <m:t>𝒏</m:t>
                              </m:r>
                              <m:r>
                                <a:rPr lang="es-CL" sz="3200" b="1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s-CL" sz="3200" b="1" i="1">
                                  <a:latin typeface="Cambria Math"/>
                                </a:rPr>
                                <m:t>𝟏</m:t>
                              </m:r>
                              <m:r>
                                <a:rPr lang="es-CL" sz="3200" b="1" i="1">
                                  <a:latin typeface="Cambria Math"/>
                                </a:rPr>
                                <m:t>)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s-CL" sz="32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18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319431"/>
                <a:ext cx="4104456" cy="15473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II. ESTIMACIÓN PUNTUAL Y POR INTERVALOS</a:t>
            </a:r>
          </a:p>
        </p:txBody>
      </p:sp>
    </p:spTree>
    <p:extLst>
      <p:ext uri="{BB962C8B-B14F-4D97-AF65-F5344CB8AC3E}">
        <p14:creationId xmlns:p14="http://schemas.microsoft.com/office/powerpoint/2010/main" val="2730857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s-CL" sz="36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Aproximaciones Asintóticas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328592"/>
          </a:xfrm>
        </p:spPr>
        <p:txBody>
          <a:bodyPr>
            <a:noAutofit/>
          </a:bodyPr>
          <a:lstStyle/>
          <a:p>
            <a:pPr algn="just"/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Ejemplo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En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una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muestra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1000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estudiantes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la FACSO, el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promedio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edad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22,7 y la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varianza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4,9.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Estime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el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promedio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edad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estudiantes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la FACSO,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usando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estimación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por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intervalos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con un 99% de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Confianza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  <a:p>
            <a:pPr algn="just"/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Z</a:t>
            </a:r>
            <a:r>
              <a:rPr lang="en-US" sz="3000" b="1" baseline="-25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Symbol" pitchFamily="18" charset="2"/>
              </a:rPr>
              <a:t>a</a:t>
            </a:r>
            <a:r>
              <a:rPr lang="en-US" sz="3000" b="1" baseline="-25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/2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pPr algn="just">
              <a:buNone/>
            </a:pP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	95%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Confianza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1,96</a:t>
            </a:r>
          </a:p>
          <a:p>
            <a:pPr algn="just">
              <a:buNone/>
            </a:pP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	99% de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Confianza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2,58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46037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8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84" name="Rectangle 32"/>
          <p:cNvSpPr>
            <a:spLocks noChangeArrowheads="1"/>
          </p:cNvSpPr>
          <p:nvPr/>
        </p:nvSpPr>
        <p:spPr bwMode="auto">
          <a:xfrm>
            <a:off x="0" y="2098551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8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88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90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49192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pic>
        <p:nvPicPr>
          <p:cNvPr id="16" name="Picture 3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3576916"/>
            <a:ext cx="3350907" cy="1008112"/>
          </a:xfrm>
          <a:prstGeom prst="rect">
            <a:avLst/>
          </a:prstGeom>
          <a:noFill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16 Rectángulo"/>
              <p:cNvSpPr/>
              <p:nvPr/>
            </p:nvSpPr>
            <p:spPr>
              <a:xfrm>
                <a:off x="4107979" y="3408480"/>
                <a:ext cx="4825232" cy="13449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CL" sz="40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𝑺𝑬</m:t>
                    </m:r>
                    <m:r>
                      <a:rPr lang="es-CL" sz="40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 (</m:t>
                    </m:r>
                    <m:acc>
                      <m:accPr>
                        <m:chr m:val="̅"/>
                        <m:ctrlPr>
                          <a:rPr lang="es-CL" sz="4000" b="1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s-CL" sz="4000" b="1" i="1">
                            <a:latin typeface="Cambria Math"/>
                          </a:rPr>
                          <m:t>𝒙</m:t>
                        </m:r>
                      </m:e>
                    </m:acc>
                    <m:r>
                      <a:rPr lang="es-CL" sz="4000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)=</m:t>
                    </m:r>
                  </m:oMath>
                </a14:m>
                <a:r>
                  <a:rPr lang="es-CL" sz="4000" b="1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s-CL" sz="40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s-CL" sz="4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pHide m:val="on"/>
                                <m:ctrlPr>
                                  <a:rPr lang="es-CL" sz="4000" b="1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7"/>
                                  </m:rPr>
                                  <a:rPr lang="es-CL" sz="4000" b="1" i="1">
                                    <a:latin typeface="Cambria Math"/>
                                  </a:rPr>
                                  <m:t>𝒊</m:t>
                                </m:r>
                                <m:r>
                                  <a:rPr lang="es-CL" sz="4000" b="1" i="1">
                                    <a:latin typeface="Cambria Math"/>
                                    <a:ea typeface="Cambria Math"/>
                                  </a:rPr>
                                  <m:t>∈</m:t>
                                </m:r>
                                <m:r>
                                  <a:rPr lang="es-CL" sz="4000" b="1" i="1" smtClean="0">
                                    <a:latin typeface="Cambria Math"/>
                                    <a:ea typeface="Cambria Math"/>
                                  </a:rPr>
                                  <m:t>𝒏</m:t>
                                </m:r>
                              </m:sub>
                              <m:sup/>
                              <m:e>
                                <m:sSup>
                                  <m:sSupPr>
                                    <m:ctrlPr>
                                      <a:rPr lang="es-CL" sz="4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CL" sz="4000" b="1" i="1">
                                        <a:latin typeface="Cambria Math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es-CL" sz="40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CL" sz="4000" b="1" i="1"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es-CL" sz="4000" b="1" i="1">
                                            <a:latin typeface="Cambria Math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es-CL" sz="4000" b="1" i="1">
                                        <a:latin typeface="Cambria Math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es-CL" sz="40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s-CL" sz="4000" b="1" i="1"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</m:acc>
                                    <m:r>
                                      <a:rPr lang="es-CL" sz="4000" b="1" i="1">
                                        <a:latin typeface="Cambria Math"/>
                                        <a:ea typeface="Cambria Math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s-CL" sz="4000" b="1" i="1"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es-CL" sz="4000" b="1" i="1">
                                <a:latin typeface="Cambria Math"/>
                              </a:rPr>
                              <m:t>𝒏</m:t>
                            </m:r>
                            <m:r>
                              <a:rPr lang="es-CL" sz="4000" b="1" i="1">
                                <a:latin typeface="Cambria Math"/>
                              </a:rPr>
                              <m:t>(</m:t>
                            </m:r>
                            <m:r>
                              <a:rPr lang="es-CL" sz="4000" b="1" i="1">
                                <a:latin typeface="Cambria Math"/>
                              </a:rPr>
                              <m:t>𝒏</m:t>
                            </m:r>
                            <m:r>
                              <a:rPr lang="es-CL" sz="40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es-CL" sz="4000" b="1" i="1">
                                <a:latin typeface="Cambria Math"/>
                              </a:rPr>
                              <m:t>𝟏</m:t>
                            </m:r>
                            <m:r>
                              <a:rPr lang="es-CL" sz="4000" b="1" i="1">
                                <a:latin typeface="Cambria Math"/>
                              </a:rPr>
                              <m:t>)</m:t>
                            </m:r>
                          </m:den>
                        </m:f>
                      </m:e>
                    </m:rad>
                  </m:oMath>
                </a14:m>
                <a:endParaRPr lang="es-CL" sz="4000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17" name="16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7979" y="3408480"/>
                <a:ext cx="4825232" cy="134498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II. ESTIMACIÓN PUNTUAL Y POR INTERVALOS</a:t>
            </a:r>
          </a:p>
        </p:txBody>
      </p:sp>
    </p:spTree>
    <p:extLst>
      <p:ext uri="{BB962C8B-B14F-4D97-AF65-F5344CB8AC3E}">
        <p14:creationId xmlns:p14="http://schemas.microsoft.com/office/powerpoint/2010/main" val="2834388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6994</TotalTime>
  <Words>792</Words>
  <Application>Microsoft Office PowerPoint</Application>
  <PresentationFormat>Presentación en pantalla (4:3)</PresentationFormat>
  <Paragraphs>267</Paragraphs>
  <Slides>25</Slides>
  <Notes>25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1" baseType="lpstr">
      <vt:lpstr>Arial</vt:lpstr>
      <vt:lpstr>Calibri</vt:lpstr>
      <vt:lpstr>Cambria Math</vt:lpstr>
      <vt:lpstr>Symbol</vt:lpstr>
      <vt:lpstr>Wingdings</vt:lpstr>
      <vt:lpstr>Office Theme</vt:lpstr>
      <vt:lpstr>Presentación de PowerPoint</vt:lpstr>
      <vt:lpstr>Contenidos</vt:lpstr>
      <vt:lpstr>Inferencia</vt:lpstr>
      <vt:lpstr>Distribución</vt:lpstr>
      <vt:lpstr>Estimación puntual</vt:lpstr>
      <vt:lpstr>Intervalos de Confianza</vt:lpstr>
      <vt:lpstr>Aproximaciones Asintóticas</vt:lpstr>
      <vt:lpstr>Aproximaciones Asintóticas</vt:lpstr>
      <vt:lpstr>Aproximaciones Asintóticas</vt:lpstr>
      <vt:lpstr>Determinantes de la precisión del IC</vt:lpstr>
      <vt:lpstr>Determinantes de la precisión de un IC</vt:lpstr>
      <vt:lpstr>Conceptos de error en los IC</vt:lpstr>
      <vt:lpstr>Error máximo admisible</vt:lpstr>
      <vt:lpstr>Errores de estimación</vt:lpstr>
      <vt:lpstr>Error total</vt:lpstr>
      <vt:lpstr>Error total</vt:lpstr>
      <vt:lpstr>Error total</vt:lpstr>
      <vt:lpstr>Error total</vt:lpstr>
      <vt:lpstr>Error total</vt:lpstr>
      <vt:lpstr>Error total</vt:lpstr>
      <vt:lpstr>Inferencia</vt:lpstr>
      <vt:lpstr>Estimación por Intervalos de Confianza</vt:lpstr>
      <vt:lpstr>Errores</vt:lpstr>
      <vt:lpstr>Contenidos</vt:lpstr>
      <vt:lpstr>Preguntas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ificc</dc:creator>
  <cp:lastModifiedBy>Catalina Cecilia Canals Cifuentes (catacanals)</cp:lastModifiedBy>
  <cp:revision>558</cp:revision>
  <dcterms:created xsi:type="dcterms:W3CDTF">2012-11-29T18:38:36Z</dcterms:created>
  <dcterms:modified xsi:type="dcterms:W3CDTF">2016-08-29T14:05:39Z</dcterms:modified>
</cp:coreProperties>
</file>