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62" r:id="rId4"/>
    <p:sldId id="263" r:id="rId5"/>
    <p:sldId id="264" r:id="rId6"/>
    <p:sldId id="258" r:id="rId7"/>
    <p:sldId id="265" r:id="rId8"/>
    <p:sldId id="266" r:id="rId9"/>
    <p:sldId id="259" r:id="rId10"/>
    <p:sldId id="267" r:id="rId11"/>
    <p:sldId id="268" r:id="rId12"/>
    <p:sldId id="261" r:id="rId13"/>
    <p:sldId id="269" r:id="rId14"/>
    <p:sldId id="270" r:id="rId15"/>
    <p:sldId id="26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1" autoAdjust="0"/>
    <p:restoredTop sz="94660"/>
  </p:normalViewPr>
  <p:slideViewPr>
    <p:cSldViewPr snapToGrid="0" snapToObjects="1">
      <p:cViewPr>
        <p:scale>
          <a:sx n="139" d="100"/>
          <a:sy n="139" d="100"/>
        </p:scale>
        <p:origin x="-888" y="-1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55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30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00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DD8-5C0C-4E21-B188-0B3B1A8C2A35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FF5C-1296-407C-8BA7-661B00BCCDA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135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DD8-5C0C-4E21-B188-0B3B1A8C2A35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FF5C-1296-407C-8BA7-661B00BCCDA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619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DD8-5C0C-4E21-B188-0B3B1A8C2A35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FF5C-1296-407C-8BA7-661B00BCCDA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62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DD8-5C0C-4E21-B188-0B3B1A8C2A35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FF5C-1296-407C-8BA7-661B00BCCDA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86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DD8-5C0C-4E21-B188-0B3B1A8C2A35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FF5C-1296-407C-8BA7-661B00BCCDA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5727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DD8-5C0C-4E21-B188-0B3B1A8C2A35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FF5C-1296-407C-8BA7-661B00BCCDA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56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DD8-5C0C-4E21-B188-0B3B1A8C2A35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FF5C-1296-407C-8BA7-661B00BCCDA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348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DD8-5C0C-4E21-B188-0B3B1A8C2A35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FF5C-1296-407C-8BA7-661B00BCCDA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46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498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DD8-5C0C-4E21-B188-0B3B1A8C2A35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FF5C-1296-407C-8BA7-661B00BCCDA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102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DD8-5C0C-4E21-B188-0B3B1A8C2A35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FF5C-1296-407C-8BA7-661B00BCCDA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85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DD8-5C0C-4E21-B188-0B3B1A8C2A35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FF5C-1296-407C-8BA7-661B00BCCDA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26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86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12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73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55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01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21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06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400"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400"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869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B75CDD8-5C0C-4E21-B188-0B3B1A8C2A35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07-11-16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AA4FF5C-1296-407C-8BA7-661B00BCCDA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60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719744" y="2719746"/>
            <a:ext cx="6858000" cy="14185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  <a:t>ARQUEOLOGIA </a:t>
            </a:r>
            <a: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  <a:t>SIMBOLICA</a:t>
            </a:r>
            <a:b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</a:br>
            <a:r>
              <a:rPr lang="es-ES" dirty="0" smtClean="0">
                <a:latin typeface="Avenir Next Condensed Regular"/>
                <a:cs typeface="Avenir Next Condensed Regular"/>
              </a:rPr>
              <a:t>CONTEXTUAL-RELACIONAL</a:t>
            </a:r>
            <a:endParaRPr lang="es-ES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27139" y="90181"/>
            <a:ext cx="3018443" cy="34163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6600"/>
                </a:solidFill>
                <a:latin typeface="Avenir Book"/>
                <a:cs typeface="Avenir Book"/>
              </a:rPr>
              <a:t>CRÍTICA POSTMODERNA</a:t>
            </a:r>
          </a:p>
          <a:p>
            <a:pPr marL="285750" indent="-285750">
              <a:buClr>
                <a:srgbClr val="FF6600"/>
              </a:buClr>
              <a:buFont typeface="Wingdings" charset="2"/>
              <a:buChar char="§"/>
            </a:pPr>
            <a:r>
              <a:rPr lang="es-ES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Declaración de la muerte de los </a:t>
            </a:r>
            <a:r>
              <a:rPr lang="es-ES" dirty="0" err="1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metarelatos</a:t>
            </a:r>
            <a:endParaRPr lang="es-ES" dirty="0">
              <a:solidFill>
                <a:prstClr val="white"/>
              </a:solidFill>
              <a:latin typeface="Avenir Next Condensed Regular"/>
              <a:cs typeface="Avenir Next Condensed Regular"/>
            </a:endParaRPr>
          </a:p>
          <a:p>
            <a:pPr marL="285750" indent="-285750">
              <a:buClr>
                <a:srgbClr val="FF6600"/>
              </a:buClr>
              <a:buFont typeface="Wingdings" charset="2"/>
              <a:buChar char="§"/>
            </a:pPr>
            <a:r>
              <a:rPr lang="es-ES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Sospecha metodológica a la neutralidad valorativa </a:t>
            </a:r>
            <a:r>
              <a:rPr lang="es-ES" dirty="0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positivista</a:t>
            </a:r>
          </a:p>
          <a:p>
            <a:pPr marL="285750" indent="-285750">
              <a:buClr>
                <a:srgbClr val="FF6600"/>
              </a:buClr>
              <a:buFont typeface="Wingdings" charset="2"/>
              <a:buChar char="§"/>
            </a:pPr>
            <a:r>
              <a:rPr lang="es-ES" dirty="0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Imposibilidad de explicar la realidad con el m</a:t>
            </a:r>
            <a:r>
              <a:rPr lang="es-ES" dirty="0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étodo científico</a:t>
            </a:r>
          </a:p>
          <a:p>
            <a:pPr marL="285750" indent="-285750">
              <a:buClr>
                <a:srgbClr val="FF6600"/>
              </a:buClr>
              <a:buFont typeface="Wingdings" charset="2"/>
              <a:buChar char="§"/>
            </a:pPr>
            <a:r>
              <a:rPr lang="es-ES" dirty="0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Relevancia otorgada al lenguaje (giro </a:t>
            </a:r>
            <a:r>
              <a:rPr lang="es-ES" dirty="0" err="1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ling</a:t>
            </a:r>
            <a:r>
              <a:rPr lang="tr-TR" dirty="0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ü</a:t>
            </a:r>
            <a:r>
              <a:rPr lang="es-ES" dirty="0" err="1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ístico</a:t>
            </a:r>
            <a:r>
              <a:rPr lang="es-ES" dirty="0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 en </a:t>
            </a:r>
            <a:r>
              <a:rPr lang="es-ES" dirty="0" err="1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cs</a:t>
            </a:r>
            <a:r>
              <a:rPr lang="es-ES" dirty="0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 </a:t>
            </a:r>
            <a:r>
              <a:rPr lang="es-ES" dirty="0" err="1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ss</a:t>
            </a:r>
            <a:r>
              <a:rPr lang="es-ES" dirty="0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) como única condición social real.</a:t>
            </a:r>
            <a:endParaRPr lang="es-ES" dirty="0">
              <a:solidFill>
                <a:prstClr val="white"/>
              </a:solidFill>
              <a:latin typeface="Avenir Next Condensed Regular"/>
              <a:cs typeface="Avenir Next Condensed Regular"/>
            </a:endParaRPr>
          </a:p>
        </p:txBody>
      </p:sp>
      <p:pic>
        <p:nvPicPr>
          <p:cNvPr id="5" name="Imagen 4" descr="Captura de pantalla 2016-11-07 a las 20.25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53" y="95297"/>
            <a:ext cx="4707047" cy="642913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45414" y="4258580"/>
            <a:ext cx="3018443" cy="923330"/>
          </a:xfrm>
          <a:prstGeom prst="rect">
            <a:avLst/>
          </a:prstGeom>
          <a:solidFill>
            <a:srgbClr val="FF6600">
              <a:alpha val="76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Book"/>
                <a:cs typeface="Avenir Book"/>
              </a:rPr>
              <a:t>PROTAGONISMO AL ESTUDIO DE LO SIMB</a:t>
            </a:r>
            <a:r>
              <a:rPr lang="es-ES" dirty="0" smtClean="0">
                <a:latin typeface="Avenir Book"/>
                <a:cs typeface="Avenir Book"/>
              </a:rPr>
              <a:t>ÓLICO</a:t>
            </a:r>
            <a:endParaRPr lang="es-ES" dirty="0">
              <a:latin typeface="Avenir Book"/>
              <a:cs typeface="Avenir Book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45413" y="5878103"/>
            <a:ext cx="3018443" cy="646331"/>
          </a:xfrm>
          <a:prstGeom prst="rect">
            <a:avLst/>
          </a:prstGeom>
          <a:solidFill>
            <a:srgbClr val="FF6600">
              <a:alpha val="80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Book"/>
                <a:cs typeface="Avenir Book"/>
              </a:rPr>
              <a:t>INVERSION DEL SENTIDO DE LO SOCIAL</a:t>
            </a:r>
            <a:endParaRPr lang="es-ES" dirty="0">
              <a:latin typeface="Avenir Book"/>
              <a:cs typeface="Avenir Book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2494441" y="3608873"/>
            <a:ext cx="667012" cy="540075"/>
          </a:xfrm>
          <a:prstGeom prst="downArrow">
            <a:avLst/>
          </a:prstGeom>
          <a:solidFill>
            <a:srgbClr val="FF6600">
              <a:alpha val="57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abajo 8"/>
          <p:cNvSpPr/>
          <p:nvPr/>
        </p:nvSpPr>
        <p:spPr>
          <a:xfrm>
            <a:off x="2494441" y="5294314"/>
            <a:ext cx="667012" cy="468863"/>
          </a:xfrm>
          <a:prstGeom prst="downArrow">
            <a:avLst/>
          </a:prstGeom>
          <a:solidFill>
            <a:srgbClr val="FF6600">
              <a:alpha val="57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45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3000"/>
          </a:blip>
          <a:srcRect t="4443" b="4443"/>
          <a:stretch>
            <a:fillRect/>
          </a:stretch>
        </p:blipFill>
        <p:spPr>
          <a:xfrm>
            <a:off x="0" y="1225774"/>
            <a:ext cx="9210243" cy="5632226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5773"/>
          </a:xfrm>
          <a:solidFill>
            <a:srgbClr val="FF0000">
              <a:alpha val="50000"/>
            </a:srgb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venir Book"/>
                <a:cs typeface="Avenir Book"/>
              </a:rPr>
              <a:t>ARQUEOLOGIA DEL </a:t>
            </a:r>
            <a:r>
              <a:rPr lang="es-ES" dirty="0" smtClean="0">
                <a:latin typeface="Avenir Book"/>
                <a:cs typeface="Avenir Book"/>
              </a:rPr>
              <a:t>PODER</a:t>
            </a:r>
            <a:br>
              <a:rPr lang="es-ES" dirty="0" smtClean="0">
                <a:latin typeface="Avenir Book"/>
                <a:cs typeface="Avenir Book"/>
              </a:rPr>
            </a:br>
            <a:r>
              <a:rPr lang="es-ES" dirty="0" smtClean="0">
                <a:latin typeface="Avenir Next Condensed Regular"/>
                <a:cs typeface="Avenir Next Condensed Regular"/>
              </a:rPr>
              <a:t>El giro subjetivista de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Shanks</a:t>
            </a:r>
            <a:r>
              <a:rPr lang="es-ES" dirty="0" smtClean="0">
                <a:latin typeface="Avenir Next Condensed Regular"/>
                <a:cs typeface="Avenir Next Condensed Regular"/>
              </a:rPr>
              <a:t> y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Tilley</a:t>
            </a:r>
            <a:r>
              <a:rPr lang="es-ES" dirty="0" smtClean="0">
                <a:latin typeface="Avenir Next Condensed Regular"/>
                <a:cs typeface="Avenir Next Condensed Regular"/>
              </a:rPr>
              <a:t> en los 90’</a:t>
            </a:r>
            <a:endParaRPr lang="es-ES" dirty="0">
              <a:latin typeface="Avenir Book"/>
              <a:cs typeface="Avenir Book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1538" y="1380097"/>
            <a:ext cx="264977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CONCEPTO DE IDEOLOG</a:t>
            </a:r>
            <a:r>
              <a:rPr lang="es-ES" dirty="0" smtClean="0">
                <a:latin typeface="Avenir Next Condensed Regular"/>
                <a:cs typeface="Avenir Next Condensed Regular"/>
              </a:rPr>
              <a:t>ÍA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63711" y="1380097"/>
            <a:ext cx="591759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venir Next Condensed Regular"/>
                <a:cs typeface="Avenir Next Condensed Regular"/>
              </a:rPr>
              <a:t>Pierde su estatus de p</a:t>
            </a:r>
            <a:r>
              <a:rPr lang="es-ES" dirty="0" smtClean="0">
                <a:latin typeface="Avenir Next Condensed Regular"/>
                <a:cs typeface="Avenir Next Condensed Regular"/>
              </a:rPr>
              <a:t>ráctica social -&gt; configuración del Yo: Sitúa y forma al individuo como sujeto vinculado a un significado prefijado (Lacan).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963711" y="2407238"/>
            <a:ext cx="591759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venir Next Condensed Regular"/>
                <a:cs typeface="Avenir Next Condensed Regular"/>
              </a:rPr>
              <a:t>ARQUEOLOGIA COMO EVENTO DISCURSIVO</a:t>
            </a:r>
          </a:p>
          <a:p>
            <a:pPr algn="just"/>
            <a:r>
              <a:rPr lang="es-ES" dirty="0" smtClean="0">
                <a:latin typeface="Avenir Next Condensed Regular"/>
                <a:cs typeface="Avenir Next Condensed Regular"/>
              </a:rPr>
              <a:t>Interpretaci</a:t>
            </a:r>
            <a:r>
              <a:rPr lang="es-ES" dirty="0" smtClean="0">
                <a:latin typeface="Avenir Next Condensed Regular"/>
                <a:cs typeface="Avenir Next Condensed Regular"/>
              </a:rPr>
              <a:t>ón: asociada a un conocimiento estratégico, vinculado a las condiciones sociales de producción, pero sobre todo a circunstancias históricas y políticas “un conocimiento enraizado en las estructuras de poder contemporáneas”.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63711" y="3974830"/>
            <a:ext cx="591759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venir Next Condensed Regular"/>
                <a:cs typeface="Avenir Next Condensed Regular"/>
              </a:rPr>
              <a:t>IDEOLOG</a:t>
            </a:r>
            <a:r>
              <a:rPr lang="es-ES" dirty="0" smtClean="0">
                <a:latin typeface="Avenir Next Condensed Regular"/>
                <a:cs typeface="Avenir Next Condensed Regular"/>
              </a:rPr>
              <a:t>ÍA TOTALIZANTE: parte del conocimiento, parte del pasado. Ya no se puede dar cuenta de ella. Pierde la categoría crítica. TODO GRUPO POSEE UNA IDEOLOGÍA (HIDNESS Y HIRST 1977)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pic>
        <p:nvPicPr>
          <p:cNvPr id="12" name="Imagen 11" descr="Captura de pantalla 2016-11-08 a las 20.14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48300"/>
            <a:ext cx="9143999" cy="14097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57313" y="2665408"/>
            <a:ext cx="2653998" cy="1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venir Next Condensed Regular"/>
                <a:cs typeface="Avenir Next Condensed Regular"/>
              </a:rPr>
              <a:t>Incongruencia te</a:t>
            </a:r>
            <a:r>
              <a:rPr lang="es-ES" dirty="0" smtClean="0">
                <a:latin typeface="Avenir Next Condensed Regular"/>
                <a:cs typeface="Avenir Next Condensed Regular"/>
              </a:rPr>
              <a:t>órica: los autores que recogen lo reemplazan por “discurso”, en vista de que no hay interpretación “extra-ideológica”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1983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5432" y="173591"/>
            <a:ext cx="8228568" cy="1809005"/>
          </a:xfrm>
          <a:ln>
            <a:solidFill>
              <a:srgbClr val="FF66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>
                <a:latin typeface="Avenir Book"/>
                <a:cs typeface="Avenir Book"/>
              </a:rPr>
              <a:t>Necesidad de una te</a:t>
            </a:r>
            <a:r>
              <a:rPr lang="es-ES" sz="1800" dirty="0" smtClean="0">
                <a:latin typeface="Avenir Book"/>
                <a:cs typeface="Avenir Book"/>
              </a:rPr>
              <a:t>oría de la representación en Arqueología</a:t>
            </a:r>
          </a:p>
          <a:p>
            <a:pPr marL="0" indent="0" algn="just">
              <a:buNone/>
            </a:pPr>
            <a:r>
              <a:rPr lang="es-ES" sz="2000" dirty="0" smtClean="0">
                <a:latin typeface="Avenir Next Condensed Regular"/>
                <a:cs typeface="Avenir Next Condensed Regular"/>
              </a:rPr>
              <a:t>1. Superar </a:t>
            </a:r>
            <a:r>
              <a:rPr lang="es-ES" sz="2000" dirty="0" err="1" smtClean="0">
                <a:latin typeface="Avenir Next Condensed Regular"/>
                <a:cs typeface="Avenir Next Condensed Regular"/>
              </a:rPr>
              <a:t>etno</a:t>
            </a:r>
            <a:r>
              <a:rPr lang="es-ES" sz="2000" dirty="0">
                <a:latin typeface="Avenir Next Condensed Regular"/>
                <a:cs typeface="Avenir Next Condensed Regular"/>
              </a:rPr>
              <a:t> </a:t>
            </a:r>
            <a:r>
              <a:rPr lang="es-ES" sz="2000" dirty="0" smtClean="0">
                <a:latin typeface="Avenir Next Condensed Regular"/>
                <a:cs typeface="Avenir Next Condensed Regular"/>
              </a:rPr>
              <a:t>y crono-centrismo: pretensión de ser los representantes del pensamiento de personas extintas</a:t>
            </a:r>
          </a:p>
          <a:p>
            <a:pPr marL="0" indent="0" algn="just">
              <a:buNone/>
            </a:pPr>
            <a:r>
              <a:rPr lang="es-ES" sz="2000" dirty="0" smtClean="0">
                <a:latin typeface="Avenir Next Condensed Regular"/>
                <a:cs typeface="Avenir Next Condensed Regular"/>
              </a:rPr>
              <a:t>2. Mecanismo teórico para la incorporación de los materiales con representaciones a preguntas sociales: producción y reproducción social</a:t>
            </a:r>
            <a:endParaRPr lang="es-ES" sz="2000" dirty="0" smtClean="0">
              <a:latin typeface="Avenir Next Condensed Regular"/>
              <a:cs typeface="Avenir Next Condensed Regular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16200000">
            <a:off x="-2971282" y="2971282"/>
            <a:ext cx="6858000" cy="9154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  <a:t>ARQUEOLOGIA DE LAS REPRESENTACIONES SOCIALES</a:t>
            </a:r>
            <a:endParaRPr lang="es-ES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32" y="3767799"/>
            <a:ext cx="8228568" cy="3090201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915432" y="2119642"/>
            <a:ext cx="8228568" cy="1568539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1800" dirty="0" smtClean="0">
                <a:latin typeface="Avenir Book"/>
                <a:cs typeface="Avenir Book"/>
              </a:rPr>
              <a:t>PREMISAS</a:t>
            </a:r>
            <a:endParaRPr lang="es-ES" sz="1800" dirty="0" smtClean="0">
              <a:latin typeface="Avenir Book"/>
              <a:cs typeface="Avenir Book"/>
            </a:endParaRP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es-ES" sz="2000" dirty="0" smtClean="0">
                <a:latin typeface="Avenir Next Condensed Regular"/>
                <a:cs typeface="Avenir Next Condensed Regular"/>
              </a:rPr>
              <a:t>La arqueología estudia materialidad social, posible gracias a la acción (trabajo) humana.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es-ES" sz="2000" dirty="0" smtClean="0">
                <a:latin typeface="Avenir Next Condensed Regular"/>
                <a:cs typeface="Avenir Next Condensed Regular"/>
              </a:rPr>
              <a:t>La singularidad de los materiales con representación, no reside en su significado, si no en sus contextos de producción y uso-&gt; exclusividad funcional (no ingresa a nuevos ciclos productivos) para ser percibidas: sensible, emotiva o racionalmente. </a:t>
            </a:r>
            <a:endParaRPr lang="es-ES" sz="2000" dirty="0" smtClean="0"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5745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4732" y="91365"/>
            <a:ext cx="3462979" cy="234805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INFLUENCIAS</a:t>
            </a:r>
          </a:p>
          <a:p>
            <a:pPr marL="92075" indent="-92075">
              <a:buFontTx/>
              <a:buChar char="-"/>
            </a:pPr>
            <a:r>
              <a:rPr lang="es-ES" dirty="0" smtClean="0">
                <a:latin typeface="Avenir Next Condensed Regular"/>
                <a:cs typeface="Avenir Next Condensed Regular"/>
              </a:rPr>
              <a:t>Arqueolog</a:t>
            </a:r>
            <a:r>
              <a:rPr lang="es-ES" dirty="0" smtClean="0">
                <a:latin typeface="Avenir Next Condensed Regular"/>
                <a:cs typeface="Avenir Next Condensed Regular"/>
              </a:rPr>
              <a:t>ía social latino-iberoamericana</a:t>
            </a:r>
          </a:p>
          <a:p>
            <a:pPr marL="92075" indent="-92075">
              <a:buFontTx/>
              <a:buChar char="-"/>
            </a:pPr>
            <a:r>
              <a:rPr lang="es-ES" dirty="0" smtClean="0">
                <a:latin typeface="Avenir Next Condensed Regular"/>
                <a:cs typeface="Avenir Next Condensed Regular"/>
              </a:rPr>
              <a:t> Arqueología feminista</a:t>
            </a:r>
            <a:endParaRPr lang="es-ES" dirty="0">
              <a:latin typeface="Avenir Next Condensed Regular"/>
              <a:cs typeface="Avenir Next Condensed Regular"/>
            </a:endParaRPr>
          </a:p>
          <a:p>
            <a:pPr marL="182563" indent="-182563">
              <a:buFontTx/>
              <a:buChar char="-"/>
            </a:pPr>
            <a:r>
              <a:rPr lang="es-ES" dirty="0" smtClean="0">
                <a:latin typeface="Avenir Next Condensed Regular"/>
                <a:cs typeface="Avenir Next Condensed Regular"/>
              </a:rPr>
              <a:t>Economía y sociología feministas materialistas (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vg</a:t>
            </a:r>
            <a:r>
              <a:rPr lang="es-ES" dirty="0" smtClean="0">
                <a:latin typeface="Avenir Next Condensed Regular"/>
                <a:cs typeface="Avenir Next Condensed Regular"/>
              </a:rPr>
              <a:t>.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Federici</a:t>
            </a:r>
            <a:r>
              <a:rPr lang="es-ES" dirty="0" smtClean="0">
                <a:latin typeface="Avenir Next Condensed Regular"/>
                <a:cs typeface="Avenir Next Condensed Regular"/>
              </a:rPr>
              <a:t>)</a:t>
            </a:r>
          </a:p>
          <a:p>
            <a:pPr marL="182563" indent="-182563">
              <a:buFontTx/>
              <a:buChar char="-"/>
            </a:pPr>
            <a:r>
              <a:rPr lang="es-ES" dirty="0" smtClean="0">
                <a:latin typeface="Avenir Next Condensed Regular"/>
                <a:cs typeface="Avenir Next Condensed Regular"/>
              </a:rPr>
              <a:t>Realismo epistemológico</a:t>
            </a:r>
          </a:p>
          <a:p>
            <a:pPr marL="182563" indent="-182563">
              <a:buFontTx/>
              <a:buChar char="-"/>
            </a:pPr>
            <a:r>
              <a:rPr lang="es-ES" dirty="0" smtClean="0">
                <a:latin typeface="Avenir Next Condensed Regular"/>
                <a:cs typeface="Avenir Next Condensed Regular"/>
              </a:rPr>
              <a:t>Filosofías críticas/libertarias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16200000">
            <a:off x="-2908180" y="2908181"/>
            <a:ext cx="6858000" cy="10416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  <a:latin typeface="Avenir Book"/>
                <a:cs typeface="Avenir Book"/>
              </a:rPr>
              <a:t>ARQUEOLOGIA DE LAS REPRESENTACIONES SOCIALES</a:t>
            </a:r>
            <a:endParaRPr lang="es-ES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745454" y="109638"/>
            <a:ext cx="4245499" cy="232977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Rechazo a la b</a:t>
            </a:r>
            <a:r>
              <a:rPr lang="es-ES" dirty="0" smtClean="0">
                <a:latin typeface="Avenir Next Condensed Regular"/>
                <a:cs typeface="Avenir Next Condensed Regular"/>
              </a:rPr>
              <a:t>úsqueda del significado, por ilógica.</a:t>
            </a:r>
            <a:endParaRPr lang="es-ES" dirty="0" smtClean="0">
              <a:latin typeface="Avenir Next Condensed Regular"/>
              <a:cs typeface="Avenir Next Condensed Regular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s-ES" dirty="0" smtClean="0">
                <a:latin typeface="Avenir Next Condensed Regular"/>
                <a:cs typeface="Avenir Next Condensed Regular"/>
              </a:rPr>
              <a:t>SIGNO: Parte del s</a:t>
            </a:r>
            <a:r>
              <a:rPr lang="es-ES" dirty="0" smtClean="0">
                <a:latin typeface="Avenir Next Condensed Regular"/>
                <a:cs typeface="Avenir Next Condensed Regular"/>
              </a:rPr>
              <a:t>ímbolo perceptible por los sentidos (Wittgenstein)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s-ES" dirty="0" smtClean="0">
                <a:latin typeface="Avenir Next Condensed Regular"/>
                <a:cs typeface="Avenir Next Condensed Regular"/>
              </a:rPr>
              <a:t>La VOLUNTAD SUBJETIVA no existe en estado “puro”. Idea racional liberal, ilustrada y moderna. Individuo finito y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autodeterminado</a:t>
            </a:r>
            <a:r>
              <a:rPr lang="es-ES" dirty="0" smtClean="0">
                <a:latin typeface="Avenir Next Condensed Regular"/>
                <a:cs typeface="Avenir Next Condensed Regular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s-ES" dirty="0" smtClean="0">
              <a:latin typeface="Avenir Next Condensed Regular"/>
              <a:cs typeface="Avenir Next Condensed Regula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114732" y="2561486"/>
            <a:ext cx="7876221" cy="287466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REPRESENTACI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ÓN:  UNA DEFINICIÓN</a:t>
            </a:r>
            <a:endParaRPr lang="es-ES" sz="1600" dirty="0" smtClean="0">
              <a:latin typeface="Avenir Next Condensed Regular"/>
              <a:cs typeface="Avenir Next Condensed Regular"/>
            </a:endParaRPr>
          </a:p>
          <a:p>
            <a:pPr>
              <a:buFontTx/>
              <a:buChar char="-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(</a:t>
            </a:r>
            <a:r>
              <a:rPr lang="es-ES" sz="1600" i="1" dirty="0" err="1" smtClean="0">
                <a:latin typeface="Avenir Next Condensed Regular"/>
                <a:cs typeface="Avenir Next Condensed Regular"/>
              </a:rPr>
              <a:t>etim</a:t>
            </a:r>
            <a:r>
              <a:rPr lang="es-ES" sz="1600" i="1" dirty="0" smtClean="0">
                <a:latin typeface="Avenir Next Condensed Regular"/>
                <a:cs typeface="Avenir Next Condensed Regular"/>
              </a:rPr>
              <a:t>.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) Volver a presentar            modelo</a:t>
            </a:r>
          </a:p>
          <a:p>
            <a:pPr>
              <a:buFontTx/>
              <a:buChar char="-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Puede comunicar, pero el traspaso de información no la define</a:t>
            </a:r>
          </a:p>
          <a:p>
            <a:pPr>
              <a:buFontTx/>
              <a:buChar char="-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Interpelación, sensibilización, conmoción. </a:t>
            </a:r>
          </a:p>
          <a:p>
            <a:pPr>
              <a:buFontTx/>
              <a:buChar char="-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Arte, matemáticas, lenguaje, escritura, publicidad…: Modelos de representación del mundo (se siente, piensa, etc.)</a:t>
            </a:r>
          </a:p>
          <a:p>
            <a:pPr>
              <a:buFontTx/>
              <a:buChar char="-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Intentan transmitir algo (ideas sensaciones, sentimientos)-&gt;exteriorización</a:t>
            </a:r>
          </a:p>
          <a:p>
            <a:pPr>
              <a:buFontTx/>
              <a:buChar char="-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Interiorización: representaciones mentales del mundo-&gt;sin acceso arqueológico.</a:t>
            </a:r>
          </a:p>
          <a:p>
            <a:pPr>
              <a:buFontTx/>
              <a:buChar char="-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Una representación posibilitará la transformación social cuando exista una consciencia colectiva que se exterioriza, mientras que la reproducción es dominio de intereses seccionales hegemónicos (ideología)</a:t>
            </a:r>
            <a:endParaRPr lang="es-ES" sz="1600" dirty="0" smtClean="0">
              <a:latin typeface="Avenir Next Condensed Regular"/>
              <a:cs typeface="Avenir Next Condensed Regular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357898" y="3042416"/>
            <a:ext cx="388330" cy="0"/>
          </a:xfrm>
          <a:prstGeom prst="straightConnector1">
            <a:avLst/>
          </a:prstGeom>
          <a:ln>
            <a:solidFill>
              <a:srgbClr val="604A7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/>
          <p:cNvSpPr txBox="1">
            <a:spLocks/>
          </p:cNvSpPr>
          <p:nvPr/>
        </p:nvSpPr>
        <p:spPr>
          <a:xfrm>
            <a:off x="1114732" y="5518377"/>
            <a:ext cx="7876221" cy="130015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C</a:t>
            </a:r>
            <a:r>
              <a:rPr lang="es-ES" dirty="0" smtClean="0">
                <a:latin typeface="Avenir Next Condensed Regular"/>
                <a:cs typeface="Avenir Next Condensed Regular"/>
              </a:rPr>
              <a:t>ómo las personas producen y usan representaciones y en qué condiciones</a:t>
            </a:r>
            <a:endParaRPr lang="es-ES" dirty="0" smtClean="0"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5745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 rot="16200000">
            <a:off x="-2908180" y="2908181"/>
            <a:ext cx="6858000" cy="10416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  <a:latin typeface="Avenir Book"/>
                <a:cs typeface="Avenir Book"/>
              </a:rPr>
              <a:t>ARQUEOLOGIA DE LAS REPRESENTACIONES SOCIALES</a:t>
            </a:r>
            <a:endParaRPr lang="es-ES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114733" y="91365"/>
            <a:ext cx="2302560" cy="730910"/>
          </a:xfrm>
          <a:ln w="19050" cmpd="sng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Representaci</a:t>
            </a:r>
            <a:r>
              <a:rPr lang="es-ES" dirty="0" smtClean="0">
                <a:latin typeface="Avenir Next Condensed Regular"/>
                <a:cs typeface="Avenir Next Condensed Regular"/>
              </a:rPr>
              <a:t>ón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114733" y="1008163"/>
            <a:ext cx="2302560" cy="730910"/>
          </a:xfrm>
          <a:prstGeom prst="rect">
            <a:avLst/>
          </a:prstGeom>
          <a:ln w="19050" cmpd="sng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Exteriorizaci</a:t>
            </a:r>
            <a:r>
              <a:rPr lang="es-ES" dirty="0" smtClean="0">
                <a:latin typeface="Avenir Next Condensed Regular"/>
                <a:cs typeface="Avenir Next Condensed Regular"/>
              </a:rPr>
              <a:t>ón</a:t>
            </a:r>
            <a:endParaRPr lang="es-ES" dirty="0" smtClean="0">
              <a:latin typeface="Avenir Next Condensed Regular"/>
              <a:cs typeface="Avenir Next Condensed Regula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114733" y="1924854"/>
            <a:ext cx="2302560" cy="730910"/>
          </a:xfrm>
          <a:prstGeom prst="rect">
            <a:avLst/>
          </a:prstGeom>
          <a:ln w="19050" cmpd="sng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No es especular</a:t>
            </a:r>
            <a:endParaRPr lang="es-ES" dirty="0" smtClean="0">
              <a:latin typeface="Avenir Next Condensed Regular"/>
              <a:cs typeface="Avenir Next Condensed Regular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37" y="4001815"/>
            <a:ext cx="3663993" cy="2856184"/>
          </a:xfrm>
          <a:prstGeom prst="rect">
            <a:avLst/>
          </a:prstGeom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3560557" y="118773"/>
            <a:ext cx="2497371" cy="703501"/>
          </a:xfrm>
          <a:prstGeom prst="rect">
            <a:avLst/>
          </a:prstGeom>
          <a:ln w="19050" cmpd="sng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2800" dirty="0" smtClean="0">
                <a:latin typeface="Avenir Next Condensed Regular"/>
                <a:cs typeface="Avenir Next Condensed Regular"/>
              </a:rPr>
              <a:t>Figurativa</a:t>
            </a:r>
            <a:endParaRPr lang="es-ES" sz="2800" dirty="0" smtClean="0">
              <a:latin typeface="Avenir Next Condensed Regular"/>
              <a:cs typeface="Avenir Next Condensed Regular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60557" y="1077944"/>
            <a:ext cx="2497371" cy="1569660"/>
          </a:xfrm>
          <a:prstGeom prst="rect">
            <a:avLst/>
          </a:prstGeom>
          <a:ln w="19050" cmpd="sng">
            <a:solidFill>
              <a:srgbClr val="604A7B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 smtClean="0">
                <a:latin typeface="Avenir Next Condensed Regular"/>
                <a:cs typeface="Avenir Next Condensed Regular"/>
              </a:rPr>
              <a:t>Modelo </a:t>
            </a:r>
            <a:r>
              <a:rPr lang="es-ES_tradnl" sz="1600" dirty="0">
                <a:latin typeface="Avenir Next Condensed Regular"/>
                <a:cs typeface="Avenir Next Condensed Regular"/>
              </a:rPr>
              <a:t>de representación que emplea formas, estados o imágenes que podemos reconocer en alguna porción de la naturaleza percibida por nuestros sentidos</a:t>
            </a:r>
            <a:r>
              <a:rPr lang="es-ES_tradnl" sz="1600" dirty="0" smtClean="0">
                <a:effectLst/>
                <a:latin typeface="Avenir Next Condensed Regular"/>
                <a:cs typeface="Avenir Next Condensed Regular"/>
              </a:rPr>
              <a:t> </a:t>
            </a:r>
            <a:endParaRPr lang="es-ES" sz="1600" dirty="0">
              <a:latin typeface="Avenir Next Condensed Regular"/>
              <a:cs typeface="Avenir Next Condensed Regular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6268084" y="118774"/>
            <a:ext cx="2695458" cy="703501"/>
          </a:xfrm>
          <a:prstGeom prst="rect">
            <a:avLst/>
          </a:prstGeom>
          <a:ln w="19050" cmpd="sng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2800" dirty="0" smtClean="0">
                <a:latin typeface="Avenir Next Condensed Regular"/>
                <a:cs typeface="Avenir Next Condensed Regular"/>
              </a:rPr>
              <a:t>Signo</a:t>
            </a:r>
            <a:endParaRPr lang="es-ES" sz="2800" dirty="0" smtClean="0">
              <a:latin typeface="Avenir Next Condensed Regular"/>
              <a:cs typeface="Avenir Next Condensed Regular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268084" y="1004863"/>
            <a:ext cx="2695457" cy="584776"/>
          </a:xfrm>
          <a:prstGeom prst="rect">
            <a:avLst/>
          </a:prstGeom>
          <a:ln w="19050" cmpd="sng">
            <a:solidFill>
              <a:srgbClr val="604A7B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 smtClean="0">
                <a:latin typeface="Avenir Next Condensed Regular"/>
                <a:cs typeface="Avenir Next Condensed Regular"/>
              </a:rPr>
              <a:t>Indica algo a alguien o un colectivo a trav</a:t>
            </a:r>
            <a:r>
              <a:rPr lang="es-ES_tradnl" sz="1600" dirty="0" smtClean="0">
                <a:latin typeface="Avenir Next Condensed Regular"/>
                <a:cs typeface="Avenir Next Condensed Regular"/>
              </a:rPr>
              <a:t>és de mediaciones</a:t>
            </a:r>
            <a:endParaRPr lang="es-ES" sz="1600" dirty="0">
              <a:latin typeface="Avenir Next Condensed Regular"/>
              <a:cs typeface="Avenir Next Condensed Regular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268085" y="1793037"/>
            <a:ext cx="2695457" cy="584776"/>
          </a:xfrm>
          <a:prstGeom prst="rect">
            <a:avLst/>
          </a:prstGeom>
          <a:ln w="19050" cmpd="sng">
            <a:solidFill>
              <a:srgbClr val="604A7B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 smtClean="0">
                <a:latin typeface="Avenir Next Condensed Regular"/>
                <a:cs typeface="Avenir Next Condensed Regular"/>
              </a:rPr>
              <a:t>No existe signo puro: sino personas que lo interpretan</a:t>
            </a:r>
            <a:endParaRPr lang="es-ES" sz="1600" dirty="0">
              <a:latin typeface="Avenir Next Condensed Regular"/>
              <a:cs typeface="Avenir Next Condensed Regular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114733" y="2864385"/>
            <a:ext cx="4943195" cy="1077218"/>
          </a:xfrm>
          <a:prstGeom prst="rect">
            <a:avLst/>
          </a:prstGeom>
          <a:ln w="28575" cmpd="sng">
            <a:solidFill>
              <a:srgbClr val="604A7B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 smtClean="0">
                <a:latin typeface="Avenir Next Condensed Regular"/>
                <a:cs typeface="Avenir Next Condensed Regular"/>
              </a:rPr>
              <a:t>Que </a:t>
            </a:r>
            <a:r>
              <a:rPr lang="es-ES_tradnl" sz="1600" dirty="0">
                <a:latin typeface="Avenir Next Condensed Regular"/>
                <a:cs typeface="Avenir Next Condensed Regular"/>
              </a:rPr>
              <a:t>podamos identificar una figura o no en el presente desde nuestras propias disposiciones perceptuales, no quiere decir que haya operado en el mismo sentido para los/as productores/usuarios/as de representaciones en el pasado</a:t>
            </a:r>
            <a:r>
              <a:rPr lang="es-ES_tradnl" sz="1600" dirty="0" smtClean="0">
                <a:effectLst/>
                <a:latin typeface="Avenir Next Condensed Regular"/>
                <a:cs typeface="Avenir Next Condensed Regular"/>
              </a:rPr>
              <a:t> </a:t>
            </a:r>
            <a:endParaRPr lang="es-ES" sz="1600" dirty="0">
              <a:latin typeface="Avenir Next Condensed Regular"/>
              <a:cs typeface="Avenir Next Condensed Regular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268085" y="2535475"/>
            <a:ext cx="2695456" cy="830997"/>
          </a:xfrm>
          <a:prstGeom prst="rect">
            <a:avLst/>
          </a:prstGeom>
          <a:ln w="19050" cmpd="sng">
            <a:solidFill>
              <a:srgbClr val="604A7B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 smtClean="0">
                <a:latin typeface="Avenir Next Condensed Regular"/>
                <a:cs typeface="Avenir Next Condensed Regular"/>
              </a:rPr>
              <a:t>Abstracci</a:t>
            </a:r>
            <a:r>
              <a:rPr lang="es-ES_tradnl" sz="1600" dirty="0" smtClean="0">
                <a:latin typeface="Avenir Next Condensed Regular"/>
                <a:cs typeface="Avenir Next Condensed Regular"/>
              </a:rPr>
              <a:t>ón y figuración no son elementos jerárquicos respecto a la arbitrariedad significante</a:t>
            </a:r>
            <a:endParaRPr lang="es-ES" sz="1600" dirty="0">
              <a:latin typeface="Avenir Next Condensed Regular"/>
              <a:cs typeface="Avenir Next Condensed Regular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794072" y="4001815"/>
            <a:ext cx="4169469" cy="338554"/>
          </a:xfrm>
          <a:prstGeom prst="rect">
            <a:avLst/>
          </a:prstGeom>
          <a:ln w="19050" cmpd="sng">
            <a:solidFill>
              <a:srgbClr val="604A7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dirty="0" smtClean="0">
                <a:latin typeface="Avenir Next Condensed Regular"/>
                <a:cs typeface="Avenir Next Condensed Regular"/>
              </a:rPr>
              <a:t>Producci</a:t>
            </a:r>
            <a:r>
              <a:rPr lang="es-ES_tradnl" sz="1600" dirty="0" smtClean="0">
                <a:latin typeface="Avenir Next Condensed Regular"/>
                <a:cs typeface="Avenir Next Condensed Regular"/>
              </a:rPr>
              <a:t>ón, distribución y uso/consumo de signos</a:t>
            </a:r>
            <a:endParaRPr lang="es-ES" sz="1600" dirty="0"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5643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09" y="210683"/>
            <a:ext cx="2466438" cy="1143000"/>
          </a:xfrm>
          <a:solidFill>
            <a:schemeClr val="accent4">
              <a:alpha val="66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DEFINICIÓN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1208" y="1499699"/>
            <a:ext cx="2466438" cy="5016759"/>
          </a:xfrm>
          <a:ln w="38100" cmpd="sng">
            <a:solidFill>
              <a:srgbClr val="604A7B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1800" dirty="0" smtClean="0">
                <a:latin typeface="Avenir Next Condensed Regular"/>
                <a:cs typeface="Avenir Next Condensed Regular"/>
              </a:rPr>
              <a:t>“Conjunto </a:t>
            </a:r>
            <a:r>
              <a:rPr lang="es-CL" sz="1800" dirty="0">
                <a:latin typeface="Avenir Next Condensed Regular"/>
                <a:cs typeface="Avenir Next Condensed Regular"/>
              </a:rPr>
              <a:t>de ideas que sirven a las clases o grupos dominantes de una sociedad o comunidad para conservar su situación de privilegio, mediante prácticas que ocultan las contradicciones de las que </a:t>
            </a:r>
            <a:r>
              <a:rPr lang="es-CL" sz="1800" dirty="0" smtClean="0">
                <a:latin typeface="Avenir Next Condensed Regular"/>
                <a:cs typeface="Avenir Next Condensed Regular"/>
              </a:rPr>
              <a:t>emanan</a:t>
            </a:r>
            <a:r>
              <a:rPr lang="es-ES_tradnl" sz="1800" dirty="0" smtClean="0">
                <a:latin typeface="Avenir Next Condensed Regular"/>
                <a:cs typeface="Avenir Next Condensed Regular"/>
              </a:rPr>
              <a:t>” (Marx, la ideolog</a:t>
            </a:r>
            <a:r>
              <a:rPr lang="es-ES_tradnl" sz="1800" dirty="0" smtClean="0">
                <a:latin typeface="Avenir Next Condensed Regular"/>
                <a:cs typeface="Avenir Next Condensed Regular"/>
              </a:rPr>
              <a:t>ía alemana). </a:t>
            </a:r>
          </a:p>
          <a:p>
            <a:pPr marL="0" indent="0">
              <a:buNone/>
            </a:pPr>
            <a:endParaRPr lang="es-ES_tradnl" sz="1800" dirty="0" smtClean="0">
              <a:latin typeface="Avenir Next Condensed Regular"/>
              <a:cs typeface="Avenir Next Condensed Regular"/>
            </a:endParaRPr>
          </a:p>
          <a:p>
            <a:pPr>
              <a:buFontTx/>
              <a:buChar char="-"/>
            </a:pPr>
            <a:r>
              <a:rPr lang="es-ES_tradnl" sz="1800" dirty="0" smtClean="0">
                <a:latin typeface="Avenir Next Condensed Regular"/>
                <a:cs typeface="Avenir Next Condensed Regular"/>
              </a:rPr>
              <a:t>Sus formas no son universales</a:t>
            </a:r>
          </a:p>
          <a:p>
            <a:pPr>
              <a:buFontTx/>
              <a:buChar char="-"/>
            </a:pPr>
            <a:r>
              <a:rPr lang="es-ES_tradnl" sz="1800" dirty="0" smtClean="0">
                <a:latin typeface="Avenir Next Condensed Regular"/>
                <a:cs typeface="Avenir Next Condensed Regular"/>
              </a:rPr>
              <a:t>Un conjunto de ideas no es  una ideología. </a:t>
            </a:r>
          </a:p>
          <a:p>
            <a:pPr>
              <a:buFontTx/>
              <a:buChar char="-"/>
            </a:pPr>
            <a:r>
              <a:rPr lang="es-ES_tradnl" sz="1800" dirty="0" smtClean="0">
                <a:latin typeface="Avenir Next Condensed Regular"/>
                <a:cs typeface="Avenir Next Condensed Regular"/>
              </a:rPr>
              <a:t>Un pensamiento no es una ideología.</a:t>
            </a:r>
            <a:endParaRPr lang="es-ES" sz="1800" dirty="0">
              <a:latin typeface="Avenir Next Condensed Regular"/>
              <a:cs typeface="Avenir Next Condensed Regular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16200000">
            <a:off x="-3008396" y="3008395"/>
            <a:ext cx="6858000" cy="841207"/>
          </a:xfrm>
          <a:prstGeom prst="rect">
            <a:avLst/>
          </a:prstGeom>
          <a:solidFill>
            <a:schemeClr val="bg1">
              <a:lumMod val="95000"/>
              <a:lumOff val="5000"/>
              <a:alpha val="38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venir Book"/>
                <a:cs typeface="Avenir Book"/>
              </a:rPr>
              <a:t>ARQUEOLOG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venir Book"/>
                <a:cs typeface="Avenir Book"/>
              </a:rPr>
              <a:t>ÍA E IDEOLOGÍA 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60046" y="210683"/>
            <a:ext cx="5430397" cy="1143000"/>
          </a:xfrm>
          <a:prstGeom prst="rect">
            <a:avLst/>
          </a:prstGeom>
          <a:solidFill>
            <a:schemeClr val="accent4">
              <a:alpha val="6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latin typeface="Avenir Next Condensed Regular"/>
                <a:cs typeface="Avenir Next Condensed Regular"/>
              </a:rPr>
              <a:t>Requisitos empíricos para el estudio </a:t>
            </a:r>
            <a:r>
              <a:rPr lang="es-ES" dirty="0" smtClean="0">
                <a:latin typeface="Avenir Next Condensed Regular"/>
                <a:cs typeface="Avenir Next Condensed Regular"/>
              </a:rPr>
              <a:t>de la ideología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60044" y="1499699"/>
            <a:ext cx="5430398" cy="5016759"/>
          </a:xfrm>
          <a:prstGeom prst="rect">
            <a:avLst/>
          </a:prstGeom>
          <a:ln w="38100" cmpd="sng">
            <a:solidFill>
              <a:srgbClr val="604A7B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Constataci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ón 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material de </a:t>
            </a:r>
            <a:r>
              <a:rPr lang="es-ES" sz="1600" dirty="0">
                <a:latin typeface="Avenir Next Condensed Regular"/>
                <a:cs typeface="Avenir Next Condensed Regular"/>
              </a:rPr>
              <a:t>contradicciones sociales, es decir, que exista explotación de un colectivo sobre otro. </a:t>
            </a:r>
            <a:endParaRPr lang="es-ES_tradnl" sz="1600" dirty="0">
              <a:latin typeface="Avenir Next Condensed Regular"/>
              <a:cs typeface="Avenir Next Condensed Regular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600" dirty="0">
                <a:latin typeface="Avenir Next Condensed Regular"/>
                <a:cs typeface="Avenir Next Condensed Regular"/>
              </a:rPr>
              <a:t>Que el cuerpo de manifestaciones que se suponen como ideológicas sean 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RECURRENTES Y NORMADAS. </a:t>
            </a:r>
            <a:endParaRPr lang="es-ES_tradnl" sz="1600" dirty="0">
              <a:latin typeface="Avenir Next Condensed Regular"/>
              <a:cs typeface="Avenir Next Condensed Regular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600" dirty="0">
                <a:latin typeface="Avenir Next Condensed Regular"/>
                <a:cs typeface="Avenir Next Condensed Regular"/>
              </a:rPr>
              <a:t>Que el contenido de las ideas ideológicas no se refiera a la realidad material o lo haga de un modo distorsionado, ocultando aspectos y sublimando otros. </a:t>
            </a:r>
            <a:endParaRPr lang="es-ES_tradnl" sz="1600" dirty="0">
              <a:latin typeface="Avenir Next Condensed Regular"/>
              <a:cs typeface="Avenir Next Condensed Regular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600" dirty="0">
                <a:latin typeface="Avenir Next Condensed Regular"/>
                <a:cs typeface="Avenir Next Condensed Regular"/>
              </a:rPr>
              <a:t>Que toda la comunidad o sociedad haya sido socializada o adoctrinada de alguna manera en los contenidos ideológicos, de modo que se vean como 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NATURALES o </a:t>
            </a:r>
            <a:r>
              <a:rPr lang="es-ES" sz="1600" dirty="0">
                <a:latin typeface="Avenir Next Condensed Regular"/>
                <a:cs typeface="Avenir Next Condensed Regular"/>
              </a:rPr>
              <a:t>inevitables.</a:t>
            </a:r>
            <a:endParaRPr lang="es-ES_tradnl" sz="1600" dirty="0">
              <a:latin typeface="Avenir Next Condensed Regular"/>
              <a:cs typeface="Avenir Next Condensed Regular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600" dirty="0">
                <a:latin typeface="Avenir Next Condensed Regular"/>
                <a:cs typeface="Avenir Next Condensed Regular"/>
              </a:rPr>
              <a:t>Que la mayoría de los sujetos sociales consideren que las condiciones de existencia son permanentes e invariables, es decir, que sientan que siempre ha sido así, aunque no cuenten con mecanismos racionales para justificarlo.</a:t>
            </a:r>
            <a:endParaRPr lang="es-ES_tradnl" sz="1600" dirty="0">
              <a:latin typeface="Avenir Next Condensed Regular"/>
              <a:cs typeface="Avenir Next Condensed Regular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600" dirty="0">
                <a:latin typeface="Avenir Next Condensed Regular"/>
                <a:cs typeface="Avenir Next Condensed Regular"/>
              </a:rPr>
              <a:t>Que los contenidos de las ideas ideológicas orienten conductas, es decir, no sólo que sean sociales, sino además se expresen en acciones concretas. </a:t>
            </a:r>
            <a:endParaRPr lang="es-ES_tradnl" sz="1600" dirty="0">
              <a:latin typeface="Avenir Next Condensed Regular"/>
              <a:cs typeface="Avenir Next Condensed Regular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600" dirty="0">
                <a:latin typeface="Avenir Next Condensed Regular"/>
                <a:cs typeface="Avenir Next Condensed Regular"/>
              </a:rPr>
              <a:t>Que su manifestación, concreción y socialización se dé en una duración lo suficientemente larga para permitir la reproducción de las contradicciones y su naturalización en varias generaciones. </a:t>
            </a:r>
            <a:endParaRPr lang="es-ES_tradnl" sz="1600" dirty="0"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6588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 rot="16200000">
            <a:off x="-3008396" y="3008395"/>
            <a:ext cx="6858000" cy="841207"/>
          </a:xfrm>
          <a:prstGeom prst="rect">
            <a:avLst/>
          </a:prstGeom>
          <a:solidFill>
            <a:schemeClr val="bg1">
              <a:lumMod val="95000"/>
              <a:lumOff val="5000"/>
              <a:alpha val="38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venir Book"/>
                <a:cs typeface="Avenir Book"/>
              </a:rPr>
              <a:t>ARQUEOLOG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venir Book"/>
                <a:cs typeface="Avenir Book"/>
              </a:rPr>
              <a:t>ÍA E IDEOLOGÍA 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41208" y="82773"/>
            <a:ext cx="8302792" cy="1143000"/>
          </a:xfrm>
          <a:prstGeom prst="rect">
            <a:avLst/>
          </a:prstGeom>
          <a:solidFill>
            <a:schemeClr val="accent4">
              <a:alpha val="6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latin typeface="Avenir Next Condensed Regular"/>
                <a:cs typeface="Avenir Next Condensed Regular"/>
              </a:rPr>
              <a:t>Requisitos empíricos para el estudio arqueológico </a:t>
            </a:r>
            <a:r>
              <a:rPr lang="es-ES" dirty="0" smtClean="0">
                <a:latin typeface="Avenir Next Condensed Regular"/>
                <a:cs typeface="Avenir Next Condensed Regular"/>
              </a:rPr>
              <a:t>de la ideología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841208" y="3910373"/>
            <a:ext cx="8302792" cy="2947626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41208" y="1333913"/>
            <a:ext cx="8222842" cy="241200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S" sz="1600" dirty="0" smtClean="0">
              <a:latin typeface="Avenir Next Condensed Regular"/>
              <a:cs typeface="Avenir Next Condensed Regular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41208" y="1333913"/>
            <a:ext cx="8222842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dirty="0">
                <a:latin typeface="Avenir Next Condensed Regular"/>
                <a:cs typeface="Avenir Next Condensed Regular"/>
              </a:rPr>
              <a:t>C</a:t>
            </a:r>
            <a:r>
              <a:rPr lang="es-ES" dirty="0" smtClean="0">
                <a:latin typeface="Avenir Next Condensed Regular"/>
                <a:cs typeface="Avenir Next Condensed Regular"/>
              </a:rPr>
              <a:t>onstatación o indicadores materiales de disimetría social: ya sea en forma de variaciones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bioantropológicas</a:t>
            </a:r>
            <a:r>
              <a:rPr lang="es-ES" dirty="0" smtClean="0">
                <a:latin typeface="Avenir Next Condensed Regular"/>
                <a:cs typeface="Avenir Next Condensed Regular"/>
              </a:rPr>
              <a:t>, excedentes de producción, o amortización de concentración de objetos singulares, dominio exclusivo sobre bienes o materias primas, entre otras.</a:t>
            </a:r>
          </a:p>
          <a:p>
            <a:pPr marL="342900" lvl="0" indent="-342900">
              <a:buFont typeface="+mj-lt"/>
              <a:buAutoNum type="arabicPeriod"/>
            </a:pPr>
            <a:endParaRPr lang="es-ES_tradnl" dirty="0" smtClean="0">
              <a:latin typeface="Avenir Next Condensed Regular"/>
              <a:cs typeface="Avenir Next Condensed Regular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latin typeface="Avenir Next Condensed Regular"/>
                <a:cs typeface="Avenir Next Condensed Regular"/>
              </a:rPr>
              <a:t>R</a:t>
            </a:r>
            <a:r>
              <a:rPr lang="es-ES" dirty="0" smtClean="0">
                <a:latin typeface="Avenir Next Condensed Regular"/>
                <a:cs typeface="Avenir Next Condensed Regular"/>
              </a:rPr>
              <a:t>egularidad en los contenidos de la representación, las propiedades físicas de la materia y/o de las técnicas empleadas en objetos destinados a la representación. </a:t>
            </a:r>
          </a:p>
          <a:p>
            <a:pPr marL="342900" lvl="0" indent="-342900">
              <a:buFont typeface="+mj-lt"/>
              <a:buAutoNum type="arabicPeriod"/>
            </a:pPr>
            <a:endParaRPr lang="es-ES_tradnl" dirty="0" smtClean="0">
              <a:latin typeface="Avenir Next Condensed Regular"/>
              <a:cs typeface="Avenir Next Condensed Regular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latin typeface="Avenir Next Condensed Regular"/>
                <a:cs typeface="Avenir Next Condensed Regular"/>
              </a:rPr>
              <a:t>C</a:t>
            </a:r>
            <a:r>
              <a:rPr lang="es-ES" dirty="0" smtClean="0">
                <a:latin typeface="Avenir Next Condensed Regular"/>
                <a:cs typeface="Avenir Next Condensed Regular"/>
              </a:rPr>
              <a:t>oncentración de espacios exclusivos para la producción de objetos destinados a la representación, o reiteración de los mismos espacios. </a:t>
            </a:r>
          </a:p>
          <a:p>
            <a:pPr marL="342900" lvl="0" indent="-342900">
              <a:buFont typeface="+mj-lt"/>
              <a:buAutoNum type="arabicPeriod"/>
            </a:pPr>
            <a:endParaRPr lang="es-ES_tradnl" dirty="0" smtClean="0">
              <a:latin typeface="Avenir Next Condensed Regular"/>
              <a:cs typeface="Avenir Next Condensed Regular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>
                <a:latin typeface="Avenir Next Condensed Regular"/>
                <a:cs typeface="Avenir Next Condensed Regular"/>
              </a:rPr>
              <a:t>Recurrencia de los espacios de ostentación de representación. </a:t>
            </a:r>
          </a:p>
          <a:p>
            <a:pPr marL="342900" lvl="0" indent="-342900">
              <a:buFont typeface="+mj-lt"/>
              <a:buAutoNum type="arabicPeriod"/>
            </a:pPr>
            <a:endParaRPr lang="es-ES_tradnl" dirty="0" smtClean="0">
              <a:latin typeface="Avenir Next Condensed Regular"/>
              <a:cs typeface="Avenir Next Condensed Regular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>
                <a:latin typeface="Avenir Next Condensed Regular"/>
                <a:cs typeface="Avenir Next Condensed Regular"/>
              </a:rPr>
              <a:t>Variaciones, distorsiones u ocultamientos estadísticamente significativos del contenido de la representación respecto a las condiciones materiales de existencia de los colectivos sociales. </a:t>
            </a:r>
          </a:p>
          <a:p>
            <a:pPr marL="342900" lvl="0" indent="-342900">
              <a:buFont typeface="+mj-lt"/>
              <a:buAutoNum type="arabicPeriod"/>
            </a:pPr>
            <a:endParaRPr lang="es-ES_tradnl" dirty="0" smtClean="0">
              <a:latin typeface="Avenir Next Condensed Regular"/>
              <a:cs typeface="Avenir Next Condensed Regular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>
                <a:latin typeface="Avenir Next Condensed Regular"/>
                <a:cs typeface="Avenir Next Condensed Regular"/>
              </a:rPr>
              <a:t>Apropiación de contenidos de representación antiguos en nuevas organizaciones temáticas.</a:t>
            </a:r>
          </a:p>
          <a:p>
            <a:pPr lvl="0"/>
            <a:r>
              <a:rPr lang="es-ES" dirty="0" smtClean="0">
                <a:latin typeface="Avenir Next Condensed Regular"/>
                <a:cs typeface="Avenir Next Condensed Regular"/>
              </a:rPr>
              <a:t> </a:t>
            </a:r>
            <a:endParaRPr lang="es-ES_tradnl" dirty="0" smtClean="0">
              <a:latin typeface="Avenir Next Condensed Regular"/>
              <a:cs typeface="Avenir Next Condensed Regular"/>
            </a:endParaRPr>
          </a:p>
          <a:p>
            <a:pPr lvl="0"/>
            <a:r>
              <a:rPr lang="es-ES" dirty="0" smtClean="0">
                <a:latin typeface="Avenir Next Condensed Regular"/>
                <a:cs typeface="Avenir Next Condensed Regular"/>
              </a:rPr>
              <a:t>7.    Permanencia en el tiempo de los mismos esquemas de representación. </a:t>
            </a:r>
            <a:endParaRPr lang="es-ES_tradnl" dirty="0"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2641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>
                <a:solidFill>
                  <a:srgbClr val="FFFFFF"/>
                </a:solidFill>
                <a:latin typeface="Avenir Book"/>
                <a:cs typeface="Avenir Book"/>
              </a:rPr>
              <a:t>EL CASO DE LAS REPRESENTACIONES LEVANTINAS</a:t>
            </a:r>
            <a:endParaRPr lang="es-ES" sz="3600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pic>
        <p:nvPicPr>
          <p:cNvPr id="6" name="Imagen 5" descr="Captura de pantalla 2016-11-08 a las 21.4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8687"/>
            <a:ext cx="9144000" cy="3699313"/>
          </a:xfrm>
          <a:prstGeom prst="rect">
            <a:avLst/>
          </a:prstGeom>
        </p:spPr>
      </p:pic>
      <p:pic>
        <p:nvPicPr>
          <p:cNvPr id="7" name="Imagen 6" descr="Captura de pantalla 2016-11-08 a las 21.45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7579" cy="6858000"/>
          </a:xfrm>
          <a:prstGeom prst="rect">
            <a:avLst/>
          </a:prstGeom>
        </p:spPr>
      </p:pic>
      <p:pic>
        <p:nvPicPr>
          <p:cNvPr id="10" name="Imagen 9" descr="Captura de pantalla 2016-11-08 a las 21.48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32" y="0"/>
            <a:ext cx="4777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8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8" y="4567419"/>
            <a:ext cx="1527054" cy="229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58" y="4567419"/>
            <a:ext cx="1456906" cy="229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7058" y="4201456"/>
            <a:ext cx="1527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600" dirty="0" err="1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Hodder</a:t>
            </a:r>
            <a:r>
              <a:rPr lang="es-ES" sz="1600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 1982</a:t>
            </a:r>
            <a:endParaRPr lang="es-ES" sz="1600" dirty="0">
              <a:solidFill>
                <a:prstClr val="white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62215" y="4201456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s-ES" sz="1600" dirty="0" err="1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Hodder</a:t>
            </a:r>
            <a:r>
              <a:rPr lang="es-ES" sz="1600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 1986</a:t>
            </a:r>
            <a:endParaRPr lang="es-ES" sz="1600" dirty="0">
              <a:solidFill>
                <a:prstClr val="white"/>
              </a:solidFill>
              <a:latin typeface="Avenir Next Condensed Regular"/>
              <a:cs typeface="Avenir Next Condensed Regular"/>
            </a:endParaRPr>
          </a:p>
        </p:txBody>
      </p:sp>
      <p:pic>
        <p:nvPicPr>
          <p:cNvPr id="7" name="Imagen 6" descr="Captura de pantalla 2016-11-07 a las 20.28.4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580" y="4601836"/>
            <a:ext cx="1698963" cy="225616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45655" y="4201456"/>
            <a:ext cx="1516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Hodder</a:t>
            </a:r>
            <a:r>
              <a:rPr lang="es-ES" sz="1600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 (Ed.) 1982</a:t>
            </a:r>
            <a:endParaRPr lang="es-ES" sz="1600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37058" y="689387"/>
            <a:ext cx="5121506" cy="286232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RECHAZO A LA OBJETIVIDAD DEL OBERVADOR/A</a:t>
            </a:r>
          </a:p>
          <a:p>
            <a:pPr marL="285750" indent="-285750" algn="just">
              <a:buClr>
                <a:srgbClr val="FF6600"/>
              </a:buClr>
              <a:buFont typeface="Wingdings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Interpretaciones siempre ilimitadas y distintas</a:t>
            </a:r>
          </a:p>
          <a:p>
            <a:pPr marL="285750" indent="-285750" algn="just">
              <a:buClr>
                <a:srgbClr val="FF6600"/>
              </a:buClr>
              <a:buFont typeface="Wingdings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Mediatizadas por el/la sujeto</a:t>
            </a:r>
          </a:p>
          <a:p>
            <a:pPr marL="285750" indent="-285750" algn="just">
              <a:buClr>
                <a:srgbClr val="FF6600"/>
              </a:buClr>
              <a:buFont typeface="Wingdings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Sujeto condicionado por su situaci</a:t>
            </a: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ón presente (individual y particular</a:t>
            </a:r>
          </a:p>
          <a:p>
            <a:pPr algn="just"/>
            <a:r>
              <a:rPr lang="es-ES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LA CIENCIA ES UN DISCURSO CON VISIONES MÚLTIPLES Y VARIOPINTAS</a:t>
            </a:r>
          </a:p>
          <a:p>
            <a:pPr marL="285750" indent="-285750" algn="just">
              <a:buClr>
                <a:srgbClr val="FF6600"/>
              </a:buClr>
              <a:buFont typeface="Wingdings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No una representación “correcta de la sociedad”</a:t>
            </a:r>
          </a:p>
          <a:p>
            <a:pPr marL="285750" indent="-285750" algn="just">
              <a:buClr>
                <a:srgbClr val="FF6600"/>
              </a:buClr>
              <a:buFont typeface="Wingdings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Discursos deben ser evaluados por su propia consistencia interna</a:t>
            </a:r>
            <a:endParaRPr lang="es-ES" dirty="0">
              <a:solidFill>
                <a:schemeClr val="bg1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7058" y="18273"/>
            <a:ext cx="5121506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ANTI-EPISTEMOLOGIA POST –</a:t>
            </a:r>
            <a:r>
              <a:rPr lang="es-ES" dirty="0" smtClean="0">
                <a:solidFill>
                  <a:srgbClr val="FFFFFF"/>
                </a:solidFill>
                <a:latin typeface="Avenir Book"/>
                <a:cs typeface="Avenir Book"/>
              </a:rPr>
              <a:t>ESTRUCTURAL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 (Feyerabend, </a:t>
            </a:r>
            <a:r>
              <a:rPr lang="es-ES" dirty="0" err="1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Hindess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)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37058" y="3551710"/>
            <a:ext cx="5121506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MOTOR DE LA REALIDAD LENGUAJE: MULTISIGNIFICANTE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Estudio de la Representaci</a:t>
            </a: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ones doble protagonismo</a:t>
            </a:r>
            <a:endParaRPr lang="es-ES" dirty="0">
              <a:solidFill>
                <a:schemeClr val="bg1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345230" y="18273"/>
            <a:ext cx="3696115" cy="203132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182563" indent="-182563" algn="just">
              <a:buAutoNum type="arabicPeriod"/>
              <a:tabLst>
                <a:tab pos="182563" algn="l"/>
              </a:tabLst>
            </a:pPr>
            <a:r>
              <a:rPr lang="es-ES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EPISTEMOLOGICO</a:t>
            </a: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 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La ciencia es un discurso m</a:t>
            </a: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ás. Internamente </a:t>
            </a:r>
            <a:r>
              <a:rPr lang="es-ES" dirty="0" err="1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multivocal</a:t>
            </a: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. </a:t>
            </a:r>
          </a:p>
          <a:p>
            <a:pPr algn="just"/>
            <a:r>
              <a:rPr lang="es-ES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2. GNOSEOLÓGICO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El lenguaje conduce a procesos de simbolización-&gt; prioridad en la investigación</a:t>
            </a:r>
            <a:endParaRPr lang="es-ES" dirty="0" smtClean="0">
              <a:solidFill>
                <a:schemeClr val="bg1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345230" y="2095279"/>
            <a:ext cx="3696114" cy="646331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PRIMERA  PARADOJA DEL PROYECTO </a:t>
            </a: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POST-PROCESUAL</a:t>
            </a: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 </a:t>
            </a:r>
            <a:endParaRPr lang="es-ES" dirty="0">
              <a:solidFill>
                <a:schemeClr val="bg1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345232" y="2794490"/>
            <a:ext cx="3696114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Si, lenguaje y </a:t>
            </a:r>
            <a:r>
              <a:rPr lang="es-ES" dirty="0" err="1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simbolismo:motor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 organización social </a:t>
            </a:r>
            <a:r>
              <a:rPr lang="es-ES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ea typeface="Wingdings"/>
                <a:cs typeface="Avenir Next Condensed Regular"/>
                <a:sym typeface="Wingdings"/>
              </a:rPr>
              <a:t>nuestra </a:t>
            </a:r>
            <a:r>
              <a:rPr lang="es-ES" dirty="0" err="1" smtClean="0">
                <a:solidFill>
                  <a:srgbClr val="FFFFFF"/>
                </a:solidFill>
                <a:latin typeface="Avenir Next Condensed Regular"/>
                <a:ea typeface="Wingdings"/>
                <a:cs typeface="Avenir Next Condensed Regular"/>
                <a:sym typeface="Wingdings"/>
              </a:rPr>
              <a:t>ppia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ea typeface="Wingdings"/>
                <a:cs typeface="Avenir Next Condensed Regular"/>
                <a:sym typeface="Wingdings"/>
              </a:rPr>
              <a:t> R </a:t>
            </a:r>
            <a:r>
              <a:rPr lang="es-ES" dirty="0" smtClean="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≠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ea typeface="Zapf Dingbats"/>
                <a:cs typeface="Avenir Next Condensed Regular"/>
                <a:sym typeface="Zapf Dingbats"/>
              </a:rPr>
              <a:t> R</a:t>
            </a:r>
            <a:endParaRPr lang="es-ES" dirty="0" smtClean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345232" y="3551710"/>
            <a:ext cx="3696112" cy="646331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Todo vale epistemol</a:t>
            </a: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ógico</a:t>
            </a:r>
            <a:endParaRPr lang="es-ES" dirty="0" smtClean="0">
              <a:solidFill>
                <a:schemeClr val="bg1"/>
              </a:solidFill>
              <a:latin typeface="Avenir Next Condensed Regular"/>
              <a:cs typeface="Avenir Next Condensed Regular"/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Avenir Book"/>
                <a:cs typeface="Avenir Book"/>
              </a:rPr>
              <a:t>RELATIVISMO DOGMATICO</a:t>
            </a:r>
            <a:endParaRPr lang="es-ES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345232" y="4290107"/>
            <a:ext cx="3696116" cy="92333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HODDER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La Cultura est</a:t>
            </a: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á constituida significativamente</a:t>
            </a:r>
            <a:endParaRPr lang="es-ES" dirty="0">
              <a:solidFill>
                <a:schemeClr val="bg1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345228" y="5225352"/>
            <a:ext cx="3696116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Significados de los sistemas de creencias -&gt; Determinantes </a:t>
            </a: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para la acción social</a:t>
            </a:r>
            <a:r>
              <a:rPr lang="es-E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 </a:t>
            </a:r>
            <a:endParaRPr lang="es-ES" dirty="0">
              <a:solidFill>
                <a:schemeClr val="bg1"/>
              </a:solidFill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1481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35" y="110183"/>
            <a:ext cx="8995832" cy="666410"/>
          </a:xfrm>
          <a:solidFill>
            <a:srgbClr val="FF6600">
              <a:alpha val="63000"/>
            </a:srgbClr>
          </a:solidFill>
          <a:ln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HODDER: </a:t>
            </a:r>
            <a:r>
              <a:rPr lang="es-ES" sz="4000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CONSECUENCIAS METODOL</a:t>
            </a:r>
            <a:r>
              <a:rPr lang="es-ES" sz="4000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ÓGICAS</a:t>
            </a:r>
            <a:endParaRPr lang="es-ES" sz="3100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235" y="904501"/>
            <a:ext cx="2119817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IDEOLOGIA, PODER </a:t>
            </a:r>
          </a:p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Y AGENCIA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2235" y="1650767"/>
            <a:ext cx="2119817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HERMENEUTICA</a:t>
            </a:r>
          </a:p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IDEALISMO FILOS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ÓFICO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21876" y="904501"/>
            <a:ext cx="2627972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Acci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ón Individual</a:t>
            </a:r>
          </a:p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Mecanismo de transformación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21877" y="1650767"/>
            <a:ext cx="2627972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Interpretaci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ón subjetiva </a:t>
            </a:r>
          </a:p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(modo de conocimiento)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2235" y="2780343"/>
            <a:ext cx="2119817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ARQUEOLOG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ÍA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21876" y="2484518"/>
            <a:ext cx="2627972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NARRATIVA</a:t>
            </a:r>
          </a:p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Campo de acci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ón Ideológica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2235" y="3290622"/>
            <a:ext cx="2119817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REGISTRO ARQUEOLOGICO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721877" y="3290622"/>
            <a:ext cx="2627972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Texto que debe ser le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ído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2235" y="4059463"/>
            <a:ext cx="2119817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ARQUEOLOGA/O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21875" y="3782464"/>
            <a:ext cx="2627973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Experiencia, interpretaci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ón, </a:t>
            </a:r>
          </a:p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Narración. 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249808" y="898755"/>
            <a:ext cx="2750281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Desarrollo y actualizac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ión de </a:t>
            </a:r>
          </a:p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las estrategias de poder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cxnSp>
        <p:nvCxnSpPr>
          <p:cNvPr id="20" name="Conector recto de flecha 19"/>
          <p:cNvCxnSpPr>
            <a:stCxn id="11" idx="3"/>
            <a:endCxn id="18" idx="1"/>
          </p:cNvCxnSpPr>
          <p:nvPr/>
        </p:nvCxnSpPr>
        <p:spPr>
          <a:xfrm flipV="1">
            <a:off x="5349848" y="1221921"/>
            <a:ext cx="899960" cy="158576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6249807" y="1690608"/>
            <a:ext cx="2750283" cy="92333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Representaci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ón simbólica</a:t>
            </a:r>
          </a:p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Fija significados</a:t>
            </a:r>
          </a:p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Medio de negociación política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pic>
        <p:nvPicPr>
          <p:cNvPr id="23" name="Imagen 22" descr="Captura de pantalla 2016-11-08 a las 12.49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6700"/>
            <a:ext cx="9144000" cy="1511300"/>
          </a:xfrm>
          <a:prstGeom prst="rect">
            <a:avLst/>
          </a:prstGeom>
        </p:spPr>
      </p:pic>
      <p:cxnSp>
        <p:nvCxnSpPr>
          <p:cNvPr id="32" name="Conector recto de flecha 31"/>
          <p:cNvCxnSpPr>
            <a:stCxn id="11" idx="3"/>
            <a:endCxn id="22" idx="1"/>
          </p:cNvCxnSpPr>
          <p:nvPr/>
        </p:nvCxnSpPr>
        <p:spPr>
          <a:xfrm flipV="1">
            <a:off x="5349848" y="2152273"/>
            <a:ext cx="899959" cy="65541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6249808" y="2859134"/>
            <a:ext cx="2750281" cy="92333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TEXTO Y SIGNIFICADO</a:t>
            </a:r>
          </a:p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Producci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ón de trabajo científico+ presupuesto del </a:t>
            </a:r>
            <a:r>
              <a:rPr lang="es-ES" i="1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f  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de lo social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249807" y="4059463"/>
            <a:ext cx="2750282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REALIDAD reside en el texto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cxnSp>
        <p:nvCxnSpPr>
          <p:cNvPr id="41" name="Conector recto de flecha 40"/>
          <p:cNvCxnSpPr>
            <a:stCxn id="11" idx="3"/>
            <a:endCxn id="38" idx="1"/>
          </p:cNvCxnSpPr>
          <p:nvPr/>
        </p:nvCxnSpPr>
        <p:spPr>
          <a:xfrm>
            <a:off x="5349848" y="2807684"/>
            <a:ext cx="899960" cy="51311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endCxn id="40" idx="1"/>
          </p:cNvCxnSpPr>
          <p:nvPr/>
        </p:nvCxnSpPr>
        <p:spPr>
          <a:xfrm>
            <a:off x="5349848" y="2953739"/>
            <a:ext cx="899959" cy="129039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echa izquierda y derecha 46"/>
          <p:cNvSpPr/>
          <p:nvPr/>
        </p:nvSpPr>
        <p:spPr>
          <a:xfrm>
            <a:off x="2202052" y="1105503"/>
            <a:ext cx="502543" cy="292364"/>
          </a:xfrm>
          <a:prstGeom prst="leftRightArrow">
            <a:avLst/>
          </a:prstGeom>
          <a:solidFill>
            <a:srgbClr val="FF6600">
              <a:alpha val="48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Flecha izquierda y derecha 47"/>
          <p:cNvSpPr/>
          <p:nvPr/>
        </p:nvSpPr>
        <p:spPr>
          <a:xfrm>
            <a:off x="2202052" y="1859909"/>
            <a:ext cx="502543" cy="292364"/>
          </a:xfrm>
          <a:prstGeom prst="leftRightArrow">
            <a:avLst/>
          </a:prstGeom>
          <a:solidFill>
            <a:srgbClr val="FF6600">
              <a:alpha val="48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Flecha izquierda y derecha 48"/>
          <p:cNvSpPr/>
          <p:nvPr/>
        </p:nvSpPr>
        <p:spPr>
          <a:xfrm>
            <a:off x="2202052" y="2780343"/>
            <a:ext cx="502543" cy="292364"/>
          </a:xfrm>
          <a:prstGeom prst="leftRightArrow">
            <a:avLst/>
          </a:prstGeom>
          <a:solidFill>
            <a:srgbClr val="FF6600">
              <a:alpha val="48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Flecha izquierda y derecha 49"/>
          <p:cNvSpPr/>
          <p:nvPr/>
        </p:nvSpPr>
        <p:spPr>
          <a:xfrm>
            <a:off x="2202052" y="3395850"/>
            <a:ext cx="502543" cy="292364"/>
          </a:xfrm>
          <a:prstGeom prst="leftRightArrow">
            <a:avLst/>
          </a:prstGeom>
          <a:solidFill>
            <a:srgbClr val="FF6600">
              <a:alpha val="48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Flecha izquierda y derecha 50"/>
          <p:cNvSpPr/>
          <p:nvPr/>
        </p:nvSpPr>
        <p:spPr>
          <a:xfrm>
            <a:off x="2219334" y="4116347"/>
            <a:ext cx="502543" cy="292364"/>
          </a:xfrm>
          <a:prstGeom prst="leftRightArrow">
            <a:avLst/>
          </a:prstGeom>
          <a:solidFill>
            <a:srgbClr val="FF6600">
              <a:alpha val="48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69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751960"/>
              </p:ext>
            </p:extLst>
          </p:nvPr>
        </p:nvGraphicFramePr>
        <p:xfrm>
          <a:off x="47659" y="894206"/>
          <a:ext cx="8995518" cy="4783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5935"/>
                <a:gridCol w="7589583"/>
              </a:tblGrid>
              <a:tr h="36775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CONCEPTO</a:t>
                      </a:r>
                      <a:endParaRPr lang="es-ES" dirty="0">
                        <a:solidFill>
                          <a:srgbClr val="FFFFFF"/>
                        </a:solidFill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DEFINICI</a:t>
                      </a:r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ÓN</a:t>
                      </a:r>
                      <a:endParaRPr lang="es-ES" dirty="0">
                        <a:solidFill>
                          <a:srgbClr val="FFFFFF"/>
                        </a:solidFill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09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ACCI</a:t>
                      </a:r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ÓN</a:t>
                      </a:r>
                    </a:p>
                    <a:p>
                      <a:r>
                        <a:rPr lang="es-ES" sz="1400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(Conducta, comportamiento, relación social</a:t>
                      </a:r>
                      <a:endParaRPr lang="es-ES" sz="1400" dirty="0">
                        <a:solidFill>
                          <a:srgbClr val="FFFFFF"/>
                        </a:solidFill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Capacidad</a:t>
                      </a:r>
                      <a:r>
                        <a:rPr lang="es-ES" baseline="0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 de actores sociales, individuales, y colectivos en crear, actualizar y transformar su realidad. Influencia: </a:t>
                      </a:r>
                      <a:r>
                        <a:rPr lang="es-ES" dirty="0" err="1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Bourdieau</a:t>
                      </a:r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/</a:t>
                      </a:r>
                      <a:r>
                        <a:rPr lang="es-ES" dirty="0" err="1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Giddens</a:t>
                      </a:r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. Responde</a:t>
                      </a:r>
                      <a:r>
                        <a:rPr lang="es-ES" baseline="0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 a: p</a:t>
                      </a:r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asividad de los sujetos</a:t>
                      </a:r>
                      <a:r>
                        <a:rPr lang="es-ES" baseline="0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 en el </a:t>
                      </a:r>
                      <a:r>
                        <a:rPr lang="es-ES" baseline="0" dirty="0" err="1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adaptacionismo</a:t>
                      </a:r>
                      <a:r>
                        <a:rPr lang="es-ES" baseline="0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. Racionalidad liberal y formalista</a:t>
                      </a:r>
                      <a:endParaRPr lang="es-ES" dirty="0">
                        <a:solidFill>
                          <a:srgbClr val="FFFFFF"/>
                        </a:solidFill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919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SIGNIFICADO </a:t>
                      </a:r>
                      <a:endParaRPr lang="es-ES" dirty="0">
                        <a:solidFill>
                          <a:srgbClr val="FFFFFF"/>
                        </a:solidFill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Raz</a:t>
                      </a:r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ón, motivación o intencionalidad de la acción. Propósito/</a:t>
                      </a:r>
                      <a:r>
                        <a:rPr lang="es-ES" dirty="0" err="1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voluntad.Significado</a:t>
                      </a:r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 subjetivo en la cultura</a:t>
                      </a:r>
                      <a:r>
                        <a:rPr lang="es-ES" baseline="0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 material. Influencia: </a:t>
                      </a:r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Schopenhauer</a:t>
                      </a:r>
                      <a:r>
                        <a:rPr lang="es-ES" baseline="0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 (voluntad: representaci</a:t>
                      </a:r>
                      <a:r>
                        <a:rPr lang="es-ES" baseline="0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ón del mundo subjetivo). Responde a: s</a:t>
                      </a:r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uperar el c</a:t>
                      </a:r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ómo y</a:t>
                      </a:r>
                      <a:r>
                        <a:rPr lang="es-ES" baseline="0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 el cuándo, para acceder al porqué.</a:t>
                      </a:r>
                      <a:endParaRPr lang="es-ES" dirty="0">
                        <a:solidFill>
                          <a:srgbClr val="FFFFFF"/>
                        </a:solidFill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721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CONTEXTO</a:t>
                      </a:r>
                      <a:endParaRPr lang="es-ES" dirty="0">
                        <a:solidFill>
                          <a:srgbClr val="FFFFFF"/>
                        </a:solidFill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i="1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Estructura</a:t>
                      </a:r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 de significado que</a:t>
                      </a:r>
                      <a:r>
                        <a:rPr lang="es-ES" baseline="0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 permite interpretar a los objetos. Un significado es particular según su “contexto”. </a:t>
                      </a:r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Vuelta al particularismo, a las</a:t>
                      </a:r>
                      <a:r>
                        <a:rPr lang="es-ES" baseline="0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 escalas cortas -&gt;contra el marxismo y procesuales</a:t>
                      </a:r>
                      <a:endParaRPr lang="es-ES" dirty="0">
                        <a:solidFill>
                          <a:srgbClr val="FFFFFF"/>
                        </a:solidFill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721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ESTRUCTURA</a:t>
                      </a:r>
                      <a:endParaRPr lang="es-ES" dirty="0">
                        <a:solidFill>
                          <a:srgbClr val="FFFFFF"/>
                        </a:solidFill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Esquema</a:t>
                      </a:r>
                      <a:r>
                        <a:rPr lang="es-ES" baseline="0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 de organizaci</a:t>
                      </a:r>
                      <a:r>
                        <a:rPr lang="es-ES" baseline="0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ón subyacente. En lo simbólico alude a conjuntos organizados de semejanzas y diferencias. Define “restos de un código abstracto” insuficiente a la arqueología. Deben estudiarse  las ideas de los signos. </a:t>
                      </a:r>
                      <a:endParaRPr lang="es-ES" dirty="0">
                        <a:solidFill>
                          <a:srgbClr val="FFFFFF"/>
                        </a:solidFill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97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SIMBOLO</a:t>
                      </a:r>
                      <a:endParaRPr lang="es-ES" dirty="0">
                        <a:solidFill>
                          <a:srgbClr val="FFFFFF"/>
                        </a:solidFill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Signo con un significado arbitrario. Comparte propiedad con significado.</a:t>
                      </a:r>
                      <a:r>
                        <a:rPr lang="es-ES" baseline="0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 Signo puede ser a la vez:  signo, </a:t>
                      </a:r>
                      <a:r>
                        <a:rPr lang="es-ES" baseline="0" dirty="0" smtClean="0">
                          <a:solidFill>
                            <a:srgbClr val="FFFFFF"/>
                          </a:solidFill>
                          <a:latin typeface="Avenir Next Condensed Regular"/>
                          <a:cs typeface="Avenir Next Condensed Regular"/>
                        </a:rPr>
                        <a:t>ícono y símbolo -&gt; diferentes formas de representación. </a:t>
                      </a:r>
                      <a:endParaRPr lang="es-ES" dirty="0">
                        <a:solidFill>
                          <a:srgbClr val="FFFFFF"/>
                        </a:solidFill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659" y="27956"/>
            <a:ext cx="8995832" cy="790346"/>
          </a:xfrm>
          <a:solidFill>
            <a:srgbClr val="FF6600">
              <a:alpha val="63000"/>
            </a:srgbClr>
          </a:solidFill>
          <a:ln>
            <a:solidFill>
              <a:srgbClr val="FF6600"/>
            </a:solidFill>
          </a:ln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HODDER: </a:t>
            </a:r>
            <a:r>
              <a:rPr lang="es-ES" sz="4000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CONSECUENCIAS CONCEPTUALES</a:t>
            </a:r>
            <a:endParaRPr lang="es-ES" sz="4000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567759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Supuestos que debe asumir la propuesta </a:t>
            </a:r>
            <a:r>
              <a:rPr lang="es-ES" dirty="0" err="1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Hodderiana</a:t>
            </a:r>
            <a:r>
              <a:rPr lang="es-ES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: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Que </a:t>
            </a:r>
            <a:r>
              <a:rPr lang="es-ES" dirty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la cultura material, los objetos en contexto, “contiene” o “conserva” el significado.</a:t>
            </a:r>
            <a:endParaRPr lang="es-ES_tradnl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  <a:p>
            <a:pPr marL="285750" lvl="0" indent="-285750">
              <a:buFont typeface="Wingdings" charset="2"/>
              <a:buChar char="§"/>
            </a:pPr>
            <a:r>
              <a:rPr lang="es-ES" dirty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Que podemos leer o interpretar el significado, toda vez que como “humanos” compartimos unos “esquemas subyacentes comunes”.</a:t>
            </a:r>
            <a:endParaRPr lang="es-ES_tradnl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4308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 rot="16200000">
            <a:off x="-2862495" y="2862497"/>
            <a:ext cx="6858000" cy="11330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  <a:t>ARQUEOLOGIA PRAGM</a:t>
            </a:r>
            <a: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  <a:t>ÁTICA</a:t>
            </a:r>
          </a:p>
          <a:p>
            <a:r>
              <a:rPr lang="es-ES" kern="2800" dirty="0" smtClean="0">
                <a:latin typeface="Avenir Next Condensed Regular"/>
                <a:cs typeface="Avenir Next Condensed Regular"/>
              </a:rPr>
              <a:t>SEMIOTICA DE LA CULTURA MATERIAL</a:t>
            </a:r>
            <a:endParaRPr lang="es-ES" kern="2800" dirty="0">
              <a:latin typeface="Avenir Next Condensed Regular"/>
              <a:cs typeface="Avenir Next Condensed Regular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33008" y="4023941"/>
            <a:ext cx="7912770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PREUCEL: </a:t>
            </a:r>
            <a:r>
              <a:rPr lang="es-ES" dirty="0" smtClean="0">
                <a:latin typeface="Avenir Next Condensed Regular"/>
                <a:cs typeface="Avenir Next Condensed Regular"/>
              </a:rPr>
              <a:t>Semi</a:t>
            </a:r>
            <a:r>
              <a:rPr lang="es-ES" dirty="0" smtClean="0">
                <a:latin typeface="Avenir Next Condensed Regular"/>
                <a:cs typeface="Avenir Next Condensed Regular"/>
              </a:rPr>
              <a:t>óticas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sausserianas</a:t>
            </a:r>
            <a:r>
              <a:rPr lang="es-ES" dirty="0" smtClean="0">
                <a:latin typeface="Avenir Next Condensed Regular"/>
                <a:cs typeface="Avenir Next Condensed Regular"/>
              </a:rPr>
              <a:t> y post-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sausserianas</a:t>
            </a:r>
            <a:r>
              <a:rPr lang="es-ES" dirty="0" smtClean="0">
                <a:latin typeface="Avenir Next Condensed Regular"/>
                <a:cs typeface="Avenir Next Condensed Regular"/>
              </a:rPr>
              <a:t> -&gt; INCOMPLETAS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33011" y="110892"/>
            <a:ext cx="7912768" cy="1200329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CRITICA POS-ESTRUCTURAL A LA SEMIOTICA TRADICIONAL (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Faucault</a:t>
            </a:r>
            <a:r>
              <a:rPr lang="es-ES" dirty="0" smtClean="0">
                <a:latin typeface="Avenir Next Condensed Regular"/>
                <a:cs typeface="Avenir Next Condensed Regular"/>
              </a:rPr>
              <a:t>,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Derrida</a:t>
            </a:r>
            <a:r>
              <a:rPr lang="es-ES" dirty="0" smtClean="0">
                <a:latin typeface="Avenir Next Condensed Regular"/>
                <a:cs typeface="Avenir Next Condensed Regular"/>
              </a:rPr>
              <a:t>,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Bourdieau</a:t>
            </a:r>
            <a:r>
              <a:rPr lang="es-ES" dirty="0" smtClean="0">
                <a:latin typeface="Avenir Next Condensed Regular"/>
                <a:cs typeface="Avenir Next Condensed Regular"/>
              </a:rPr>
              <a:t>)</a:t>
            </a:r>
          </a:p>
          <a:p>
            <a:pPr marL="285750" indent="-285750"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Todo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pensmiento</a:t>
            </a:r>
            <a:r>
              <a:rPr lang="es-ES" dirty="0" smtClean="0">
                <a:latin typeface="Avenir Next Condensed Regular"/>
                <a:cs typeface="Avenir Next Condensed Regular"/>
              </a:rPr>
              <a:t> cient</a:t>
            </a:r>
            <a:r>
              <a:rPr lang="es-ES" dirty="0" smtClean="0">
                <a:latin typeface="Avenir Next Condensed Regular"/>
                <a:cs typeface="Avenir Next Condensed Regular"/>
              </a:rPr>
              <a:t>ífico es producto de su tiempo</a:t>
            </a:r>
          </a:p>
          <a:p>
            <a:pPr marL="285750" indent="-285750"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Los signos, si bien arbitrarios, participan de juegos de significado</a:t>
            </a:r>
          </a:p>
          <a:p>
            <a:pPr marL="285750" indent="-285750"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Se privilegió la estructura de los signos a </a:t>
            </a:r>
            <a:r>
              <a:rPr lang="es-ES" dirty="0" smtClean="0">
                <a:latin typeface="Avenir Next Condensed Regular"/>
                <a:cs typeface="Avenir Next Condensed Regular"/>
              </a:rPr>
              <a:t> costa de sus funciones pr</a:t>
            </a:r>
            <a:r>
              <a:rPr lang="es-ES" dirty="0" smtClean="0">
                <a:latin typeface="Avenir Next Condensed Regular"/>
                <a:cs typeface="Avenir Next Condensed Regular"/>
              </a:rPr>
              <a:t>ácticas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17193"/>
              </p:ext>
            </p:extLst>
          </p:nvPr>
        </p:nvGraphicFramePr>
        <p:xfrm>
          <a:off x="1133010" y="1420853"/>
          <a:ext cx="7912768" cy="249285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53329"/>
                <a:gridCol w="4559439"/>
              </a:tblGrid>
              <a:tr h="33958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Condensed Regular"/>
                          <a:ea typeface="+mn-ea"/>
                          <a:cs typeface="Avenir Next Condensed Regular"/>
                        </a:rPr>
                        <a:t>CRITICA ARQUEOLÓGICA A LA SEMIOLOGÍA SAUSSERIANA</a:t>
                      </a: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80">
                <a:tc>
                  <a:txBody>
                    <a:bodyPr/>
                    <a:lstStyle/>
                    <a:p>
                      <a:pPr algn="l"/>
                      <a:r>
                        <a:rPr lang="es-ES" sz="1700" dirty="0" smtClean="0">
                          <a:latin typeface="Avenir Next Condensed Regular"/>
                          <a:cs typeface="Avenir Next Condensed Regular"/>
                        </a:rPr>
                        <a:t>LENGUAJE</a:t>
                      </a:r>
                      <a:endParaRPr lang="es-ES" sz="1700" dirty="0"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smtClean="0">
                          <a:latin typeface="Avenir Next Condensed Regular"/>
                          <a:cs typeface="Avenir Next Condensed Regular"/>
                        </a:rPr>
                        <a:t>CULTURA MATERIAL-Texto (discurso en </a:t>
                      </a:r>
                      <a:r>
                        <a:rPr lang="es-ES" sz="1700" dirty="0" err="1" smtClean="0">
                          <a:latin typeface="Avenir Next Condensed Regular"/>
                          <a:cs typeface="Avenir Next Condensed Regular"/>
                        </a:rPr>
                        <a:t>Ricoeur</a:t>
                      </a:r>
                      <a:r>
                        <a:rPr lang="es-ES" sz="1700" dirty="0" smtClean="0">
                          <a:latin typeface="Avenir Next Condensed Regular"/>
                          <a:cs typeface="Avenir Next Condensed Regular"/>
                        </a:rPr>
                        <a:t>)</a:t>
                      </a:r>
                      <a:endParaRPr lang="es-ES" sz="1700" dirty="0"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80">
                <a:tc>
                  <a:txBody>
                    <a:bodyPr/>
                    <a:lstStyle/>
                    <a:p>
                      <a:r>
                        <a:rPr lang="es-ES" sz="1700" dirty="0" smtClean="0">
                          <a:latin typeface="Avenir Next Condensed Regular"/>
                          <a:cs typeface="Avenir Next Condensed Regular"/>
                        </a:rPr>
                        <a:t>Convencional</a:t>
                      </a:r>
                      <a:endParaRPr lang="es-ES" sz="1700" dirty="0"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smtClean="0">
                          <a:latin typeface="Avenir Next Condensed Regular"/>
                          <a:cs typeface="Avenir Next Condensed Regular"/>
                        </a:rPr>
                        <a:t>Menos</a:t>
                      </a:r>
                      <a:r>
                        <a:rPr lang="es-ES" sz="1700" baseline="0" dirty="0" smtClean="0">
                          <a:latin typeface="Avenir Next Condensed Regular"/>
                          <a:cs typeface="Avenir Next Condensed Regular"/>
                        </a:rPr>
                        <a:t> arbitraria: polivalencia, polisemia y </a:t>
                      </a:r>
                      <a:r>
                        <a:rPr lang="es-ES" sz="1700" baseline="0" dirty="0" err="1" smtClean="0">
                          <a:latin typeface="Avenir Next Condensed Regular"/>
                          <a:cs typeface="Avenir Next Condensed Regular"/>
                        </a:rPr>
                        <a:t>ambig</a:t>
                      </a:r>
                      <a:r>
                        <a:rPr lang="es-ES" sz="1700" baseline="0" dirty="0" err="1" smtClean="0">
                          <a:latin typeface="Avenir Next Condensed Regular"/>
                          <a:cs typeface="Avenir Next Condensed Regular"/>
                        </a:rPr>
                        <a:t>ïuedad</a:t>
                      </a:r>
                      <a:endParaRPr lang="es-ES" sz="1700" dirty="0"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80">
                <a:tc>
                  <a:txBody>
                    <a:bodyPr/>
                    <a:lstStyle/>
                    <a:p>
                      <a:r>
                        <a:rPr lang="es-ES" sz="1700" dirty="0" smtClean="0">
                          <a:latin typeface="Avenir Next Condensed Regular"/>
                          <a:cs typeface="Avenir Next Condensed Regular"/>
                        </a:rPr>
                        <a:t>General-fuera</a:t>
                      </a:r>
                      <a:r>
                        <a:rPr lang="es-ES" sz="1700" baseline="0" dirty="0" smtClean="0">
                          <a:latin typeface="Avenir Next Condensed Regular"/>
                          <a:cs typeface="Avenir Next Condensed Regular"/>
                        </a:rPr>
                        <a:t> de tiempo</a:t>
                      </a:r>
                      <a:endParaRPr lang="es-ES" sz="1700" dirty="0"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smtClean="0">
                          <a:latin typeface="Avenir Next Condensed Regular"/>
                          <a:cs typeface="Avenir Next Condensed Regular"/>
                        </a:rPr>
                        <a:t>Temporal y presente</a:t>
                      </a:r>
                      <a:endParaRPr lang="es-ES" sz="1700" dirty="0"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80">
                <a:tc>
                  <a:txBody>
                    <a:bodyPr/>
                    <a:lstStyle/>
                    <a:p>
                      <a:r>
                        <a:rPr lang="es-ES" sz="1700" dirty="0" smtClean="0">
                          <a:latin typeface="Avenir Next Condensed Regular"/>
                          <a:cs typeface="Avenir Next Condensed Regular"/>
                        </a:rPr>
                        <a:t>Deriva de un sistema: lengua</a:t>
                      </a:r>
                      <a:endParaRPr lang="es-ES" sz="1700" dirty="0"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smtClean="0">
                          <a:latin typeface="Avenir Next Condensed Regular"/>
                          <a:cs typeface="Avenir Next Condensed Regular"/>
                        </a:rPr>
                        <a:t>Proviene de un hablante</a:t>
                      </a:r>
                      <a:endParaRPr lang="es-ES" sz="1700" dirty="0"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33">
                <a:tc>
                  <a:txBody>
                    <a:bodyPr/>
                    <a:lstStyle/>
                    <a:p>
                      <a:r>
                        <a:rPr lang="es-ES" sz="1700" dirty="0" smtClean="0">
                          <a:latin typeface="Avenir Next Condensed Regular"/>
                          <a:cs typeface="Avenir Next Condensed Regular"/>
                        </a:rPr>
                        <a:t>Conjunto de diferencias</a:t>
                      </a:r>
                      <a:r>
                        <a:rPr lang="es-ES" sz="1700" baseline="0" dirty="0" smtClean="0">
                          <a:latin typeface="Avenir Next Condensed Regular"/>
                          <a:cs typeface="Avenir Next Condensed Regular"/>
                        </a:rPr>
                        <a:t> convencionales</a:t>
                      </a:r>
                      <a:endParaRPr lang="es-ES" sz="1700" dirty="0"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smtClean="0">
                          <a:latin typeface="Avenir Next Condensed Regular"/>
                          <a:cs typeface="Avenir Next Condensed Regular"/>
                        </a:rPr>
                        <a:t>Refiere a una práctica</a:t>
                      </a:r>
                      <a:endParaRPr lang="es-ES" sz="1700" dirty="0"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80">
                <a:tc>
                  <a:txBody>
                    <a:bodyPr/>
                    <a:lstStyle/>
                    <a:p>
                      <a:r>
                        <a:rPr lang="es-ES" sz="1700" dirty="0" smtClean="0">
                          <a:latin typeface="Avenir Next Condensed Regular"/>
                          <a:cs typeface="Avenir Next Condensed Regular"/>
                        </a:rPr>
                        <a:t>Condición para la comunicación </a:t>
                      </a:r>
                      <a:endParaRPr lang="es-ES" sz="1700" dirty="0"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smtClean="0">
                          <a:latin typeface="Avenir Next Condensed Regular"/>
                          <a:cs typeface="Avenir Next Condensed Regular"/>
                        </a:rPr>
                        <a:t>Comunica a alguien</a:t>
                      </a:r>
                      <a:endParaRPr lang="es-ES" sz="1700" dirty="0">
                        <a:latin typeface="Avenir Next Condensed Regular"/>
                        <a:cs typeface="Avenir Next Condensed Regular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1133006" y="3027477"/>
            <a:ext cx="7912771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 DEFINICION DE SEMIOTICA EST</a:t>
            </a:r>
            <a:r>
              <a:rPr lang="es-ES_tradnl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ÁNDAR (SAUSSIERE)</a:t>
            </a:r>
            <a:endParaRPr lang="es-ES_tradnl" dirty="0" smtClean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  <a:p>
            <a:r>
              <a:rPr lang="es-ES_tradnl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“Ciencia que estudia la vida de los signos en el seno de la vida social, identifica los signos y las leyes que los gobiernan..."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pic>
        <p:nvPicPr>
          <p:cNvPr id="20" name="Imagen 19" descr="Captura de pantalla 2016-11-08 a las 18.22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11" y="4461961"/>
            <a:ext cx="8010994" cy="23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chemeClr val="accent6">
                  <a:shade val="51000"/>
                  <a:satMod val="130000"/>
                  <a:alpha val="53000"/>
                </a:schemeClr>
              </a:gs>
              <a:gs pos="80000">
                <a:schemeClr val="accent6">
                  <a:shade val="93000"/>
                  <a:satMod val="130000"/>
                  <a:alpha val="53000"/>
                </a:schemeClr>
              </a:gs>
              <a:gs pos="100000">
                <a:schemeClr val="accent6">
                  <a:shade val="94000"/>
                  <a:satMod val="135000"/>
                  <a:alpha val="5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smtClean="0">
                <a:latin typeface="Avenir Book"/>
                <a:cs typeface="Avenir Book"/>
              </a:rPr>
              <a:t>PRINCIPALES PROPUESTAS DE LA </a:t>
            </a:r>
            <a:r>
              <a:rPr lang="es-ES" dirty="0" smtClean="0">
                <a:latin typeface="Avenir Next Condensed Regular"/>
                <a:cs typeface="Avenir Next Condensed Regular"/>
              </a:rPr>
              <a:t>ARQUEOLOG</a:t>
            </a:r>
            <a:r>
              <a:rPr lang="es-ES" dirty="0" smtClean="0">
                <a:latin typeface="Avenir Next Condensed Regular"/>
                <a:cs typeface="Avenir Next Condensed Regular"/>
              </a:rPr>
              <a:t>ÍA PRAGMÁTICA O SEMIOTICA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53088"/>
            <a:ext cx="4486339" cy="2656785"/>
          </a:xfrm>
          <a:ln>
            <a:solidFill>
              <a:srgbClr val="FF6600"/>
            </a:solidFill>
          </a:ln>
        </p:spPr>
        <p:txBody>
          <a:bodyPr>
            <a:normAutofit/>
          </a:bodyPr>
          <a:lstStyle/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Idea tr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íadica en antropología: análisis semiótico de las relaciones extra-lingüísticas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Razonamiento: </a:t>
            </a:r>
          </a:p>
          <a:p>
            <a:pPr marL="514350" indent="-514350">
              <a:buClr>
                <a:srgbClr val="FF6600"/>
              </a:buClr>
              <a:buAutoNum type="alphaLcParenR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Signo no es convencional (como en el lenguaje)</a:t>
            </a:r>
          </a:p>
          <a:p>
            <a:pPr marL="514350" indent="-514350">
              <a:buClr>
                <a:srgbClr val="FF6600"/>
              </a:buClr>
              <a:buAutoNum type="alphaLcParenR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Icónico, índice, simbólico: jerarquía de arbitrariedad</a:t>
            </a:r>
          </a:p>
          <a:p>
            <a:pPr marL="514350" indent="-514350">
              <a:buClr>
                <a:srgbClr val="FF6600"/>
              </a:buClr>
              <a:buAutoNum type="alphaLcParenR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Contigüidad entre Significante (signo), el referente (el objeto) y </a:t>
            </a:r>
            <a:r>
              <a:rPr lang="es-ES" sz="1800" dirty="0" smtClean="0">
                <a:latin typeface="Avenir Next Condensed Regular"/>
                <a:cs typeface="Avenir Next Condensed Regular"/>
              </a:rPr>
              <a:t>quien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 interpreta (sujeto)</a:t>
            </a:r>
          </a:p>
          <a:p>
            <a:pPr marL="514350" indent="-514350">
              <a:buClr>
                <a:srgbClr val="FF6600"/>
              </a:buClr>
              <a:buAutoNum type="alphaLcParenR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Significado no sólo reside en el discurso que se refiere al objeto, sino en el uso. </a:t>
            </a:r>
            <a:endParaRPr lang="es-ES" sz="1600" dirty="0">
              <a:latin typeface="Avenir Next Condensed Regular"/>
              <a:cs typeface="Avenir Next Condensed Regular"/>
            </a:endParaRPr>
          </a:p>
        </p:txBody>
      </p:sp>
      <p:pic>
        <p:nvPicPr>
          <p:cNvPr id="4" name="Imagen 3" descr="Captura de pantalla 2014-05-27 a la(s)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39" y="1153088"/>
            <a:ext cx="4657661" cy="21637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4486339" y="3251683"/>
            <a:ext cx="4657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1600" i="1" dirty="0" smtClean="0">
                <a:effectLst/>
                <a:latin typeface="Avenir Next Condensed Regular"/>
                <a:ea typeface="MS Mincho"/>
                <a:cs typeface="Avenir Next Condensed Regular"/>
              </a:rPr>
              <a:t>Figura 5.1. Relaciones entre el objeto y el signo en los modelos de Pierce y Saussure. Tomado de </a:t>
            </a:r>
            <a:r>
              <a:rPr lang="es-ES" sz="1600" i="1" dirty="0" err="1" smtClean="0">
                <a:effectLst/>
                <a:latin typeface="Avenir Next Condensed Regular"/>
                <a:ea typeface="MS Mincho"/>
                <a:cs typeface="Avenir Next Condensed Regular"/>
              </a:rPr>
              <a:t>Preucel</a:t>
            </a:r>
            <a:r>
              <a:rPr lang="es-ES" sz="1600" i="1" dirty="0" smtClean="0">
                <a:effectLst/>
                <a:latin typeface="Avenir Next Condensed Regular"/>
                <a:ea typeface="MS Mincho"/>
                <a:cs typeface="Avenir Next Condensed Regular"/>
              </a:rPr>
              <a:t> &amp; Bauer 2001: fig. 4, referido a los análisis cerámicos de </a:t>
            </a:r>
            <a:r>
              <a:rPr lang="es-ES" sz="1600" i="1" dirty="0" err="1" smtClean="0">
                <a:effectLst/>
                <a:latin typeface="Avenir Next Condensed Regular"/>
                <a:ea typeface="MS Mincho"/>
                <a:cs typeface="Avenir Next Condensed Regular"/>
              </a:rPr>
              <a:t>Parmentier</a:t>
            </a:r>
            <a:r>
              <a:rPr lang="es-ES" sz="1600" i="1" dirty="0" smtClean="0">
                <a:effectLst/>
                <a:latin typeface="Avenir Next Condensed Regular"/>
                <a:ea typeface="MS Mincho"/>
                <a:cs typeface="Avenir Next Condensed Regular"/>
              </a:rPr>
              <a:t> (1997). </a:t>
            </a:r>
            <a:endParaRPr lang="es-ES_tradnl" sz="1600" dirty="0" smtClean="0">
              <a:effectLst/>
              <a:latin typeface="Avenir Next Condensed Regular"/>
              <a:cs typeface="Avenir Next Condensed Regular"/>
            </a:endParaRPr>
          </a:p>
        </p:txBody>
      </p:sp>
      <p:pic>
        <p:nvPicPr>
          <p:cNvPr id="7" name="Imagen 6" descr="Captura de pantalla 2016-11-08 a las 18.34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9" y="4082681"/>
            <a:ext cx="4657661" cy="2775320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0" y="4047420"/>
            <a:ext cx="4486339" cy="2798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6600"/>
              </a:buClr>
              <a:buFont typeface="Wingdings" charset="2"/>
              <a:buChar char="§"/>
            </a:pP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0" y="3854032"/>
            <a:ext cx="4486339" cy="2991914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6600"/>
              </a:buClr>
              <a:buNone/>
            </a:pPr>
            <a:r>
              <a:rPr lang="es-ES" sz="2800" dirty="0" smtClean="0">
                <a:latin typeface="Avenir Next Condensed Regular"/>
                <a:cs typeface="Avenir Next Condensed Regular"/>
              </a:rPr>
              <a:t>La importancia del interpretante 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(quien crea el signo al observar la relaci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ón signo-objeto)</a:t>
            </a:r>
            <a:endParaRPr lang="es-ES" sz="1600" dirty="0" smtClean="0">
              <a:latin typeface="Avenir Next Condensed Regular"/>
              <a:cs typeface="Avenir Next Condensed Regular"/>
            </a:endParaRP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s-ES" sz="2800" dirty="0" smtClean="0">
                <a:latin typeface="Avenir Next Condensed Regular"/>
                <a:cs typeface="Avenir Next Condensed Regular"/>
              </a:rPr>
              <a:t>Arqueólogo/a: teor</a:t>
            </a:r>
            <a:r>
              <a:rPr lang="es-ES" sz="2800" dirty="0" smtClean="0">
                <a:latin typeface="Avenir Next Condensed Regular"/>
                <a:cs typeface="Avenir Next Condensed Regular"/>
              </a:rPr>
              <a:t>ía del conocimiento en arqueología</a:t>
            </a:r>
            <a:endParaRPr lang="es-ES" sz="2800" dirty="0" smtClean="0">
              <a:latin typeface="Avenir Next Condensed Regular"/>
              <a:cs typeface="Avenir Next Condensed Regular"/>
            </a:endParaRP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s-ES" sz="2800" dirty="0" smtClean="0">
                <a:latin typeface="Avenir Next Condensed Regular"/>
                <a:cs typeface="Avenir Next Condensed Regular"/>
              </a:rPr>
              <a:t>Int</a:t>
            </a:r>
            <a:r>
              <a:rPr lang="es-ES" sz="2800" dirty="0" smtClean="0">
                <a:latin typeface="Avenir Next Condensed Regular"/>
                <a:cs typeface="Avenir Next Condensed Regular"/>
              </a:rPr>
              <a:t>érprete desaparecido/a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s-ES" sz="2800" dirty="0" smtClean="0">
                <a:latin typeface="Avenir Next Condensed Regular"/>
                <a:cs typeface="Avenir Next Condensed Regular"/>
              </a:rPr>
              <a:t>Cómo caracteriza la relación Objeto-signo? 3 formas.</a:t>
            </a:r>
          </a:p>
          <a:p>
            <a:pPr marL="514350" indent="-514350">
              <a:buClr>
                <a:srgbClr val="FF6600"/>
              </a:buClr>
              <a:buAutoNum type="alphaLcParenR"/>
            </a:pPr>
            <a:r>
              <a:rPr lang="es-ES" sz="2800" i="1" dirty="0" err="1" smtClean="0">
                <a:latin typeface="Avenir Next Condensed Regular"/>
                <a:cs typeface="Avenir Next Condensed Regular"/>
              </a:rPr>
              <a:t>Rhema</a:t>
            </a:r>
            <a:r>
              <a:rPr lang="es-ES" sz="2800" dirty="0" smtClean="0">
                <a:latin typeface="Avenir Next Condensed Regular"/>
                <a:cs typeface="Avenir Next Condensed Regular"/>
              </a:rPr>
              <a:t>: añadiendo información adicional</a:t>
            </a:r>
          </a:p>
          <a:p>
            <a:pPr marL="514350" indent="-514350">
              <a:buClr>
                <a:srgbClr val="FF6600"/>
              </a:buClr>
              <a:buAutoNum type="alphaLcParenR"/>
            </a:pPr>
            <a:r>
              <a:rPr lang="es-ES" sz="2800" i="1" dirty="0" smtClean="0">
                <a:latin typeface="Avenir Next Condensed Regular"/>
                <a:cs typeface="Avenir Next Condensed Regular"/>
              </a:rPr>
              <a:t>Dicente</a:t>
            </a:r>
            <a:r>
              <a:rPr lang="es-ES" sz="2800" dirty="0" smtClean="0">
                <a:latin typeface="Avenir Next Condensed Regular"/>
                <a:cs typeface="Avenir Next Condensed Regular"/>
              </a:rPr>
              <a:t>: signo posee una relación real con su objeto</a:t>
            </a:r>
          </a:p>
          <a:p>
            <a:pPr marL="514350" indent="-514350">
              <a:buClr>
                <a:srgbClr val="FF6600"/>
              </a:buClr>
              <a:buAutoNum type="alphaLcParenR"/>
            </a:pPr>
            <a:r>
              <a:rPr lang="es-ES" sz="2800" i="1" dirty="0">
                <a:latin typeface="Avenir Next Condensed Regular"/>
                <a:cs typeface="Avenir Next Condensed Regular"/>
              </a:rPr>
              <a:t>A</a:t>
            </a:r>
            <a:r>
              <a:rPr lang="es-ES" sz="2800" i="1" dirty="0" smtClean="0">
                <a:latin typeface="Avenir Next Condensed Regular"/>
                <a:cs typeface="Avenir Next Condensed Regular"/>
              </a:rPr>
              <a:t>rgumento</a:t>
            </a:r>
            <a:r>
              <a:rPr lang="es-ES" sz="2800" dirty="0" smtClean="0">
                <a:latin typeface="Avenir Next Condensed Regular"/>
                <a:cs typeface="Avenir Next Condensed Regular"/>
              </a:rPr>
              <a:t>:</a:t>
            </a:r>
            <a:r>
              <a:rPr lang="es-ES" sz="2800" i="1" dirty="0" smtClean="0">
                <a:latin typeface="Avenir Next Condensed Regular"/>
                <a:cs typeface="Avenir Next Condensed Regular"/>
              </a:rPr>
              <a:t> </a:t>
            </a:r>
            <a:r>
              <a:rPr lang="es-ES" sz="2800" dirty="0" smtClean="0">
                <a:latin typeface="Avenir Next Condensed Regular"/>
                <a:cs typeface="Avenir Next Condensed Regular"/>
              </a:rPr>
              <a:t>signo como símbolo (norma o ley que media entre signo y objeto)</a:t>
            </a:r>
          </a:p>
          <a:p>
            <a:pPr marL="514350" indent="-514350">
              <a:buClr>
                <a:srgbClr val="FF6600"/>
              </a:buClr>
              <a:buAutoNum type="alphaLcParenR"/>
            </a:pPr>
            <a:endParaRPr lang="es-ES" sz="2800" dirty="0" smtClean="0">
              <a:latin typeface="Avenir Next Condensed Regular"/>
              <a:cs typeface="Avenir Next Condensed Regular"/>
            </a:endParaRPr>
          </a:p>
          <a:p>
            <a:pPr>
              <a:buClr>
                <a:srgbClr val="FF6600"/>
              </a:buClr>
              <a:buFont typeface="Wingdings" charset="2"/>
              <a:buChar char="§"/>
            </a:pPr>
            <a:endParaRPr lang="es-ES" sz="2800" dirty="0"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3074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417638"/>
            <a:ext cx="5485206" cy="4566695"/>
          </a:xfrm>
        </p:spPr>
        <p:txBody>
          <a:bodyPr>
            <a:normAutofit fontScale="47500" lnSpcReduction="20000"/>
          </a:bodyPr>
          <a:lstStyle/>
          <a:p>
            <a:pPr algn="just">
              <a:buClr>
                <a:srgbClr val="FF6600"/>
              </a:buClr>
              <a:buFont typeface="Wingdings" charset="2"/>
              <a:buChar char="u"/>
            </a:pPr>
            <a:r>
              <a:rPr lang="es-ES" dirty="0" smtClean="0">
                <a:latin typeface="Avenir Next Condensed Regular"/>
                <a:cs typeface="Avenir Next Condensed Regular"/>
              </a:rPr>
              <a:t>MECANISMOS DE APLICACI</a:t>
            </a:r>
            <a:r>
              <a:rPr lang="es-ES" dirty="0" smtClean="0">
                <a:latin typeface="Avenir Next Condensed Regular"/>
                <a:cs typeface="Avenir Next Condensed Regular"/>
              </a:rPr>
              <a:t>ÓN DE UNA SEMIOLOGÍA ARQUEOLÓGICA</a:t>
            </a:r>
          </a:p>
          <a:p>
            <a:pPr algn="just">
              <a:buClr>
                <a:srgbClr val="FF6600"/>
              </a:buClr>
              <a:buFont typeface="Wingdings" charset="2"/>
              <a:buChar char="u"/>
            </a:pPr>
            <a:endParaRPr lang="es-ES" dirty="0" smtClean="0">
              <a:latin typeface="Avenir Next Condensed Regular"/>
              <a:cs typeface="Avenir Next Condensed Regular"/>
            </a:endParaRPr>
          </a:p>
          <a:p>
            <a:pPr marL="514350" indent="-514350" algn="just">
              <a:buClr>
                <a:srgbClr val="FF6600"/>
              </a:buClr>
              <a:buAutoNum type="arabicPeriod"/>
            </a:pPr>
            <a:r>
              <a:rPr lang="es-ES" dirty="0" smtClean="0">
                <a:latin typeface="Avenir Next Condensed Regular"/>
                <a:cs typeface="Avenir Next Condensed Regular"/>
              </a:rPr>
              <a:t>ARQUEÓLOGAS/OS-INTERPRETES: Postura crítica de cómo los signos-objetos guían y limitan las interpretaciones</a:t>
            </a:r>
          </a:p>
          <a:p>
            <a:pPr marL="514350" indent="-514350" algn="just">
              <a:buClr>
                <a:srgbClr val="FF6600"/>
              </a:buClr>
              <a:buAutoNum type="arabicPeriod"/>
            </a:pPr>
            <a:endParaRPr lang="es-ES" dirty="0" smtClean="0">
              <a:latin typeface="Avenir Next Condensed Regular"/>
              <a:cs typeface="Avenir Next Condensed Regular"/>
            </a:endParaRPr>
          </a:p>
          <a:p>
            <a:pPr marL="514350" indent="-514350" algn="just">
              <a:buClr>
                <a:srgbClr val="FF6600"/>
              </a:buClr>
              <a:buAutoNum type="arabicPeriod"/>
            </a:pPr>
            <a:r>
              <a:rPr lang="es-ES" dirty="0" smtClean="0">
                <a:latin typeface="Avenir Next Condensed Regular"/>
                <a:cs typeface="Avenir Next Condensed Regular"/>
              </a:rPr>
              <a:t>Sensibilidad MULTIMODAL: Postura interpretativa, signos varios significados</a:t>
            </a:r>
          </a:p>
          <a:p>
            <a:pPr marL="514350" indent="-514350" algn="just">
              <a:buClr>
                <a:srgbClr val="FF6600"/>
              </a:buClr>
              <a:buAutoNum type="arabicPeriod"/>
            </a:pPr>
            <a:endParaRPr lang="es-ES" dirty="0" smtClean="0">
              <a:latin typeface="Avenir Next Condensed Regular"/>
              <a:cs typeface="Avenir Next Condensed Regular"/>
            </a:endParaRPr>
          </a:p>
          <a:p>
            <a:pPr algn="just">
              <a:buClr>
                <a:srgbClr val="FF6600"/>
              </a:buClr>
              <a:buFont typeface="Wingdings" charset="2"/>
              <a:buChar char="u"/>
            </a:pPr>
            <a:r>
              <a:rPr lang="es-ES" sz="3800" dirty="0" smtClean="0">
                <a:latin typeface="Avenir Next Condensed Regular"/>
                <a:cs typeface="Avenir Next Condensed Regular"/>
              </a:rPr>
              <a:t>Fenomenología, arqueología experimental, cambios de larga duración-&gt; inferencia de la acción social como resultado de cadenas de significaciones.</a:t>
            </a:r>
          </a:p>
          <a:p>
            <a:pPr algn="just">
              <a:buClr>
                <a:srgbClr val="FF6600"/>
              </a:buClr>
              <a:buFont typeface="Wingdings" charset="2"/>
              <a:buChar char="u"/>
            </a:pPr>
            <a:endParaRPr lang="es-ES" sz="3800" dirty="0" smtClean="0">
              <a:latin typeface="Avenir Next Condensed Regular"/>
              <a:cs typeface="Avenir Next Condensed Regular"/>
            </a:endParaRPr>
          </a:p>
          <a:p>
            <a:pPr algn="just">
              <a:buClr>
                <a:srgbClr val="FF6600"/>
              </a:buClr>
              <a:buFont typeface="Wingdings" charset="2"/>
              <a:buChar char="u"/>
            </a:pPr>
            <a:r>
              <a:rPr lang="es-ES" sz="3800" dirty="0" smtClean="0">
                <a:latin typeface="Avenir Next Condensed Regular"/>
                <a:cs typeface="Avenir Next Condensed Regular"/>
              </a:rPr>
              <a:t>Arqueología pragmática: marco de ordenamiento-&gt; respuesta al </a:t>
            </a:r>
            <a:r>
              <a:rPr lang="es-ES" sz="3800" dirty="0" err="1" smtClean="0">
                <a:latin typeface="Avenir Next Condensed Regular"/>
                <a:cs typeface="Avenir Next Condensed Regular"/>
              </a:rPr>
              <a:t>hiper</a:t>
            </a:r>
            <a:r>
              <a:rPr lang="es-ES" sz="3800" dirty="0" smtClean="0">
                <a:latin typeface="Avenir Next Condensed Regular"/>
                <a:cs typeface="Avenir Next Condensed Regular"/>
              </a:rPr>
              <a:t>-relativismo</a:t>
            </a:r>
          </a:p>
          <a:p>
            <a:pPr algn="just">
              <a:buClr>
                <a:srgbClr val="FF6600"/>
              </a:buClr>
              <a:buFont typeface="Wingdings" charset="2"/>
              <a:buChar char="u"/>
            </a:pPr>
            <a:endParaRPr lang="es-ES" sz="3800" dirty="0" smtClean="0">
              <a:latin typeface="Avenir Next Condensed Regular"/>
              <a:cs typeface="Avenir Next Condensed Regular"/>
            </a:endParaRPr>
          </a:p>
          <a:p>
            <a:pPr algn="just">
              <a:buClr>
                <a:srgbClr val="FF6600"/>
              </a:buClr>
              <a:buFont typeface="Wingdings" charset="2"/>
              <a:buChar char="u"/>
            </a:pPr>
            <a:r>
              <a:rPr lang="es-ES" sz="3800" dirty="0" smtClean="0">
                <a:latin typeface="Avenir Next Condensed Regular"/>
                <a:cs typeface="Avenir Next Condensed Regular"/>
              </a:rPr>
              <a:t>Busca </a:t>
            </a:r>
            <a:r>
              <a:rPr lang="es-ES" sz="3800" dirty="0" err="1" smtClean="0">
                <a:latin typeface="Avenir Next Condensed Regular"/>
                <a:cs typeface="Avenir Next Condensed Regular"/>
              </a:rPr>
              <a:t>contruibui</a:t>
            </a:r>
            <a:r>
              <a:rPr lang="es-ES" sz="3800" dirty="0" smtClean="0">
                <a:latin typeface="Avenir Next Condensed Regular"/>
                <a:cs typeface="Avenir Next Condensed Regular"/>
              </a:rPr>
              <a:t> a los discursos contemporáneas sobre pragmática cultural. </a:t>
            </a:r>
          </a:p>
          <a:p>
            <a:pPr algn="just">
              <a:buClr>
                <a:srgbClr val="FF6600"/>
              </a:buClr>
              <a:buFont typeface="Wingdings" charset="2"/>
              <a:buChar char="u"/>
            </a:pPr>
            <a:r>
              <a:rPr lang="es-ES" sz="3800" dirty="0" smtClean="0">
                <a:latin typeface="Avenir Next Condensed Regular"/>
                <a:cs typeface="Avenir Next Condensed Regular"/>
              </a:rPr>
              <a:t>Desarrollo histórico de la cadena semiótica. </a:t>
            </a:r>
            <a:endParaRPr lang="es-ES" sz="3800" dirty="0">
              <a:latin typeface="Avenir Next Condensed Regular"/>
              <a:cs typeface="Avenir Next Condensed Regular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accent6">
                  <a:shade val="51000"/>
                  <a:satMod val="130000"/>
                  <a:alpha val="53000"/>
                </a:schemeClr>
              </a:gs>
              <a:gs pos="80000">
                <a:schemeClr val="accent6">
                  <a:shade val="93000"/>
                  <a:satMod val="130000"/>
                  <a:alpha val="53000"/>
                </a:schemeClr>
              </a:gs>
              <a:gs pos="100000">
                <a:schemeClr val="accent6">
                  <a:shade val="94000"/>
                  <a:satMod val="135000"/>
                  <a:alpha val="5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smtClean="0">
                <a:latin typeface="Avenir Book"/>
                <a:cs typeface="Avenir Book"/>
              </a:rPr>
              <a:t>CONSECUENCIAS METODOL</a:t>
            </a:r>
            <a:r>
              <a:rPr lang="es-ES" dirty="0" smtClean="0">
                <a:latin typeface="Avenir Book"/>
                <a:cs typeface="Avenir Book"/>
              </a:rPr>
              <a:t>ÓGICAS </a:t>
            </a:r>
            <a:r>
              <a:rPr lang="es-ES" dirty="0" smtClean="0">
                <a:latin typeface="Avenir Next Condensed Regular"/>
                <a:cs typeface="Avenir Next Condensed Regular"/>
              </a:rPr>
              <a:t>ARQUEOLOG</a:t>
            </a:r>
            <a:r>
              <a:rPr lang="es-ES" dirty="0" smtClean="0">
                <a:latin typeface="Avenir Next Condensed Regular"/>
                <a:cs typeface="Avenir Next Condensed Regular"/>
              </a:rPr>
              <a:t>ÍA PRAGMÁTICA O SEMIOTICA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pic>
        <p:nvPicPr>
          <p:cNvPr id="6" name="Imagen 5" descr="Captura de pantalla 2016-11-08 a las 18.59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06" y="1417638"/>
            <a:ext cx="3658793" cy="54403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5799667"/>
            <a:ext cx="522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Problemas: 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Interpretante, idea de individuo moderno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Significado como supuesto de las relaciones sociales.</a:t>
            </a:r>
            <a:endParaRPr lang="es-ES" dirty="0">
              <a:solidFill>
                <a:srgbClr val="FF6600"/>
              </a:solidFill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4605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82442" y="1228892"/>
            <a:ext cx="8972468" cy="54861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43" y="82773"/>
            <a:ext cx="8972469" cy="1143000"/>
          </a:xfrm>
          <a:solidFill>
            <a:srgbClr val="FF0000">
              <a:alpha val="50000"/>
            </a:srgb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venir Book"/>
                <a:cs typeface="Avenir Book"/>
              </a:rPr>
              <a:t>ARQUEOLOGIA DEL </a:t>
            </a:r>
            <a:r>
              <a:rPr lang="es-ES" dirty="0" smtClean="0">
                <a:latin typeface="Avenir Book"/>
                <a:cs typeface="Avenir Book"/>
              </a:rPr>
              <a:t>PODER</a:t>
            </a:r>
            <a:br>
              <a:rPr lang="es-ES" dirty="0" smtClean="0">
                <a:latin typeface="Avenir Book"/>
                <a:cs typeface="Avenir Book"/>
              </a:rPr>
            </a:br>
            <a:r>
              <a:rPr lang="es-ES" dirty="0" smtClean="0">
                <a:latin typeface="Avenir Next Condensed Regular"/>
                <a:cs typeface="Avenir Next Condensed Regular"/>
              </a:rPr>
              <a:t>IDEOLOG</a:t>
            </a:r>
            <a:r>
              <a:rPr lang="es-ES" dirty="0" smtClean="0">
                <a:latin typeface="Avenir Next Condensed Regular"/>
                <a:cs typeface="Avenir Next Condensed Regular"/>
              </a:rPr>
              <a:t>ÍA, SÍMBOLO Y POLÍTICA</a:t>
            </a:r>
            <a:endParaRPr lang="es-ES" dirty="0">
              <a:latin typeface="Avenir Book"/>
              <a:cs typeface="Avenir Book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023" y="4483191"/>
            <a:ext cx="1642223" cy="23748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83735" y="4125584"/>
            <a:ext cx="1790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Shanks</a:t>
            </a:r>
            <a:r>
              <a:rPr lang="es-ES" sz="1600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 &amp; </a:t>
            </a:r>
            <a:r>
              <a:rPr lang="es-ES" sz="1600" dirty="0" err="1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Tilley</a:t>
            </a:r>
            <a:r>
              <a:rPr lang="es-ES" sz="1600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 1987</a:t>
            </a:r>
            <a:endParaRPr lang="es-ES" sz="1600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964" y="4540010"/>
            <a:ext cx="1655510" cy="229730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191456" y="4125584"/>
            <a:ext cx="1952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Shanks</a:t>
            </a:r>
            <a:r>
              <a:rPr lang="es-ES" sz="1600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 &amp; </a:t>
            </a:r>
            <a:r>
              <a:rPr lang="es-ES" sz="1600" dirty="0" err="1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Tilley</a:t>
            </a:r>
            <a:r>
              <a:rPr lang="es-ES" sz="1600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 1988</a:t>
            </a:r>
            <a:endParaRPr lang="es-ES" sz="1600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1625634"/>
            <a:ext cx="3508665" cy="2031325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txBody>
          <a:bodyPr wrap="square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INFLUENCIA</a:t>
            </a: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Antropología </a:t>
            </a:r>
            <a:r>
              <a:rPr lang="es-ES" dirty="0">
                <a:latin typeface="Avenir Next Condensed Regular"/>
                <a:cs typeface="Avenir Next Condensed Regular"/>
              </a:rPr>
              <a:t>política </a:t>
            </a:r>
            <a:r>
              <a:rPr lang="es-ES" dirty="0" smtClean="0">
                <a:latin typeface="Avenir Next Condensed Regular"/>
                <a:cs typeface="Avenir Next Condensed Regular"/>
              </a:rPr>
              <a:t>- Sociología crítica</a:t>
            </a: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Corrientes post-marxistas</a:t>
            </a: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Escuela de Frankfurt </a:t>
            </a: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Concepto </a:t>
            </a:r>
            <a:r>
              <a:rPr lang="es-ES" dirty="0">
                <a:latin typeface="Avenir Next Condensed Regular"/>
                <a:cs typeface="Avenir Next Condensed Regular"/>
              </a:rPr>
              <a:t>de </a:t>
            </a:r>
            <a:r>
              <a:rPr lang="es-ES" dirty="0" smtClean="0">
                <a:latin typeface="Avenir Next Condensed Regular"/>
                <a:cs typeface="Avenir Next Condensed Regular"/>
              </a:rPr>
              <a:t>ideología: Herramienta </a:t>
            </a:r>
            <a:r>
              <a:rPr lang="es-ES" dirty="0">
                <a:latin typeface="Avenir Next Condensed Regular"/>
                <a:cs typeface="Avenir Next Condensed Regular"/>
              </a:rPr>
              <a:t>que oculta las relaciones de dominación, pero que opera a nivel de las prácticas sociales</a:t>
            </a:r>
            <a:r>
              <a:rPr lang="es-ES_tradnl" dirty="0" smtClean="0">
                <a:effectLst/>
                <a:latin typeface="Avenir Next Condensed Regular"/>
                <a:cs typeface="Avenir Next Condensed Regular"/>
              </a:rPr>
              <a:t> </a:t>
            </a:r>
            <a:r>
              <a:rPr lang="es-ES" dirty="0" smtClean="0">
                <a:latin typeface="Avenir Next Condensed Regular"/>
                <a:cs typeface="Avenir Next Condensed Regular"/>
              </a:rPr>
              <a:t> </a:t>
            </a:r>
            <a:endParaRPr lang="es-ES_tradnl" dirty="0">
              <a:effectLst/>
              <a:latin typeface="Avenir Next Condensed Regular"/>
              <a:cs typeface="Avenir Next Condensed Regular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2442" y="1256302"/>
            <a:ext cx="8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Book"/>
                <a:cs typeface="Avenir Book"/>
              </a:rPr>
              <a:t>C</a:t>
            </a:r>
            <a:r>
              <a:rPr lang="es-ES" dirty="0" smtClean="0">
                <a:latin typeface="Avenir Book"/>
                <a:cs typeface="Avenir Book"/>
              </a:rPr>
              <a:t>ómo los símbolos fijan significados propios de intereses seccionales, ocultan desigualdad</a:t>
            </a:r>
            <a:endParaRPr lang="es-ES" dirty="0">
              <a:latin typeface="Avenir Book"/>
              <a:cs typeface="Avenir Book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628691" y="1625634"/>
            <a:ext cx="3426221" cy="646331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txBody>
          <a:bodyPr wrap="square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NUCLEO DE INTER</a:t>
            </a:r>
            <a:r>
              <a:rPr lang="es-ES" dirty="0" smtClean="0">
                <a:latin typeface="Avenir Next Condensed Regular"/>
                <a:cs typeface="Avenir Next Condensed Regular"/>
              </a:rPr>
              <a:t>ÉS</a:t>
            </a:r>
            <a:endParaRPr lang="es-ES" dirty="0" smtClean="0">
              <a:latin typeface="Avenir Next Condensed Regular"/>
              <a:cs typeface="Avenir Next Condensed Regular"/>
            </a:endParaRP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Relaciones de poder</a:t>
            </a:r>
            <a:endParaRPr lang="es-ES_tradnl" dirty="0">
              <a:effectLst/>
              <a:latin typeface="Avenir Next Condensed Regular"/>
              <a:cs typeface="Avenir Next Condensed Regular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0" y="3755891"/>
            <a:ext cx="5283735" cy="3139321"/>
          </a:xfrm>
          <a:prstGeom prst="rect">
            <a:avLst/>
          </a:prstGeom>
          <a:solidFill>
            <a:schemeClr val="bg1">
              <a:lumMod val="65000"/>
              <a:lumOff val="35000"/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venir Next Condensed Regular"/>
                <a:cs typeface="Avenir Next Condensed Regular"/>
              </a:rPr>
              <a:t>CRITICA A LAS ARQUEOLOG</a:t>
            </a:r>
            <a:r>
              <a:rPr lang="es-ES_tradnl" dirty="0" smtClean="0">
                <a:latin typeface="Avenir Next Condensed Regular"/>
                <a:cs typeface="Avenir Next Condensed Regular"/>
              </a:rPr>
              <a:t>ÍAS SOCIALES</a:t>
            </a:r>
          </a:p>
          <a:p>
            <a:r>
              <a:rPr lang="es-ES_tradnl" dirty="0" smtClean="0">
                <a:effectLst/>
                <a:latin typeface="Avenir Next Condensed Regular"/>
                <a:cs typeface="Avenir Next Condensed Regular"/>
              </a:rPr>
              <a:t>(anglófonas</a:t>
            </a:r>
            <a:r>
              <a:rPr lang="es-ES_tradnl" dirty="0" smtClean="0">
                <a:latin typeface="Avenir Next Condensed Regular"/>
                <a:cs typeface="Avenir Next Condensed Regular"/>
              </a:rPr>
              <a:t>)  Al positivismo y al racionalismo</a:t>
            </a:r>
          </a:p>
          <a:p>
            <a:pPr marL="342900" indent="-342900">
              <a:buAutoNum type="arabicPeriod"/>
            </a:pPr>
            <a:r>
              <a:rPr lang="es-ES_tradnl" dirty="0" smtClean="0">
                <a:latin typeface="Avenir Next Condensed Regular"/>
                <a:cs typeface="Avenir Next Condensed Regular"/>
              </a:rPr>
              <a:t>Someten lo particular a una lógica abstracta de los social</a:t>
            </a:r>
          </a:p>
          <a:p>
            <a:pPr marL="342900" indent="-342900">
              <a:buAutoNum type="arabicPeriod"/>
            </a:pPr>
            <a:r>
              <a:rPr lang="es-ES_tradnl" dirty="0" smtClean="0">
                <a:latin typeface="Avenir Next Condensed Regular"/>
                <a:cs typeface="Avenir Next Condensed Regular"/>
              </a:rPr>
              <a:t>Uso de categorías a </a:t>
            </a:r>
            <a:r>
              <a:rPr lang="es-ES_tradnl" dirty="0" err="1" smtClean="0">
                <a:latin typeface="Avenir Next Condensed Regular"/>
                <a:cs typeface="Avenir Next Condensed Regular"/>
              </a:rPr>
              <a:t>priorísticas</a:t>
            </a:r>
            <a:r>
              <a:rPr lang="es-ES_tradnl" dirty="0" smtClean="0">
                <a:latin typeface="Avenir Next Condensed Regular"/>
                <a:cs typeface="Avenir Next Condensed Regular"/>
              </a:rPr>
              <a:t> (car</a:t>
            </a:r>
            <a:r>
              <a:rPr lang="es-ES" dirty="0" smtClean="0">
                <a:latin typeface="Avenir Next Condensed Regular"/>
                <a:cs typeface="Avenir Next Condensed Regular"/>
              </a:rPr>
              <a:t>á</a:t>
            </a:r>
            <a:r>
              <a:rPr lang="es-ES_tradnl" dirty="0" err="1" smtClean="0">
                <a:latin typeface="Avenir Next Condensed Regular"/>
                <a:cs typeface="Avenir Next Condensed Regular"/>
              </a:rPr>
              <a:t>cterísticas</a:t>
            </a:r>
            <a:r>
              <a:rPr lang="es-ES_tradnl" dirty="0" smtClean="0">
                <a:latin typeface="Avenir Next Condensed Regular"/>
                <a:cs typeface="Avenir Next Condensed Regular"/>
              </a:rPr>
              <a:t> esenciales de la sociedad)</a:t>
            </a:r>
          </a:p>
          <a:p>
            <a:pPr marL="342900" indent="-342900">
              <a:buAutoNum type="arabicPeriod"/>
            </a:pPr>
            <a:r>
              <a:rPr lang="es-ES_tradnl" dirty="0" smtClean="0">
                <a:latin typeface="Avenir Next Condensed Regular"/>
                <a:cs typeface="Avenir Next Condensed Regular"/>
              </a:rPr>
              <a:t>Se oculta (</a:t>
            </a:r>
            <a:r>
              <a:rPr lang="es-ES_tradnl" dirty="0" err="1" smtClean="0">
                <a:latin typeface="Avenir Next Condensed Regular"/>
                <a:cs typeface="Avenir Next Condensed Regular"/>
              </a:rPr>
              <a:t>Laclau</a:t>
            </a:r>
            <a:r>
              <a:rPr lang="es-ES_tradnl" dirty="0" smtClean="0">
                <a:latin typeface="Avenir Next Condensed Regular"/>
                <a:cs typeface="Avenir Next Condensed Regular"/>
              </a:rPr>
              <a:t> y </a:t>
            </a:r>
            <a:r>
              <a:rPr lang="es-ES_tradnl" dirty="0" err="1" smtClean="0">
                <a:latin typeface="Avenir Next Condensed Regular"/>
                <a:cs typeface="Avenir Next Condensed Regular"/>
              </a:rPr>
              <a:t>Mouffe</a:t>
            </a:r>
            <a:r>
              <a:rPr lang="es-ES_tradnl" dirty="0" smtClean="0">
                <a:latin typeface="Avenir Next Condensed Regular"/>
                <a:cs typeface="Avenir Next Condensed Regular"/>
              </a:rPr>
              <a:t>): </a:t>
            </a:r>
          </a:p>
          <a:p>
            <a:pPr marL="342900" indent="-342900">
              <a:buAutoNum type="alphaLcParenR"/>
            </a:pPr>
            <a:r>
              <a:rPr lang="es-ES" dirty="0" smtClean="0">
                <a:latin typeface="Avenir Next Condensed Regular"/>
                <a:cs typeface="Avenir Next Condensed Regular"/>
              </a:rPr>
              <a:t>Lo social es una totalidad inteligible, conceptualmente explicable y definible. </a:t>
            </a:r>
          </a:p>
          <a:p>
            <a:pPr marL="342900" indent="-342900">
              <a:buAutoNum type="alphaLcParenR"/>
            </a:pPr>
            <a:r>
              <a:rPr lang="es-ES" dirty="0" smtClean="0">
                <a:latin typeface="Avenir Next Condensed Regular"/>
                <a:cs typeface="Avenir Next Condensed Regular"/>
              </a:rPr>
              <a:t>La historia de la sociedad tiene un sustrato racional</a:t>
            </a: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4. La arqueología (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ppios</a:t>
            </a:r>
            <a:r>
              <a:rPr lang="es-ES" dirty="0" smtClean="0">
                <a:latin typeface="Avenir Next Condensed Regular"/>
                <a:cs typeface="Avenir Next Condensed Regular"/>
              </a:rPr>
              <a:t> 80) sigue siendo empirista y anti-teórica</a:t>
            </a:r>
            <a:endParaRPr lang="es-ES_tradnl" dirty="0" smtClean="0">
              <a:latin typeface="Avenir Next Condensed Regular"/>
              <a:cs typeface="Avenir Next Condensed Regular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628691" y="2402355"/>
            <a:ext cx="3426221" cy="1200329"/>
          </a:xfrm>
          <a:prstGeom prst="rect">
            <a:avLst/>
          </a:prstGeom>
          <a:solidFill>
            <a:srgbClr val="595959">
              <a:alpha val="44000"/>
            </a:srgbClr>
          </a:solidFill>
        </p:spPr>
        <p:txBody>
          <a:bodyPr wrap="square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TEORIA SOCIAL</a:t>
            </a: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Buscar conceptos fuera de la disciplina</a:t>
            </a:r>
          </a:p>
          <a:p>
            <a:r>
              <a:rPr lang="es-ES" dirty="0" smtClean="0">
                <a:effectLst/>
                <a:latin typeface="Avenir Next Condensed Regular"/>
                <a:cs typeface="Avenir Next Condensed Regular"/>
              </a:rPr>
              <a:t>Debates de teoría social/rol pasado-presente</a:t>
            </a:r>
            <a:endParaRPr lang="es-ES_tradnl" dirty="0">
              <a:effectLst/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4752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3000"/>
          </a:blip>
          <a:srcRect t="4443" b="4443"/>
          <a:stretch>
            <a:fillRect/>
          </a:stretch>
        </p:blipFill>
        <p:spPr>
          <a:xfrm>
            <a:off x="73097" y="1225773"/>
            <a:ext cx="9210243" cy="5632226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5773"/>
          </a:xfrm>
          <a:solidFill>
            <a:srgbClr val="FF0000">
              <a:alpha val="50000"/>
            </a:srgb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venir Book"/>
                <a:cs typeface="Avenir Book"/>
              </a:rPr>
              <a:t>ARQUEOLOGIA DEL </a:t>
            </a:r>
            <a:r>
              <a:rPr lang="es-ES" dirty="0" smtClean="0">
                <a:latin typeface="Avenir Book"/>
                <a:cs typeface="Avenir Book"/>
              </a:rPr>
              <a:t>PODER</a:t>
            </a:r>
            <a:br>
              <a:rPr lang="es-ES" dirty="0" smtClean="0">
                <a:latin typeface="Avenir Book"/>
                <a:cs typeface="Avenir Book"/>
              </a:rPr>
            </a:br>
            <a:r>
              <a:rPr lang="es-ES" dirty="0" smtClean="0">
                <a:latin typeface="Avenir Next Condensed Regular"/>
                <a:cs typeface="Avenir Next Condensed Regular"/>
              </a:rPr>
              <a:t>Principales propuestas</a:t>
            </a:r>
            <a:endParaRPr lang="es-ES" dirty="0">
              <a:latin typeface="Avenir Book"/>
              <a:cs typeface="Avenir Book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3097" y="1311762"/>
            <a:ext cx="27382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RELACION PASADO-PRESENTE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12837" y="1311762"/>
            <a:ext cx="297250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REFERENTES</a:t>
            </a: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Teorizada a partir de pr</a:t>
            </a:r>
            <a:r>
              <a:rPr lang="es-ES" dirty="0" smtClean="0">
                <a:latin typeface="Avenir Next Condensed Regular"/>
                <a:cs typeface="Avenir Next Condensed Regular"/>
              </a:rPr>
              <a:t>ácticas sociales históricas conocidas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277218" y="1311762"/>
            <a:ext cx="264977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Puntos de partida para interpretar el significado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1538" y="2450892"/>
            <a:ext cx="264977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TEORIA SOCIAL CR</a:t>
            </a:r>
            <a:r>
              <a:rPr lang="es-ES" dirty="0" smtClean="0">
                <a:latin typeface="Avenir Next Condensed Regular"/>
                <a:cs typeface="Avenir Next Condensed Regular"/>
              </a:rPr>
              <a:t>ÍTICA, DEL PODER Y EL CONFLICTO</a:t>
            </a: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CONCEPTO DE IDEOLOGÍA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12836" y="2453787"/>
            <a:ext cx="297250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Referentes conocidos como modelos para contextos arqueol</a:t>
            </a:r>
            <a:r>
              <a:rPr lang="es-ES" dirty="0" smtClean="0">
                <a:latin typeface="Avenir Next Condensed Regular"/>
                <a:cs typeface="Avenir Next Condensed Regular"/>
              </a:rPr>
              <a:t>ógicos particulares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277218" y="2255691"/>
            <a:ext cx="264977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TEORIA SOCIAL + ETNOGRAF</a:t>
            </a:r>
            <a:r>
              <a:rPr lang="es-ES" dirty="0" smtClean="0">
                <a:latin typeface="Avenir Next Condensed Regular"/>
                <a:cs typeface="Avenir Next Condensed Regular"/>
              </a:rPr>
              <a:t>ÍA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277218" y="2700455"/>
            <a:ext cx="264977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REGISTRO ARQUEOL</a:t>
            </a:r>
            <a:r>
              <a:rPr lang="es-ES" dirty="0" smtClean="0">
                <a:latin typeface="Avenir Next Condensed Regular"/>
                <a:cs typeface="Avenir Next Condensed Regular"/>
              </a:rPr>
              <a:t>ÓGICO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277218" y="3191456"/>
            <a:ext cx="264977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Estructura de significados posibles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61538" y="3892603"/>
            <a:ext cx="264977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CONCEPTO DE IDEOLOG</a:t>
            </a:r>
            <a:r>
              <a:rPr lang="es-ES" dirty="0" smtClean="0">
                <a:latin typeface="Avenir Next Condensed Regular"/>
                <a:cs typeface="Avenir Next Condensed Regular"/>
              </a:rPr>
              <a:t>ÍA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015259" y="3892603"/>
            <a:ext cx="591173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venir Next Condensed Regular"/>
                <a:cs typeface="Avenir Next Condensed Regular"/>
              </a:rPr>
              <a:t>80’S: </a:t>
            </a:r>
            <a:r>
              <a:rPr lang="es-ES" dirty="0" smtClean="0">
                <a:latin typeface="Avenir Next Condensed Regular"/>
                <a:cs typeface="Avenir Next Condensed Regular"/>
              </a:rPr>
              <a:t>Ámbito del poder, modo de intervención en las relaciones sociales, asegura la reproducción social. Ideologías y sus representaciones: prácticas sociales concretas. Como representaciones, se sirven de la arbitrariedad del simbolismo.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015259" y="5133202"/>
            <a:ext cx="591173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venir Next Condensed Regular"/>
                <a:cs typeface="Avenir Next Condensed Regular"/>
              </a:rPr>
              <a:t>Estructuras </a:t>
            </a:r>
            <a:r>
              <a:rPr lang="es-ES_tradnl" dirty="0">
                <a:latin typeface="Avenir Next Condensed Regular"/>
                <a:cs typeface="Avenir Next Condensed Regular"/>
              </a:rPr>
              <a:t>de significación son empleadas para la legitimación de la posición de grupos específicos. El símbolo, </a:t>
            </a:r>
            <a:r>
              <a:rPr lang="es-ES_tradnl" dirty="0" smtClean="0">
                <a:latin typeface="Avenir Next Condensed Regular"/>
                <a:cs typeface="Avenir Next Condensed Regular"/>
              </a:rPr>
              <a:t>como en Saussure</a:t>
            </a:r>
            <a:r>
              <a:rPr lang="es-ES_tradnl" dirty="0">
                <a:latin typeface="Avenir Next Condensed Regular"/>
                <a:cs typeface="Avenir Next Condensed Regular"/>
              </a:rPr>
              <a:t>, es arbitrario en su estructuración, pero no en su </a:t>
            </a:r>
            <a:r>
              <a:rPr lang="es-ES_tradnl" dirty="0" smtClean="0">
                <a:latin typeface="Avenir Next Condensed Regular"/>
                <a:cs typeface="Avenir Next Condensed Regular"/>
              </a:rPr>
              <a:t>uso.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015259" y="6106388"/>
            <a:ext cx="5911732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S</a:t>
            </a:r>
            <a:r>
              <a:rPr lang="es-ES" dirty="0" smtClean="0">
                <a:latin typeface="Avenir Next Condensed Regular"/>
                <a:cs typeface="Avenir Next Condensed Regular"/>
              </a:rPr>
              <a:t>ímbolo -&gt; Uso: Acceso al significado &gt; relacional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3733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Negro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2303</Words>
  <Application>Microsoft Macintosh PowerPoint</Application>
  <PresentationFormat>Presentación en pantalla (4:3)</PresentationFormat>
  <Paragraphs>240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 Negro </vt:lpstr>
      <vt:lpstr>Tema de Office</vt:lpstr>
      <vt:lpstr>ARQUEOLOGIA SIMBOLICA CONTEXTUAL-RELACIONAL</vt:lpstr>
      <vt:lpstr>Presentación de PowerPoint</vt:lpstr>
      <vt:lpstr>HODDER: CONSECUENCIAS METODOLÓGICAS</vt:lpstr>
      <vt:lpstr>HODDER: CONSECUENCIAS CONCEPTUALES</vt:lpstr>
      <vt:lpstr>Presentación de PowerPoint</vt:lpstr>
      <vt:lpstr>PRINCIPALES PROPUESTAS DE LA ARQUEOLOGÍA PRAGMÁTICA O SEMIOTICA</vt:lpstr>
      <vt:lpstr>CONSECUENCIAS METODOLÓGICAS ARQUEOLOGÍA PRAGMÁTICA O SEMIOTICA</vt:lpstr>
      <vt:lpstr>ARQUEOLOGIA DEL PODER IDEOLOGÍA, SÍMBOLO Y POLÍTICA</vt:lpstr>
      <vt:lpstr>ARQUEOLOGIA DEL PODER Principales propuestas</vt:lpstr>
      <vt:lpstr>ARQUEOLOGIA DEL PODER El giro subjetivista de Shanks y Tilley en los 90’</vt:lpstr>
      <vt:lpstr>Presentación de PowerPoint</vt:lpstr>
      <vt:lpstr>Presentación de PowerPoint</vt:lpstr>
      <vt:lpstr>Presentación de PowerPoint</vt:lpstr>
      <vt:lpstr>DEFINICIÓN</vt:lpstr>
      <vt:lpstr>Presentación de PowerPoint</vt:lpstr>
      <vt:lpstr>EL CASO DE LAS REPRESENTACIONES LEVANTINAS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ARQUEOLOGIA SIMBOLICA</dc:title>
  <dc:creator>Andrea</dc:creator>
  <cp:lastModifiedBy>Andrea</cp:lastModifiedBy>
  <cp:revision>74</cp:revision>
  <dcterms:created xsi:type="dcterms:W3CDTF">2016-11-07T22:51:30Z</dcterms:created>
  <dcterms:modified xsi:type="dcterms:W3CDTF">2016-11-09T00:53:37Z</dcterms:modified>
</cp:coreProperties>
</file>