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509" r:id="rId4"/>
    <p:sldId id="619" r:id="rId5"/>
    <p:sldId id="650" r:id="rId6"/>
    <p:sldId id="672" r:id="rId7"/>
    <p:sldId id="686" r:id="rId8"/>
    <p:sldId id="618" r:id="rId9"/>
    <p:sldId id="620" r:id="rId10"/>
    <p:sldId id="621" r:id="rId11"/>
    <p:sldId id="711" r:id="rId12"/>
    <p:sldId id="712" r:id="rId13"/>
    <p:sldId id="713" r:id="rId14"/>
    <p:sldId id="714" r:id="rId15"/>
    <p:sldId id="715" r:id="rId16"/>
    <p:sldId id="718" r:id="rId17"/>
    <p:sldId id="659" r:id="rId18"/>
    <p:sldId id="701" r:id="rId19"/>
    <p:sldId id="669" r:id="rId20"/>
    <p:sldId id="717" r:id="rId21"/>
    <p:sldId id="719" r:id="rId22"/>
    <p:sldId id="720" r:id="rId23"/>
    <p:sldId id="721" r:id="rId24"/>
    <p:sldId id="725" r:id="rId25"/>
    <p:sldId id="726" r:id="rId26"/>
    <p:sldId id="730" r:id="rId27"/>
    <p:sldId id="727" r:id="rId28"/>
    <p:sldId id="684" r:id="rId29"/>
    <p:sldId id="728" r:id="rId30"/>
    <p:sldId id="729" r:id="rId31"/>
  </p:sldIdLst>
  <p:sldSz cx="9144000" cy="6858000" type="screen4x3"/>
  <p:notesSz cx="6858000" cy="9294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Note book" initials="Mb" lastIdx="2" clrIdx="0"/>
  <p:cmAuthor id="1" name="Catalina Canals" initials="CC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B8"/>
    <a:srgbClr val="41953B"/>
    <a:srgbClr val="50B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2" autoAdjust="0"/>
    <p:restoredTop sz="78146" autoAdjust="0"/>
  </p:normalViewPr>
  <p:slideViewPr>
    <p:cSldViewPr>
      <p:cViewPr>
        <p:scale>
          <a:sx n="70" d="100"/>
          <a:sy n="70" d="100"/>
        </p:scale>
        <p:origin x="-52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804" y="-90"/>
      </p:cViewPr>
      <p:guideLst>
        <p:guide orient="horz" pos="29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77011-DEFC-4391-96DE-04239A2DD009}" type="datetimeFigureOut">
              <a:rPr lang="es-CL" smtClean="0"/>
              <a:pPr/>
              <a:t>17-04-2016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415036"/>
            <a:ext cx="5486400" cy="4182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828459"/>
            <a:ext cx="2971800" cy="4647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46E9B-08EC-4838-A847-5BB69FE4235A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220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/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46E9B-08EC-4838-A847-5BB69FE4235A}" type="slidenum">
              <a:rPr lang="es-CL" smtClean="0"/>
              <a:pPr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996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7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3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9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8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29D84-E45D-417D-BEDD-5EF7D910ADF6}" type="datetimeFigureOut">
              <a:rPr lang="en-US" smtClean="0"/>
              <a:pPr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6592-3DCE-480D-A1CC-77EB02905A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39952" y="5661248"/>
            <a:ext cx="4773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/>
              <a:t>Catalina Canals Cifuentes</a:t>
            </a:r>
          </a:p>
          <a:p>
            <a:pPr algn="r"/>
            <a:r>
              <a:rPr lang="es-CL" sz="2400" smtClean="0"/>
              <a:t>11/04/2016</a:t>
            </a:r>
            <a:endParaRPr lang="es-CL" sz="2400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3068960"/>
            <a:ext cx="8153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Modulo 4. Pruebas de Hipótesis para una población</a:t>
            </a:r>
          </a:p>
          <a:p>
            <a:pPr algn="ctr" eaLnBrk="1" hangingPunct="1"/>
            <a:r>
              <a:rPr lang="es-ES" sz="3600" b="1" dirty="0" smtClean="0">
                <a:solidFill>
                  <a:srgbClr val="0000B8"/>
                </a:solidFill>
              </a:rPr>
              <a:t>Parte III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0" y="476672"/>
            <a:ext cx="7380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rgbClr val="C00000"/>
                </a:solidFill>
              </a:rPr>
              <a:t>Facultad de Ciencias Sociales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Departamento de Sociología</a:t>
            </a:r>
          </a:p>
          <a:p>
            <a:r>
              <a:rPr lang="es-CL" sz="2400" b="1" dirty="0" smtClean="0">
                <a:solidFill>
                  <a:srgbClr val="C00000"/>
                </a:solidFill>
              </a:rPr>
              <a:t>Estadística II</a:t>
            </a:r>
          </a:p>
        </p:txBody>
      </p:sp>
      <p:pic>
        <p:nvPicPr>
          <p:cNvPr id="25602" name="Picture 2" descr="http://psicologosarica.files.wordpress.com/2008/08/12-universidad_de_chi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187624" cy="2243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0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Estadístico en Test de Rangos de </a:t>
            </a:r>
            <a:r>
              <a:rPr lang="es-ES" sz="3600" b="1" dirty="0" err="1" smtClean="0">
                <a:solidFill>
                  <a:srgbClr val="C00000"/>
                </a:solidFill>
              </a:rPr>
              <a:t>Wilcoxon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 fontScale="85000"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PASOS PARA REALIZAR EL TEST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Estima una nueva variable d que corresponde a la variable menos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i="1" dirty="0" smtClean="0">
                    <a:latin typeface="Cambria Math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i="1" dirty="0" smtClean="0">
                    <a:latin typeface="Cambria Math"/>
                  </a:rPr>
                  <a:t>).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Descarta los datos con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CL" i="1" dirty="0" smtClean="0">
                    <a:latin typeface="Cambria Math"/>
                  </a:rPr>
                  <a:t>=0.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Estima una variable r que corresponda al ranking de la observación determinado por el valor absoluto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𝑟𝑎𝑛𝑘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CL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; la observación de ranking 1 es la más pequeña. En caso de empate, se asigna el promedio entre los posibles rankings.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Estima una variable s correspondiente a r con el signo de 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𝑠𝑖𝑔𝑛𝑜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)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s-CL" i="1" dirty="0" smtClean="0">
                    <a:latin typeface="Cambria Math"/>
                  </a:rPr>
                  <a:t>)</a:t>
                </a:r>
              </a:p>
              <a:p>
                <a:pPr marL="914400" lvl="1" indent="-514350" algn="just">
                  <a:buAutoNum type="arabicPeriod"/>
                </a:pPr>
                <a:r>
                  <a:rPr lang="es-CL" i="1" dirty="0" smtClean="0">
                    <a:latin typeface="Cambria Math"/>
                  </a:rPr>
                  <a:t>Los Estadísticos de </a:t>
                </a:r>
                <a:r>
                  <a:rPr lang="es-CL" i="1" dirty="0" err="1" smtClean="0">
                    <a:latin typeface="Cambria Math"/>
                  </a:rPr>
                  <a:t>Wilcoxon</a:t>
                </a:r>
                <a:r>
                  <a:rPr lang="es-CL" i="1" dirty="0" smtClean="0">
                    <a:latin typeface="Cambria Math"/>
                  </a:rPr>
                  <a:t> corresponden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s-CL" b="0" i="1" dirty="0" smtClean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i="1" dirty="0" smtClean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s-CL" b="0" i="1" smtClean="0">
                            <a:latin typeface="Cambria Math"/>
                          </a:rPr>
                          <m:t>&gt;</m:t>
                        </m:r>
                        <m:r>
                          <a:rPr lang="es-CL" b="0" i="1" smtClean="0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L" i="1" dirty="0" smtClean="0">
                    <a:latin typeface="Cambria Math"/>
                  </a:rPr>
                  <a:t>	y	</a:t>
                </a:r>
                <a:r>
                  <a:rPr lang="es-C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</a:rPr>
                          <m:t>&lt;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743" r="-1143" b="-155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2250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Valor P en Test de Rangos de </a:t>
            </a:r>
            <a:r>
              <a:rPr lang="es-ES" sz="3600" b="1" dirty="0" err="1" smtClean="0">
                <a:solidFill>
                  <a:srgbClr val="C00000"/>
                </a:solidFill>
              </a:rPr>
              <a:t>Wilcoxon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 fontScale="92500"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PASOS PARA REALIZAR EL TEST</a:t>
                </a:r>
              </a:p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7. Se estima el Valor P,  a partir de todos las reasignaciones (de los ranking) posibles.</a:t>
                </a:r>
              </a:p>
              <a:p>
                <a:pPr marL="857250" lvl="1" indent="-457200" algn="just"/>
                <a:r>
                  <a:rPr lang="es-CL" dirty="0" smtClean="0"/>
                  <a:t>Si 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 y 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𝑝𝑎𝑟𝑎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𝑞𝑢𝑒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𝑠𝑒𝑎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s-CL" b="0" i="1" dirty="0" smtClean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𝑓𝑎𝑙𝑠𝑎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s-CL" i="1">
                            <a:latin typeface="Cambria Math"/>
                          </a:rPr>
                          <m:t>&gt;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CL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debe ser distinta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</a:rPr>
                          <m:t>&lt;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s-CL" i="1" dirty="0" smtClean="0">
                  <a:latin typeface="Cambria Math"/>
                </a:endParaRPr>
              </a:p>
              <a:p>
                <a:pPr marL="857250" lvl="1" indent="-457200" algn="just"/>
                <a:r>
                  <a:rPr lang="es-CL" dirty="0"/>
                  <a:t>Si 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 y 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𝑝𝑎𝑟𝑎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𝑞𝑢𝑒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𝑠𝑒𝑎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s-CL" i="1" dirty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𝑓𝑎𝑙𝑠𝑎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s-CL" i="1">
                            <a:latin typeface="Cambria Math"/>
                          </a:rPr>
                          <m:t>&gt;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r>
                  <a:rPr lang="es-CL" i="1" dirty="0">
                    <a:latin typeface="Cambria Math"/>
                  </a:rPr>
                  <a:t>debe ser </a:t>
                </a:r>
                <a:r>
                  <a:rPr lang="es-CL" i="1" dirty="0" smtClean="0">
                    <a:latin typeface="Cambria Math"/>
                  </a:rPr>
                  <a:t>menor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>
                            <a:latin typeface="Cambria Math"/>
                          </a:rPr>
                          <m:t>&lt;0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s-CL" i="1" dirty="0" smtClean="0">
                  <a:latin typeface="Cambria Math"/>
                </a:endParaRPr>
              </a:p>
              <a:p>
                <a:pPr marL="857250" lvl="1" indent="-457200" algn="just"/>
                <a:r>
                  <a:rPr lang="es-CL" dirty="0"/>
                  <a:t>Si 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 y 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𝑝𝑎𝑟𝑎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𝑞𝑢𝑒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𝑠𝑒𝑎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s-CL" i="1" dirty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𝑓𝑎𝑙𝑠𝑎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s-CL" i="1">
                            <a:latin typeface="Cambria Math"/>
                          </a:rPr>
                          <m:t>&gt;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r>
                  <a:rPr lang="es-CL" i="1" dirty="0">
                    <a:latin typeface="Cambria Math"/>
                  </a:rPr>
                  <a:t>debe ser </a:t>
                </a:r>
                <a:r>
                  <a:rPr lang="es-CL" i="1" dirty="0" smtClean="0">
                    <a:latin typeface="Cambria Math"/>
                  </a:rPr>
                  <a:t>mayor </a:t>
                </a:r>
                <a:r>
                  <a:rPr lang="es-CL" i="1" dirty="0">
                    <a:latin typeface="Cambria Math"/>
                  </a:rPr>
                  <a:t>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>
                            <a:latin typeface="Cambria Math"/>
                          </a:rPr>
                          <m:t>&lt;0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993" r="-1372" b="-24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3779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Rangos de </a:t>
            </a:r>
            <a:r>
              <a:rPr lang="es-ES" sz="3600" b="1" dirty="0" err="1" smtClean="0">
                <a:solidFill>
                  <a:srgbClr val="C00000"/>
                </a:solidFill>
              </a:rPr>
              <a:t>Wilcoxon</a:t>
            </a:r>
            <a:r>
              <a:rPr lang="es-ES" sz="3600" b="1" dirty="0" smtClean="0">
                <a:solidFill>
                  <a:srgbClr val="C00000"/>
                </a:solidFill>
              </a:rPr>
              <a:t>: Ejemplo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Datos: Edad</a:t>
                </a:r>
              </a:p>
              <a:p>
                <a:pPr marL="400050" lvl="1" indent="0" algn="just">
                  <a:buNone/>
                </a:pP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endParaRPr lang="es-CL" sz="1400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W</a:t>
                </a:r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>
                            <a:latin typeface="Cambria Math"/>
                          </a:rPr>
                          <m:t>&lt;0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L" dirty="0" smtClean="0"/>
                  <a:t>=-</a:t>
                </a:r>
                <a:r>
                  <a:rPr lang="es-CL" dirty="0" smtClean="0"/>
                  <a:t>2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	</a:t>
                </a:r>
                <a:r>
                  <a:rPr lang="es-CL" i="1" dirty="0">
                    <a:latin typeface="Cambria Math"/>
                  </a:rPr>
                  <a:t> W=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</a:rPr>
                          <m:t>&gt;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L" dirty="0"/>
                  <a:t>=</a:t>
                </a:r>
                <a:r>
                  <a:rPr lang="es-CL" dirty="0" smtClean="0"/>
                  <a:t>2+2+4+5=13</a:t>
                </a:r>
                <a:endParaRPr lang="es-CL" dirty="0"/>
              </a:p>
              <a:p>
                <a:pPr marL="400050" lvl="1" indent="0" algn="just">
                  <a:buNone/>
                </a:pP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24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980675"/>
              </p:ext>
            </p:extLst>
          </p:nvPr>
        </p:nvGraphicFramePr>
        <p:xfrm>
          <a:off x="1524000" y="206084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19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425246"/>
                  </p:ext>
                </p:extLst>
              </p:nvPr>
            </p:nvGraphicFramePr>
            <p:xfrm>
              <a:off x="1524000" y="3140968"/>
              <a:ext cx="6095999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298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19</a:t>
                          </a:r>
                          <a:endParaRPr lang="es-CL" dirty="0"/>
                        </a:p>
                      </a:txBody>
                      <a:tcPr/>
                    </a:tc>
                  </a:tr>
                  <a:tr h="298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-1</a:t>
                          </a:r>
                          <a:endParaRPr lang="es-CL" dirty="0"/>
                        </a:p>
                      </a:txBody>
                      <a:tcPr/>
                    </a:tc>
                  </a:tr>
                  <a:tr h="298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</a:tr>
                  <a:tr h="2988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L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s-CL" b="0" i="1" dirty="0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-2</a:t>
                          </a:r>
                          <a:endParaRPr lang="es-C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5 Tabla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2425246"/>
                  </p:ext>
                </p:extLst>
              </p:nvPr>
            </p:nvGraphicFramePr>
            <p:xfrm>
              <a:off x="1524000" y="3140968"/>
              <a:ext cx="6095999" cy="14630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  <a:gridCol w="870857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8333" r="-599301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19</a:t>
                          </a:r>
                          <a:endParaRPr lang="es-CL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8333" r="-599301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1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0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-1</a:t>
                          </a:r>
                          <a:endParaRPr lang="es-CL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08333" r="-599301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s-CL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08333" r="-59930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4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2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5</a:t>
                          </a:r>
                          <a:endParaRPr lang="es-CL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CL" dirty="0" smtClean="0"/>
                            <a:t>-2</a:t>
                          </a:r>
                          <a:endParaRPr lang="es-CL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Rangos de </a:t>
            </a:r>
            <a:r>
              <a:rPr lang="es-ES" sz="3600" b="1" dirty="0" err="1" smtClean="0">
                <a:solidFill>
                  <a:srgbClr val="C00000"/>
                </a:solidFill>
              </a:rPr>
              <a:t>Wilcoxon</a:t>
            </a:r>
            <a:r>
              <a:rPr lang="es-ES" sz="3600" b="1" dirty="0" smtClean="0">
                <a:solidFill>
                  <a:srgbClr val="C00000"/>
                </a:solidFill>
              </a:rPr>
              <a:t>: Ejemplo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</p:spPr>
            <p:txBody>
              <a:bodyPr numCol="1">
                <a:normAutofit fontScale="92500" lnSpcReduction="10000"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Datos: Edad</a:t>
                </a:r>
              </a:p>
              <a:p>
                <a:pPr marL="400050" lvl="1" indent="0" algn="just">
                  <a:buNone/>
                </a:pP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=20</m:t>
                    </m:r>
                  </m:oMath>
                </a14:m>
                <a:endParaRPr lang="es-CL" dirty="0" smtClean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>
                            <a:latin typeface="Cambria Math"/>
                          </a:rPr>
                          <m:t>&lt;0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L" dirty="0" smtClean="0"/>
                  <a:t>=-</a:t>
                </a:r>
                <a:r>
                  <a:rPr lang="es-CL" dirty="0"/>
                  <a:t>2</a:t>
                </a:r>
                <a:r>
                  <a:rPr lang="es-CL" dirty="0" smtClean="0"/>
                  <a:t>	</a:t>
                </a:r>
                <a:r>
                  <a:rPr lang="es-CL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b="0" i="1" smtClean="0">
                            <a:latin typeface="Cambria Math"/>
                          </a:rPr>
                          <m:t>&gt;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L" dirty="0"/>
                  <a:t>=</a:t>
                </a:r>
                <a:r>
                  <a:rPr lang="es-CL" smtClean="0"/>
                  <a:t>13</a:t>
                </a:r>
                <a:endParaRPr lang="es-CL" dirty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≠20: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𝑝𝑟𝑜𝑏𝑎𝑏𝑙𝑒𝑚𝑒𝑛𝑡𝑒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 </a:t>
                </a: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 falsa</a:t>
                </a:r>
                <a:endParaRPr lang="es-CL" i="1" dirty="0">
                  <a:latin typeface="Cambria Math"/>
                </a:endParaRP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&lt;20,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𝑝𝑎𝑟𝑎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𝑞𝑢𝑒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𝑠𝑒𝑎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s-CL" i="1" dirty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𝑓𝑎𝑙𝑠𝑎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s-CL" i="1">
                            <a:latin typeface="Cambria Math"/>
                          </a:rPr>
                          <m:t>&gt;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r>
                  <a:rPr lang="es-CL" i="1" dirty="0">
                    <a:latin typeface="Cambria Math"/>
                  </a:rPr>
                  <a:t>debe ser </a:t>
                </a:r>
                <a:r>
                  <a:rPr lang="es-CL" i="1" dirty="0" smtClean="0">
                    <a:latin typeface="Cambria Math"/>
                  </a:rPr>
                  <a:t>menor </a:t>
                </a:r>
                <a:r>
                  <a:rPr lang="es-CL" i="1" dirty="0">
                    <a:latin typeface="Cambria Math"/>
                  </a:rPr>
                  <a:t>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>
                            <a:latin typeface="Cambria Math"/>
                          </a:rPr>
                          <m:t>&lt;0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L" i="1" dirty="0" smtClean="0">
                    <a:latin typeface="Cambria Math"/>
                    <a:sym typeface="Wingdings" pitchFamily="2" charset="2"/>
                  </a:rPr>
                  <a:t> probablemente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i="1" dirty="0" smtClean="0">
                    <a:latin typeface="Cambria Math"/>
                  </a:rPr>
                  <a:t> es verdadera</a:t>
                </a:r>
                <a:endParaRPr lang="es-CL" i="1" dirty="0">
                  <a:latin typeface="Cambria Math"/>
                </a:endParaRP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&gt;20,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𝑝𝑎𝑟𝑎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𝑞𝑢𝑒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𝑠𝑒𝑎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𝑓𝑎𝑙𝑠𝑎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: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s-CL" i="1">
                            <a:latin typeface="Cambria Math"/>
                          </a:rPr>
                          <m:t>&gt;</m:t>
                        </m:r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s-CL" i="1">
                        <a:latin typeface="Cambria Math"/>
                      </a:rPr>
                      <m:t> </m:t>
                    </m:r>
                  </m:oMath>
                </a14:m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debe </a:t>
                </a:r>
                <a:r>
                  <a:rPr lang="es-CL" i="1" dirty="0">
                    <a:latin typeface="Cambria Math"/>
                  </a:rPr>
                  <a:t>ser mayor que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i="1" dirty="0"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s-CL" i="1" dirty="0">
                    <a:latin typeface="Cambria Math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s-CL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s-CL" i="1">
                            <a:latin typeface="Cambria Math"/>
                          </a:rPr>
                          <m:t>&lt;0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s-C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CL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s-CL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s-CL" i="1" dirty="0">
                    <a:latin typeface="Cambria Math"/>
                    <a:sym typeface="Wingdings" pitchFamily="2" charset="2"/>
                  </a:rPr>
                  <a:t> probablemente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i="1" dirty="0">
                    <a:latin typeface="Cambria Math"/>
                  </a:rPr>
                  <a:t> es </a:t>
                </a:r>
                <a:r>
                  <a:rPr lang="es-CL" i="1" dirty="0" smtClean="0">
                    <a:latin typeface="Cambria Math"/>
                  </a:rPr>
                  <a:t>falsa</a:t>
                </a:r>
                <a:endParaRPr lang="es-CL" i="1" dirty="0">
                  <a:latin typeface="Cambria Math"/>
                </a:endParaRPr>
              </a:p>
              <a:p>
                <a:pPr marL="857250" lvl="1" indent="-457200" algn="just"/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896544"/>
              </a:xfrm>
              <a:blipFill rotWithShape="1">
                <a:blip r:embed="rId3"/>
                <a:stretch>
                  <a:fillRect t="-1993" r="-1372" b="-286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7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239588"/>
              </p:ext>
            </p:extLst>
          </p:nvPr>
        </p:nvGraphicFramePr>
        <p:xfrm>
          <a:off x="1524000" y="1844824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22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24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19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Signos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no paramétrico </a:t>
            </a:r>
            <a:r>
              <a:rPr lang="es-CL" dirty="0" smtClean="0"/>
              <a:t>para evaluar hipótesis sobre el valor de una mediana poblacional (</a:t>
            </a:r>
            <a:r>
              <a:rPr lang="es-CL" b="1" dirty="0" smtClean="0"/>
              <a:t>parámetro</a:t>
            </a:r>
            <a:r>
              <a:rPr lang="es-CL" dirty="0" smtClean="0"/>
              <a:t>)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</a:t>
            </a:r>
          </a:p>
        </p:txBody>
      </p:sp>
    </p:spTree>
    <p:extLst>
      <p:ext uri="{BB962C8B-B14F-4D97-AF65-F5344CB8AC3E}">
        <p14:creationId xmlns:p14="http://schemas.microsoft.com/office/powerpoint/2010/main" val="21291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Signos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HIPOTESIS: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dos</a:t>
                </a:r>
                <a:r>
                  <a:rPr lang="es-CL" dirty="0"/>
                  <a:t> colas)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32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Signos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850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ESTADISTICO Y DISTRIBUCION NULA</a:t>
                </a:r>
              </a:p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Siendo n’ el subconjunto de la muestra donde el valor en la variable es distinto de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s-CL" b="0" i="1" dirty="0" smtClean="0">
                  <a:latin typeface="Cambria Math"/>
                  <a:ea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:r>
                  <a:rPr lang="es-CL" i="1" dirty="0" smtClean="0">
                    <a:latin typeface="Cambria Math"/>
                  </a:rPr>
                  <a:t>La  </a:t>
                </a:r>
                <a:r>
                  <a:rPr lang="es-CL" i="1" dirty="0">
                    <a:latin typeface="Cambria Math"/>
                  </a:rPr>
                  <a:t>variable </a:t>
                </a:r>
                <a:r>
                  <a:rPr lang="es-CL" i="1" dirty="0" smtClean="0">
                    <a:latin typeface="Cambria Math"/>
                  </a:rPr>
                  <a:t>S= </a:t>
                </a:r>
                <a:r>
                  <a:rPr lang="es-CL" i="1" dirty="0">
                    <a:latin typeface="Cambria Math"/>
                  </a:rPr>
                  <a:t>cantidad de </a:t>
                </a:r>
                <a:r>
                  <a:rPr lang="es-CL" i="1" dirty="0" smtClean="0">
                    <a:latin typeface="Cambria Math"/>
                  </a:rPr>
                  <a:t>valores superior a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</m:oMath>
                </a14:m>
                <a:r>
                  <a:rPr lang="es-CL" i="1" dirty="0" smtClean="0">
                    <a:latin typeface="Cambria Math"/>
                  </a:rPr>
                  <a:t>, de </a:t>
                </a:r>
                <a:r>
                  <a:rPr lang="es-CL" i="1" dirty="0">
                    <a:latin typeface="Cambria Math"/>
                  </a:rPr>
                  <a:t>un total de </a:t>
                </a:r>
                <a:r>
                  <a:rPr lang="es-CL" i="1" dirty="0" smtClean="0">
                    <a:latin typeface="Cambria Math"/>
                  </a:rPr>
                  <a:t>n’ casos, </a:t>
                </a:r>
                <a:r>
                  <a:rPr lang="es-CL" i="1" dirty="0">
                    <a:latin typeface="Cambria Math"/>
                  </a:rPr>
                  <a:t>distribuye binomial (</a:t>
                </a:r>
                <a:r>
                  <a:rPr lang="es-CL" i="1" dirty="0" smtClean="0">
                    <a:latin typeface="Cambria Math"/>
                  </a:rPr>
                  <a:t>B(</a:t>
                </a:r>
                <a:r>
                  <a:rPr lang="es-CL" i="1" dirty="0" err="1" smtClean="0">
                    <a:latin typeface="Cambria Math"/>
                  </a:rPr>
                  <a:t>n’,p</a:t>
                </a:r>
                <a:r>
                  <a:rPr lang="es-CL" i="1" dirty="0" smtClean="0">
                    <a:latin typeface="Cambria Math"/>
                  </a:rPr>
                  <a:t>)), con p=0.5.</a:t>
                </a: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:endParaRPr lang="es-CL" i="1" dirty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</a:rPr>
                      <m:t>𝑆𝑖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s-CL" i="1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𝑒𝑠</m:t>
                    </m:r>
                    <m:r>
                      <a:rPr lang="es-CL" i="1">
                        <a:latin typeface="Cambria Math"/>
                      </a:rPr>
                      <m:t> </m:t>
                    </m:r>
                    <m:r>
                      <a:rPr lang="es-CL" i="1">
                        <a:latin typeface="Cambria Math"/>
                      </a:rPr>
                      <m:t>𝑐𝑖𝑒𝑟𝑡𝑎</m:t>
                    </m:r>
                  </m:oMath>
                </a14:m>
                <a:r>
                  <a:rPr lang="es-CL" dirty="0"/>
                  <a:t>,</a:t>
                </a: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𝑆</m:t>
                      </m:r>
                      <m:r>
                        <a:rPr lang="es-CL" b="0" i="1" smtClean="0">
                          <a:latin typeface="Cambria Math"/>
                        </a:rPr>
                        <m:t>=</m:t>
                      </m:r>
                      <m:r>
                        <a:rPr lang="es-CL" b="0" i="1" smtClean="0">
                          <a:latin typeface="Cambria Math"/>
                        </a:rPr>
                        <m:t>𝐶𝑎𝑛𝑡𝑖𝑑𝑎𝑑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𝑑𝑒</m:t>
                      </m:r>
                      <m:r>
                        <a:rPr lang="es-CL" b="0" i="1" smtClean="0">
                          <a:latin typeface="Cambria Math"/>
                        </a:rPr>
                        <m:t> </m:t>
                      </m:r>
                      <m:r>
                        <a:rPr lang="es-CL" b="0" i="1" smtClean="0">
                          <a:latin typeface="Cambria Math"/>
                        </a:rPr>
                        <m:t>𝑣𝑎𝑙𝑜𝑟𝑒𝑠</m:t>
                      </m:r>
                    </m:oMath>
                  </m:oMathPara>
                </a14:m>
                <a:endParaRPr lang="es-CL" b="0" i="1" dirty="0" smtClean="0">
                  <a:latin typeface="Cambria Math"/>
                </a:endParaRPr>
              </a:p>
              <a:p>
                <a:pPr marL="40005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b="0" i="1" smtClean="0"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s-C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CL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CL" i="1">
                          <a:latin typeface="Cambria Math"/>
                          <a:ea typeface="Cambria Math"/>
                        </a:rPr>
                        <m:t>∼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′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s-CL" b="0" i="1" smtClean="0">
                          <a:latin typeface="Cambria Math"/>
                          <a:ea typeface="Cambria Math"/>
                        </a:rPr>
                        <m:t>0.5</m:t>
                      </m:r>
                      <m:r>
                        <a:rPr lang="es-CL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3026" r="-11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 r="3941" b="14901"/>
          <a:stretch/>
        </p:blipFill>
        <p:spPr bwMode="auto">
          <a:xfrm>
            <a:off x="5364088" y="3656454"/>
            <a:ext cx="3779912" cy="312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6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de signos de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TEST DE DOS COLAS: 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</a:t>
                </a:r>
                <a:r>
                  <a:rPr lang="es-CL" dirty="0"/>
                  <a:t> 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s-CL" dirty="0" smtClean="0"/>
                  <a:t>	</a:t>
                </a:r>
                <a:r>
                  <a:rPr lang="es-CL" dirty="0"/>
                  <a:t> </a:t>
                </a:r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Si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i="1" dirty="0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i="1" dirty="0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</m:ctrlPr>
                          </m:sSubPr>
                          <m:e>
                            <m:r>
                              <a:rPr lang="es-CL" i="1" dirty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𝑋</m:t>
                            </m:r>
                          </m:e>
                          <m:sub>
                            <m:r>
                              <a:rPr lang="es-CL" b="0" i="1" dirty="0" smtClean="0">
                                <a:latin typeface="Cambria Math"/>
                                <a:ea typeface="Cambria Math"/>
                                <a:sym typeface="Wingdings" pitchFamily="2" charset="2"/>
                              </a:rPr>
                              <m:t>𝑀𝑒</m:t>
                            </m:r>
                          </m:sub>
                        </m:sSub>
                      </m:e>
                    </m:acc>
                  </m:oMath>
                </a14:m>
                <a:r>
                  <a:rPr lang="es-CL" dirty="0" smtClean="0">
                    <a:ea typeface="Cambria Math"/>
                    <a:sym typeface="Wingdings" pitchFamily="2" charset="2"/>
                  </a:rPr>
                  <a:t> 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>
                    <a:ea typeface="Cambria Math"/>
                    <a:sym typeface="Wingdings" pitchFamily="2" charset="2"/>
                  </a:rPr>
                  <a:t>:</a:t>
                </a:r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Valor P</a:t>
                </a:r>
                <a:r>
                  <a:rPr lang="es-CL" dirty="0">
                    <a:ea typeface="Cambria Math"/>
                    <a:sym typeface="Wingdings" pitchFamily="2" charset="2"/>
                  </a:rPr>
                  <a:t>= </a:t>
                </a:r>
                <a14:m>
                  <m:oMath xmlns:m="http://schemas.openxmlformats.org/officeDocument/2006/math">
                    <m:r>
                      <a:rPr lang="es-CL" b="0" i="0" smtClean="0">
                        <a:latin typeface="Cambria Math"/>
                        <a:ea typeface="Cambria Math"/>
                        <a:sym typeface="Wingdings" pitchFamily="2" charset="2"/>
                      </a:rPr>
                      <m:t>2</m:t>
                    </m:r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</a:rPr>
                          <m:t>𝑆</m:t>
                        </m:r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Si</m:t>
                      </m:r>
                      <m:acc>
                        <m:accPr>
                          <m:chr m:val="̅"/>
                          <m:ctrlPr>
                            <a:rPr lang="es-CL" i="1" dirty="0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s-CL" i="1" dirty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</m:ctrlPr>
                            </m:sSubPr>
                            <m:e>
                              <m:r>
                                <a:rPr lang="es-CL" i="1" dirty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s-CL" i="1" dirty="0">
                                  <a:latin typeface="Cambria Math"/>
                                  <a:ea typeface="Cambria Math"/>
                                  <a:sym typeface="Wingdings" pitchFamily="2" charset="2"/>
                                </a:rPr>
                                <m:t>𝑀𝑒</m:t>
                              </m:r>
                            </m:sub>
                          </m:sSub>
                        </m:e>
                      </m:acc>
                      <m:r>
                        <m:rPr>
                          <m:nor/>
                        </m:rPr>
                        <a:rPr lang="es-CL" b="0" i="0" dirty="0" smtClean="0">
                          <a:ea typeface="Cambria Math"/>
                          <a:sym typeface="Wingdings" pitchFamily="2" charset="2"/>
                        </a:rPr>
                        <m:t>&gt;</m:t>
                      </m:r>
                      <m:sSub>
                        <m:sSubPr>
                          <m:ctrlPr>
                            <a:rPr lang="es-CL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s-CL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:</m:t>
                      </m:r>
                    </m:oMath>
                  </m:oMathPara>
                </a14:m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Valor</m:t>
                      </m:r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P</m:t>
                      </m:r>
                      <m:r>
                        <m:rPr>
                          <m:nor/>
                        </m:rPr>
                        <a:rPr lang="es-CL" dirty="0">
                          <a:ea typeface="Cambria Math"/>
                          <a:sym typeface="Wingdings" pitchFamily="2" charset="2"/>
                        </a:rPr>
                        <m:t>= </m:t>
                      </m:r>
                      <m:r>
                        <a:rPr lang="es-CL">
                          <a:latin typeface="Cambria Math"/>
                          <a:ea typeface="Cambria Math"/>
                          <a:sym typeface="Wingdings" pitchFamily="2" charset="2"/>
                        </a:rPr>
                        <m:t>2</m:t>
                      </m:r>
                      <m:r>
                        <a:rPr lang="es-CL" i="1">
                          <a:latin typeface="Cambria Math"/>
                          <a:ea typeface="Cambria Math"/>
                          <a:sym typeface="Wingdings" pitchFamily="2" charset="2"/>
                        </a:rPr>
                        <m:t>ℙ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s-CL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s-CL" i="1" smtClean="0">
                              <a:latin typeface="Cambria Math"/>
                              <a:ea typeface="Cambria Math"/>
                            </a:rPr>
                            <m:t>≥</m:t>
                          </m:r>
                          <m: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𝑉𝑎𝑙𝑜𝑟</m:t>
                          </m:r>
                          <m: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 </m:t>
                          </m:r>
                          <m:r>
                            <a:rPr lang="es-CL" i="1">
                              <a:latin typeface="Cambria Math"/>
                              <a:ea typeface="Cambria Math"/>
                              <a:sym typeface="Wingdings" pitchFamily="2" charset="2"/>
                            </a:rPr>
                            <m:t>𝑚𝑢𝑒𝑠𝑡𝑟𝑎𝑙</m:t>
                          </m:r>
                        </m:e>
                      </m:d>
                    </m:oMath>
                  </m:oMathPara>
                </a14:m>
                <a:endParaRPr lang="es-CL" dirty="0" smtClean="0">
                  <a:ea typeface="Cambria Math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2108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de signos de </a:t>
            </a:r>
            <a:r>
              <a:rPr lang="es-ES" sz="3600" b="1" dirty="0" err="1" smtClean="0">
                <a:solidFill>
                  <a:srgbClr val="C00000"/>
                </a:solidFill>
              </a:rPr>
              <a:t>de</a:t>
            </a:r>
            <a:r>
              <a:rPr lang="es-ES" sz="3600" b="1" dirty="0" smtClean="0">
                <a:solidFill>
                  <a:srgbClr val="C00000"/>
                </a:solidFill>
              </a:rPr>
              <a:t>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5445224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EJEMPLO: Mediana de notas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	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</a:t>
                </a:r>
                <a:r>
                  <a:rPr lang="es-CL" dirty="0" smtClean="0"/>
                  <a:t>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=5.5</m:t>
                    </m:r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≠5.5</m:t>
                    </m:r>
                  </m:oMath>
                </a14:m>
                <a:endParaRPr lang="es-CL" dirty="0" smtClean="0"/>
              </a:p>
              <a:p>
                <a:pPr marL="400050" lvl="1" indent="0" algn="ctr">
                  <a:buNone/>
                </a:pPr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 smtClean="0"/>
                  <a:t>S: cantidad de estudiantes con nota mayor a 5.5=1, n’=10</a:t>
                </a:r>
              </a:p>
              <a:p>
                <a:pPr marL="400050" lvl="1" indent="0">
                  <a:buNone/>
                </a:pPr>
                <a:r>
                  <a:rPr lang="es-CL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b="0" i="1" dirty="0" smtClean="0">
                        <a:latin typeface="Cambria Math"/>
                      </a:rPr>
                      <m:t> </m:t>
                    </m:r>
                    <m:r>
                      <a:rPr lang="es-CL" b="0" i="1" dirty="0" smtClean="0">
                        <a:latin typeface="Cambria Math"/>
                      </a:rPr>
                      <m:t>𝑒𝑠</m:t>
                    </m:r>
                    <m:r>
                      <a:rPr lang="es-CL" b="0" i="1" dirty="0" smtClean="0">
                        <a:latin typeface="Cambria Math"/>
                      </a:rPr>
                      <m:t> </m:t>
                    </m:r>
                    <m:r>
                      <a:rPr lang="es-CL" b="0" i="1" dirty="0" smtClean="0">
                        <a:latin typeface="Cambria Math"/>
                      </a:rPr>
                      <m:t>𝑐𝑖𝑒𝑟𝑡𝑎</m:t>
                    </m:r>
                    <m:r>
                      <a:rPr lang="es-CL" b="0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s-CL" dirty="0" smtClean="0"/>
                  <a:t>S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(10,0.5)</m:t>
                    </m:r>
                  </m:oMath>
                </a14:m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>
                        <a:latin typeface="Cambria Math"/>
                        <a:ea typeface="Cambria Math"/>
                        <a:sym typeface="Wingdings" pitchFamily="2" charset="2"/>
                      </a:rPr>
                      <m:t>2</m:t>
                    </m:r>
                    <m:r>
                      <a:rPr lang="es-CL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b="0" i="1" smtClean="0">
                            <a:latin typeface="Cambria Math"/>
                          </a:rPr>
                          <m:t>𝑆</m:t>
                        </m:r>
                        <m:r>
                          <a:rPr lang="es-CL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endParaRPr lang="es-CL" dirty="0" smtClean="0"/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	Valor P= 2(P(0)+P(1))</a:t>
                </a:r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	=P(0)+P(1</a:t>
                </a:r>
                <a:r>
                  <a:rPr lang="es-CL" dirty="0"/>
                  <a:t>)+</a:t>
                </a:r>
                <a:r>
                  <a:rPr lang="es-CL" dirty="0" smtClean="0"/>
                  <a:t>P(10)+P(9)</a:t>
                </a:r>
              </a:p>
              <a:p>
                <a:pPr marL="400050" lvl="1" indent="0">
                  <a:buNone/>
                </a:pPr>
                <a:r>
                  <a:rPr lang="es-CL" dirty="0" smtClean="0"/>
                  <a:t>				=2 (0.001 + 0.01)</a:t>
                </a:r>
              </a:p>
              <a:p>
                <a:pPr marL="400050" lvl="1" indent="0">
                  <a:buNone/>
                </a:pPr>
                <a:r>
                  <a:rPr lang="es-CL" dirty="0" smtClean="0"/>
                  <a:t>				=0.022</a:t>
                </a:r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	Con 5% de significancia, se 					</a:t>
                </a:r>
                <a:r>
                  <a:rPr lang="es-CL" dirty="0"/>
                  <a:t>rechaza H</a:t>
                </a:r>
                <a:r>
                  <a:rPr lang="es-CL" baseline="-25000" dirty="0"/>
                  <a:t>0</a:t>
                </a: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5445224"/>
              </a:xfrm>
              <a:blipFill rotWithShape="1">
                <a:blip r:embed="rId3"/>
                <a:stretch>
                  <a:fillRect t="-2240" b="-224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72082" r="71667" b="15100"/>
          <a:stretch/>
        </p:blipFill>
        <p:spPr bwMode="auto">
          <a:xfrm>
            <a:off x="251520" y="4306220"/>
            <a:ext cx="3339622" cy="25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9298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VALOR P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>
                  <a:ea typeface="Cambria Math"/>
                </a:endParaRPr>
              </a:p>
              <a:p>
                <a:pPr marL="400050" lvl="1" indent="0" algn="ctr">
                  <a:buNone/>
                </a:pP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P= </a:t>
                </a:r>
                <a14:m>
                  <m:oMath xmlns:m="http://schemas.openxmlformats.org/officeDocument/2006/math">
                    <m:r>
                      <a:rPr lang="es-CL" sz="2000" i="1" smtClean="0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000" b="0" i="1" smtClean="0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000" b="0" i="1" smtClean="0">
                            <a:latin typeface="Cambria Math"/>
                          </a:rPr>
                          <m:t>𝑆</m:t>
                        </m:r>
                        <m:r>
                          <a:rPr lang="es-CL" sz="200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𝑉𝑎𝑙𝑜𝑟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000" b="0" i="1" smtClean="0">
                            <a:latin typeface="Cambria Math"/>
                            <a:ea typeface="Cambria Math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300" dirty="0" smtClean="0"/>
                  <a:t> 	</a:t>
                </a:r>
                <a:r>
                  <a:rPr lang="es-CL" sz="23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3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b="0" i="1" smtClean="0">
                            <a:latin typeface="Cambria Math"/>
                          </a:rPr>
                          <m:t>𝑆</m:t>
                        </m:r>
                        <m:r>
                          <a:rPr lang="es-CL" sz="2400" b="0" i="1" smtClean="0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sz="2300" dirty="0">
                  <a:ea typeface="Cambria Math"/>
                  <a:sym typeface="Wingdings" pitchFamily="2" charset="2"/>
                </a:endParaRPr>
              </a:p>
              <a:p>
                <a:pPr marL="400050" lvl="1" indent="0" algn="ctr">
                  <a:buNone/>
                </a:pPr>
                <a:endParaRPr lang="es-CL" sz="2300" dirty="0" smtClean="0">
                  <a:ea typeface="Cambria Math"/>
                  <a:sym typeface="Wingdings" pitchFamily="2" charset="2"/>
                </a:endParaRPr>
              </a:p>
              <a:p>
                <a:pPr marL="4763" lvl="1" indent="0" algn="ctr">
                  <a:buNone/>
                </a:pPr>
                <a:endParaRPr lang="es-CL" sz="2400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12776"/>
                <a:ext cx="9468544" cy="4824536"/>
              </a:xfrm>
              <a:blipFill rotWithShape="1">
                <a:blip r:embed="rId3"/>
                <a:stretch>
                  <a:fillRect t="-11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1 Título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>
                <a:solidFill>
                  <a:srgbClr val="C00000"/>
                </a:solidFill>
              </a:rPr>
              <a:t>Test de signos de una cola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5637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 fontScale="85000" lnSpcReduction="20000"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Z 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</a:t>
            </a:r>
            <a:r>
              <a:rPr lang="es-CL" dirty="0"/>
              <a:t>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T </a:t>
            </a:r>
            <a:r>
              <a:rPr lang="es-CL" dirty="0"/>
              <a:t>para </a:t>
            </a:r>
            <a:r>
              <a:rPr lang="es-CL" dirty="0" smtClean="0"/>
              <a:t>medias: </a:t>
            </a:r>
            <a:r>
              <a:rPr lang="es-CL" dirty="0"/>
              <a:t>Estadísticos, </a:t>
            </a:r>
            <a:r>
              <a:rPr lang="es-CL" dirty="0" smtClean="0"/>
              <a:t>supuestos, distribución </a:t>
            </a:r>
            <a:r>
              <a:rPr lang="es-CL" dirty="0"/>
              <a:t>nula</a:t>
            </a:r>
            <a:r>
              <a:rPr lang="es-CL" dirty="0" smtClean="0"/>
              <a:t>. Relación Test T y Test Z.</a:t>
            </a:r>
            <a:endParaRPr lang="es-CL" dirty="0"/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Binomial </a:t>
            </a:r>
            <a:r>
              <a:rPr lang="es-CL" dirty="0"/>
              <a:t>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484784"/>
            <a:ext cx="79928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T para medias: Estadísticos, supuestos, distribución nula. Relación Test T y Test Z.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Binomial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Pruebas de hipótesis de distribución de variables: normalidad, simetría y </a:t>
            </a:r>
            <a:r>
              <a:rPr lang="es-CL" b="1" dirty="0" err="1" smtClean="0">
                <a:solidFill>
                  <a:schemeClr val="accent1"/>
                </a:solidFill>
              </a:rPr>
              <a:t>curtosis</a:t>
            </a:r>
            <a:r>
              <a:rPr lang="es-CL" b="1" dirty="0" smtClean="0">
                <a:solidFill>
                  <a:schemeClr val="accent1"/>
                </a:solidFill>
              </a:rPr>
              <a:t>.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40984" y="1456612"/>
            <a:ext cx="360040" cy="2188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861047"/>
            <a:ext cx="357870" cy="921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117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de signos de </a:t>
            </a:r>
            <a:r>
              <a:rPr lang="es-ES" sz="3600" b="1" dirty="0" err="1" smtClean="0">
                <a:solidFill>
                  <a:srgbClr val="C00000"/>
                </a:solidFill>
              </a:rPr>
              <a:t>de</a:t>
            </a:r>
            <a:r>
              <a:rPr lang="es-ES" sz="3600" b="1" dirty="0" smtClean="0">
                <a:solidFill>
                  <a:srgbClr val="C00000"/>
                </a:solidFill>
              </a:rPr>
              <a:t> dos colas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412776"/>
                <a:ext cx="9036496" cy="4896544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EJEMPLO: Mediana de notas</a:t>
                </a:r>
                <a:endParaRPr lang="es-CL" dirty="0"/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	H</a:t>
                </a:r>
                <a:r>
                  <a:rPr lang="es-CL" sz="2400" baseline="-25000" dirty="0" smtClean="0"/>
                  <a:t>0</a:t>
                </a:r>
                <a:r>
                  <a:rPr lang="es-CL" sz="2400" dirty="0"/>
                  <a:t>:</a:t>
                </a:r>
                <a:r>
                  <a:rPr lang="es-CL" sz="2400" dirty="0" smtClean="0"/>
                  <a:t> 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=5.5</m:t>
                    </m:r>
                  </m:oMath>
                </a14:m>
                <a:r>
                  <a:rPr lang="es-CL" sz="2400" dirty="0" smtClean="0"/>
                  <a:t>	</a:t>
                </a:r>
              </a:p>
              <a:p>
                <a:pPr marL="400050" lvl="1" indent="0" algn="ctr">
                  <a:buNone/>
                </a:pPr>
                <a:r>
                  <a:rPr lang="es-CL" sz="2400" dirty="0" smtClean="0"/>
                  <a:t>H</a:t>
                </a:r>
                <a:r>
                  <a:rPr lang="es-CL" sz="2400" baseline="-25000" dirty="0" smtClean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&gt;5.5</m:t>
                    </m:r>
                  </m:oMath>
                </a14:m>
                <a:r>
                  <a:rPr lang="es-CL" sz="2400" dirty="0"/>
                  <a:t>			H</a:t>
                </a:r>
                <a:r>
                  <a:rPr lang="es-CL" sz="2400" baseline="-25000" dirty="0"/>
                  <a:t>1</a:t>
                </a:r>
                <a:r>
                  <a:rPr lang="es-CL" sz="2400" dirty="0"/>
                  <a:t>: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5.5</m:t>
                    </m:r>
                  </m:oMath>
                </a14:m>
                <a:endParaRPr lang="es-CL" sz="2400" dirty="0" smtClean="0">
                  <a:ea typeface="Cambria Math"/>
                </a:endParaRPr>
              </a:p>
              <a:p>
                <a:pPr marL="400050" lvl="1" indent="0" algn="ctr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Valor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P= </a:t>
                </a:r>
                <a14:m>
                  <m:oMath xmlns:m="http://schemas.openxmlformats.org/officeDocument/2006/math">
                    <m:r>
                      <a:rPr lang="es-CL" sz="21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1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100" i="1">
                            <a:latin typeface="Cambria Math"/>
                          </a:rPr>
                          <m:t>𝑆</m:t>
                        </m:r>
                        <m:r>
                          <a:rPr lang="es-CL" sz="2100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s-CL" sz="2100" i="1">
                            <a:latin typeface="Cambria Math"/>
                            <a:ea typeface="Cambria Math"/>
                          </a:rPr>
                          <m:t>𝑉𝑎𝑙𝑜𝑟</m:t>
                        </m:r>
                        <m:r>
                          <a:rPr lang="es-CL" sz="21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s-CL" sz="2100" i="1">
                            <a:latin typeface="Cambria Math"/>
                            <a:ea typeface="Cambria Math"/>
                          </a:rPr>
                          <m:t>𝑚𝑢𝑒𝑠𝑡𝑟𝑎𝑙</m:t>
                        </m:r>
                      </m:e>
                    </m:d>
                  </m:oMath>
                </a14:m>
                <a:r>
                  <a:rPr lang="es-CL" sz="2400" dirty="0"/>
                  <a:t> 	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Valor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 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P=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  <a:sym typeface="Wingdings" pitchFamily="2" charset="2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s-CL" sz="2400" i="1">
                            <a:latin typeface="Cambria Math"/>
                          </a:rPr>
                          <m:t>𝑆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𝑉𝑎𝑙𝑜𝑟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 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𝑚𝑢𝑒𝑠𝑡𝑟𝑎𝑙</m:t>
                        </m:r>
                      </m:e>
                    </m:d>
                  </m:oMath>
                </a14:m>
                <a:endParaRPr lang="es-CL" sz="2400" dirty="0" smtClean="0"/>
              </a:p>
              <a:p>
                <a:pPr marL="400050" lvl="1" indent="0" algn="ctr">
                  <a:buNone/>
                </a:pPr>
                <a:endParaRPr lang="es-CL" sz="2400" dirty="0" smtClean="0"/>
              </a:p>
              <a:p>
                <a:pPr marL="400050" lvl="1" indent="0">
                  <a:buNone/>
                </a:pPr>
                <a:r>
                  <a:rPr lang="es-CL" sz="2400" dirty="0" smtClean="0"/>
                  <a:t>S: cantidad de estudiantes con nota mayor a 5.5=1, n’=10</a:t>
                </a:r>
              </a:p>
              <a:p>
                <a:pPr marL="400050" lvl="1" indent="0">
                  <a:buNone/>
                </a:pPr>
                <a:r>
                  <a:rPr lang="es-CL" sz="2400" dirty="0" smtClean="0"/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sz="2400" b="0" i="1" dirty="0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s-CL" sz="24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s-CL" sz="2400" b="0" i="1" dirty="0" smtClean="0">
                        <a:latin typeface="Cambria Math"/>
                      </a:rPr>
                      <m:t> </m:t>
                    </m:r>
                    <m:r>
                      <a:rPr lang="es-CL" sz="2400" b="0" i="1" dirty="0" smtClean="0">
                        <a:latin typeface="Cambria Math"/>
                      </a:rPr>
                      <m:t>𝑒𝑠</m:t>
                    </m:r>
                    <m:r>
                      <a:rPr lang="es-CL" sz="2400" b="0" i="1" dirty="0" smtClean="0">
                        <a:latin typeface="Cambria Math"/>
                      </a:rPr>
                      <m:t> </m:t>
                    </m:r>
                    <m:r>
                      <a:rPr lang="es-CL" sz="2400" b="0" i="1" dirty="0" smtClean="0">
                        <a:latin typeface="Cambria Math"/>
                      </a:rPr>
                      <m:t>𝑐𝑖𝑒𝑟𝑡𝑎</m:t>
                    </m:r>
                    <m:r>
                      <a:rPr lang="es-CL" sz="2400" b="0" i="1" dirty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s-CL" sz="2400" dirty="0" smtClean="0"/>
                  <a:t>S</a:t>
                </a:r>
                <a14:m>
                  <m:oMath xmlns:m="http://schemas.openxmlformats.org/officeDocument/2006/math">
                    <m:r>
                      <a:rPr lang="es-CL" sz="2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s-CL" sz="2400" b="0" i="1" smtClean="0">
                        <a:latin typeface="Cambria Math"/>
                        <a:ea typeface="Cambria Math"/>
                      </a:rPr>
                      <m:t>(10,0.5)</m:t>
                    </m:r>
                  </m:oMath>
                </a14:m>
                <a:endParaRPr lang="es-CL" sz="2400" dirty="0" smtClean="0"/>
              </a:p>
              <a:p>
                <a:pPr marL="400050" lvl="1" indent="0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			Valor P=P(1)+...+P(10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)	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Valor=P(0)+P(1)</a:t>
                </a:r>
                <a:endParaRPr lang="es-CL" sz="2400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sz="2400" dirty="0" smtClean="0">
                    <a:ea typeface="Cambria Math"/>
                    <a:sym typeface="Wingdings" pitchFamily="2" charset="2"/>
                  </a:rPr>
                  <a:t>			   Valor P=0,999</a:t>
                </a:r>
                <a:r>
                  <a:rPr lang="es-CL" sz="2400" dirty="0">
                    <a:ea typeface="Cambria Math"/>
                    <a:sym typeface="Wingdings" pitchFamily="2" charset="2"/>
                  </a:rPr>
                  <a:t>		Valor </a:t>
                </a:r>
                <a:r>
                  <a:rPr lang="es-CL" sz="2400" dirty="0" smtClean="0">
                    <a:ea typeface="Cambria Math"/>
                    <a:sym typeface="Wingdings" pitchFamily="2" charset="2"/>
                  </a:rPr>
                  <a:t>P=0,011</a:t>
                </a:r>
                <a:endParaRPr lang="es-CL" sz="2400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dirty="0" smtClean="0">
                    <a:ea typeface="Cambria Math"/>
                    <a:sym typeface="Wingdings" pitchFamily="2" charset="2"/>
                  </a:rPr>
                  <a:t>			 </a:t>
                </a:r>
              </a:p>
              <a:p>
                <a:pPr marL="400050" lvl="1" indent="0">
                  <a:buNone/>
                </a:pPr>
                <a:endParaRPr lang="es-CL" dirty="0">
                  <a:ea typeface="Cambria Math"/>
                  <a:sym typeface="Wingdings" pitchFamily="2" charset="2"/>
                </a:endParaRPr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	Con 5% de significancia</a:t>
                </a:r>
              </a:p>
              <a:p>
                <a:pPr marL="400050" lvl="1" indent="0">
                  <a:buNone/>
                </a:pPr>
                <a:r>
                  <a:rPr lang="es-CL" dirty="0"/>
                  <a:t>	</a:t>
                </a:r>
                <a:r>
                  <a:rPr lang="es-CL" dirty="0" smtClean="0"/>
                  <a:t>		, NO se rechaza H</a:t>
                </a:r>
                <a:r>
                  <a:rPr lang="es-CL" baseline="-25000" dirty="0" smtClean="0"/>
                  <a:t>0		</a:t>
                </a:r>
                <a:r>
                  <a:rPr lang="es-CL" dirty="0" smtClean="0"/>
                  <a:t>Se </a:t>
                </a:r>
                <a:r>
                  <a:rPr lang="es-CL" dirty="0"/>
                  <a:t>rechaza H</a:t>
                </a:r>
                <a:r>
                  <a:rPr lang="es-CL" baseline="-25000" dirty="0"/>
                  <a:t>0</a:t>
                </a:r>
                <a:endParaRPr lang="es-CL" dirty="0"/>
              </a:p>
              <a:p>
                <a:pPr marL="400050" lvl="1" indent="0">
                  <a:buNone/>
                </a:pPr>
                <a:endParaRPr lang="es-CL" dirty="0"/>
              </a:p>
              <a:p>
                <a:pPr marL="400050" lvl="1" indent="0" algn="ctr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412776"/>
                <a:ext cx="9036496" cy="4896544"/>
              </a:xfrm>
              <a:blipFill rotWithShape="1">
                <a:blip r:embed="rId3"/>
                <a:stretch>
                  <a:fillRect t="-249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72082" r="71667" b="15100"/>
          <a:stretch/>
        </p:blipFill>
        <p:spPr bwMode="auto">
          <a:xfrm>
            <a:off x="-252536" y="4278246"/>
            <a:ext cx="3339622" cy="25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8729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VIII. Pruebas de hipótesis para distribuciones</a:t>
            </a:r>
          </a:p>
        </p:txBody>
      </p:sp>
    </p:spTree>
    <p:extLst>
      <p:ext uri="{BB962C8B-B14F-4D97-AF65-F5344CB8AC3E}">
        <p14:creationId xmlns:p14="http://schemas.microsoft.com/office/powerpoint/2010/main" val="17527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Kolmogorov</a:t>
            </a:r>
            <a:r>
              <a:rPr lang="es-ES" sz="3600" b="1" dirty="0" smtClean="0">
                <a:solidFill>
                  <a:srgbClr val="C00000"/>
                </a:solidFill>
              </a:rPr>
              <a:t> </a:t>
            </a:r>
            <a:r>
              <a:rPr lang="es-ES" sz="3600" b="1" dirty="0" err="1" smtClean="0">
                <a:solidFill>
                  <a:srgbClr val="C00000"/>
                </a:solidFill>
              </a:rPr>
              <a:t>Smirnov</a:t>
            </a:r>
            <a:r>
              <a:rPr lang="es-ES" sz="3600" b="1" dirty="0" smtClean="0">
                <a:solidFill>
                  <a:srgbClr val="C00000"/>
                </a:solidFill>
              </a:rPr>
              <a:t> (KS)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VIII. PRUEBAS DE HIPOTESIS PARA DISTRIBUCIONES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no paramétrico </a:t>
            </a:r>
            <a:r>
              <a:rPr lang="es-CL" dirty="0" smtClean="0"/>
              <a:t>para evaluar hipótesis sobre la</a:t>
            </a:r>
            <a:r>
              <a:rPr lang="es-CL" b="1" dirty="0" smtClean="0"/>
              <a:t> distribución </a:t>
            </a:r>
            <a:r>
              <a:rPr lang="es-CL" dirty="0" smtClean="0"/>
              <a:t>de una variable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</a:t>
            </a:r>
          </a:p>
          <a:p>
            <a:pPr marL="857250" lvl="1" indent="-457200" algn="just"/>
            <a:r>
              <a:rPr lang="es-CL" dirty="0" smtClean="0"/>
              <a:t>n grande (min. 50 casos)</a:t>
            </a:r>
          </a:p>
          <a:p>
            <a:pPr marL="857250" lvl="1" indent="-457200" algn="just"/>
            <a:r>
              <a:rPr lang="es-CL" dirty="0" smtClean="0"/>
              <a:t>Muestra aleatoria</a:t>
            </a:r>
          </a:p>
        </p:txBody>
      </p:sp>
    </p:spTree>
    <p:extLst>
      <p:ext uri="{BB962C8B-B14F-4D97-AF65-F5344CB8AC3E}">
        <p14:creationId xmlns:p14="http://schemas.microsoft.com/office/powerpoint/2010/main" val="13860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92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HIPOTESIS: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𝑑𝑖𝑠𝑡𝑟𝑖𝑏𝑢𝑦𝑒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𝑛𝑜𝑟𝑚𝑎𝑙</m:t>
                    </m:r>
                  </m:oMath>
                </a14:m>
                <a:endParaRPr lang="es-CL" dirty="0"/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𝑛𝑜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𝑑𝑖𝑠𝑡𝑟𝑖𝑏𝑢𝑦𝑒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𝑛𝑜𝑟𝑚𝑎𝑙</m:t>
                    </m:r>
                  </m:oMath>
                </a14:m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ESTADISTICO: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F(x</a:t>
                </a:r>
                <a:r>
                  <a:rPr lang="es-CL" baseline="-25000" dirty="0" smtClean="0"/>
                  <a:t>i</a:t>
                </a:r>
                <a:r>
                  <a:rPr lang="es-CL" dirty="0" smtClean="0"/>
                  <a:t>): estimador de la probabilidad de tener valores menores o iguales que</a:t>
                </a:r>
                <a:r>
                  <a:rPr lang="es-CL" dirty="0"/>
                  <a:t> x</a:t>
                </a:r>
                <a:r>
                  <a:rPr lang="es-CL" baseline="-25000" dirty="0"/>
                  <a:t>i</a:t>
                </a: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F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(x</a:t>
                </a:r>
                <a:r>
                  <a:rPr lang="es-CL" baseline="-25000" dirty="0" smtClean="0"/>
                  <a:t>i</a:t>
                </a:r>
                <a:r>
                  <a:rPr lang="es-CL" dirty="0"/>
                  <a:t>): estimador de la probabilidad de tener valores menores o iguales que </a:t>
                </a:r>
                <a:r>
                  <a:rPr lang="es-CL" dirty="0" smtClean="0"/>
                  <a:t>x</a:t>
                </a:r>
                <a:r>
                  <a:rPr lang="es-CL" baseline="-25000" dirty="0" smtClean="0"/>
                  <a:t>i </a:t>
                </a:r>
                <a:r>
                  <a:rPr lang="es-CL" dirty="0" smtClean="0"/>
                  <a:t>cuando 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 es cierta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D=Max|</a:t>
                </a:r>
                <a:r>
                  <a:rPr lang="es-CL" dirty="0"/>
                  <a:t>F</a:t>
                </a:r>
                <a:r>
                  <a:rPr lang="es-CL" baseline="-25000" dirty="0"/>
                  <a:t>0</a:t>
                </a:r>
                <a:r>
                  <a:rPr lang="es-CL" dirty="0"/>
                  <a:t>(x</a:t>
                </a:r>
                <a:r>
                  <a:rPr lang="es-CL" baseline="-25000" dirty="0"/>
                  <a:t>i</a:t>
                </a:r>
                <a:r>
                  <a:rPr lang="es-CL" dirty="0" smtClean="0"/>
                  <a:t>)-</a:t>
                </a:r>
                <a:r>
                  <a:rPr lang="es-CL" dirty="0"/>
                  <a:t>F(x</a:t>
                </a:r>
                <a:r>
                  <a:rPr lang="es-CL" baseline="-25000" dirty="0"/>
                  <a:t>i</a:t>
                </a:r>
                <a:r>
                  <a:rPr lang="es-CL" dirty="0"/>
                  <a:t>)</a:t>
                </a:r>
                <a:r>
                  <a:rPr lang="es-CL" dirty="0" smtClean="0"/>
                  <a:t>|</a:t>
                </a:r>
                <a:endParaRPr lang="es-CL" dirty="0"/>
              </a:p>
              <a:p>
                <a:pPr marL="400050" lvl="1" indent="0" algn="just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3026" r="-137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VIII. PRUEBAS DE HIPOTESIS PARA DISTRIBUCIONES</a:t>
            </a:r>
            <a:endParaRPr lang="es-CL" sz="2800" b="1" dirty="0"/>
          </a:p>
        </p:txBody>
      </p:sp>
      <p:sp>
        <p:nvSpPr>
          <p:cNvPr id="3" name="2 Elipse"/>
          <p:cNvSpPr/>
          <p:nvPr/>
        </p:nvSpPr>
        <p:spPr>
          <a:xfrm>
            <a:off x="683568" y="4725144"/>
            <a:ext cx="3168352" cy="64807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79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Valor P: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P(D&gt;Valor </a:t>
                </a:r>
                <a:r>
                  <a:rPr lang="es-CL" dirty="0" err="1" smtClean="0"/>
                  <a:t>Muestral</a:t>
                </a:r>
                <a:r>
                  <a:rPr lang="es-CL" dirty="0" smtClean="0"/>
                  <a:t>| la distribución es normal)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Zona de Rechazo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Si D≤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s-CL" b="0" i="1" dirty="0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CL" i="1" dirty="0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dirty="0" smtClean="0">
                    <a:sym typeface="Wingdings" pitchFamily="2" charset="2"/>
                  </a:rPr>
                  <a:t> No se rechaza </a:t>
                </a: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</a:p>
              <a:p>
                <a:pPr marL="400050" lvl="1" indent="0" algn="just">
                  <a:buNone/>
                </a:pPr>
                <a:r>
                  <a:rPr lang="es-CL" dirty="0"/>
                  <a:t>Si D</a:t>
                </a:r>
                <a:r>
                  <a:rPr lang="es-CL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dirty="0">
                    <a:sym typeface="Wingdings" pitchFamily="2" charset="2"/>
                  </a:rPr>
                  <a:t> </a:t>
                </a:r>
                <a:r>
                  <a:rPr lang="es-CL" dirty="0" smtClean="0">
                    <a:sym typeface="Wingdings" pitchFamily="2" charset="2"/>
                  </a:rPr>
                  <a:t>Se </a:t>
                </a:r>
                <a:r>
                  <a:rPr lang="es-CL" dirty="0">
                    <a:sym typeface="Wingdings" pitchFamily="2" charset="2"/>
                  </a:rPr>
                  <a:t>rechaza </a:t>
                </a:r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</a:p>
              <a:p>
                <a:pPr marL="400050" lvl="1" indent="0" algn="just">
                  <a:buNone/>
                </a:pPr>
                <a:endParaRPr lang="es-CL" baseline="-25000" dirty="0"/>
              </a:p>
              <a:p>
                <a:pPr marL="400050" lvl="1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s-CL" i="1" dirty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s-CL" dirty="0" smtClean="0"/>
                  <a:t> depende se n y </a:t>
                </a:r>
                <a14:m>
                  <m:oMath xmlns:m="http://schemas.openxmlformats.org/officeDocument/2006/math">
                    <m:r>
                      <a:rPr lang="es-CL" i="1" dirty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 b="-19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VIII. PRUEBAS DE HIPOTESIS PARA DISTRIBUCIONES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25505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Shapiro</a:t>
            </a:r>
            <a:r>
              <a:rPr lang="es-ES" sz="3600" b="1" dirty="0" smtClean="0">
                <a:solidFill>
                  <a:srgbClr val="C00000"/>
                </a:solidFill>
              </a:rPr>
              <a:t> </a:t>
            </a:r>
            <a:r>
              <a:rPr lang="es-ES" sz="3600" b="1" dirty="0" err="1" smtClean="0">
                <a:solidFill>
                  <a:srgbClr val="C00000"/>
                </a:solidFill>
              </a:rPr>
              <a:t>Wilks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VIII. PRUEBAS DE HIPOTESIS PARA DISTRIBUCIONES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no paramétrico </a:t>
            </a:r>
            <a:r>
              <a:rPr lang="es-CL" dirty="0" smtClean="0"/>
              <a:t>para evaluar hipótesis sobre la</a:t>
            </a:r>
            <a:r>
              <a:rPr lang="es-CL" b="1" dirty="0" smtClean="0"/>
              <a:t> distribución </a:t>
            </a:r>
            <a:r>
              <a:rPr lang="es-CL" dirty="0" smtClean="0"/>
              <a:t>de una variable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</a:t>
            </a:r>
          </a:p>
          <a:p>
            <a:pPr marL="857250" lvl="1" indent="-457200" algn="just"/>
            <a:r>
              <a:rPr lang="es-CL" dirty="0" smtClean="0"/>
              <a:t>n pequeño</a:t>
            </a:r>
          </a:p>
          <a:p>
            <a:pPr marL="857250" lvl="1" indent="-457200" algn="just"/>
            <a:r>
              <a:rPr lang="es-CL" dirty="0" smtClean="0"/>
              <a:t>Variable aleatoria</a:t>
            </a:r>
          </a:p>
        </p:txBody>
      </p:sp>
    </p:spTree>
    <p:extLst>
      <p:ext uri="{BB962C8B-B14F-4D97-AF65-F5344CB8AC3E}">
        <p14:creationId xmlns:p14="http://schemas.microsoft.com/office/powerpoint/2010/main" val="227179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</a:t>
            </a:r>
            <a:r>
              <a:rPr lang="es-ES" sz="3600" b="1" dirty="0" err="1" smtClean="0">
                <a:solidFill>
                  <a:srgbClr val="C00000"/>
                </a:solidFill>
              </a:rPr>
              <a:t>Shapiro</a:t>
            </a:r>
            <a:r>
              <a:rPr lang="es-ES" sz="3600" b="1" dirty="0" smtClean="0">
                <a:solidFill>
                  <a:srgbClr val="C00000"/>
                </a:solidFill>
              </a:rPr>
              <a:t> </a:t>
            </a:r>
            <a:r>
              <a:rPr lang="es-ES" sz="3600" b="1" dirty="0" err="1" smtClean="0">
                <a:solidFill>
                  <a:srgbClr val="C00000"/>
                </a:solidFill>
              </a:rPr>
              <a:t>Wilks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VIII. PRUEBAS DE HIPOTESIS PARA DISTRIBUCIONES</a:t>
            </a:r>
            <a:endParaRPr lang="es-CL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 fontScale="775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HIPOTESIS: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𝑑𝑖𝑠𝑡𝑟𝑖𝑏𝑢𝑦𝑒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𝑛𝑜𝑟𝑚𝑎𝑙</m:t>
                    </m:r>
                  </m:oMath>
                </a14:m>
                <a:endParaRPr lang="es-CL" dirty="0"/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𝑛𝑜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𝑑𝑖𝑠𝑡𝑟𝑖𝑏𝑢𝑦𝑒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𝑛𝑜𝑟𝑚𝑎𝑙</m:t>
                    </m:r>
                  </m:oMath>
                </a14:m>
                <a:endParaRPr lang="es-CL" dirty="0" smtClean="0"/>
              </a:p>
              <a:p>
                <a:pPr marL="857250" lvl="1" indent="-457200" algn="just"/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ESTADISTICO W: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Se basa en estimar las diferencias entre el primer y último caso, el segundo y el penúltimo, etc. W depende de dichas diferencias, del tamaño </a:t>
                </a:r>
                <a:r>
                  <a:rPr lang="es-CL" dirty="0" err="1" smtClean="0"/>
                  <a:t>muestral</a:t>
                </a:r>
                <a:r>
                  <a:rPr lang="es-CL" dirty="0" smtClean="0"/>
                  <a:t>, y de la desviación estándar. 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/>
                  <a:t>ZONA DE RECHAZO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W&lt;</a:t>
                </a:r>
                <a14:m>
                  <m:oMath xmlns:m="http://schemas.openxmlformats.org/officeDocument/2006/math">
                    <m:r>
                      <a:rPr lang="es-CL" b="0" i="1" dirty="0" smtClean="0">
                        <a:latin typeface="Cambria Math"/>
                        <a:ea typeface="Cambria Math"/>
                      </a:rPr>
                      <m:t>𝑊</m:t>
                    </m:r>
                  </m:oMath>
                </a14:m>
                <a:r>
                  <a:rPr lang="es-CL" dirty="0" smtClean="0">
                    <a:latin typeface="Symbol" pitchFamily="18" charset="2"/>
                  </a:rPr>
                  <a:t>a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Si </a:t>
                </a:r>
                <a:r>
                  <a:rPr lang="es-CL" dirty="0"/>
                  <a:t>Valor P&lt;</a:t>
                </a:r>
                <a:r>
                  <a:rPr lang="es-CL" dirty="0">
                    <a:latin typeface="Symbol" pitchFamily="18" charset="2"/>
                  </a:rPr>
                  <a:t>a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2421" r="-991" b="-30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0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C00000"/>
                </a:solidFill>
              </a:rPr>
              <a:t>Test </a:t>
            </a:r>
            <a:r>
              <a:rPr lang="es-ES" sz="3600" b="1" dirty="0" smtClean="0">
                <a:solidFill>
                  <a:srgbClr val="C00000"/>
                </a:solidFill>
              </a:rPr>
              <a:t>de </a:t>
            </a:r>
            <a:r>
              <a:rPr lang="es-ES" sz="3600" b="1" dirty="0" err="1" smtClean="0">
                <a:solidFill>
                  <a:srgbClr val="C00000"/>
                </a:solidFill>
              </a:rPr>
              <a:t>Skewness-Kurtosis</a:t>
            </a:r>
            <a:r>
              <a:rPr lang="es-ES" sz="3600" b="1" dirty="0" smtClean="0">
                <a:solidFill>
                  <a:srgbClr val="C00000"/>
                </a:solidFill>
              </a:rPr>
              <a:t> </a:t>
            </a:r>
            <a:r>
              <a:rPr lang="es-ES" sz="3600" b="1" dirty="0" err="1" smtClean="0">
                <a:solidFill>
                  <a:srgbClr val="C00000"/>
                </a:solidFill>
              </a:rPr>
              <a:t>Jarque-Bera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</p:spPr>
            <p:txBody>
              <a:bodyPr numCol="1">
                <a:normAutofit fontScale="70000" lnSpcReduction="20000"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HIPOTESIS: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𝑑𝑖𝑠𝑡𝑟𝑖𝑏𝑢𝑦𝑒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𝑛𝑜𝑟𝑚𝑎𝑙</m:t>
                    </m:r>
                  </m:oMath>
                </a14:m>
                <a:r>
                  <a:rPr lang="es-CL" dirty="0" smtClean="0"/>
                  <a:t>		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𝑛𝑜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𝑑𝑖𝑠𝑡𝑟𝑖𝑏𝑢𝑦𝑒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𝑛𝑜𝑟𝑚𝑎𝑙</m:t>
                    </m:r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𝑠𝑖𝑚𝑝𝑒𝑡𝑟𝑖𝑐𝑎</m:t>
                    </m:r>
                  </m:oMath>
                </a14:m>
                <a:r>
                  <a:rPr lang="es-CL" b="0" dirty="0" smtClean="0">
                    <a:ea typeface="Cambria Math"/>
                  </a:rPr>
                  <a:t>		</a:t>
                </a:r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𝑛𝑜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𝑠𝑖𝑚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é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𝑡𝑟𝑖𝑐𝑎</m:t>
                    </m:r>
                  </m:oMath>
                </a14:m>
                <a:endParaRPr lang="es-CL" b="0" dirty="0" smtClean="0">
                  <a:ea typeface="Cambria Math"/>
                </a:endParaRP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/>
                  <a:t>: 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𝑚𝑒𝑠𝑜𝑐𝑢𝑟𝑡𝑖𝑐𝑎</m:t>
                    </m:r>
                  </m:oMath>
                </a14:m>
                <a:r>
                  <a:rPr lang="es-CL" b="0" dirty="0" smtClean="0">
                    <a:ea typeface="Cambria Math"/>
                  </a:rPr>
                  <a:t>		</a:t>
                </a:r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𝑛𝑜</m:t>
                    </m:r>
                    <m:r>
                      <a:rPr lang="es-CL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𝑒𝑠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𝑚𝑒𝑠𝑜𝑐𝑢𝑟𝑡𝑖𝑐𝑎</m:t>
                    </m:r>
                  </m:oMath>
                </a14:m>
                <a:endParaRPr lang="es-CL" dirty="0"/>
              </a:p>
              <a:p>
                <a:pPr marL="857250" lvl="1" indent="-457200" algn="just"/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SUPUESTOS: variable cuantitativa, muestra </a:t>
                </a:r>
                <a:r>
                  <a:rPr lang="es-CL" dirty="0" err="1" smtClean="0"/>
                  <a:t>probabilistica</a:t>
                </a:r>
                <a:r>
                  <a:rPr lang="es-CL" dirty="0" smtClean="0"/>
                  <a:t>, n grande.</a:t>
                </a:r>
              </a:p>
              <a:p>
                <a:pPr marL="400050" lvl="1" indent="0" algn="just">
                  <a:buNone/>
                </a:pPr>
                <a:endParaRPr lang="es-CL" dirty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ESTADISTICO: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El Estadístico JB depende de n, de la varianza </a:t>
                </a:r>
                <a:r>
                  <a:rPr lang="es-CL" dirty="0" err="1" smtClean="0"/>
                  <a:t>muestral</a:t>
                </a:r>
                <a:r>
                  <a:rPr lang="es-CL" dirty="0" smtClean="0"/>
                  <a:t>, y de la </a:t>
                </a:r>
                <a:r>
                  <a:rPr lang="es-CL" dirty="0" err="1" smtClean="0"/>
                  <a:t>curtosis</a:t>
                </a:r>
                <a:r>
                  <a:rPr lang="es-CL" dirty="0" smtClean="0"/>
                  <a:t> </a:t>
                </a:r>
                <a:r>
                  <a:rPr lang="es-CL" dirty="0" err="1" smtClean="0"/>
                  <a:t>muestral</a:t>
                </a:r>
                <a:r>
                  <a:rPr lang="es-CL" dirty="0" smtClean="0"/>
                  <a:t>. Este distribuye </a:t>
                </a:r>
                <a:r>
                  <a:rPr lang="es-CL" dirty="0" err="1" smtClean="0"/>
                  <a:t>chi</a:t>
                </a:r>
                <a:r>
                  <a:rPr lang="es-CL" dirty="0" smtClean="0"/>
                  <a:t>-cuadrado con 2 grados de libertad.</a:t>
                </a:r>
              </a:p>
              <a:p>
                <a:pPr marL="400050" lvl="1" indent="0" algn="just">
                  <a:buNone/>
                </a:pPr>
                <a:endParaRPr lang="es-CL" dirty="0" smtClean="0"/>
              </a:p>
              <a:p>
                <a:pPr marL="400050" lvl="1" indent="0" algn="just">
                  <a:buNone/>
                </a:pPr>
                <a:r>
                  <a:rPr lang="es-CL" dirty="0" smtClean="0"/>
                  <a:t>ZONA DE RECHAZO</a:t>
                </a:r>
              </a:p>
              <a:p>
                <a:pPr marL="400050" lvl="1" indent="0" algn="just">
                  <a:buNone/>
                </a:pPr>
                <a:r>
                  <a:rPr lang="es-CL" dirty="0" smtClean="0"/>
                  <a:t>JB&gt;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CL" i="1" dirty="0"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p>
                        <m:r>
                          <a:rPr lang="es-C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baseline="-25000" dirty="0" smtClean="0">
                    <a:latin typeface="Symbol" pitchFamily="18" charset="2"/>
                  </a:rPr>
                  <a:t>2</a:t>
                </a:r>
                <a:r>
                  <a:rPr lang="es-CL" baseline="-25000" dirty="0" smtClean="0">
                    <a:latin typeface="+mj-lt"/>
                  </a:rPr>
                  <a:t>gl</a:t>
                </a:r>
              </a:p>
              <a:p>
                <a:pPr marL="400050" lvl="1" indent="0" algn="just">
                  <a:buNone/>
                </a:pPr>
                <a:r>
                  <a:rPr lang="es-CL" dirty="0" smtClean="0">
                    <a:latin typeface="+mj-lt"/>
                  </a:rPr>
                  <a:t>Si Valor P&lt;</a:t>
                </a:r>
                <a:r>
                  <a:rPr lang="es-CL" dirty="0" smtClean="0">
                    <a:latin typeface="Symbol" pitchFamily="18" charset="2"/>
                  </a:rPr>
                  <a:t>a</a:t>
                </a:r>
                <a:endParaRPr lang="es-CL" dirty="0"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680520"/>
              </a:xfrm>
              <a:blipFill rotWithShape="1">
                <a:blip r:embed="rId3"/>
                <a:stretch>
                  <a:fillRect t="-1823" r="-7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VIII. PRUEBAS DE HIPOTESIS PARA DISTRIBUCIONES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38323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-2072" y="332656"/>
            <a:ext cx="9146071" cy="6525344"/>
          </a:xfrm>
        </p:spPr>
        <p:txBody>
          <a:bodyPr numCol="1">
            <a:normAutofit lnSpcReduction="10000"/>
          </a:bodyPr>
          <a:lstStyle/>
          <a:p>
            <a:pPr marL="4763" lvl="1" indent="0" algn="just">
              <a:buNone/>
            </a:pPr>
            <a:r>
              <a:rPr lang="es-CL" dirty="0" smtClean="0"/>
              <a:t>Indique para las siguientes situaciones que test de hipótesis recomendaría y por qué. Indique cuáles serían sus hipótesis nula, y –definiendo cierta significancia-, indique para que valores P rechazaría sus hipótesis nula y refiérase a los supuestos del test.</a:t>
            </a:r>
          </a:p>
          <a:p>
            <a:pPr marL="4763" lvl="1" indent="0" algn="just">
              <a:buNone/>
            </a:pPr>
            <a:r>
              <a:rPr lang="es-CL" dirty="0"/>
              <a:t>1</a:t>
            </a:r>
            <a:r>
              <a:rPr lang="es-CL" dirty="0" smtClean="0"/>
              <a:t>. Un grupo de investigadores </a:t>
            </a:r>
            <a:r>
              <a:rPr lang="es-CL" dirty="0"/>
              <a:t>r</a:t>
            </a:r>
            <a:r>
              <a:rPr lang="es-CL" dirty="0" smtClean="0"/>
              <a:t>ealizó una encuesta con una muestra probabilística a 20 chilenos para estimar los ingresos, y quieren probar la hipótesis de que la mediana de ingresos es inferior a $500.000.</a:t>
            </a:r>
          </a:p>
          <a:p>
            <a:pPr marL="4763" lvl="1" indent="0" algn="just">
              <a:buNone/>
            </a:pPr>
            <a:r>
              <a:rPr lang="es-CL" dirty="0"/>
              <a:t>2</a:t>
            </a:r>
            <a:r>
              <a:rPr lang="es-CL" dirty="0" smtClean="0"/>
              <a:t>. </a:t>
            </a:r>
            <a:r>
              <a:rPr lang="es-CL" dirty="0"/>
              <a:t>Un grupo de investigadores realizó una encuesta con una muestra probabilística a 20 chilenos para estimar </a:t>
            </a:r>
            <a:r>
              <a:rPr lang="es-CL" dirty="0" smtClean="0"/>
              <a:t>la edad, </a:t>
            </a:r>
            <a:r>
              <a:rPr lang="es-CL" dirty="0"/>
              <a:t>y quieren probar la hipótesis de que la mediana de </a:t>
            </a:r>
            <a:r>
              <a:rPr lang="es-CL" dirty="0" smtClean="0"/>
              <a:t>edad es = </a:t>
            </a:r>
            <a:r>
              <a:rPr lang="es-CL" dirty="0"/>
              <a:t>a </a:t>
            </a:r>
            <a:r>
              <a:rPr lang="es-CL" dirty="0" smtClean="0"/>
              <a:t>40 años. Además se quiere probar si dicha variable es normal.</a:t>
            </a:r>
            <a:endParaRPr lang="es-CL" dirty="0"/>
          </a:p>
          <a:p>
            <a:pPr marL="4763" lvl="1" indent="0" algn="just">
              <a:buNone/>
            </a:pPr>
            <a:r>
              <a:rPr lang="es-CL" dirty="0"/>
              <a:t>3</a:t>
            </a:r>
            <a:r>
              <a:rPr lang="es-CL" dirty="0" smtClean="0"/>
              <a:t>. </a:t>
            </a:r>
            <a:r>
              <a:rPr lang="es-CL" dirty="0"/>
              <a:t>Un investigador </a:t>
            </a:r>
            <a:r>
              <a:rPr lang="es-CL" dirty="0" smtClean="0"/>
              <a:t>quiere probar que la edad de los chilenos distribuye normal, a partir de la CASEN.</a:t>
            </a:r>
          </a:p>
          <a:p>
            <a:pPr marL="4763" lvl="1" indent="0" algn="just">
              <a:buNone/>
            </a:pPr>
            <a:endParaRPr lang="es-CL" dirty="0"/>
          </a:p>
          <a:p>
            <a:pPr marL="4763" lvl="1" indent="0" algn="just">
              <a:buNone/>
            </a:pPr>
            <a:endParaRPr lang="es-CL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152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-2072" y="332656"/>
                <a:ext cx="8822543" cy="6525344"/>
              </a:xfrm>
            </p:spPr>
            <p:txBody>
              <a:bodyPr numCol="1">
                <a:normAutofit/>
              </a:bodyPr>
              <a:lstStyle/>
              <a:p>
                <a:pPr marL="4763" lvl="1" indent="0" algn="just">
                  <a:buNone/>
                </a:pPr>
                <a:r>
                  <a:rPr lang="es-CL" sz="2400" dirty="0" smtClean="0"/>
                  <a:t>4. Un grupo de investigadores usó el test 				de signos para probar la hipótesis nula de que la			 mediana de notas en la facultad es =6, 		obteniendo un Valor P=0.001. ¿Qué se puede concluir? 			</a:t>
                </a:r>
              </a:p>
              <a:p>
                <a:pPr marL="4763" lvl="1" indent="0" algn="just">
                  <a:buNone/>
                </a:pPr>
                <a:r>
                  <a:rPr lang="es-CL" sz="2400" dirty="0" smtClean="0"/>
                  <a:t>¿Cómo cree usted que eran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sz="2400" i="1" dirty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s-CL" sz="2400" dirty="0" smtClean="0"/>
                  <a:t> 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s-CL" sz="2400" i="1" dirty="0"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s-CL" sz="2400" b="0" i="1" dirty="0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s-CL" sz="2400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s-CL" sz="2400" dirty="0" smtClean="0"/>
                  <a:t>?</a:t>
                </a:r>
              </a:p>
              <a:p>
                <a:pPr marL="4763" lvl="1" indent="0" algn="just">
                  <a:buNone/>
                </a:pPr>
                <a:r>
                  <a:rPr lang="es-CL" sz="2400" dirty="0" smtClean="0"/>
                  <a:t>¿por qué?</a:t>
                </a:r>
              </a:p>
              <a:p>
                <a:pPr marL="4763" lvl="1" indent="0" algn="just">
                  <a:buNone/>
                </a:pPr>
                <a:r>
                  <a:rPr lang="es-CL" sz="2400" dirty="0" smtClean="0"/>
                  <a:t>5. Evalúe la hipótesis nula de que la 				mediana de edad en la facultad es =20, a través del				 test de signos. Considere una muestra de 10 casos, donde nadie en la muestra tiene 20 años, y 3 casos tienen más de 20.</a:t>
                </a:r>
                <a:endParaRPr lang="es-CL" sz="2400" dirty="0"/>
              </a:p>
              <a:p>
                <a:pPr marL="4763" lvl="1" indent="0" algn="just">
                  <a:buNone/>
                </a:pPr>
                <a:r>
                  <a:rPr lang="es-CL" sz="2400" dirty="0" smtClean="0"/>
                  <a:t>6. Observe los siguientes resultados, ¿Qué puede concluir?</a:t>
                </a:r>
              </a:p>
              <a:p>
                <a:pPr marL="4763" lvl="1" indent="0" algn="just">
                  <a:buNone/>
                </a:pPr>
                <a:endParaRPr lang="es-CL" sz="2400" dirty="0" smtClean="0"/>
              </a:p>
              <a:p>
                <a:pPr marL="4763" lvl="1" indent="0" algn="just">
                  <a:buNone/>
                </a:pPr>
                <a:endParaRPr lang="es-CL" sz="2400" dirty="0" smtClean="0"/>
              </a:p>
              <a:p>
                <a:pPr marL="4763" lvl="1" indent="0" algn="just">
                  <a:buNone/>
                </a:pPr>
                <a:endParaRPr lang="es-CL" sz="2400" dirty="0"/>
              </a:p>
              <a:p>
                <a:pPr marL="4763" lvl="1" indent="0" algn="just">
                  <a:buNone/>
                </a:pPr>
                <a:endParaRPr lang="es-CL" sz="2400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072" y="332656"/>
                <a:ext cx="8822543" cy="6525344"/>
              </a:xfrm>
              <a:blipFill rotWithShape="1">
                <a:blip r:embed="rId3"/>
                <a:stretch>
                  <a:fillRect l="-1037" t="-748" r="-103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PREGUNTAS</a:t>
            </a:r>
            <a:endParaRPr lang="es-CL" sz="2800" b="1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22273"/>
              </p:ext>
            </p:extLst>
          </p:nvPr>
        </p:nvGraphicFramePr>
        <p:xfrm>
          <a:off x="503548" y="4941168"/>
          <a:ext cx="8136904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853"/>
                <a:gridCol w="773259"/>
                <a:gridCol w="1550448"/>
                <a:gridCol w="1550448"/>
                <a:gridCol w="1550448"/>
                <a:gridCol w="1550448"/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n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K-S (Valor P)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Shapiro-Wilks</a:t>
                      </a:r>
                      <a:r>
                        <a:rPr lang="es-CL" dirty="0" smtClean="0"/>
                        <a:t> (Valor P)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JB (</a:t>
                      </a:r>
                      <a:r>
                        <a:rPr lang="es-CL" dirty="0" err="1" smtClean="0"/>
                        <a:t>simetria</a:t>
                      </a:r>
                      <a:r>
                        <a:rPr lang="es-CL" dirty="0" smtClean="0"/>
                        <a:t>; valor P)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JB (</a:t>
                      </a:r>
                      <a:r>
                        <a:rPr lang="es-CL" dirty="0" err="1" smtClean="0"/>
                        <a:t>curtosis</a:t>
                      </a:r>
                      <a:r>
                        <a:rPr lang="es-CL" dirty="0" smtClean="0"/>
                        <a:t>; valor P)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JB (normalidad; valor P)</a:t>
                      </a:r>
                    </a:p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0.04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0.001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0.1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0.03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72082" r="71667" b="15100"/>
          <a:stretch/>
        </p:blipFill>
        <p:spPr bwMode="auto">
          <a:xfrm>
            <a:off x="5791373" y="476672"/>
            <a:ext cx="3339622" cy="257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I. Test de hipótesis para una población</a:t>
            </a:r>
          </a:p>
        </p:txBody>
      </p:sp>
    </p:spTree>
    <p:extLst>
      <p:ext uri="{BB962C8B-B14F-4D97-AF65-F5344CB8AC3E}">
        <p14:creationId xmlns:p14="http://schemas.microsoft.com/office/powerpoint/2010/main" val="411790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7992888" cy="5040560"/>
          </a:xfrm>
        </p:spPr>
        <p:txBody>
          <a:bodyPr numCol="1">
            <a:normAutofit fontScale="85000" lnSpcReduction="20000"/>
          </a:bodyPr>
          <a:lstStyle/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Z 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</a:t>
            </a:r>
            <a:r>
              <a:rPr lang="es-CL" dirty="0"/>
              <a:t>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T </a:t>
            </a:r>
            <a:r>
              <a:rPr lang="es-CL" dirty="0"/>
              <a:t>para </a:t>
            </a:r>
            <a:r>
              <a:rPr lang="es-CL" dirty="0" smtClean="0"/>
              <a:t>medias: </a:t>
            </a:r>
            <a:r>
              <a:rPr lang="es-CL" dirty="0"/>
              <a:t>Estadísticos, </a:t>
            </a:r>
            <a:r>
              <a:rPr lang="es-CL" dirty="0" smtClean="0"/>
              <a:t>supuestos, distribución </a:t>
            </a:r>
            <a:r>
              <a:rPr lang="es-CL" dirty="0"/>
              <a:t>nula</a:t>
            </a:r>
            <a:r>
              <a:rPr lang="es-CL" dirty="0" smtClean="0"/>
              <a:t>. Relación Test T y Test Z.</a:t>
            </a:r>
            <a:endParaRPr lang="es-CL" dirty="0"/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/>
              <a:t>Test </a:t>
            </a:r>
            <a:r>
              <a:rPr lang="es-CL" dirty="0" smtClean="0"/>
              <a:t>Binomial </a:t>
            </a:r>
            <a:r>
              <a:rPr lang="es-CL" dirty="0"/>
              <a:t>para </a:t>
            </a:r>
            <a:r>
              <a:rPr lang="es-CL" dirty="0" smtClean="0"/>
              <a:t>proporciones: </a:t>
            </a:r>
            <a:r>
              <a:rPr lang="es-CL" dirty="0"/>
              <a:t>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Pruebas de hipótesis de distribución de variables: normalidad, simetría y </a:t>
            </a:r>
            <a:r>
              <a:rPr lang="es-CL" dirty="0" err="1" smtClean="0"/>
              <a:t>curtosis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467544" y="1484784"/>
            <a:ext cx="7992888" cy="504056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Test de hipótesis para una población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medias: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Z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Relación entre pruebas de hipótesis e intervalos de confianza.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T para medias: Estadísticos, supuestos, distribución nula. Relación Test T y Test Z.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dirty="0" smtClean="0"/>
              <a:t>Test Binomial para proporciones: Estadísticos, supuestos y distribución nula.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Pruebas de hipótesis para mediana.</a:t>
            </a:r>
          </a:p>
          <a:p>
            <a:pPr marL="971550" lvl="1" indent="-571500" algn="just">
              <a:buFont typeface="+mj-lt"/>
              <a:buAutoNum type="romanUcPeriod"/>
            </a:pPr>
            <a:r>
              <a:rPr lang="es-CL" b="1" dirty="0" smtClean="0">
                <a:solidFill>
                  <a:schemeClr val="accent1"/>
                </a:solidFill>
              </a:rPr>
              <a:t>Pruebas de hipótesis de distribución de variables: normalidad, simetría y </a:t>
            </a:r>
            <a:r>
              <a:rPr lang="es-CL" b="1" dirty="0" err="1" smtClean="0">
                <a:solidFill>
                  <a:schemeClr val="accent1"/>
                </a:solidFill>
              </a:rPr>
              <a:t>curtosis</a:t>
            </a:r>
            <a:r>
              <a:rPr lang="es-CL" b="1" dirty="0" smtClean="0">
                <a:solidFill>
                  <a:schemeClr val="accent1"/>
                </a:solidFill>
              </a:rPr>
              <a:t>.</a:t>
            </a:r>
            <a:endParaRPr lang="es-CL" b="1" dirty="0">
              <a:solidFill>
                <a:schemeClr val="accent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Contenidos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INTRODUCCIÓN</a:t>
            </a:r>
            <a:endParaRPr lang="es-CL" sz="2800" b="1" dirty="0"/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2580966" y="341941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chemeClr val="accent1"/>
                </a:solidFill>
              </a:rPr>
              <a:t>PARTE III	PARTE II	PARTE I</a:t>
            </a:r>
            <a:endParaRPr lang="es-CL" sz="2800" dirty="0">
              <a:solidFill>
                <a:schemeClr val="accent1"/>
              </a:solidFill>
            </a:endParaRPr>
          </a:p>
        </p:txBody>
      </p:sp>
      <p:sp>
        <p:nvSpPr>
          <p:cNvPr id="5" name="4 Cerrar llave"/>
          <p:cNvSpPr/>
          <p:nvPr/>
        </p:nvSpPr>
        <p:spPr>
          <a:xfrm flipH="1">
            <a:off x="740984" y="1456612"/>
            <a:ext cx="360040" cy="2188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errar llave"/>
          <p:cNvSpPr/>
          <p:nvPr/>
        </p:nvSpPr>
        <p:spPr>
          <a:xfrm flipH="1">
            <a:off x="713364" y="3861047"/>
            <a:ext cx="357870" cy="9216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errar llave"/>
          <p:cNvSpPr/>
          <p:nvPr/>
        </p:nvSpPr>
        <p:spPr>
          <a:xfrm flipH="1">
            <a:off x="711194" y="4975769"/>
            <a:ext cx="360040" cy="11175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752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6119" y="980728"/>
            <a:ext cx="8229600" cy="432048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chemeClr val="accent1"/>
                </a:solidFill>
              </a:rPr>
              <a:t>0. Verificar Supuestos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 smtClean="0">
                <a:solidFill>
                  <a:schemeClr val="accent1"/>
                </a:solidFill>
              </a:rPr>
              <a:t>1. Definir Hipótesis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 smtClean="0">
                <a:solidFill>
                  <a:srgbClr val="C00000"/>
                </a:solidFill>
              </a:rPr>
              <a:t>2. Definir significancia</a:t>
            </a:r>
            <a:br>
              <a:rPr lang="es-ES" sz="3600" b="1" dirty="0" smtClean="0">
                <a:solidFill>
                  <a:srgbClr val="C00000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3. Determinar el estadístico del </a:t>
            </a:r>
            <a:r>
              <a:rPr lang="es-ES" sz="3600" b="1" dirty="0" smtClean="0">
                <a:solidFill>
                  <a:schemeClr val="accent1"/>
                </a:solidFill>
              </a:rPr>
              <a:t>Test</a:t>
            </a:r>
            <a:br>
              <a:rPr lang="es-ES" sz="3600" b="1" dirty="0" smtClean="0">
                <a:solidFill>
                  <a:schemeClr val="accent1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4. Identificar la distribución nula</a:t>
            </a:r>
            <a:br>
              <a:rPr lang="es-ES" sz="3600" b="1" dirty="0">
                <a:solidFill>
                  <a:schemeClr val="accent1"/>
                </a:solidFill>
              </a:rPr>
            </a:br>
            <a:r>
              <a:rPr lang="es-ES" sz="3600" b="1" dirty="0">
                <a:solidFill>
                  <a:schemeClr val="accent1"/>
                </a:solidFill>
              </a:rPr>
              <a:t>5. Rechazamos o No rechazamos H</a:t>
            </a:r>
            <a:r>
              <a:rPr lang="es-ES" sz="3600" b="1" baseline="-25000" dirty="0">
                <a:solidFill>
                  <a:schemeClr val="accent1"/>
                </a:solidFill>
              </a:rPr>
              <a:t>0</a:t>
            </a:r>
            <a:r>
              <a:rPr lang="es-ES" sz="3600" b="1" baseline="-25000" dirty="0">
                <a:solidFill>
                  <a:srgbClr val="C00000"/>
                </a:solidFill>
              </a:rPr>
              <a:t/>
            </a:r>
            <a:br>
              <a:rPr lang="es-ES" sz="3600" b="1" baseline="-25000" dirty="0">
                <a:solidFill>
                  <a:srgbClr val="C00000"/>
                </a:solidFill>
              </a:rPr>
            </a:b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TEST DE HIPÓTESIS PARA UNA POBLACIÓN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88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-141081" y="21804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I. TEST DE HIPÓTESIS PARA UNA POBLACIÓN</a:t>
            </a:r>
            <a:endParaRPr lang="es-CL" sz="2800" b="1" dirty="0"/>
          </a:p>
        </p:txBody>
      </p:sp>
      <p:sp>
        <p:nvSpPr>
          <p:cNvPr id="6" name="5 Rectángulo"/>
          <p:cNvSpPr/>
          <p:nvPr/>
        </p:nvSpPr>
        <p:spPr>
          <a:xfrm>
            <a:off x="4744465" y="610972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851920" y="6237312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3491880" y="834801"/>
            <a:ext cx="2160240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Test de hipótesis para una Población</a:t>
            </a:r>
            <a:endParaRPr lang="es-CL" sz="2400" b="1" dirty="0"/>
          </a:p>
        </p:txBody>
      </p:sp>
      <p:sp>
        <p:nvSpPr>
          <p:cNvPr id="11" name="10 Rectángulo"/>
          <p:cNvSpPr/>
          <p:nvPr/>
        </p:nvSpPr>
        <p:spPr>
          <a:xfrm>
            <a:off x="1515623" y="2166362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Parámetros</a:t>
            </a:r>
            <a:endParaRPr lang="es-CL" sz="2400" dirty="0"/>
          </a:p>
        </p:txBody>
      </p:sp>
      <p:sp>
        <p:nvSpPr>
          <p:cNvPr id="13" name="12 Rectángulo"/>
          <p:cNvSpPr/>
          <p:nvPr/>
        </p:nvSpPr>
        <p:spPr>
          <a:xfrm>
            <a:off x="5652120" y="2136327"/>
            <a:ext cx="216024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Distribución</a:t>
            </a:r>
            <a:endParaRPr lang="es-CL" sz="2400" dirty="0"/>
          </a:p>
        </p:txBody>
      </p:sp>
      <p:cxnSp>
        <p:nvCxnSpPr>
          <p:cNvPr id="7" name="6 Conector recto de flecha"/>
          <p:cNvCxnSpPr/>
          <p:nvPr/>
        </p:nvCxnSpPr>
        <p:spPr>
          <a:xfrm flipH="1">
            <a:off x="618559" y="2701125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2002348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2411760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07775" y="3688045"/>
            <a:ext cx="1007842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Media</a:t>
            </a:r>
            <a:endParaRPr lang="es-CL" sz="2400" dirty="0"/>
          </a:p>
        </p:txBody>
      </p:sp>
      <p:sp>
        <p:nvSpPr>
          <p:cNvPr id="20" name="19 Rectángulo"/>
          <p:cNvSpPr/>
          <p:nvPr/>
        </p:nvSpPr>
        <p:spPr>
          <a:xfrm>
            <a:off x="1194240" y="3672706"/>
            <a:ext cx="1616217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Proporción</a:t>
            </a:r>
            <a:endParaRPr lang="es-CL" sz="2400" dirty="0"/>
          </a:p>
        </p:txBody>
      </p:sp>
      <p:sp>
        <p:nvSpPr>
          <p:cNvPr id="21" name="20 Rectángulo"/>
          <p:cNvSpPr/>
          <p:nvPr/>
        </p:nvSpPr>
        <p:spPr>
          <a:xfrm>
            <a:off x="2915492" y="3686354"/>
            <a:ext cx="128462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Mediana</a:t>
            </a:r>
            <a:endParaRPr lang="es-CL" sz="2400" dirty="0"/>
          </a:p>
        </p:txBody>
      </p:sp>
      <p:cxnSp>
        <p:nvCxnSpPr>
          <p:cNvPr id="22" name="21 Conector recto de flecha"/>
          <p:cNvCxnSpPr/>
          <p:nvPr/>
        </p:nvCxnSpPr>
        <p:spPr>
          <a:xfrm flipH="1">
            <a:off x="5782094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6862214" y="2670418"/>
            <a:ext cx="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6862214" y="2670418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4283969" y="3688045"/>
            <a:ext cx="177013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Normalidad</a:t>
            </a:r>
            <a:endParaRPr lang="es-CL" sz="2400" dirty="0"/>
          </a:p>
        </p:txBody>
      </p:sp>
      <p:sp>
        <p:nvSpPr>
          <p:cNvPr id="26" name="25 Rectángulo"/>
          <p:cNvSpPr/>
          <p:nvPr/>
        </p:nvSpPr>
        <p:spPr>
          <a:xfrm>
            <a:off x="6214142" y="3672706"/>
            <a:ext cx="1296144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Simetría</a:t>
            </a:r>
            <a:endParaRPr lang="es-CL" sz="2400" dirty="0"/>
          </a:p>
        </p:txBody>
      </p:sp>
      <p:sp>
        <p:nvSpPr>
          <p:cNvPr id="27" name="26 Rectángulo"/>
          <p:cNvSpPr/>
          <p:nvPr/>
        </p:nvSpPr>
        <p:spPr>
          <a:xfrm>
            <a:off x="7607854" y="3645024"/>
            <a:ext cx="1284626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err="1" smtClean="0"/>
              <a:t>Curtosis</a:t>
            </a:r>
            <a:endParaRPr lang="es-CL" sz="2400" dirty="0"/>
          </a:p>
        </p:txBody>
      </p:sp>
      <p:cxnSp>
        <p:nvCxnSpPr>
          <p:cNvPr id="28" name="27 Conector recto de flecha"/>
          <p:cNvCxnSpPr/>
          <p:nvPr/>
        </p:nvCxnSpPr>
        <p:spPr>
          <a:xfrm flipH="1">
            <a:off x="2464759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>
            <a:off x="5652120" y="1233729"/>
            <a:ext cx="1080120" cy="9025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0" y="4406850"/>
            <a:ext cx="4200118" cy="255454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95250" indent="177800">
              <a:buFont typeface="Arial" pitchFamily="34" charset="0"/>
              <a:buChar char="•"/>
            </a:pPr>
            <a:r>
              <a:rPr lang="es-CL" sz="2000" dirty="0" smtClean="0"/>
              <a:t>Test Z</a:t>
            </a:r>
          </a:p>
          <a:p>
            <a:pPr marL="95250" indent="177800">
              <a:buFont typeface="Arial" pitchFamily="34" charset="0"/>
              <a:buChar char="•"/>
            </a:pPr>
            <a:r>
              <a:rPr lang="es-CL" sz="2000" dirty="0"/>
              <a:t>T</a:t>
            </a:r>
            <a:r>
              <a:rPr lang="es-CL" sz="2000" dirty="0" smtClean="0"/>
              <a:t>est T</a:t>
            </a:r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r>
              <a:rPr lang="es-CL" sz="2000" dirty="0" smtClean="0"/>
              <a:t>Test Z</a:t>
            </a:r>
          </a:p>
          <a:p>
            <a:pPr marL="95250" indent="177800">
              <a:buFont typeface="Arial" pitchFamily="34" charset="0"/>
              <a:buChar char="•"/>
            </a:pPr>
            <a:r>
              <a:rPr lang="es-CL" sz="2000" dirty="0" smtClean="0"/>
              <a:t>Test binomial</a:t>
            </a:r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  <a:p>
            <a:pPr marL="95250" indent="177800">
              <a:buFont typeface="Arial" pitchFamily="34" charset="0"/>
              <a:buChar char="•"/>
            </a:pPr>
            <a:r>
              <a:rPr lang="es-CL" sz="2000" b="1" dirty="0"/>
              <a:t>Test </a:t>
            </a:r>
            <a:r>
              <a:rPr lang="es-CL" sz="2000" b="1" dirty="0" smtClean="0"/>
              <a:t>de </a:t>
            </a:r>
            <a:r>
              <a:rPr lang="es-CL" sz="2000" b="1" dirty="0" err="1" smtClean="0"/>
              <a:t>Wilcoxon</a:t>
            </a:r>
            <a:endParaRPr lang="es-CL" sz="2000" b="1" dirty="0"/>
          </a:p>
          <a:p>
            <a:pPr marL="95250" indent="177800">
              <a:buFont typeface="Arial" pitchFamily="34" charset="0"/>
              <a:buChar char="•"/>
            </a:pPr>
            <a:r>
              <a:rPr lang="es-CL" sz="2000" b="1" dirty="0"/>
              <a:t>Test </a:t>
            </a:r>
            <a:r>
              <a:rPr lang="es-CL" sz="2000" b="1" dirty="0" smtClean="0"/>
              <a:t>de signos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352518" y="4406850"/>
            <a:ext cx="5044018" cy="3477875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L="95250" indent="177800">
              <a:buFont typeface="Arial" pitchFamily="34" charset="0"/>
              <a:buChar char="•"/>
            </a:pPr>
            <a:r>
              <a:rPr lang="es-CL" sz="2000" b="1" dirty="0" err="1" smtClean="0"/>
              <a:t>Shapiro-Wilks</a:t>
            </a: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r>
              <a:rPr lang="es-CL" sz="2000" b="1" dirty="0" err="1" smtClean="0"/>
              <a:t>Kolmogorov</a:t>
            </a:r>
            <a:r>
              <a:rPr lang="es-CL" sz="2000" b="1" dirty="0" smtClean="0"/>
              <a:t>- </a:t>
            </a:r>
            <a:r>
              <a:rPr lang="es-CL" sz="2000" b="1" dirty="0" err="1" smtClean="0"/>
              <a:t>Smirnov</a:t>
            </a: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r>
              <a:rPr lang="es-ES" sz="2000" b="1" dirty="0"/>
              <a:t>Test de </a:t>
            </a:r>
            <a:r>
              <a:rPr lang="es-ES" sz="2000" b="1" dirty="0" err="1" smtClean="0"/>
              <a:t>Skewness-Kurtosis</a:t>
            </a:r>
            <a:endParaRPr lang="es-ES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ES" sz="2000" b="1" dirty="0" smtClean="0"/>
          </a:p>
          <a:p>
            <a:pPr marL="95250" indent="177800">
              <a:buFont typeface="Arial" pitchFamily="34" charset="0"/>
              <a:buChar char="•"/>
            </a:pPr>
            <a:r>
              <a:rPr lang="es-ES" sz="2000" b="1" dirty="0" err="1" smtClean="0"/>
              <a:t>Jarque-Bera</a:t>
            </a: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/>
          </a:p>
          <a:p>
            <a:pPr marL="95250" indent="177800">
              <a:buFont typeface="Arial" pitchFamily="34" charset="0"/>
              <a:buChar char="•"/>
            </a:pPr>
            <a:endParaRPr lang="es-CL" sz="2000" b="1" dirty="0" smtClean="0"/>
          </a:p>
          <a:p>
            <a:pPr marL="95250" indent="177800">
              <a:buFont typeface="Arial" pitchFamily="34" charset="0"/>
              <a:buChar char="•"/>
            </a:pPr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399865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143000"/>
          </a:xfrm>
        </p:spPr>
        <p:txBody>
          <a:bodyPr>
            <a:noAutofit/>
          </a:bodyPr>
          <a:lstStyle/>
          <a:p>
            <a:r>
              <a:rPr lang="es-ES" b="1" dirty="0" smtClean="0"/>
              <a:t>VII. Pruebas de hipótesis para medianas</a:t>
            </a:r>
          </a:p>
        </p:txBody>
      </p:sp>
    </p:spTree>
    <p:extLst>
      <p:ext uri="{BB962C8B-B14F-4D97-AF65-F5344CB8AC3E}">
        <p14:creationId xmlns:p14="http://schemas.microsoft.com/office/powerpoint/2010/main" val="12279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T para medias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</a:t>
            </a:r>
            <a:r>
              <a:rPr lang="es-CL" sz="2800" b="1" dirty="0"/>
              <a:t>PRUEBAS DE HIPOTESIS PARA MEDIANAS</a:t>
            </a:r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paramétrico </a:t>
            </a:r>
            <a:r>
              <a:rPr lang="es-CL" dirty="0" smtClean="0"/>
              <a:t>para evaluar hipótesis sobre el valor de una media poblacional (</a:t>
            </a:r>
            <a:r>
              <a:rPr lang="es-CL" b="1" dirty="0" smtClean="0"/>
              <a:t>parámetro</a:t>
            </a:r>
            <a:r>
              <a:rPr lang="es-CL" dirty="0" smtClean="0"/>
              <a:t>)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</a:t>
            </a:r>
          </a:p>
          <a:p>
            <a:pPr marL="857250" lvl="1" indent="-457200" algn="just"/>
            <a:r>
              <a:rPr lang="es-CL" b="1" dirty="0" smtClean="0"/>
              <a:t>Muestreo probabilístico</a:t>
            </a:r>
          </a:p>
          <a:p>
            <a:pPr marL="857250" lvl="1" indent="-457200" algn="just"/>
            <a:r>
              <a:rPr lang="es-CL" b="1" dirty="0" smtClean="0"/>
              <a:t>Distribución de la variable normal</a:t>
            </a:r>
          </a:p>
        </p:txBody>
      </p:sp>
    </p:spTree>
    <p:extLst>
      <p:ext uri="{BB962C8B-B14F-4D97-AF65-F5344CB8AC3E}">
        <p14:creationId xmlns:p14="http://schemas.microsoft.com/office/powerpoint/2010/main" val="20866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Test de Rangos de </a:t>
            </a:r>
            <a:r>
              <a:rPr lang="es-ES" sz="3600" b="1" dirty="0" err="1" smtClean="0">
                <a:solidFill>
                  <a:srgbClr val="C00000"/>
                </a:solidFill>
              </a:rPr>
              <a:t>Wilcoxon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  <p:sp>
        <p:nvSpPr>
          <p:cNvPr id="15" name="2 Marcador de contenido"/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4032448"/>
          </a:xfrm>
        </p:spPr>
        <p:txBody>
          <a:bodyPr numCol="1">
            <a:normAutofit/>
          </a:bodyPr>
          <a:lstStyle/>
          <a:p>
            <a:pPr marL="400050" lvl="1" indent="0" algn="ctr">
              <a:buNone/>
            </a:pPr>
            <a:r>
              <a:rPr lang="es-CL" dirty="0" smtClean="0"/>
              <a:t>Test de hipótesis </a:t>
            </a:r>
            <a:r>
              <a:rPr lang="es-CL" b="1" dirty="0" smtClean="0"/>
              <a:t>no paramétrico </a:t>
            </a:r>
            <a:r>
              <a:rPr lang="es-CL" dirty="0" smtClean="0"/>
              <a:t>para evaluar hipótesis sobre el valor de una mediana poblacional (</a:t>
            </a:r>
            <a:r>
              <a:rPr lang="es-CL" b="1" dirty="0" smtClean="0"/>
              <a:t>parámetro</a:t>
            </a:r>
            <a:r>
              <a:rPr lang="es-CL" dirty="0" smtClean="0"/>
              <a:t>)</a:t>
            </a:r>
            <a:endParaRPr lang="es-CL" dirty="0"/>
          </a:p>
          <a:p>
            <a:pPr marL="400050" lvl="1" indent="0" algn="just">
              <a:buNone/>
            </a:pPr>
            <a:endParaRPr lang="es-CL" dirty="0" smtClean="0"/>
          </a:p>
          <a:p>
            <a:pPr marL="400050" lvl="1" indent="0" algn="just">
              <a:buNone/>
            </a:pPr>
            <a:r>
              <a:rPr lang="es-CL" dirty="0" smtClean="0"/>
              <a:t>SUPUESTOS:</a:t>
            </a:r>
          </a:p>
          <a:p>
            <a:pPr marL="857250" lvl="1" indent="-457200" algn="just"/>
            <a:r>
              <a:rPr lang="es-CL" dirty="0" smtClean="0"/>
              <a:t>Variable cuantitativa </a:t>
            </a:r>
          </a:p>
          <a:p>
            <a:pPr marL="857250" lvl="1" indent="-457200" algn="just"/>
            <a:r>
              <a:rPr lang="es-CL" dirty="0" smtClean="0"/>
              <a:t>Variable simétrica</a:t>
            </a:r>
          </a:p>
        </p:txBody>
      </p:sp>
    </p:spTree>
    <p:extLst>
      <p:ext uri="{BB962C8B-B14F-4D97-AF65-F5344CB8AC3E}">
        <p14:creationId xmlns:p14="http://schemas.microsoft.com/office/powerpoint/2010/main" val="10659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</a:rPr>
              <a:t>Hipótesis del Test de Rangos de </a:t>
            </a:r>
            <a:r>
              <a:rPr lang="es-ES" sz="3600" b="1" dirty="0" err="1" smtClean="0">
                <a:solidFill>
                  <a:srgbClr val="C00000"/>
                </a:solidFill>
              </a:rPr>
              <a:t>Wilcoxon</a:t>
            </a:r>
            <a:endParaRPr lang="es-ES" sz="3600" b="1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</p:spPr>
            <p:txBody>
              <a:bodyPr numCol="1">
                <a:normAutofit/>
              </a:bodyPr>
              <a:lstStyle/>
              <a:p>
                <a:pPr marL="400050" lvl="1" indent="0" algn="just">
                  <a:buNone/>
                </a:pPr>
                <a:r>
                  <a:rPr lang="es-CL" dirty="0" smtClean="0"/>
                  <a:t>HIPÓTESIS:</a:t>
                </a:r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0</a:t>
                </a:r>
                <a:r>
                  <a:rPr lang="es-CL" dirty="0" smtClean="0"/>
                  <a:t>: </a:t>
                </a:r>
                <a14:m>
                  <m:oMath xmlns:m="http://schemas.openxmlformats.org/officeDocument/2006/math">
                    <m:r>
                      <a:rPr lang="es-CL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s-CL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s-CL" dirty="0" smtClean="0"/>
              </a:p>
              <a:p>
                <a:pPr marL="857250" lvl="1" indent="-457200" algn="just"/>
                <a:r>
                  <a:rPr lang="es-CL" dirty="0" smtClean="0"/>
                  <a:t>H</a:t>
                </a:r>
                <a:r>
                  <a:rPr lang="es-CL" baseline="-25000" dirty="0" smtClean="0"/>
                  <a:t>1</a:t>
                </a:r>
                <a:r>
                  <a:rPr lang="es-CL" dirty="0" smtClean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 smtClean="0"/>
                  <a:t>(Prueba de </a:t>
                </a:r>
                <a:r>
                  <a:rPr lang="es-CL" i="1" dirty="0" smtClean="0"/>
                  <a:t>dos</a:t>
                </a:r>
                <a:r>
                  <a:rPr lang="es-CL" dirty="0" smtClean="0"/>
                  <a:t> colas)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 smtClean="0"/>
                  <a:t>una</a:t>
                </a:r>
                <a:r>
                  <a:rPr lang="es-CL" dirty="0" smtClean="0"/>
                  <a:t> cola)</a:t>
                </a:r>
              </a:p>
              <a:p>
                <a:pPr marL="857250" lvl="1" indent="-457200" algn="just"/>
                <a:r>
                  <a:rPr lang="es-CL" dirty="0"/>
                  <a:t>H</a:t>
                </a:r>
                <a:r>
                  <a:rPr lang="es-CL" baseline="-25000" dirty="0"/>
                  <a:t>1</a:t>
                </a:r>
                <a:r>
                  <a:rPr lang="es-CL" dirty="0"/>
                  <a:t>: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/>
                        <a:ea typeface="Cambria Math"/>
                      </a:rPr>
                      <m:t>𝜂</m:t>
                    </m:r>
                    <m:r>
                      <a:rPr lang="es-CL" b="0" i="1" smtClean="0">
                        <a:latin typeface="Cambria Math"/>
                        <a:ea typeface="Cambria Math"/>
                      </a:rPr>
                      <m:t>&lt;</m:t>
                    </m:r>
                    <m:sSub>
                      <m:sSubPr>
                        <m:ctrlPr>
                          <a:rPr lang="es-CL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s-CL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s-CL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CL" dirty="0"/>
                  <a:t>(Prueba de </a:t>
                </a:r>
                <a:r>
                  <a:rPr lang="es-CL" i="1" dirty="0"/>
                  <a:t>una</a:t>
                </a:r>
                <a:r>
                  <a:rPr lang="es-CL" dirty="0"/>
                  <a:t> cola)</a:t>
                </a:r>
              </a:p>
              <a:p>
                <a:pPr marL="857250" lvl="1" indent="-457200" algn="just"/>
                <a:endParaRPr lang="es-CL" dirty="0"/>
              </a:p>
              <a:p>
                <a:pPr marL="857250" lvl="1" indent="-457200" algn="just"/>
                <a:endParaRPr lang="es-CL" dirty="0" smtClean="0"/>
              </a:p>
            </p:txBody>
          </p:sp>
        </mc:Choice>
        <mc:Fallback xmlns="">
          <p:sp>
            <p:nvSpPr>
              <p:cNvPr id="15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556" y="1412776"/>
                <a:ext cx="7992888" cy="4032448"/>
              </a:xfrm>
              <a:blipFill rotWithShape="1">
                <a:blip r:embed="rId3"/>
                <a:stretch>
                  <a:fillRect t="-136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L" sz="2800" b="1" dirty="0" smtClean="0"/>
              <a:t> VII. PRUEBAS DE HIPOTESIS PARA MEDIANAS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9562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9311</TotalTime>
  <Words>1932</Words>
  <Application>Microsoft Office PowerPoint</Application>
  <PresentationFormat>Presentación en pantalla (4:3)</PresentationFormat>
  <Paragraphs>396</Paragraphs>
  <Slides>30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Office Theme</vt:lpstr>
      <vt:lpstr>Presentación de PowerPoint</vt:lpstr>
      <vt:lpstr>Contenidos</vt:lpstr>
      <vt:lpstr>I. Test de hipótesis para una población</vt:lpstr>
      <vt:lpstr>0. Verificar Supuestos 1. Definir Hipótesis 2. Definir significancia 3. Determinar el estadístico del Test 4. Identificar la distribución nula 5. Rechazamos o No rechazamos H0 </vt:lpstr>
      <vt:lpstr>Presentación de PowerPoint</vt:lpstr>
      <vt:lpstr>VII. Pruebas de hipótesis para medianas</vt:lpstr>
      <vt:lpstr>Test T para medias</vt:lpstr>
      <vt:lpstr>Test de Rangos de Wilcoxon</vt:lpstr>
      <vt:lpstr>Hipótesis del Test de Rangos de Wilcoxon</vt:lpstr>
      <vt:lpstr>Estadístico en Test de Rangos de Wilcoxon</vt:lpstr>
      <vt:lpstr>Valor P en Test de Rangos de Wilcoxon</vt:lpstr>
      <vt:lpstr>Test de Rangos de Wilcoxon: Ejemplo</vt:lpstr>
      <vt:lpstr>Test de Rangos de Wilcoxon: Ejemplo</vt:lpstr>
      <vt:lpstr>Test de Signos</vt:lpstr>
      <vt:lpstr>Test de Signos</vt:lpstr>
      <vt:lpstr>Test de Signos</vt:lpstr>
      <vt:lpstr>Test de signos de dos colas</vt:lpstr>
      <vt:lpstr>Test de signos de de dos colas</vt:lpstr>
      <vt:lpstr>Presentación de PowerPoint</vt:lpstr>
      <vt:lpstr>Test de signos de de dos colas</vt:lpstr>
      <vt:lpstr>VIII. Pruebas de hipótesis para distribuciones</vt:lpstr>
      <vt:lpstr>Test de Kolmogorov Smirnov (KS)</vt:lpstr>
      <vt:lpstr>Test KS</vt:lpstr>
      <vt:lpstr>Test KS</vt:lpstr>
      <vt:lpstr>Test de Shapiro Wilks</vt:lpstr>
      <vt:lpstr>Test de Shapiro Wilks</vt:lpstr>
      <vt:lpstr>Test de Skewness-Kurtosis Jarque-Bera</vt:lpstr>
      <vt:lpstr>Presentación de PowerPoint</vt:lpstr>
      <vt:lpstr>Presentación de PowerPoint</vt:lpstr>
      <vt:lpstr>Contenidos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ificc</dc:creator>
  <cp:lastModifiedBy>Catalina Canals</cp:lastModifiedBy>
  <cp:revision>794</cp:revision>
  <cp:lastPrinted>2016-04-03T19:20:01Z</cp:lastPrinted>
  <dcterms:created xsi:type="dcterms:W3CDTF">2012-11-29T18:38:36Z</dcterms:created>
  <dcterms:modified xsi:type="dcterms:W3CDTF">2016-04-17T16:10:15Z</dcterms:modified>
</cp:coreProperties>
</file>