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58" r:id="rId3"/>
    <p:sldId id="509" r:id="rId4"/>
    <p:sldId id="619" r:id="rId5"/>
    <p:sldId id="650" r:id="rId6"/>
    <p:sldId id="672" r:id="rId7"/>
    <p:sldId id="618" r:id="rId8"/>
    <p:sldId id="686" r:id="rId9"/>
    <p:sldId id="620" r:id="rId10"/>
    <p:sldId id="621" r:id="rId11"/>
    <p:sldId id="704" r:id="rId12"/>
    <p:sldId id="687" r:id="rId13"/>
    <p:sldId id="625" r:id="rId14"/>
    <p:sldId id="627" r:id="rId15"/>
    <p:sldId id="689" r:id="rId16"/>
    <p:sldId id="692" r:id="rId17"/>
    <p:sldId id="688" r:id="rId18"/>
    <p:sldId id="631" r:id="rId19"/>
    <p:sldId id="693" r:id="rId20"/>
    <p:sldId id="706" r:id="rId21"/>
    <p:sldId id="636" r:id="rId22"/>
    <p:sldId id="694" r:id="rId23"/>
    <p:sldId id="696" r:id="rId24"/>
    <p:sldId id="707" r:id="rId25"/>
    <p:sldId id="640" r:id="rId26"/>
    <p:sldId id="698" r:id="rId27"/>
    <p:sldId id="697" r:id="rId28"/>
    <p:sldId id="699" r:id="rId29"/>
    <p:sldId id="700" r:id="rId30"/>
    <p:sldId id="651" r:id="rId31"/>
    <p:sldId id="652" r:id="rId32"/>
    <p:sldId id="654" r:id="rId33"/>
    <p:sldId id="659" r:id="rId34"/>
    <p:sldId id="702" r:id="rId35"/>
    <p:sldId id="701" r:id="rId36"/>
    <p:sldId id="669" r:id="rId37"/>
    <p:sldId id="708" r:id="rId38"/>
    <p:sldId id="683" r:id="rId39"/>
    <p:sldId id="710" r:id="rId40"/>
    <p:sldId id="684" r:id="rId41"/>
    <p:sldId id="703" r:id="rId42"/>
  </p:sldIdLst>
  <p:sldSz cx="9144000" cy="6858000" type="screen4x3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Note book" initials="Mb" lastIdx="2" clrIdx="0"/>
  <p:cmAuthor id="1" name="Catalina Canals" initials="CC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B8"/>
    <a:srgbClr val="41953B"/>
    <a:srgbClr val="50B6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943" autoAdjust="0"/>
    <p:restoredTop sz="78146" autoAdjust="0"/>
  </p:normalViewPr>
  <p:slideViewPr>
    <p:cSldViewPr>
      <p:cViewPr>
        <p:scale>
          <a:sx n="70" d="100"/>
          <a:sy n="70" d="100"/>
        </p:scale>
        <p:origin x="-2730" y="-4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82" y="-108"/>
      </p:cViewPr>
      <p:guideLst>
        <p:guide orient="horz" pos="3126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677011-DEFC-4391-96DE-04239A2DD009}" type="datetimeFigureOut">
              <a:rPr lang="es-CL" smtClean="0"/>
              <a:pPr/>
              <a:t>03-04-2016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646E9B-08EC-4838-A847-5BB69FE4235A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02201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1</a:t>
            </a:fld>
            <a:endParaRPr lang="es-C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11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12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13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14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17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18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20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21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22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24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25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27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28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29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30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31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endParaRPr lang="es-CL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32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33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34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35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36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37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38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39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40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41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/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9D84-E45D-417D-BEDD-5EF7D910ADF6}" type="datetimeFigureOut">
              <a:rPr lang="en-US" smtClean="0"/>
              <a:pPr/>
              <a:t>4/3/2016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6592-3DCE-480D-A1CC-77EB02905AA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77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9D84-E45D-417D-BEDD-5EF7D910ADF6}" type="datetimeFigureOut">
              <a:rPr lang="en-US" smtClean="0"/>
              <a:pPr/>
              <a:t>4/3/2016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6592-3DCE-480D-A1CC-77EB02905AA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127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9D84-E45D-417D-BEDD-5EF7D910ADF6}" type="datetimeFigureOut">
              <a:rPr lang="en-US" smtClean="0"/>
              <a:pPr/>
              <a:t>4/3/2016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6592-3DCE-480D-A1CC-77EB02905AA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534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9D84-E45D-417D-BEDD-5EF7D910ADF6}" type="datetimeFigureOut">
              <a:rPr lang="en-US" smtClean="0"/>
              <a:pPr/>
              <a:t>4/3/2016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6592-3DCE-480D-A1CC-77EB02905AA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725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9D84-E45D-417D-BEDD-5EF7D910ADF6}" type="datetimeFigureOut">
              <a:rPr lang="en-US" smtClean="0"/>
              <a:pPr/>
              <a:t>4/3/2016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6592-3DCE-480D-A1CC-77EB02905AA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50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9D84-E45D-417D-BEDD-5EF7D910ADF6}" type="datetimeFigureOut">
              <a:rPr lang="en-US" smtClean="0"/>
              <a:pPr/>
              <a:t>4/3/2016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6592-3DCE-480D-A1CC-77EB02905AA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56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9D84-E45D-417D-BEDD-5EF7D910ADF6}" type="datetimeFigureOut">
              <a:rPr lang="en-US" smtClean="0"/>
              <a:pPr/>
              <a:t>4/3/2016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6592-3DCE-480D-A1CC-77EB02905AA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094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9D84-E45D-417D-BEDD-5EF7D910ADF6}" type="datetimeFigureOut">
              <a:rPr lang="en-US" smtClean="0"/>
              <a:pPr/>
              <a:t>4/3/2016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6592-3DCE-480D-A1CC-77EB02905AA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571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9D84-E45D-417D-BEDD-5EF7D910ADF6}" type="datetimeFigureOut">
              <a:rPr lang="en-US" smtClean="0"/>
              <a:pPr/>
              <a:t>4/3/2016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6592-3DCE-480D-A1CC-77EB02905AA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529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9D84-E45D-417D-BEDD-5EF7D910ADF6}" type="datetimeFigureOut">
              <a:rPr lang="en-US" smtClean="0"/>
              <a:pPr/>
              <a:t>4/3/2016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6592-3DCE-480D-A1CC-77EB02905AA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489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9D84-E45D-417D-BEDD-5EF7D910ADF6}" type="datetimeFigureOut">
              <a:rPr lang="en-US" smtClean="0"/>
              <a:pPr/>
              <a:t>4/3/2016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6592-3DCE-480D-A1CC-77EB02905AA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514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29D84-E45D-417D-BEDD-5EF7D910ADF6}" type="datetimeFigureOut">
              <a:rPr lang="en-US" smtClean="0"/>
              <a:pPr/>
              <a:t>4/3/2016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56592-3DCE-480D-A1CC-77EB02905AA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671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139952" y="5661248"/>
            <a:ext cx="4773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2400" dirty="0" smtClean="0"/>
              <a:t>Catalina Canals Cifuentes</a:t>
            </a:r>
          </a:p>
          <a:p>
            <a:pPr algn="r"/>
            <a:r>
              <a:rPr lang="es-CL" sz="2400" dirty="0" smtClean="0"/>
              <a:t>4/04/2016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95536" y="3068960"/>
            <a:ext cx="81534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" sz="3600" b="1" dirty="0" smtClean="0">
                <a:solidFill>
                  <a:srgbClr val="0000B8"/>
                </a:solidFill>
              </a:rPr>
              <a:t>Modulo 4. Pruebas de Hipótesis para una población</a:t>
            </a:r>
          </a:p>
          <a:p>
            <a:pPr algn="ctr" eaLnBrk="1" hangingPunct="1"/>
            <a:r>
              <a:rPr lang="es-ES" sz="3600" b="1" dirty="0" smtClean="0">
                <a:solidFill>
                  <a:srgbClr val="0000B8"/>
                </a:solidFill>
              </a:rPr>
              <a:t>Parte II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0" y="476672"/>
            <a:ext cx="7380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rgbClr val="C00000"/>
                </a:solidFill>
              </a:rPr>
              <a:t>Facultad de Ciencias Sociales</a:t>
            </a:r>
          </a:p>
          <a:p>
            <a:r>
              <a:rPr lang="es-CL" sz="2400" b="1" dirty="0" smtClean="0">
                <a:solidFill>
                  <a:srgbClr val="C00000"/>
                </a:solidFill>
              </a:rPr>
              <a:t>Departamento de Sociología</a:t>
            </a:r>
          </a:p>
          <a:p>
            <a:r>
              <a:rPr lang="es-CL" sz="2400" b="1" dirty="0" smtClean="0">
                <a:solidFill>
                  <a:srgbClr val="C00000"/>
                </a:solidFill>
              </a:rPr>
              <a:t>Estadística II</a:t>
            </a:r>
          </a:p>
        </p:txBody>
      </p:sp>
      <p:pic>
        <p:nvPicPr>
          <p:cNvPr id="25602" name="Picture 2" descr="http://psicologosarica.files.wordpress.com/2008/08/12-universidad_de_chil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0"/>
            <a:ext cx="1187624" cy="22432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2902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rgbClr val="C00000"/>
                </a:solidFill>
              </a:rPr>
              <a:t>Estadístico y distribución nula en Test T para medias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575556" y="1412776"/>
                <a:ext cx="7992888" cy="4032448"/>
              </a:xfrm>
            </p:spPr>
            <p:txBody>
              <a:bodyPr numCol="1">
                <a:normAutofit fontScale="92500" lnSpcReduction="20000"/>
              </a:bodyPr>
              <a:lstStyle/>
              <a:p>
                <a:pPr marL="400050" lvl="1" indent="0" algn="just">
                  <a:buNone/>
                </a:pPr>
                <a:endParaRPr lang="es-CL" i="1" dirty="0" smtClean="0">
                  <a:latin typeface="Cambria Math"/>
                </a:endParaRPr>
              </a:p>
              <a:p>
                <a:pPr marL="40005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s-CL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s-CL" b="0" i="1" smtClean="0">
                              <a:latin typeface="Cambria Math"/>
                            </a:rPr>
                            <m:t>𝑋</m:t>
                          </m:r>
                        </m:e>
                      </m:acc>
                      <m:r>
                        <a:rPr lang="es-CL" b="0" i="1" smtClean="0">
                          <a:latin typeface="Cambria Math"/>
                        </a:rPr>
                        <m:t>:</m:t>
                      </m:r>
                      <m:r>
                        <a:rPr lang="es-CL" b="0" i="1" smtClean="0">
                          <a:latin typeface="Cambria Math"/>
                        </a:rPr>
                        <m:t>𝑚𝑒𝑑𝑖𝑎</m:t>
                      </m:r>
                      <m:r>
                        <a:rPr lang="es-CL" b="0" i="1" smtClean="0">
                          <a:latin typeface="Cambria Math"/>
                        </a:rPr>
                        <m:t> </m:t>
                      </m:r>
                      <m:r>
                        <a:rPr lang="es-CL" b="0" i="1" smtClean="0">
                          <a:latin typeface="Cambria Math"/>
                        </a:rPr>
                        <m:t>𝑚𝑢𝑒𝑠𝑡𝑟𝑎𝑙</m:t>
                      </m:r>
                    </m:oMath>
                  </m:oMathPara>
                </a14:m>
                <a:endParaRPr lang="es-CL" dirty="0" smtClean="0"/>
              </a:p>
              <a:p>
                <a:pPr marL="400050" lvl="1" indent="0" algn="just">
                  <a:buNone/>
                </a:pPr>
                <a:endParaRPr lang="es-CL" dirty="0" smtClean="0"/>
              </a:p>
              <a:p>
                <a:pPr marL="400050" lvl="1" indent="0" algn="just">
                  <a:buNone/>
                </a:pPr>
                <a:r>
                  <a:rPr lang="es-CL" dirty="0" smtClean="0"/>
                  <a:t>Problema:  ¿Cómo distribuye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CL" i="1">
                            <a:latin typeface="Cambria Math"/>
                          </a:rPr>
                        </m:ctrlPr>
                      </m:accPr>
                      <m:e>
                        <m:r>
                          <a:rPr lang="es-CL" i="1">
                            <a:latin typeface="Cambria Math"/>
                          </a:rPr>
                          <m:t>𝑋</m:t>
                        </m:r>
                      </m:e>
                    </m:acc>
                  </m:oMath>
                </a14:m>
                <a:r>
                  <a:rPr lang="es-CL" dirty="0" smtClean="0"/>
                  <a:t>?</a:t>
                </a:r>
              </a:p>
              <a:p>
                <a:pPr marL="400050" lvl="1" indent="0" algn="just">
                  <a:buNone/>
                </a:pPr>
                <a:endParaRPr lang="es-CL" dirty="0"/>
              </a:p>
              <a:p>
                <a:pPr marL="400050" lvl="1" indent="0" algn="just">
                  <a:buNone/>
                </a:pPr>
                <a:r>
                  <a:rPr lang="es-CL" dirty="0" smtClean="0"/>
                  <a:t>Si X es normal, Estadístico T=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i="1" smtClean="0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s-CL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s-CL" i="1">
                                <a:latin typeface="Cambria Math"/>
                              </a:rPr>
                              <m:t>𝑋</m:t>
                            </m:r>
                          </m:e>
                        </m:acc>
                        <m:r>
                          <a:rPr lang="es-CL" i="1">
                            <a:latin typeface="Cambria Math"/>
                          </a:rPr>
                          <m:t>−</m:t>
                        </m:r>
                        <m:r>
                          <a:rPr lang="es-CL" i="1">
                            <a:latin typeface="Cambria Math"/>
                            <a:ea typeface="Cambria Math"/>
                          </a:rPr>
                          <m:t>𝜇</m:t>
                        </m:r>
                        <m:r>
                          <m:rPr>
                            <m:nor/>
                          </m:rPr>
                          <a:rPr lang="es-CL" dirty="0"/>
                          <m:t> </m:t>
                        </m:r>
                      </m:num>
                      <m:den>
                        <m:r>
                          <a:rPr lang="es-CL" b="0" i="1" smtClean="0">
                            <a:latin typeface="Cambria Math"/>
                          </a:rPr>
                          <m:t>𝑆𝐸</m:t>
                        </m:r>
                        <m:r>
                          <a:rPr lang="es-CL" b="0" i="1" smtClean="0">
                            <a:latin typeface="Cambria Math"/>
                          </a:rPr>
                          <m:t>(</m:t>
                        </m:r>
                        <m:acc>
                          <m:accPr>
                            <m:chr m:val="̅"/>
                            <m:ctrlPr>
                              <a:rPr lang="es-CL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s-CL" i="1">
                                <a:latin typeface="Cambria Math"/>
                              </a:rPr>
                              <m:t>𝑋</m:t>
                            </m:r>
                          </m:e>
                        </m:acc>
                        <m:r>
                          <a:rPr lang="es-CL" b="0" i="1" smtClean="0">
                            <a:latin typeface="Cambria Math"/>
                          </a:rPr>
                          <m:t>)</m:t>
                        </m:r>
                      </m:den>
                    </m:f>
                    <m:r>
                      <a:rPr lang="es-CL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s-CL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s-CL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s-CL" i="1">
                                <a:latin typeface="Cambria Math"/>
                              </a:rPr>
                              <m:t>𝑋</m:t>
                            </m:r>
                          </m:e>
                        </m:acc>
                        <m:r>
                          <a:rPr lang="es-CL" i="1">
                            <a:latin typeface="Cambria Math"/>
                          </a:rPr>
                          <m:t>−</m:t>
                        </m:r>
                        <m:r>
                          <a:rPr lang="es-CL" i="1">
                            <a:latin typeface="Cambria Math"/>
                            <a:ea typeface="Cambria Math"/>
                          </a:rPr>
                          <m:t>𝜇</m:t>
                        </m:r>
                        <m:r>
                          <m:rPr>
                            <m:nor/>
                          </m:rPr>
                          <a:rPr lang="es-CL" dirty="0"/>
                          <m:t> </m:t>
                        </m:r>
                      </m:num>
                      <m:den>
                        <m:f>
                          <m:fPr>
                            <m:type m:val="lin"/>
                            <m:ctrlPr>
                              <a:rPr lang="es-CL" i="1" dirty="0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s-CL" b="0" i="1" dirty="0" smtClean="0">
                                <a:latin typeface="Cambria Math"/>
                              </a:rPr>
                              <m:t>𝑠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s-CL" i="1" dirty="0" smtClean="0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s-CL" b="0" i="1" dirty="0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</m:den>
                    </m:f>
                    <m:r>
                      <a:rPr lang="es-CL" i="1">
                        <a:latin typeface="Cambria Math"/>
                      </a:rPr>
                      <m:t>=</m:t>
                    </m:r>
                    <m:r>
                      <a:rPr lang="es-CL" i="1" smtClean="0">
                        <a:latin typeface="Cambria Math"/>
                        <a:ea typeface="Cambria Math"/>
                      </a:rPr>
                      <m:t>∼</m:t>
                    </m:r>
                    <m:sSub>
                      <m:sSubPr>
                        <m:ctrlPr>
                          <a:rPr lang="es-CL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b="0" i="1" smtClean="0"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  <m:sub>
                        <m:d>
                          <m:dPr>
                            <m:ctrlPr>
                              <a:rPr lang="es-CL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s-CL" i="1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  <m:r>
                              <a:rPr lang="es-CL" i="1">
                                <a:latin typeface="Cambria Math"/>
                                <a:ea typeface="Cambria Math"/>
                              </a:rPr>
                              <m:t>−1</m:t>
                            </m:r>
                          </m:e>
                        </m:d>
                        <m:r>
                          <a:rPr lang="es-CL" i="1">
                            <a:latin typeface="Cambria Math"/>
                            <a:ea typeface="Cambria Math"/>
                          </a:rPr>
                          <m:t>𝑔𝑙</m:t>
                        </m:r>
                      </m:sub>
                    </m:sSub>
                  </m:oMath>
                </a14:m>
                <a:endParaRPr lang="es-CL" dirty="0"/>
              </a:p>
              <a:p>
                <a:pPr marL="400050" lvl="1" indent="0" algn="just">
                  <a:buNone/>
                </a:pP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</a:rPr>
                      <m:t>𝑆𝑖</m:t>
                    </m:r>
                    <m:r>
                      <a:rPr lang="es-CL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s-CL" i="1">
                            <a:latin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s-CL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s-CL" i="1">
                        <a:latin typeface="Cambria Math"/>
                      </a:rPr>
                      <m:t> </m:t>
                    </m:r>
                    <m:r>
                      <a:rPr lang="es-CL" i="1">
                        <a:latin typeface="Cambria Math"/>
                      </a:rPr>
                      <m:t>𝑒𝑠</m:t>
                    </m:r>
                    <m:r>
                      <a:rPr lang="es-CL" i="1">
                        <a:latin typeface="Cambria Math"/>
                      </a:rPr>
                      <m:t> </m:t>
                    </m:r>
                    <m:r>
                      <a:rPr lang="es-CL" i="1">
                        <a:latin typeface="Cambria Math"/>
                      </a:rPr>
                      <m:t>𝑐𝑖𝑒𝑟𝑡𝑎</m:t>
                    </m:r>
                  </m:oMath>
                </a14:m>
                <a:r>
                  <a:rPr lang="es-CL" dirty="0"/>
                  <a:t>,</a:t>
                </a:r>
              </a:p>
              <a:p>
                <a:pPr marL="40005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CL" i="1"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s-CL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s-CL" i="1">
                                  <a:latin typeface="Cambria Math"/>
                                </a:rPr>
                                <m:t>𝑋</m:t>
                              </m:r>
                            </m:e>
                          </m:acc>
                          <m:r>
                            <a:rPr lang="es-CL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CL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CL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s-CL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s-CL" dirty="0"/>
                            <m:t> </m:t>
                          </m:r>
                        </m:num>
                        <m:den>
                          <m:f>
                            <m:fPr>
                              <m:type m:val="lin"/>
                              <m:ctrlPr>
                                <a:rPr lang="es-CL" i="1" dirty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s-CL" i="1" dirty="0">
                                  <a:latin typeface="Cambria Math"/>
                                </a:rPr>
                                <m:t>𝑠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s-CL" i="1" dirty="0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s-CL" i="1" dirty="0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</m:den>
                      </m:f>
                      <m:r>
                        <a:rPr lang="es-CL" i="1">
                          <a:latin typeface="Cambria Math"/>
                          <a:ea typeface="Cambria Math"/>
                        </a:rPr>
                        <m:t>∼</m:t>
                      </m:r>
                      <m:sSub>
                        <m:sSubPr>
                          <m:ctrlPr>
                            <a:rPr lang="es-CL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s-CL" i="1">
                              <a:latin typeface="Cambria Math"/>
                              <a:ea typeface="Cambria Math"/>
                            </a:rPr>
                            <m:t>𝑇</m:t>
                          </m:r>
                        </m:e>
                        <m:sub>
                          <m:d>
                            <m:dPr>
                              <m:ctrlPr>
                                <a:rPr lang="es-CL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s-CL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  <m:r>
                                <a:rPr lang="es-CL" i="1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e>
                          </m:d>
                          <m:r>
                            <a:rPr lang="es-CL" i="1">
                              <a:latin typeface="Cambria Math"/>
                              <a:ea typeface="Cambria Math"/>
                            </a:rPr>
                            <m:t>𝑔𝑙</m:t>
                          </m:r>
                        </m:sub>
                      </m:sSub>
                    </m:oMath>
                  </m:oMathPara>
                </a14:m>
                <a:endParaRPr lang="es-CL" dirty="0"/>
              </a:p>
              <a:p>
                <a:pPr marL="400050" lvl="1" indent="0" algn="just">
                  <a:buNone/>
                </a:pPr>
                <a:endParaRPr lang="es-CL" dirty="0" smtClean="0"/>
              </a:p>
            </p:txBody>
          </p:sp>
        </mc:Choice>
        <mc:Fallback>
          <p:sp>
            <p:nvSpPr>
              <p:cNvPr id="15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556" y="1412776"/>
                <a:ext cx="7992888" cy="4032448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2 Elipse"/>
          <p:cNvSpPr/>
          <p:nvPr/>
        </p:nvSpPr>
        <p:spPr>
          <a:xfrm>
            <a:off x="2987824" y="1700808"/>
            <a:ext cx="504056" cy="504056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6 Elipse"/>
          <p:cNvSpPr/>
          <p:nvPr/>
        </p:nvSpPr>
        <p:spPr>
          <a:xfrm>
            <a:off x="2846008" y="4206697"/>
            <a:ext cx="1291743" cy="1152128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8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V. TEST T PARA MEDIAS</a:t>
            </a:r>
            <a:endParaRPr lang="es-CL" sz="2800" b="1" dirty="0"/>
          </a:p>
        </p:txBody>
      </p:sp>
    </p:spTree>
    <p:extLst>
      <p:ext uri="{BB962C8B-B14F-4D97-AF65-F5344CB8AC3E}">
        <p14:creationId xmlns:p14="http://schemas.microsoft.com/office/powerpoint/2010/main" val="122508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rgbClr val="C00000"/>
                </a:solidFill>
              </a:rPr>
              <a:t>Grados de libertad (</a:t>
            </a:r>
            <a:r>
              <a:rPr lang="es-ES" sz="3600" b="1" dirty="0" err="1" smtClean="0">
                <a:solidFill>
                  <a:srgbClr val="C00000"/>
                </a:solidFill>
              </a:rPr>
              <a:t>gl</a:t>
            </a:r>
            <a:r>
              <a:rPr lang="es-ES" sz="3600" b="1" dirty="0" smtClean="0">
                <a:solidFill>
                  <a:srgbClr val="C00000"/>
                </a:solidFill>
              </a:rPr>
              <a:t>)</a:t>
            </a:r>
            <a:endParaRPr lang="es-ES" sz="3600" b="1" dirty="0" smtClean="0">
              <a:solidFill>
                <a:srgbClr val="C00000"/>
              </a:solidFill>
            </a:endParaRPr>
          </a:p>
        </p:txBody>
      </p:sp>
      <p:sp>
        <p:nvSpPr>
          <p:cNvPr id="15" name="2 Marcador de contenido"/>
          <p:cNvSpPr>
            <a:spLocks noGrp="1"/>
          </p:cNvSpPr>
          <p:nvPr>
            <p:ph idx="1"/>
          </p:nvPr>
        </p:nvSpPr>
        <p:spPr>
          <a:xfrm>
            <a:off x="575556" y="1412776"/>
            <a:ext cx="7992888" cy="4032448"/>
          </a:xfrm>
        </p:spPr>
        <p:txBody>
          <a:bodyPr numCol="1">
            <a:normAutofit/>
          </a:bodyPr>
          <a:lstStyle/>
          <a:p>
            <a:pPr marL="400050" lvl="1" indent="0" algn="just">
              <a:buNone/>
            </a:pPr>
            <a:r>
              <a:rPr lang="es-CL" dirty="0" smtClean="0"/>
              <a:t>Corresponden al número de valores de un conjunto de observaciones que pueden ser asignados de forma arbitraria, previo a que los demás valores asuman un valor automáticamente.</a:t>
            </a:r>
          </a:p>
          <a:p>
            <a:pPr marL="400050" lvl="1" indent="0" algn="just">
              <a:buNone/>
            </a:pPr>
            <a:endParaRPr lang="es-CL" dirty="0"/>
          </a:p>
          <a:p>
            <a:pPr marL="400050" lvl="1" indent="0" algn="just">
              <a:buNone/>
            </a:pPr>
            <a:r>
              <a:rPr lang="es-CL" dirty="0" smtClean="0"/>
              <a:t>Los grados de libertad se relacionan con la forma que tendrá la distribución determinada.</a:t>
            </a:r>
            <a:endParaRPr lang="es-CL" dirty="0" smtClean="0"/>
          </a:p>
          <a:p>
            <a:pPr marL="400050" lvl="1" indent="0" algn="just">
              <a:buNone/>
            </a:pPr>
            <a:endParaRPr lang="es-CL" dirty="0"/>
          </a:p>
          <a:p>
            <a:pPr marL="400050" lvl="1" indent="0" algn="just">
              <a:buNone/>
            </a:pPr>
            <a:endParaRPr lang="es-CL" dirty="0"/>
          </a:p>
          <a:p>
            <a:pPr marL="400050" lvl="1" indent="0" algn="just">
              <a:buNone/>
            </a:pPr>
            <a:endParaRPr lang="es-CL" dirty="0" smtClean="0"/>
          </a:p>
        </p:txBody>
      </p:sp>
      <p:sp>
        <p:nvSpPr>
          <p:cNvPr id="9" name="8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V. TEST T PARA MEDIAS</a:t>
            </a:r>
            <a:endParaRPr lang="es-CL" sz="2800" b="1" dirty="0"/>
          </a:p>
        </p:txBody>
      </p:sp>
    </p:spTree>
    <p:extLst>
      <p:ext uri="{BB962C8B-B14F-4D97-AF65-F5344CB8AC3E}">
        <p14:creationId xmlns:p14="http://schemas.microsoft.com/office/powerpoint/2010/main" val="15039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rgbClr val="C00000"/>
                </a:solidFill>
              </a:rPr>
              <a:t>Distribución T</a:t>
            </a:r>
          </a:p>
        </p:txBody>
      </p:sp>
      <p:sp>
        <p:nvSpPr>
          <p:cNvPr id="9" name="8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V. TEST T PARA MEDIAS</a:t>
            </a:r>
            <a:endParaRPr lang="es-CL" sz="2800" b="1" dirty="0"/>
          </a:p>
        </p:txBody>
      </p:sp>
      <p:sp>
        <p:nvSpPr>
          <p:cNvPr id="10" name="2 Marcador de contenido"/>
          <p:cNvSpPr>
            <a:spLocks noGrp="1"/>
          </p:cNvSpPr>
          <p:nvPr>
            <p:ph idx="1"/>
          </p:nvPr>
        </p:nvSpPr>
        <p:spPr>
          <a:xfrm>
            <a:off x="3923928" y="1412776"/>
            <a:ext cx="4896544" cy="5040560"/>
          </a:xfrm>
        </p:spPr>
        <p:txBody>
          <a:bodyPr numCol="1">
            <a:normAutofit/>
          </a:bodyPr>
          <a:lstStyle/>
          <a:p>
            <a:pPr marL="857250" lvl="1" indent="-457200" algn="just">
              <a:buFont typeface="Arial" pitchFamily="34" charset="0"/>
              <a:buChar char="•"/>
            </a:pPr>
            <a:r>
              <a:rPr lang="es-CL" sz="2600" dirty="0" smtClean="0"/>
              <a:t>Simétrica en torno a 0.</a:t>
            </a:r>
          </a:p>
          <a:p>
            <a:pPr marL="857250" lvl="1" indent="-457200" algn="just">
              <a:buFont typeface="Arial" pitchFamily="34" charset="0"/>
              <a:buChar char="•"/>
            </a:pPr>
            <a:r>
              <a:rPr lang="es-CL" sz="2600" dirty="0" smtClean="0"/>
              <a:t>La dispersión de los datos depende de los grados de libertad (</a:t>
            </a:r>
            <a:r>
              <a:rPr lang="es-CL" sz="2600" dirty="0" err="1" smtClean="0"/>
              <a:t>gl</a:t>
            </a:r>
            <a:r>
              <a:rPr lang="es-CL" sz="2600" dirty="0" smtClean="0"/>
              <a:t>):</a:t>
            </a:r>
          </a:p>
          <a:p>
            <a:pPr marL="1257300" lvl="2" indent="-457200" algn="just"/>
            <a:r>
              <a:rPr lang="es-CL" sz="2600" dirty="0" smtClean="0"/>
              <a:t>Desviación estándar&gt; 1, pero se acerca a 1 cuando los </a:t>
            </a:r>
            <a:r>
              <a:rPr lang="es-CL" sz="2600" dirty="0" err="1" smtClean="0"/>
              <a:t>gl</a:t>
            </a:r>
            <a:r>
              <a:rPr lang="es-CL" sz="2600" dirty="0" smtClean="0"/>
              <a:t> aumentan.</a:t>
            </a:r>
          </a:p>
          <a:p>
            <a:pPr marL="857250" lvl="1" indent="-457200" algn="just">
              <a:buFont typeface="Arial" pitchFamily="34" charset="0"/>
              <a:buChar char="•"/>
            </a:pPr>
            <a:r>
              <a:rPr lang="es-CL" sz="2600" dirty="0" smtClean="0"/>
              <a:t>Dado que es más dispersa que una distribución N(0,1), la probabilidad de caer en las colas es mayor.</a:t>
            </a:r>
            <a:endParaRPr lang="es-CL" sz="2600" dirty="0"/>
          </a:p>
          <a:p>
            <a:pPr marL="857250" lvl="1" indent="-457200" algn="just"/>
            <a:endParaRPr lang="es-CL" dirty="0"/>
          </a:p>
          <a:p>
            <a:pPr marL="857250" lvl="1" indent="-457200" algn="just"/>
            <a:endParaRPr lang="es-CL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79" t="13397" r="11404" b="69612"/>
          <a:stretch/>
        </p:blipFill>
        <p:spPr bwMode="auto">
          <a:xfrm>
            <a:off x="-540568" y="1412777"/>
            <a:ext cx="4751621" cy="2990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542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monografias.com/trabajos93/distribucion-t-student-empleando-excel-y-graph/image3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84" t="13425" r="18833" b="44448"/>
          <a:stretch/>
        </p:blipFill>
        <p:spPr bwMode="auto">
          <a:xfrm>
            <a:off x="0" y="3789040"/>
            <a:ext cx="4310777" cy="3222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rgbClr val="C00000"/>
                </a:solidFill>
              </a:rPr>
              <a:t>Test T para medias de dos colas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575556" y="1412776"/>
                <a:ext cx="7992888" cy="4032448"/>
              </a:xfrm>
            </p:spPr>
            <p:txBody>
              <a:bodyPr numCol="1">
                <a:noAutofit/>
              </a:bodyPr>
              <a:lstStyle/>
              <a:p>
                <a:pPr marL="400050" lvl="1" indent="0" algn="just">
                  <a:buNone/>
                </a:pPr>
                <a:r>
                  <a:rPr lang="es-CL" sz="2400" dirty="0" smtClean="0"/>
                  <a:t>TEST DE DOS COLAS: ZONA DE RECHAZO</a:t>
                </a:r>
              </a:p>
              <a:p>
                <a:pPr marL="857250" lvl="1" indent="-457200" algn="ctr"/>
                <a:r>
                  <a:rPr lang="es-CL" sz="2400" dirty="0"/>
                  <a:t>H</a:t>
                </a:r>
                <a:r>
                  <a:rPr lang="es-CL" sz="2400" baseline="-25000" dirty="0"/>
                  <a:t>0</a:t>
                </a:r>
                <a:r>
                  <a:rPr lang="es-CL" sz="2400" dirty="0"/>
                  <a:t>: </a:t>
                </a:r>
                <a14:m>
                  <m:oMath xmlns:m="http://schemas.openxmlformats.org/officeDocument/2006/math">
                    <m:r>
                      <a:rPr lang="es-CL" sz="2400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es-CL" sz="2400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s-CL" sz="2400" dirty="0"/>
              </a:p>
              <a:p>
                <a:pPr marL="857250" lvl="1" indent="-457200" algn="ctr"/>
                <a:r>
                  <a:rPr lang="es-CL" sz="2400" dirty="0"/>
                  <a:t>H</a:t>
                </a:r>
                <a:r>
                  <a:rPr lang="es-CL" sz="2400" baseline="-25000" dirty="0"/>
                  <a:t>1</a:t>
                </a:r>
                <a:r>
                  <a:rPr lang="es-CL" sz="2400" dirty="0"/>
                  <a:t>: </a:t>
                </a:r>
                <a14:m>
                  <m:oMath xmlns:m="http://schemas.openxmlformats.org/officeDocument/2006/math">
                    <m:r>
                      <a:rPr lang="es-CL" sz="2400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es-CL" sz="2400" i="1">
                        <a:latin typeface="Cambria Math"/>
                        <a:ea typeface="Cambria Math"/>
                      </a:rPr>
                      <m:t>≠</m:t>
                    </m:r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s-CL" sz="2400" dirty="0" smtClean="0"/>
              </a:p>
              <a:p>
                <a:pPr marL="400050" lvl="1" indent="0" algn="just">
                  <a:buNone/>
                </a:pPr>
                <a14:m>
                  <m:oMath xmlns:m="http://schemas.openxmlformats.org/officeDocument/2006/math">
                    <m:r>
                      <a:rPr lang="es-CL" sz="2400" i="1" smtClean="0">
                        <a:latin typeface="Cambria Math"/>
                      </a:rPr>
                      <m:t>𝑆</m:t>
                    </m:r>
                    <m:r>
                      <a:rPr lang="es-CL" sz="2400" b="0" i="1" smtClean="0">
                        <a:latin typeface="Cambria Math"/>
                      </a:rPr>
                      <m:t>𝑖</m:t>
                    </m:r>
                    <m:r>
                      <a:rPr lang="es-CL" sz="2400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s-CL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s-CL" sz="2400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s-CL" sz="24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s-CL" sz="2400" b="0" i="1" smtClean="0">
                        <a:latin typeface="Cambria Math"/>
                      </a:rPr>
                      <m:t> </m:t>
                    </m:r>
                    <m:r>
                      <a:rPr lang="es-CL" sz="2400" b="0" i="1" smtClean="0">
                        <a:latin typeface="Cambria Math"/>
                      </a:rPr>
                      <m:t>𝑒𝑠</m:t>
                    </m:r>
                    <m:r>
                      <a:rPr lang="es-CL" sz="2400" b="0" i="1" smtClean="0">
                        <a:latin typeface="Cambria Math"/>
                      </a:rPr>
                      <m:t> </m:t>
                    </m:r>
                    <m:r>
                      <a:rPr lang="es-CL" sz="2400" b="0" i="1" smtClean="0">
                        <a:latin typeface="Cambria Math"/>
                      </a:rPr>
                      <m:t>𝑐𝑖𝑒𝑟𝑡𝑎</m:t>
                    </m:r>
                  </m:oMath>
                </a14:m>
                <a:r>
                  <a:rPr lang="es-CL" sz="2400" dirty="0" smtClean="0"/>
                  <a:t>,</a:t>
                </a:r>
                <a:endParaRPr lang="es-CL" sz="2400" dirty="0"/>
              </a:p>
              <a:p>
                <a:pPr marL="400050" lvl="1" indent="0" algn="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CL" sz="2400" i="1"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s-CL" sz="24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s-CL" sz="2400" i="1">
                                  <a:latin typeface="Cambria Math"/>
                                </a:rPr>
                                <m:t>𝑋</m:t>
                              </m:r>
                            </m:e>
                          </m:acc>
                          <m:r>
                            <a:rPr lang="es-CL" sz="24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CL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CL" sz="2400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s-CL" sz="24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s-CL" sz="2400" dirty="0"/>
                            <m:t> </m:t>
                          </m:r>
                        </m:num>
                        <m:den>
                          <m:f>
                            <m:fPr>
                              <m:type m:val="lin"/>
                              <m:ctrlPr>
                                <a:rPr lang="es-CL" sz="2400" i="1" dirty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s-CL" sz="2400" i="1" dirty="0">
                                  <a:latin typeface="Cambria Math"/>
                                </a:rPr>
                                <m:t>𝑠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s-CL" sz="2400" i="1" dirty="0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s-CL" sz="2400" i="1" dirty="0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</m:den>
                      </m:f>
                      <m:r>
                        <a:rPr lang="es-CL" sz="2400" i="1">
                          <a:latin typeface="Cambria Math"/>
                          <a:ea typeface="Cambria Math"/>
                        </a:rPr>
                        <m:t>∼</m:t>
                      </m:r>
                      <m:sSub>
                        <m:sSubPr>
                          <m:ctrlPr>
                            <a:rPr lang="es-CL" sz="24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s-CL" sz="2400" i="1">
                              <a:latin typeface="Cambria Math"/>
                              <a:ea typeface="Cambria Math"/>
                            </a:rPr>
                            <m:t>𝑇</m:t>
                          </m:r>
                        </m:e>
                        <m:sub>
                          <m:d>
                            <m:dPr>
                              <m:ctrlPr>
                                <a:rPr lang="es-CL" sz="24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s-CL" sz="2400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  <m:r>
                                <a:rPr lang="es-CL" sz="2400" i="1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e>
                          </m:d>
                          <m:r>
                            <a:rPr lang="es-CL" sz="2400" i="1">
                              <a:latin typeface="Cambria Math"/>
                              <a:ea typeface="Cambria Math"/>
                            </a:rPr>
                            <m:t>𝑔𝑙</m:t>
                          </m:r>
                        </m:sub>
                      </m:sSub>
                    </m:oMath>
                  </m:oMathPara>
                </a14:m>
                <a:endParaRPr lang="es-CL" sz="2400" dirty="0"/>
              </a:p>
              <a:p>
                <a:pPr marL="857250" lvl="1" indent="-457200" algn="r">
                  <a:buFont typeface="Wingdings"/>
                  <a:buChar char="à"/>
                </a:pPr>
                <a14:m>
                  <m:oMath xmlns:m="http://schemas.openxmlformats.org/officeDocument/2006/math">
                    <m:r>
                      <a:rPr lang="es-CL" sz="2400" i="1" smtClean="0">
                        <a:latin typeface="Cambria Math"/>
                        <a:ea typeface="Cambria Math"/>
                        <a:sym typeface="Wingdings" pitchFamily="2" charset="2"/>
                      </a:rPr>
                      <m:t>ℙ</m:t>
                    </m:r>
                    <m:d>
                      <m:dPr>
                        <m:begChr m:val="["/>
                        <m:endChr m:val="]"/>
                        <m:ctrlPr>
                          <a:rPr lang="es-CL" sz="2400" b="0" i="1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s-CL" sz="2400" b="0" i="1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  <m:t>−</m:t>
                        </m:r>
                        <m:sSubSup>
                          <m:sSubSupPr>
                            <m:ctrlPr>
                              <a:rPr lang="es-CL" sz="2400" b="0" i="1" smtClean="0"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</m:ctrlPr>
                          </m:sSubSupPr>
                          <m:e>
                            <m:r>
                              <a:rPr lang="es-CL" sz="2400" b="0" i="1" smtClean="0"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  <m:t>𝑇</m:t>
                            </m:r>
                          </m:e>
                          <m:sub>
                            <m:f>
                              <m:fPr>
                                <m:type m:val="skw"/>
                                <m:ctrlPr>
                                  <a:rPr lang="es-CL" sz="2400" i="1">
                                    <a:latin typeface="Cambria Math"/>
                                    <a:ea typeface="Cambria Math"/>
                                    <a:sym typeface="Wingdings" pitchFamily="2" charset="2"/>
                                  </a:rPr>
                                </m:ctrlPr>
                              </m:fPr>
                              <m:num>
                                <m:r>
                                  <a:rPr lang="es-CL" sz="2400" i="1">
                                    <a:latin typeface="Cambria Math"/>
                                    <a:ea typeface="Cambria Math"/>
                                    <a:sym typeface="Wingdings" pitchFamily="2" charset="2"/>
                                  </a:rPr>
                                  <m:t>𝛼</m:t>
                                </m:r>
                              </m:num>
                              <m:den>
                                <m:r>
                                  <a:rPr lang="es-CL" sz="2400" i="1">
                                    <a:latin typeface="Cambria Math"/>
                                    <a:ea typeface="Cambria Math"/>
                                    <a:sym typeface="Wingdings" pitchFamily="2" charset="2"/>
                                  </a:rPr>
                                  <m:t>2</m:t>
                                </m:r>
                              </m:den>
                            </m:f>
                          </m:sub>
                          <m:sup>
                            <m:d>
                              <m:dPr>
                                <m:ctrlPr>
                                  <a:rPr lang="es-CL" sz="2400" b="0" i="1" smtClean="0">
                                    <a:latin typeface="Cambria Math"/>
                                    <a:ea typeface="Cambria Math"/>
                                    <a:sym typeface="Wingdings" pitchFamily="2" charset="2"/>
                                  </a:rPr>
                                </m:ctrlPr>
                              </m:dPr>
                              <m:e>
                                <m:r>
                                  <a:rPr lang="es-CL" sz="2400" b="0" i="1" smtClean="0">
                                    <a:latin typeface="Cambria Math"/>
                                    <a:ea typeface="Cambria Math"/>
                                    <a:sym typeface="Wingdings" pitchFamily="2" charset="2"/>
                                  </a:rPr>
                                  <m:t>𝑛</m:t>
                                </m:r>
                                <m:r>
                                  <a:rPr lang="es-CL" sz="2400" b="0" i="1" smtClean="0">
                                    <a:latin typeface="Cambria Math"/>
                                    <a:ea typeface="Cambria Math"/>
                                    <a:sym typeface="Wingdings" pitchFamily="2" charset="2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s-CL" sz="2400" b="0" i="1" smtClean="0"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  <m:t>𝑔𝑙</m:t>
                            </m:r>
                          </m:sup>
                        </m:sSubSup>
                        <m:r>
                          <a:rPr lang="es-CL" sz="2400" b="0" i="1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  <m:t>≤</m:t>
                        </m:r>
                        <m:f>
                          <m:fPr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fPr>
                          <m:num>
                            <m:acc>
                              <m:accPr>
                                <m:chr m:val="̅"/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s-CL" sz="2400" i="1">
                                    <a:latin typeface="Cambria Math"/>
                                  </a:rPr>
                                  <m:t>𝑋</m:t>
                                </m:r>
                              </m:e>
                            </m:acc>
                            <m:r>
                              <a:rPr lang="es-CL" sz="2400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sz="2400" i="1">
                                    <a:latin typeface="Cambria Math"/>
                                    <a:ea typeface="Cambria Math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s-CL" sz="240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es-CL" sz="2400" dirty="0"/>
                              <m:t> </m:t>
                            </m:r>
                          </m:num>
                          <m:den>
                            <m:f>
                              <m:fPr>
                                <m:type m:val="lin"/>
                                <m:ctrlPr>
                                  <a:rPr lang="es-CL" sz="2400" i="1" dirty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s-CL" sz="2400" i="1" dirty="0">
                                    <a:latin typeface="Cambria Math"/>
                                  </a:rPr>
                                  <m:t>𝑠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s-CL" sz="2400" i="1" dirty="0"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s-CL" sz="2400" i="1" dirty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rad>
                              </m:den>
                            </m:f>
                          </m:den>
                        </m:f>
                        <m:r>
                          <a:rPr lang="es-CL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≤</m:t>
                        </m:r>
                        <m:sSubSup>
                          <m:sSubSupPr>
                            <m:ctrlPr>
                              <a:rPr lang="es-CL" sz="2400" i="1"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</m:ctrlPr>
                          </m:sSubSupPr>
                          <m:e>
                            <m:r>
                              <a:rPr lang="es-CL" sz="2400" i="1"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  <m:t>𝑇</m:t>
                            </m:r>
                          </m:e>
                          <m:sub>
                            <m:f>
                              <m:fPr>
                                <m:type m:val="skw"/>
                                <m:ctrlPr>
                                  <a:rPr lang="es-CL" sz="2400" i="1">
                                    <a:latin typeface="Cambria Math"/>
                                    <a:ea typeface="Cambria Math"/>
                                    <a:sym typeface="Wingdings" pitchFamily="2" charset="2"/>
                                  </a:rPr>
                                </m:ctrlPr>
                              </m:fPr>
                              <m:num>
                                <m:r>
                                  <a:rPr lang="es-CL" sz="2400" i="1">
                                    <a:latin typeface="Cambria Math"/>
                                    <a:ea typeface="Cambria Math"/>
                                    <a:sym typeface="Wingdings" pitchFamily="2" charset="2"/>
                                  </a:rPr>
                                  <m:t>𝛼</m:t>
                                </m:r>
                              </m:num>
                              <m:den>
                                <m:r>
                                  <a:rPr lang="es-CL" sz="2400" i="1">
                                    <a:latin typeface="Cambria Math"/>
                                    <a:ea typeface="Cambria Math"/>
                                    <a:sym typeface="Wingdings" pitchFamily="2" charset="2"/>
                                  </a:rPr>
                                  <m:t>2</m:t>
                                </m:r>
                              </m:den>
                            </m:f>
                          </m:sub>
                          <m:sup>
                            <m:d>
                              <m:dPr>
                                <m:ctrlPr>
                                  <a:rPr lang="es-CL" sz="2400" i="1">
                                    <a:latin typeface="Cambria Math"/>
                                    <a:ea typeface="Cambria Math"/>
                                    <a:sym typeface="Wingdings" pitchFamily="2" charset="2"/>
                                  </a:rPr>
                                </m:ctrlPr>
                              </m:dPr>
                              <m:e>
                                <m:r>
                                  <a:rPr lang="es-CL" sz="2400" i="1">
                                    <a:latin typeface="Cambria Math"/>
                                    <a:ea typeface="Cambria Math"/>
                                    <a:sym typeface="Wingdings" pitchFamily="2" charset="2"/>
                                  </a:rPr>
                                  <m:t>𝑛</m:t>
                                </m:r>
                                <m:r>
                                  <a:rPr lang="es-CL" sz="2400" i="1">
                                    <a:latin typeface="Cambria Math"/>
                                    <a:ea typeface="Cambria Math"/>
                                    <a:sym typeface="Wingdings" pitchFamily="2" charset="2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s-CL" sz="2400" i="1"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  <m:t>𝑔𝑙</m:t>
                            </m:r>
                          </m:sup>
                        </m:sSubSup>
                      </m:e>
                    </m:d>
                    <m:r>
                      <a:rPr lang="es-CL" sz="2400" b="0" i="1" smtClean="0">
                        <a:latin typeface="Cambria Math"/>
                        <a:ea typeface="Cambria Math"/>
                        <a:sym typeface="Wingdings" pitchFamily="2" charset="2"/>
                      </a:rPr>
                      <m:t>=1−</m:t>
                    </m:r>
                    <m:r>
                      <a:rPr lang="es-CL" sz="2400" i="1">
                        <a:latin typeface="Cambria Math"/>
                        <a:ea typeface="Cambria Math"/>
                        <a:sym typeface="Wingdings" pitchFamily="2" charset="2"/>
                      </a:rPr>
                      <m:t>𝛼</m:t>
                    </m:r>
                  </m:oMath>
                </a14:m>
                <a:endParaRPr lang="es-CL" sz="2400" dirty="0" smtClean="0"/>
              </a:p>
              <a:p>
                <a:pPr marL="400050" lvl="1" indent="0" algn="r">
                  <a:buNone/>
                </a:pPr>
                <a:endParaRPr lang="es-CL" sz="2400" dirty="0"/>
              </a:p>
              <a:p>
                <a:pPr marL="400050" lvl="1" indent="0" algn="r">
                  <a:buNone/>
                </a:pPr>
                <a:r>
                  <a:rPr lang="es-CL" sz="2400" dirty="0" smtClean="0"/>
                  <a:t>Zona de Rechazo:</a:t>
                </a:r>
              </a:p>
              <a:p>
                <a:pPr marL="400050" lvl="1" indent="0" algn="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s-CL" sz="2400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s-CL" sz="2400" i="1">
                                <a:latin typeface="Cambria Math"/>
                              </a:rPr>
                              <m:t>𝑋</m:t>
                            </m:r>
                          </m:e>
                        </m:acc>
                        <m:r>
                          <a:rPr lang="es-CL" sz="24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sz="2400" i="1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s-CL" sz="24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s-CL" sz="2400" dirty="0"/>
                          <m:t> </m:t>
                        </m:r>
                      </m:num>
                      <m:den>
                        <m:f>
                          <m:fPr>
                            <m:type m:val="lin"/>
                            <m:ctrlPr>
                              <a:rPr lang="es-CL" sz="2400" i="1" dirty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s-CL" sz="2400" i="1" dirty="0">
                                <a:latin typeface="Cambria Math"/>
                              </a:rPr>
                              <m:t>𝑠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s-CL" sz="2400" i="1" dirty="0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s-CL" sz="2400" i="1" dirty="0">
                                    <a:latin typeface="Cambria Math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</m:den>
                    </m:f>
                  </m:oMath>
                </a14:m>
                <a:r>
                  <a:rPr lang="es-CL" sz="2400" dirty="0" smtClean="0"/>
                  <a:t>&lt;</a:t>
                </a:r>
                <a:r>
                  <a:rPr lang="es-CL" sz="2400" dirty="0">
                    <a:ea typeface="Cambria Math"/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s-CL" sz="2400" i="1">
                        <a:latin typeface="Cambria Math"/>
                        <a:ea typeface="Cambria Math"/>
                        <a:sym typeface="Wingdings" pitchFamily="2" charset="2"/>
                      </a:rPr>
                      <m:t>−</m:t>
                    </m:r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s-CL" sz="2400" b="0" i="1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𝑇</m:t>
                        </m:r>
                      </m:e>
                      <m:sub>
                        <m:f>
                          <m:fPr>
                            <m:type m:val="skw"/>
                            <m:ctrlPr>
                              <a:rPr lang="es-CL" sz="2400" i="1"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</m:ctrlPr>
                          </m:fPr>
                          <m:num>
                            <m:r>
                              <a:rPr lang="es-CL" sz="2400" i="1"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  <m:t>𝛼</m:t>
                            </m:r>
                          </m:num>
                          <m:den>
                            <m:r>
                              <a:rPr lang="es-CL" sz="2400" i="1"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  <m:t>2</m:t>
                            </m:r>
                          </m:den>
                        </m:f>
                      </m:sub>
                    </m:sSub>
                    <m:r>
                      <a:rPr lang="es-CL" sz="2400" i="1" smtClean="0">
                        <a:latin typeface="Cambria Math"/>
                        <a:ea typeface="Cambria Math"/>
                        <a:sym typeface="Wingdings" pitchFamily="2" charset="2"/>
                      </a:rPr>
                      <m:t>∪</m:t>
                    </m:r>
                    <m:f>
                      <m:fPr>
                        <m:ctrlPr>
                          <a:rPr lang="es-CL" sz="2400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s-CL" sz="2400" i="1">
                                <a:latin typeface="Cambria Math"/>
                              </a:rPr>
                              <m:t>𝑋</m:t>
                            </m:r>
                          </m:e>
                        </m:acc>
                        <m:r>
                          <a:rPr lang="es-CL" sz="24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sz="2400" i="1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s-CL" sz="24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s-CL" sz="2400" dirty="0"/>
                          <m:t> </m:t>
                        </m:r>
                      </m:num>
                      <m:den>
                        <m:f>
                          <m:fPr>
                            <m:type m:val="lin"/>
                            <m:ctrlPr>
                              <a:rPr lang="es-CL" sz="2400" i="1" dirty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s-CL" sz="2400" i="1" dirty="0">
                                <a:latin typeface="Cambria Math"/>
                              </a:rPr>
                              <m:t>𝑠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s-CL" sz="2400" i="1" dirty="0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s-CL" sz="2400" i="1" dirty="0">
                                    <a:latin typeface="Cambria Math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</m:den>
                    </m:f>
                    <m:r>
                      <a:rPr lang="es-CL" sz="2400" b="0" i="0" smtClean="0">
                        <a:latin typeface="Cambria Math"/>
                      </a:rPr>
                      <m:t>&gt;</m:t>
                    </m:r>
                  </m:oMath>
                </a14:m>
                <a:r>
                  <a:rPr lang="es-CL" sz="2400" dirty="0">
                    <a:ea typeface="Cambria Math"/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s-CL" sz="2400" b="0" i="1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𝑇</m:t>
                        </m:r>
                      </m:e>
                      <m:sub>
                        <m:f>
                          <m:fPr>
                            <m:type m:val="skw"/>
                            <m:ctrlPr>
                              <a:rPr lang="es-CL" sz="2400" i="1"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</m:ctrlPr>
                          </m:fPr>
                          <m:num>
                            <m:r>
                              <a:rPr lang="es-CL" sz="2400" i="1"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  <m:t>𝛼</m:t>
                            </m:r>
                          </m:num>
                          <m:den>
                            <m:r>
                              <a:rPr lang="es-CL" sz="2400" i="1"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  <m:t>2</m:t>
                            </m:r>
                          </m:den>
                        </m:f>
                      </m:sub>
                    </m:sSub>
                  </m:oMath>
                </a14:m>
                <a:endParaRPr lang="es-CL" sz="2400" dirty="0" smtClean="0"/>
              </a:p>
            </p:txBody>
          </p:sp>
        </mc:Choice>
        <mc:Fallback xmlns="">
          <p:sp>
            <p:nvSpPr>
              <p:cNvPr id="15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556" y="1412776"/>
                <a:ext cx="7992888" cy="4032448"/>
              </a:xfrm>
              <a:blipFill rotWithShape="1">
                <a:blip r:embed="rId4"/>
                <a:stretch>
                  <a:fillRect t="-1210" r="-1143" b="-21634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6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V. TEST T PARA MEDIAS</a:t>
            </a:r>
            <a:endParaRPr lang="es-CL" sz="2800" b="1" dirty="0"/>
          </a:p>
        </p:txBody>
      </p:sp>
    </p:spTree>
    <p:extLst>
      <p:ext uri="{BB962C8B-B14F-4D97-AF65-F5344CB8AC3E}">
        <p14:creationId xmlns:p14="http://schemas.microsoft.com/office/powerpoint/2010/main" val="131207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>
                <a:solidFill>
                  <a:srgbClr val="C00000"/>
                </a:solidFill>
              </a:rPr>
              <a:t>Test </a:t>
            </a:r>
            <a:r>
              <a:rPr lang="es-ES" sz="3600" b="1" dirty="0" smtClean="0">
                <a:solidFill>
                  <a:srgbClr val="C00000"/>
                </a:solidFill>
              </a:rPr>
              <a:t>T </a:t>
            </a:r>
            <a:r>
              <a:rPr lang="es-ES" sz="3600" b="1" dirty="0">
                <a:solidFill>
                  <a:srgbClr val="C00000"/>
                </a:solidFill>
              </a:rPr>
              <a:t>para medias de </a:t>
            </a:r>
            <a:r>
              <a:rPr lang="es-ES" sz="3600" b="1" dirty="0" smtClean="0">
                <a:solidFill>
                  <a:srgbClr val="C00000"/>
                </a:solidFill>
              </a:rPr>
              <a:t>dos colas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575556" y="1412776"/>
                <a:ext cx="7992888" cy="4896544"/>
              </a:xfrm>
            </p:spPr>
            <p:txBody>
              <a:bodyPr numCol="1">
                <a:normAutofit lnSpcReduction="10000"/>
              </a:bodyPr>
              <a:lstStyle/>
              <a:p>
                <a:pPr marL="400050" lvl="1" indent="0" algn="just">
                  <a:buNone/>
                </a:pPr>
                <a:r>
                  <a:rPr lang="es-CL" dirty="0" smtClean="0"/>
                  <a:t>TEST DE DOS COLAS: ZONA DE RECHAZO</a:t>
                </a:r>
              </a:p>
              <a:p>
                <a:pPr marL="400050" lvl="1" indent="0" algn="ctr">
                  <a:buNone/>
                </a:pPr>
                <a:r>
                  <a:rPr lang="es-CL" dirty="0" smtClean="0"/>
                  <a:t>H</a:t>
                </a:r>
                <a:r>
                  <a:rPr lang="es-CL" baseline="-25000" dirty="0" smtClean="0"/>
                  <a:t>0</a:t>
                </a:r>
                <a:r>
                  <a:rPr lang="es-CL" dirty="0"/>
                  <a:t>: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es-CL" i="1">
                        <a:latin typeface="Cambria Math"/>
                        <a:ea typeface="Cambria Math"/>
                      </a:rPr>
                      <m:t>=23</m:t>
                    </m:r>
                  </m:oMath>
                </a14:m>
                <a:r>
                  <a:rPr lang="es-CL" dirty="0" smtClean="0"/>
                  <a:t>	H</a:t>
                </a:r>
                <a:r>
                  <a:rPr lang="es-CL" baseline="-25000" dirty="0" smtClean="0"/>
                  <a:t>1</a:t>
                </a:r>
                <a:r>
                  <a:rPr lang="es-CL" dirty="0"/>
                  <a:t>: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es-CL" i="1">
                        <a:latin typeface="Cambria Math"/>
                        <a:ea typeface="Cambria Math"/>
                      </a:rPr>
                      <m:t>≠23</m:t>
                    </m:r>
                  </m:oMath>
                </a14:m>
                <a:endParaRPr lang="es-CL" dirty="0" smtClean="0"/>
              </a:p>
              <a:p>
                <a:pPr marL="400050" lvl="1" indent="0" algn="just">
                  <a:buNone/>
                </a:pPr>
                <a14:m>
                  <m:oMath xmlns:m="http://schemas.openxmlformats.org/officeDocument/2006/math">
                    <m:r>
                      <a:rPr lang="es-CL" i="1" smtClean="0">
                        <a:latin typeface="Cambria Math"/>
                      </a:rPr>
                      <m:t>𝑆</m:t>
                    </m:r>
                    <m:r>
                      <a:rPr lang="es-CL" b="0" i="1" smtClean="0">
                        <a:latin typeface="Cambria Math"/>
                      </a:rPr>
                      <m:t>𝑖</m:t>
                    </m:r>
                    <m:r>
                      <a:rPr lang="es-CL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s-CL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s-CL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s-CL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s-CL" b="0" i="1" smtClean="0">
                        <a:latin typeface="Cambria Math"/>
                      </a:rPr>
                      <m:t> </m:t>
                    </m:r>
                    <m:r>
                      <a:rPr lang="es-CL" b="0" i="1" smtClean="0">
                        <a:latin typeface="Cambria Math"/>
                      </a:rPr>
                      <m:t>𝑒𝑠</m:t>
                    </m:r>
                    <m:r>
                      <a:rPr lang="es-CL" b="0" i="1" smtClean="0">
                        <a:latin typeface="Cambria Math"/>
                      </a:rPr>
                      <m:t> </m:t>
                    </m:r>
                    <m:r>
                      <a:rPr lang="es-CL" b="0" i="1" smtClean="0">
                        <a:latin typeface="Cambria Math"/>
                      </a:rPr>
                      <m:t>𝑐𝑖𝑒𝑟𝑡𝑎</m:t>
                    </m:r>
                  </m:oMath>
                </a14:m>
                <a:r>
                  <a:rPr lang="es-CL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s-CL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s-CL" i="1">
                                <a:latin typeface="Cambria Math"/>
                              </a:rPr>
                              <m:t>𝑋</m:t>
                            </m:r>
                          </m:e>
                        </m:acc>
                        <m:r>
                          <a:rPr lang="es-CL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s-CL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i="1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s-CL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s-CL" dirty="0"/>
                          <m:t> </m:t>
                        </m:r>
                      </m:num>
                      <m:den>
                        <m:f>
                          <m:fPr>
                            <m:type m:val="lin"/>
                            <m:ctrlPr>
                              <a:rPr lang="es-CL" i="1" dirty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s-CL" i="1" dirty="0">
                                <a:latin typeface="Cambria Math"/>
                              </a:rPr>
                              <m:t>𝑠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s-CL" i="1" dirty="0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s-CL" i="1" dirty="0">
                                    <a:latin typeface="Cambria Math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</m:den>
                    </m:f>
                    <m:r>
                      <a:rPr lang="es-CL" i="1">
                        <a:latin typeface="Cambria Math"/>
                        <a:ea typeface="Cambria Math"/>
                      </a:rPr>
                      <m:t>∼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  <m:sub>
                        <m:d>
                          <m:dPr>
                            <m:ctrlPr>
                              <a:rPr lang="es-CL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s-CL" i="1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  <m:r>
                              <a:rPr lang="es-CL" i="1">
                                <a:latin typeface="Cambria Math"/>
                                <a:ea typeface="Cambria Math"/>
                              </a:rPr>
                              <m:t>−1</m:t>
                            </m:r>
                          </m:e>
                        </m:d>
                        <m:r>
                          <a:rPr lang="es-CL" i="1">
                            <a:latin typeface="Cambria Math"/>
                            <a:ea typeface="Cambria Math"/>
                          </a:rPr>
                          <m:t>𝑔𝑙</m:t>
                        </m:r>
                      </m:sub>
                    </m:sSub>
                  </m:oMath>
                </a14:m>
                <a:r>
                  <a:rPr lang="es-CL" dirty="0" smtClean="0">
                    <a:sym typeface="Wingdings" pitchFamily="2" charset="2"/>
                  </a:rPr>
                  <a:t> eligiendo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  <a:ea typeface="Cambria Math"/>
                        <a:sym typeface="Wingdings" pitchFamily="2" charset="2"/>
                      </a:rPr>
                      <m:t>𝛼</m:t>
                    </m:r>
                  </m:oMath>
                </a14:m>
                <a:r>
                  <a:rPr lang="es-CL" dirty="0" smtClean="0">
                    <a:sym typeface="Wingdings" pitchFamily="2" charset="2"/>
                  </a:rPr>
                  <a:t>=5%</a:t>
                </a:r>
                <a:endParaRPr lang="es-CL" dirty="0" smtClean="0"/>
              </a:p>
              <a:p>
                <a:pPr marL="85725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2200" i="1" smtClean="0">
                          <a:latin typeface="Cambria Math"/>
                          <a:ea typeface="Cambria Math"/>
                          <a:sym typeface="Wingdings" pitchFamily="2" charset="2"/>
                        </a:rPr>
                        <m:t>ℙ</m:t>
                      </m:r>
                      <m:d>
                        <m:dPr>
                          <m:begChr m:val="["/>
                          <m:endChr m:val="]"/>
                          <m:ctrlPr>
                            <a:rPr lang="es-CL" sz="2200" b="0" i="1" smtClean="0">
                              <a:latin typeface="Cambria Math"/>
                              <a:ea typeface="Cambria Math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s-CL" sz="2200" b="0" i="1" smtClean="0">
                              <a:latin typeface="Cambria Math"/>
                              <a:ea typeface="Cambria Math"/>
                              <a:sym typeface="Wingdings" pitchFamily="2" charset="2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s-CL" sz="2200" i="1">
                                  <a:latin typeface="Cambria Math"/>
                                  <a:ea typeface="Cambria Math"/>
                                  <a:sym typeface="Wingdings" pitchFamily="2" charset="2"/>
                                </a:rPr>
                              </m:ctrlPr>
                            </m:sSubSupPr>
                            <m:e>
                              <m:r>
                                <a:rPr lang="es-CL" sz="2200" i="1">
                                  <a:latin typeface="Cambria Math"/>
                                  <a:ea typeface="Cambria Math"/>
                                  <a:sym typeface="Wingdings" pitchFamily="2" charset="2"/>
                                </a:rPr>
                                <m:t>𝑇</m:t>
                              </m:r>
                            </m:e>
                            <m:sub>
                              <m:f>
                                <m:fPr>
                                  <m:type m:val="skw"/>
                                  <m:ctrlPr>
                                    <a:rPr lang="es-CL" sz="2200" i="1">
                                      <a:latin typeface="Cambria Math"/>
                                      <a:ea typeface="Cambria Math"/>
                                      <a:sym typeface="Wingdings" pitchFamily="2" charset="2"/>
                                    </a:rPr>
                                  </m:ctrlPr>
                                </m:fPr>
                                <m:num>
                                  <m:r>
                                    <a:rPr lang="es-CL" sz="2200" i="1">
                                      <a:latin typeface="Cambria Math"/>
                                      <a:ea typeface="Cambria Math"/>
                                      <a:sym typeface="Wingdings" pitchFamily="2" charset="2"/>
                                    </a:rPr>
                                    <m:t>𝛼</m:t>
                                  </m:r>
                                </m:num>
                                <m:den>
                                  <m:r>
                                    <a:rPr lang="es-CL" sz="2200" i="1">
                                      <a:latin typeface="Cambria Math"/>
                                      <a:ea typeface="Cambria Math"/>
                                      <a:sym typeface="Wingdings" pitchFamily="2" charset="2"/>
                                    </a:rPr>
                                    <m:t>2</m:t>
                                  </m:r>
                                </m:den>
                              </m:f>
                            </m:sub>
                            <m:sup>
                              <m:d>
                                <m:dPr>
                                  <m:ctrlPr>
                                    <a:rPr lang="es-CL" sz="2200" i="1">
                                      <a:latin typeface="Cambria Math"/>
                                      <a:ea typeface="Cambria Math"/>
                                      <a:sym typeface="Wingdings" pitchFamily="2" charset="2"/>
                                    </a:rPr>
                                  </m:ctrlPr>
                                </m:dPr>
                                <m:e>
                                  <m:r>
                                    <a:rPr lang="es-CL" sz="2200" i="1">
                                      <a:latin typeface="Cambria Math"/>
                                      <a:ea typeface="Cambria Math"/>
                                      <a:sym typeface="Wingdings" pitchFamily="2" charset="2"/>
                                    </a:rPr>
                                    <m:t>𝑛</m:t>
                                  </m:r>
                                  <m:r>
                                    <a:rPr lang="es-CL" sz="2200" i="1">
                                      <a:latin typeface="Cambria Math"/>
                                      <a:ea typeface="Cambria Math"/>
                                      <a:sym typeface="Wingdings" pitchFamily="2" charset="2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s-CL" sz="2200" i="1">
                                  <a:latin typeface="Cambria Math"/>
                                  <a:ea typeface="Cambria Math"/>
                                  <a:sym typeface="Wingdings" pitchFamily="2" charset="2"/>
                                </a:rPr>
                                <m:t>𝑔𝑙</m:t>
                              </m:r>
                            </m:sup>
                          </m:sSubSup>
                          <m:r>
                            <a:rPr lang="es-CL" sz="2200" b="0" i="1" smtClean="0">
                              <a:latin typeface="Cambria Math"/>
                              <a:ea typeface="Cambria Math"/>
                              <a:sym typeface="Wingdings" pitchFamily="2" charset="2"/>
                            </a:rPr>
                            <m:t>≤</m:t>
                          </m:r>
                          <m:f>
                            <m:fPr>
                              <m:ctrlPr>
                                <a:rPr lang="es-CL" sz="2200" i="1">
                                  <a:latin typeface="Cambria Math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̅"/>
                                  <m:ctrlPr>
                                    <a:rPr lang="es-CL" sz="22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s-CL" sz="2200" i="1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</m:acc>
                              <m:r>
                                <a:rPr lang="es-CL" sz="2200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s-CL" sz="2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s-CL" sz="2200" i="1">
                                      <a:latin typeface="Cambria Math"/>
                                      <a:ea typeface="Cambria Math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s-CL" sz="2200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s-CL" sz="2200" dirty="0"/>
                                <m:t> </m:t>
                              </m:r>
                            </m:num>
                            <m:den>
                              <m:f>
                                <m:fPr>
                                  <m:type m:val="lin"/>
                                  <m:ctrlPr>
                                    <a:rPr lang="es-CL" sz="2200" i="1" dirty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s-CL" sz="2200" i="1" dirty="0">
                                      <a:latin typeface="Cambria Math"/>
                                    </a:rPr>
                                    <m:t>𝑠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s-CL" sz="2200" i="1" dirty="0"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s-CL" sz="2200" i="1" dirty="0"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</m:rad>
                                </m:den>
                              </m:f>
                            </m:den>
                          </m:f>
                          <m:r>
                            <a:rPr lang="es-CL" sz="2200" i="1">
                              <a:latin typeface="Cambria Math"/>
                              <a:ea typeface="Cambria Math"/>
                              <a:sym typeface="Wingdings" pitchFamily="2" charset="2"/>
                            </a:rPr>
                            <m:t>≤</m:t>
                          </m:r>
                          <m:sSubSup>
                            <m:sSubSupPr>
                              <m:ctrlPr>
                                <a:rPr lang="es-CL" sz="2200" i="1">
                                  <a:latin typeface="Cambria Math"/>
                                  <a:ea typeface="Cambria Math"/>
                                  <a:sym typeface="Wingdings" pitchFamily="2" charset="2"/>
                                </a:rPr>
                              </m:ctrlPr>
                            </m:sSubSupPr>
                            <m:e>
                              <m:r>
                                <a:rPr lang="es-CL" sz="2200" i="1">
                                  <a:latin typeface="Cambria Math"/>
                                  <a:ea typeface="Cambria Math"/>
                                  <a:sym typeface="Wingdings" pitchFamily="2" charset="2"/>
                                </a:rPr>
                                <m:t>𝑇</m:t>
                              </m:r>
                            </m:e>
                            <m:sub>
                              <m:f>
                                <m:fPr>
                                  <m:type m:val="skw"/>
                                  <m:ctrlPr>
                                    <a:rPr lang="es-CL" sz="2200" i="1">
                                      <a:latin typeface="Cambria Math"/>
                                      <a:ea typeface="Cambria Math"/>
                                      <a:sym typeface="Wingdings" pitchFamily="2" charset="2"/>
                                    </a:rPr>
                                  </m:ctrlPr>
                                </m:fPr>
                                <m:num>
                                  <m:r>
                                    <a:rPr lang="es-CL" sz="2200" i="1">
                                      <a:latin typeface="Cambria Math"/>
                                      <a:ea typeface="Cambria Math"/>
                                      <a:sym typeface="Wingdings" pitchFamily="2" charset="2"/>
                                    </a:rPr>
                                    <m:t>𝛼</m:t>
                                  </m:r>
                                </m:num>
                                <m:den>
                                  <m:r>
                                    <a:rPr lang="es-CL" sz="2200" i="1">
                                      <a:latin typeface="Cambria Math"/>
                                      <a:ea typeface="Cambria Math"/>
                                      <a:sym typeface="Wingdings" pitchFamily="2" charset="2"/>
                                    </a:rPr>
                                    <m:t>2</m:t>
                                  </m:r>
                                </m:den>
                              </m:f>
                            </m:sub>
                            <m:sup>
                              <m:d>
                                <m:dPr>
                                  <m:ctrlPr>
                                    <a:rPr lang="es-CL" sz="2200" i="1">
                                      <a:latin typeface="Cambria Math"/>
                                      <a:ea typeface="Cambria Math"/>
                                      <a:sym typeface="Wingdings" pitchFamily="2" charset="2"/>
                                    </a:rPr>
                                  </m:ctrlPr>
                                </m:dPr>
                                <m:e>
                                  <m:r>
                                    <a:rPr lang="es-CL" sz="2200" i="1">
                                      <a:latin typeface="Cambria Math"/>
                                      <a:ea typeface="Cambria Math"/>
                                      <a:sym typeface="Wingdings" pitchFamily="2" charset="2"/>
                                    </a:rPr>
                                    <m:t>𝑛</m:t>
                                  </m:r>
                                  <m:r>
                                    <a:rPr lang="es-CL" sz="2200" i="1">
                                      <a:latin typeface="Cambria Math"/>
                                      <a:ea typeface="Cambria Math"/>
                                      <a:sym typeface="Wingdings" pitchFamily="2" charset="2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s-CL" sz="2200" i="1">
                                  <a:latin typeface="Cambria Math"/>
                                  <a:ea typeface="Cambria Math"/>
                                  <a:sym typeface="Wingdings" pitchFamily="2" charset="2"/>
                                </a:rPr>
                                <m:t>𝑔𝑙</m:t>
                              </m:r>
                            </m:sup>
                          </m:sSubSup>
                        </m:e>
                      </m:d>
                      <m:r>
                        <a:rPr lang="es-CL" sz="2200" b="0" i="1" smtClean="0">
                          <a:latin typeface="Cambria Math"/>
                          <a:ea typeface="Cambria Math"/>
                          <a:sym typeface="Wingdings" pitchFamily="2" charset="2"/>
                        </a:rPr>
                        <m:t>=95%</m:t>
                      </m:r>
                    </m:oMath>
                  </m:oMathPara>
                </a14:m>
                <a:endParaRPr lang="es-CL" sz="2200" dirty="0" smtClean="0"/>
              </a:p>
              <a:p>
                <a:pPr marL="400050" lvl="1" indent="0" algn="ctr">
                  <a:buNone/>
                </a:pPr>
                <a:r>
                  <a:rPr lang="es-CL" dirty="0" smtClean="0"/>
                  <a:t>Siendo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CL" i="1">
                            <a:latin typeface="Cambria Math"/>
                          </a:rPr>
                        </m:ctrlPr>
                      </m:accPr>
                      <m:e>
                        <m:r>
                          <a:rPr lang="es-CL" i="1">
                            <a:latin typeface="Cambria Math"/>
                          </a:rPr>
                          <m:t>𝑋</m:t>
                        </m:r>
                      </m:e>
                    </m:acc>
                    <m:r>
                      <a:rPr lang="es-CL" b="0" i="1" smtClean="0">
                        <a:latin typeface="Cambria Math"/>
                      </a:rPr>
                      <m:t>=22, </m:t>
                    </m:r>
                    <m:r>
                      <a:rPr lang="es-CL" b="0" i="1" smtClean="0">
                        <a:latin typeface="Cambria Math"/>
                      </a:rPr>
                      <m:t>𝑠</m:t>
                    </m:r>
                    <m:r>
                      <a:rPr lang="es-CL" b="0" i="1" smtClean="0">
                        <a:latin typeface="Cambria Math"/>
                      </a:rPr>
                      <m:t>=2 </m:t>
                    </m:r>
                    <m:r>
                      <a:rPr lang="es-CL" b="0" i="1" smtClean="0">
                        <a:latin typeface="Cambria Math"/>
                      </a:rPr>
                      <m:t>𝑦</m:t>
                    </m:r>
                    <m:r>
                      <a:rPr lang="es-CL" b="0" i="1" smtClean="0">
                        <a:latin typeface="Cambria Math"/>
                      </a:rPr>
                      <m:t> </m:t>
                    </m:r>
                    <m:r>
                      <a:rPr lang="es-CL" b="0" i="1" smtClean="0">
                        <a:latin typeface="Cambria Math"/>
                      </a:rPr>
                      <m:t>𝑛</m:t>
                    </m:r>
                    <m:r>
                      <a:rPr lang="es-CL" b="0" i="1" smtClean="0">
                        <a:latin typeface="Cambria Math"/>
                      </a:rPr>
                      <m:t>=30</m:t>
                    </m:r>
                  </m:oMath>
                </a14:m>
                <a:endParaRPr lang="es-CL" b="0" i="1" dirty="0" smtClean="0">
                  <a:latin typeface="Cambria Math"/>
                </a:endParaRPr>
              </a:p>
              <a:p>
                <a:pPr marL="400050" lvl="1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s-CL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s-CL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s-CL" i="1">
                                <a:latin typeface="Cambria Math"/>
                              </a:rPr>
                              <m:t>𝑋</m:t>
                            </m:r>
                          </m:e>
                        </m:acc>
                        <m:r>
                          <a:rPr lang="es-CL" i="1">
                            <a:latin typeface="Cambria Math"/>
                          </a:rPr>
                          <m:t>−23</m:t>
                        </m:r>
                        <m:r>
                          <m:rPr>
                            <m:nor/>
                          </m:rPr>
                          <a:rPr lang="es-CL" dirty="0"/>
                          <m:t> </m:t>
                        </m:r>
                      </m:num>
                      <m:den>
                        <m:r>
                          <a:rPr lang="es-CL" b="0" i="1" smtClean="0">
                            <a:latin typeface="Cambria Math"/>
                          </a:rPr>
                          <m:t>𝑠</m:t>
                        </m:r>
                        <m:r>
                          <a:rPr lang="es-CL" i="1">
                            <a:latin typeface="Cambria Math"/>
                          </a:rPr>
                          <m:t>/</m:t>
                        </m:r>
                        <m:rad>
                          <m:radPr>
                            <m:degHide m:val="on"/>
                            <m:ctrlPr>
                              <a:rPr lang="es-CL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s-CL" b="0" i="1" smtClean="0">
                                <a:latin typeface="Cambria Math"/>
                              </a:rPr>
                              <m:t>𝑛</m:t>
                            </m:r>
                          </m:e>
                        </m:rad>
                      </m:den>
                    </m:f>
                    <m:r>
                      <a:rPr lang="es-CL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s-CL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i="1">
                            <a:latin typeface="Cambria Math"/>
                          </a:rPr>
                        </m:ctrlPr>
                      </m:fPr>
                      <m:num>
                        <m:r>
                          <a:rPr lang="es-CL" i="1">
                            <a:latin typeface="Cambria Math"/>
                          </a:rPr>
                          <m:t>22−23</m:t>
                        </m:r>
                        <m:r>
                          <m:rPr>
                            <m:nor/>
                          </m:rPr>
                          <a:rPr lang="es-CL" dirty="0"/>
                          <m:t> </m:t>
                        </m:r>
                      </m:num>
                      <m:den>
                        <m:r>
                          <a:rPr lang="es-CL" i="1">
                            <a:latin typeface="Cambria Math"/>
                          </a:rPr>
                          <m:t>2/</m:t>
                        </m:r>
                        <m:rad>
                          <m:radPr>
                            <m:degHide m:val="on"/>
                            <m:ctrlPr>
                              <a:rPr lang="es-CL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s-CL" b="0" i="1" smtClean="0">
                                <a:latin typeface="Cambria Math"/>
                              </a:rPr>
                              <m:t>3</m:t>
                            </m:r>
                            <m:r>
                              <a:rPr lang="es-CL" i="1">
                                <a:latin typeface="Cambria Math"/>
                              </a:rPr>
                              <m:t>0</m:t>
                            </m:r>
                          </m:e>
                        </m:rad>
                      </m:den>
                    </m:f>
                  </m:oMath>
                </a14:m>
                <a:r>
                  <a:rPr lang="es-CL" b="0" i="1" dirty="0" smtClean="0">
                    <a:latin typeface="Cambria Math"/>
                  </a:rPr>
                  <a:t>=-</a:t>
                </a:r>
                <a:r>
                  <a:rPr lang="es-CL" b="0" i="1" dirty="0" smtClean="0">
                    <a:latin typeface="Cambria Math"/>
                  </a:rPr>
                  <a:t>2,78</a:t>
                </a:r>
                <a:endParaRPr lang="es-CL" b="0" i="1" dirty="0" smtClean="0">
                  <a:latin typeface="Cambria Math"/>
                </a:endParaRPr>
              </a:p>
              <a:p>
                <a:pPr marL="400050" lvl="1" indent="0" algn="ctr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s-CL" i="1"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sSubSupPr>
                      <m:e>
                        <m:r>
                          <a:rPr lang="es-CL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𝑇</m:t>
                        </m:r>
                      </m:e>
                      <m:sub>
                        <m:f>
                          <m:fPr>
                            <m:type m:val="skw"/>
                            <m:ctrlPr>
                              <a:rPr lang="es-CL" i="1"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</m:ctrlPr>
                          </m:fPr>
                          <m:num>
                            <m:r>
                              <a:rPr lang="es-CL" i="1"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  <m:t>𝛼</m:t>
                            </m:r>
                          </m:num>
                          <m:den>
                            <m:r>
                              <a:rPr lang="es-CL" i="1"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  <m:t>2</m:t>
                            </m:r>
                          </m:den>
                        </m:f>
                      </m:sub>
                      <m:sup>
                        <m:r>
                          <a:rPr lang="es-CL" i="1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  <m:t>2</m:t>
                        </m:r>
                        <m:r>
                          <a:rPr lang="es-CL" b="0" i="1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  <m:t>9 </m:t>
                        </m:r>
                        <m:r>
                          <a:rPr lang="es-CL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𝑔𝑙</m:t>
                        </m:r>
                      </m:sup>
                    </m:sSubSup>
                  </m:oMath>
                </a14:m>
                <a:r>
                  <a:rPr lang="es-CL" dirty="0" smtClean="0"/>
                  <a:t>= (Ver tabla)</a:t>
                </a:r>
                <a:endParaRPr lang="es-CL" dirty="0"/>
              </a:p>
            </p:txBody>
          </p:sp>
        </mc:Choice>
        <mc:Fallback>
          <p:sp>
            <p:nvSpPr>
              <p:cNvPr id="15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556" y="1412776"/>
                <a:ext cx="7992888" cy="4896544"/>
              </a:xfrm>
              <a:blipFill rotWithShape="1">
                <a:blip r:embed="rId3"/>
                <a:stretch>
                  <a:fillRect t="-1993" r="-1524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6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V. TEST T PARA MEDIAS</a:t>
            </a:r>
            <a:endParaRPr lang="es-CL" sz="2800" b="1" dirty="0"/>
          </a:p>
        </p:txBody>
      </p:sp>
    </p:spTree>
    <p:extLst>
      <p:ext uri="{BB962C8B-B14F-4D97-AF65-F5344CB8AC3E}">
        <p14:creationId xmlns:p14="http://schemas.microsoft.com/office/powerpoint/2010/main" val="311332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76" t="10116" r="41458" b="44942"/>
          <a:stretch/>
        </p:blipFill>
        <p:spPr bwMode="auto">
          <a:xfrm>
            <a:off x="395536" y="2958"/>
            <a:ext cx="8157410" cy="791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86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3" t="10390" r="39003" b="45455"/>
          <a:stretch/>
        </p:blipFill>
        <p:spPr bwMode="auto">
          <a:xfrm>
            <a:off x="0" y="-315416"/>
            <a:ext cx="8686800" cy="777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621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0" y="4509120"/>
            <a:ext cx="4310777" cy="2170326"/>
            <a:chOff x="0" y="4509120"/>
            <a:chExt cx="4310777" cy="2170326"/>
          </a:xfrm>
        </p:grpSpPr>
        <p:pic>
          <p:nvPicPr>
            <p:cNvPr id="5" name="Picture 2" descr="http://www.monografias.com/trabajos93/distribucion-t-student-empleando-excel-y-graph/image33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84" t="13425" r="18833" b="58206"/>
            <a:stretch/>
          </p:blipFill>
          <p:spPr bwMode="auto">
            <a:xfrm>
              <a:off x="0" y="4509120"/>
              <a:ext cx="4310777" cy="2170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2 Rectángulo"/>
            <p:cNvSpPr/>
            <p:nvPr/>
          </p:nvSpPr>
          <p:spPr>
            <a:xfrm>
              <a:off x="539552" y="5426633"/>
              <a:ext cx="864096" cy="6480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8" name="7 Rectángulo"/>
            <p:cNvSpPr/>
            <p:nvPr/>
          </p:nvSpPr>
          <p:spPr>
            <a:xfrm>
              <a:off x="2771800" y="5359826"/>
              <a:ext cx="720080" cy="6480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>
                <a:solidFill>
                  <a:srgbClr val="C00000"/>
                </a:solidFill>
              </a:rPr>
              <a:t>Test </a:t>
            </a:r>
            <a:r>
              <a:rPr lang="es-ES" sz="3600" b="1" dirty="0" smtClean="0">
                <a:solidFill>
                  <a:srgbClr val="C00000"/>
                </a:solidFill>
              </a:rPr>
              <a:t>T </a:t>
            </a:r>
            <a:r>
              <a:rPr lang="es-ES" sz="3600" b="1" dirty="0">
                <a:solidFill>
                  <a:srgbClr val="C00000"/>
                </a:solidFill>
              </a:rPr>
              <a:t>para medias de </a:t>
            </a:r>
            <a:r>
              <a:rPr lang="es-ES" sz="3600" b="1" dirty="0" smtClean="0">
                <a:solidFill>
                  <a:srgbClr val="C00000"/>
                </a:solidFill>
              </a:rPr>
              <a:t>dos colas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575556" y="1412776"/>
                <a:ext cx="7992888" cy="4896544"/>
              </a:xfrm>
            </p:spPr>
            <p:txBody>
              <a:bodyPr numCol="1">
                <a:normAutofit fontScale="92500"/>
              </a:bodyPr>
              <a:lstStyle/>
              <a:p>
                <a:pPr marL="400050" lvl="1" indent="0" algn="just">
                  <a:buNone/>
                </a:pPr>
                <a:r>
                  <a:rPr lang="es-CL" dirty="0" smtClean="0"/>
                  <a:t>TEST DE DOS COLAS: ZONA DE RECHAZO</a:t>
                </a:r>
              </a:p>
              <a:p>
                <a:pPr marL="400050" lvl="1" indent="0" algn="ctr">
                  <a:buNone/>
                </a:pPr>
                <a:r>
                  <a:rPr lang="es-CL" dirty="0" smtClean="0"/>
                  <a:t>H</a:t>
                </a:r>
                <a:r>
                  <a:rPr lang="es-CL" baseline="-25000" dirty="0" smtClean="0"/>
                  <a:t>0</a:t>
                </a:r>
                <a:r>
                  <a:rPr lang="es-CL" dirty="0"/>
                  <a:t>: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es-CL" i="1">
                        <a:latin typeface="Cambria Math"/>
                        <a:ea typeface="Cambria Math"/>
                      </a:rPr>
                      <m:t>=23</m:t>
                    </m:r>
                  </m:oMath>
                </a14:m>
                <a:r>
                  <a:rPr lang="es-CL" dirty="0" smtClean="0"/>
                  <a:t>	H</a:t>
                </a:r>
                <a:r>
                  <a:rPr lang="es-CL" baseline="-25000" dirty="0" smtClean="0"/>
                  <a:t>1</a:t>
                </a:r>
                <a:r>
                  <a:rPr lang="es-CL" dirty="0"/>
                  <a:t>: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es-CL" i="1">
                        <a:latin typeface="Cambria Math"/>
                        <a:ea typeface="Cambria Math"/>
                      </a:rPr>
                      <m:t>≠23</m:t>
                    </m:r>
                  </m:oMath>
                </a14:m>
                <a:endParaRPr lang="es-CL" dirty="0" smtClean="0"/>
              </a:p>
              <a:p>
                <a:pPr marL="400050" lvl="1" indent="0" algn="just">
                  <a:buNone/>
                </a:pPr>
                <a14:m>
                  <m:oMath xmlns:m="http://schemas.openxmlformats.org/officeDocument/2006/math">
                    <m:r>
                      <a:rPr lang="es-CL" i="1" smtClean="0">
                        <a:latin typeface="Cambria Math"/>
                      </a:rPr>
                      <m:t>𝑆</m:t>
                    </m:r>
                    <m:r>
                      <a:rPr lang="es-CL" b="0" i="1" smtClean="0">
                        <a:latin typeface="Cambria Math"/>
                      </a:rPr>
                      <m:t>𝑖</m:t>
                    </m:r>
                    <m:r>
                      <a:rPr lang="es-CL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s-CL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s-CL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s-CL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s-CL" b="0" i="1" smtClean="0">
                        <a:latin typeface="Cambria Math"/>
                      </a:rPr>
                      <m:t> </m:t>
                    </m:r>
                    <m:r>
                      <a:rPr lang="es-CL" b="0" i="1" smtClean="0">
                        <a:latin typeface="Cambria Math"/>
                      </a:rPr>
                      <m:t>𝑒𝑠</m:t>
                    </m:r>
                    <m:r>
                      <a:rPr lang="es-CL" b="0" i="1" smtClean="0">
                        <a:latin typeface="Cambria Math"/>
                      </a:rPr>
                      <m:t> </m:t>
                    </m:r>
                    <m:r>
                      <a:rPr lang="es-CL" b="0" i="1" smtClean="0">
                        <a:latin typeface="Cambria Math"/>
                      </a:rPr>
                      <m:t>𝑐𝑖𝑒𝑟𝑡𝑎</m:t>
                    </m:r>
                  </m:oMath>
                </a14:m>
                <a:r>
                  <a:rPr lang="es-CL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s-CL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s-CL" i="1">
                                <a:latin typeface="Cambria Math"/>
                              </a:rPr>
                              <m:t>𝑋</m:t>
                            </m:r>
                          </m:e>
                        </m:acc>
                        <m:r>
                          <a:rPr lang="es-CL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s-CL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i="1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s-CL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s-CL" dirty="0"/>
                          <m:t> </m:t>
                        </m:r>
                      </m:num>
                      <m:den>
                        <m:f>
                          <m:fPr>
                            <m:type m:val="lin"/>
                            <m:ctrlPr>
                              <a:rPr lang="es-CL" i="1" dirty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s-CL" i="1" dirty="0">
                                <a:latin typeface="Cambria Math"/>
                              </a:rPr>
                              <m:t>𝑠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s-CL" i="1" dirty="0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s-CL" i="1" dirty="0">
                                    <a:latin typeface="Cambria Math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</m:den>
                    </m:f>
                    <m:r>
                      <a:rPr lang="es-CL" i="1">
                        <a:latin typeface="Cambria Math"/>
                        <a:ea typeface="Cambria Math"/>
                      </a:rPr>
                      <m:t>∼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  <m:sub>
                        <m:d>
                          <m:dPr>
                            <m:ctrlPr>
                              <a:rPr lang="es-CL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s-CL" i="1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  <m:r>
                              <a:rPr lang="es-CL" i="1">
                                <a:latin typeface="Cambria Math"/>
                                <a:ea typeface="Cambria Math"/>
                              </a:rPr>
                              <m:t>−1</m:t>
                            </m:r>
                          </m:e>
                        </m:d>
                        <m:r>
                          <a:rPr lang="es-CL" i="1">
                            <a:latin typeface="Cambria Math"/>
                            <a:ea typeface="Cambria Math"/>
                          </a:rPr>
                          <m:t>𝑔𝑙</m:t>
                        </m:r>
                      </m:sub>
                    </m:sSub>
                  </m:oMath>
                </a14:m>
                <a:r>
                  <a:rPr lang="es-CL" dirty="0" smtClean="0">
                    <a:sym typeface="Wingdings" pitchFamily="2" charset="2"/>
                  </a:rPr>
                  <a:t> eligiendo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  <a:ea typeface="Cambria Math"/>
                        <a:sym typeface="Wingdings" pitchFamily="2" charset="2"/>
                      </a:rPr>
                      <m:t>𝛼</m:t>
                    </m:r>
                  </m:oMath>
                </a14:m>
                <a:r>
                  <a:rPr lang="es-CL" dirty="0" smtClean="0">
                    <a:sym typeface="Wingdings" pitchFamily="2" charset="2"/>
                  </a:rPr>
                  <a:t>=5%</a:t>
                </a:r>
                <a:endParaRPr lang="es-CL" dirty="0" smtClean="0"/>
              </a:p>
              <a:p>
                <a:pPr marL="85725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2200" i="1" smtClean="0">
                          <a:latin typeface="Cambria Math"/>
                          <a:ea typeface="Cambria Math"/>
                          <a:sym typeface="Wingdings" pitchFamily="2" charset="2"/>
                        </a:rPr>
                        <m:t>ℙ</m:t>
                      </m:r>
                      <m:d>
                        <m:dPr>
                          <m:begChr m:val="["/>
                          <m:endChr m:val="]"/>
                          <m:ctrlPr>
                            <a:rPr lang="es-CL" sz="2200" b="0" i="1" smtClean="0">
                              <a:latin typeface="Cambria Math"/>
                              <a:ea typeface="Cambria Math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s-CL" sz="2200" b="0" i="1" smtClean="0">
                              <a:latin typeface="Cambria Math"/>
                              <a:ea typeface="Cambria Math"/>
                              <a:sym typeface="Wingdings" pitchFamily="2" charset="2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s-CL" sz="2200" i="1">
                                  <a:latin typeface="Cambria Math"/>
                                  <a:ea typeface="Cambria Math"/>
                                  <a:sym typeface="Wingdings" pitchFamily="2" charset="2"/>
                                </a:rPr>
                              </m:ctrlPr>
                            </m:sSubSupPr>
                            <m:e>
                              <m:r>
                                <a:rPr lang="es-CL" sz="2200" i="1">
                                  <a:latin typeface="Cambria Math"/>
                                  <a:ea typeface="Cambria Math"/>
                                  <a:sym typeface="Wingdings" pitchFamily="2" charset="2"/>
                                </a:rPr>
                                <m:t>𝑇</m:t>
                              </m:r>
                            </m:e>
                            <m:sub>
                              <m:f>
                                <m:fPr>
                                  <m:type m:val="skw"/>
                                  <m:ctrlPr>
                                    <a:rPr lang="es-CL" sz="2200" i="1">
                                      <a:latin typeface="Cambria Math"/>
                                      <a:ea typeface="Cambria Math"/>
                                      <a:sym typeface="Wingdings" pitchFamily="2" charset="2"/>
                                    </a:rPr>
                                  </m:ctrlPr>
                                </m:fPr>
                                <m:num>
                                  <m:r>
                                    <a:rPr lang="es-CL" sz="2200" i="1">
                                      <a:latin typeface="Cambria Math"/>
                                      <a:ea typeface="Cambria Math"/>
                                      <a:sym typeface="Wingdings" pitchFamily="2" charset="2"/>
                                    </a:rPr>
                                    <m:t>𝛼</m:t>
                                  </m:r>
                                </m:num>
                                <m:den>
                                  <m:r>
                                    <a:rPr lang="es-CL" sz="2200" i="1">
                                      <a:latin typeface="Cambria Math"/>
                                      <a:ea typeface="Cambria Math"/>
                                      <a:sym typeface="Wingdings" pitchFamily="2" charset="2"/>
                                    </a:rPr>
                                    <m:t>2</m:t>
                                  </m:r>
                                </m:den>
                              </m:f>
                            </m:sub>
                            <m:sup>
                              <m:d>
                                <m:dPr>
                                  <m:ctrlPr>
                                    <a:rPr lang="es-CL" sz="2200" i="1">
                                      <a:latin typeface="Cambria Math"/>
                                      <a:ea typeface="Cambria Math"/>
                                      <a:sym typeface="Wingdings" pitchFamily="2" charset="2"/>
                                    </a:rPr>
                                  </m:ctrlPr>
                                </m:dPr>
                                <m:e>
                                  <m:r>
                                    <a:rPr lang="es-CL" sz="2200" i="1">
                                      <a:latin typeface="Cambria Math"/>
                                      <a:ea typeface="Cambria Math"/>
                                      <a:sym typeface="Wingdings" pitchFamily="2" charset="2"/>
                                    </a:rPr>
                                    <m:t>𝑛</m:t>
                                  </m:r>
                                  <m:r>
                                    <a:rPr lang="es-CL" sz="2200" i="1">
                                      <a:latin typeface="Cambria Math"/>
                                      <a:ea typeface="Cambria Math"/>
                                      <a:sym typeface="Wingdings" pitchFamily="2" charset="2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s-CL" sz="2200" i="1">
                                  <a:latin typeface="Cambria Math"/>
                                  <a:ea typeface="Cambria Math"/>
                                  <a:sym typeface="Wingdings" pitchFamily="2" charset="2"/>
                                </a:rPr>
                                <m:t>𝑔𝑙</m:t>
                              </m:r>
                            </m:sup>
                          </m:sSubSup>
                          <m:r>
                            <a:rPr lang="es-CL" sz="2200" b="0" i="1" smtClean="0">
                              <a:latin typeface="Cambria Math"/>
                              <a:ea typeface="Cambria Math"/>
                              <a:sym typeface="Wingdings" pitchFamily="2" charset="2"/>
                            </a:rPr>
                            <m:t>≤</m:t>
                          </m:r>
                          <m:f>
                            <m:fPr>
                              <m:ctrlPr>
                                <a:rPr lang="es-CL" sz="2200" i="1">
                                  <a:latin typeface="Cambria Math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̅"/>
                                  <m:ctrlPr>
                                    <a:rPr lang="es-CL" sz="22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s-CL" sz="2200" i="1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</m:acc>
                              <m:r>
                                <a:rPr lang="es-CL" sz="2200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s-CL" sz="2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s-CL" sz="2200" i="1">
                                      <a:latin typeface="Cambria Math"/>
                                      <a:ea typeface="Cambria Math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s-CL" sz="2200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s-CL" sz="2200" dirty="0"/>
                                <m:t> </m:t>
                              </m:r>
                            </m:num>
                            <m:den>
                              <m:f>
                                <m:fPr>
                                  <m:type m:val="lin"/>
                                  <m:ctrlPr>
                                    <a:rPr lang="es-CL" sz="2200" i="1" dirty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s-CL" sz="2200" i="1" dirty="0">
                                      <a:latin typeface="Cambria Math"/>
                                    </a:rPr>
                                    <m:t>𝑠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s-CL" sz="2200" i="1" dirty="0"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s-CL" sz="2200" i="1" dirty="0"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</m:rad>
                                </m:den>
                              </m:f>
                            </m:den>
                          </m:f>
                          <m:r>
                            <a:rPr lang="es-CL" sz="2200" i="1">
                              <a:latin typeface="Cambria Math"/>
                              <a:ea typeface="Cambria Math"/>
                              <a:sym typeface="Wingdings" pitchFamily="2" charset="2"/>
                            </a:rPr>
                            <m:t>≤</m:t>
                          </m:r>
                          <m:sSubSup>
                            <m:sSubSupPr>
                              <m:ctrlPr>
                                <a:rPr lang="es-CL" sz="2200" i="1">
                                  <a:latin typeface="Cambria Math"/>
                                  <a:ea typeface="Cambria Math"/>
                                  <a:sym typeface="Wingdings" pitchFamily="2" charset="2"/>
                                </a:rPr>
                              </m:ctrlPr>
                            </m:sSubSupPr>
                            <m:e>
                              <m:r>
                                <a:rPr lang="es-CL" sz="2200" i="1">
                                  <a:latin typeface="Cambria Math"/>
                                  <a:ea typeface="Cambria Math"/>
                                  <a:sym typeface="Wingdings" pitchFamily="2" charset="2"/>
                                </a:rPr>
                                <m:t>𝑇</m:t>
                              </m:r>
                            </m:e>
                            <m:sub>
                              <m:f>
                                <m:fPr>
                                  <m:type m:val="skw"/>
                                  <m:ctrlPr>
                                    <a:rPr lang="es-CL" sz="2200" i="1">
                                      <a:latin typeface="Cambria Math"/>
                                      <a:ea typeface="Cambria Math"/>
                                      <a:sym typeface="Wingdings" pitchFamily="2" charset="2"/>
                                    </a:rPr>
                                  </m:ctrlPr>
                                </m:fPr>
                                <m:num>
                                  <m:r>
                                    <a:rPr lang="es-CL" sz="2200" i="1">
                                      <a:latin typeface="Cambria Math"/>
                                      <a:ea typeface="Cambria Math"/>
                                      <a:sym typeface="Wingdings" pitchFamily="2" charset="2"/>
                                    </a:rPr>
                                    <m:t>𝛼</m:t>
                                  </m:r>
                                </m:num>
                                <m:den>
                                  <m:r>
                                    <a:rPr lang="es-CL" sz="2200" i="1">
                                      <a:latin typeface="Cambria Math"/>
                                      <a:ea typeface="Cambria Math"/>
                                      <a:sym typeface="Wingdings" pitchFamily="2" charset="2"/>
                                    </a:rPr>
                                    <m:t>2</m:t>
                                  </m:r>
                                </m:den>
                              </m:f>
                            </m:sub>
                            <m:sup>
                              <m:d>
                                <m:dPr>
                                  <m:ctrlPr>
                                    <a:rPr lang="es-CL" sz="2200" i="1">
                                      <a:latin typeface="Cambria Math"/>
                                      <a:ea typeface="Cambria Math"/>
                                      <a:sym typeface="Wingdings" pitchFamily="2" charset="2"/>
                                    </a:rPr>
                                  </m:ctrlPr>
                                </m:dPr>
                                <m:e>
                                  <m:r>
                                    <a:rPr lang="es-CL" sz="2200" i="1">
                                      <a:latin typeface="Cambria Math"/>
                                      <a:ea typeface="Cambria Math"/>
                                      <a:sym typeface="Wingdings" pitchFamily="2" charset="2"/>
                                    </a:rPr>
                                    <m:t>𝑛</m:t>
                                  </m:r>
                                  <m:r>
                                    <a:rPr lang="es-CL" sz="2200" i="1">
                                      <a:latin typeface="Cambria Math"/>
                                      <a:ea typeface="Cambria Math"/>
                                      <a:sym typeface="Wingdings" pitchFamily="2" charset="2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s-CL" sz="2200" i="1">
                                  <a:latin typeface="Cambria Math"/>
                                  <a:ea typeface="Cambria Math"/>
                                  <a:sym typeface="Wingdings" pitchFamily="2" charset="2"/>
                                </a:rPr>
                                <m:t>𝑔𝑙</m:t>
                              </m:r>
                            </m:sup>
                          </m:sSubSup>
                        </m:e>
                      </m:d>
                      <m:r>
                        <a:rPr lang="es-CL" sz="2200" b="0" i="1" smtClean="0">
                          <a:latin typeface="Cambria Math"/>
                          <a:ea typeface="Cambria Math"/>
                          <a:sym typeface="Wingdings" pitchFamily="2" charset="2"/>
                        </a:rPr>
                        <m:t>=95%</m:t>
                      </m:r>
                    </m:oMath>
                  </m:oMathPara>
                </a14:m>
                <a:endParaRPr lang="es-CL" sz="2200" dirty="0" smtClean="0"/>
              </a:p>
              <a:p>
                <a:pPr marL="400050" lvl="1" indent="0" algn="ctr">
                  <a:buNone/>
                </a:pPr>
                <a:r>
                  <a:rPr lang="es-CL" dirty="0" smtClean="0"/>
                  <a:t>Siendo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CL" i="1">
                            <a:latin typeface="Cambria Math"/>
                          </a:rPr>
                        </m:ctrlPr>
                      </m:accPr>
                      <m:e>
                        <m:r>
                          <a:rPr lang="es-CL" i="1">
                            <a:latin typeface="Cambria Math"/>
                          </a:rPr>
                          <m:t>𝑋</m:t>
                        </m:r>
                      </m:e>
                    </m:acc>
                    <m:r>
                      <a:rPr lang="es-CL" b="0" i="1" smtClean="0">
                        <a:latin typeface="Cambria Math"/>
                      </a:rPr>
                      <m:t>=22, </m:t>
                    </m:r>
                    <m:r>
                      <a:rPr lang="es-CL" b="0" i="1" smtClean="0">
                        <a:latin typeface="Cambria Math"/>
                      </a:rPr>
                      <m:t>𝑠</m:t>
                    </m:r>
                    <m:r>
                      <a:rPr lang="es-CL" b="0" i="1" smtClean="0">
                        <a:latin typeface="Cambria Math"/>
                      </a:rPr>
                      <m:t>=2 </m:t>
                    </m:r>
                    <m:r>
                      <a:rPr lang="es-CL" b="0" i="1" smtClean="0">
                        <a:latin typeface="Cambria Math"/>
                      </a:rPr>
                      <m:t>𝑦</m:t>
                    </m:r>
                    <m:r>
                      <a:rPr lang="es-CL" b="0" i="1" smtClean="0">
                        <a:latin typeface="Cambria Math"/>
                      </a:rPr>
                      <m:t> </m:t>
                    </m:r>
                    <m:r>
                      <a:rPr lang="es-CL" b="0" i="1" smtClean="0">
                        <a:latin typeface="Cambria Math"/>
                      </a:rPr>
                      <m:t>𝑛</m:t>
                    </m:r>
                    <m:r>
                      <a:rPr lang="es-CL" b="0" i="1" smtClean="0">
                        <a:latin typeface="Cambria Math"/>
                      </a:rPr>
                      <m:t>=30</m:t>
                    </m:r>
                  </m:oMath>
                </a14:m>
                <a:endParaRPr lang="es-CL" b="0" i="1" dirty="0" smtClean="0">
                  <a:latin typeface="Cambria Math"/>
                </a:endParaRPr>
              </a:p>
              <a:p>
                <a:pPr marL="400050" lvl="1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s-CL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s-CL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s-CL" i="1">
                                <a:latin typeface="Cambria Math"/>
                              </a:rPr>
                              <m:t>𝑋</m:t>
                            </m:r>
                          </m:e>
                        </m:acc>
                        <m:r>
                          <a:rPr lang="es-CL" i="1">
                            <a:latin typeface="Cambria Math"/>
                          </a:rPr>
                          <m:t>−23</m:t>
                        </m:r>
                        <m:r>
                          <m:rPr>
                            <m:nor/>
                          </m:rPr>
                          <a:rPr lang="es-CL" dirty="0"/>
                          <m:t> </m:t>
                        </m:r>
                      </m:num>
                      <m:den>
                        <m:r>
                          <a:rPr lang="es-CL" b="0" i="1" smtClean="0">
                            <a:latin typeface="Cambria Math"/>
                          </a:rPr>
                          <m:t>𝑠</m:t>
                        </m:r>
                        <m:r>
                          <a:rPr lang="es-CL" i="1">
                            <a:latin typeface="Cambria Math"/>
                          </a:rPr>
                          <m:t>/</m:t>
                        </m:r>
                        <m:rad>
                          <m:radPr>
                            <m:degHide m:val="on"/>
                            <m:ctrlPr>
                              <a:rPr lang="es-CL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s-CL" b="0" i="1" smtClean="0">
                                <a:latin typeface="Cambria Math"/>
                              </a:rPr>
                              <m:t>𝑛</m:t>
                            </m:r>
                          </m:e>
                        </m:rad>
                      </m:den>
                    </m:f>
                    <m:r>
                      <a:rPr lang="es-CL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s-CL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i="1">
                            <a:latin typeface="Cambria Math"/>
                          </a:rPr>
                        </m:ctrlPr>
                      </m:fPr>
                      <m:num>
                        <m:r>
                          <a:rPr lang="es-CL" i="1">
                            <a:latin typeface="Cambria Math"/>
                          </a:rPr>
                          <m:t>22−23</m:t>
                        </m:r>
                        <m:r>
                          <m:rPr>
                            <m:nor/>
                          </m:rPr>
                          <a:rPr lang="es-CL" dirty="0"/>
                          <m:t> </m:t>
                        </m:r>
                      </m:num>
                      <m:den>
                        <m:r>
                          <a:rPr lang="es-CL" i="1">
                            <a:latin typeface="Cambria Math"/>
                          </a:rPr>
                          <m:t>2/</m:t>
                        </m:r>
                        <m:rad>
                          <m:radPr>
                            <m:degHide m:val="on"/>
                            <m:ctrlPr>
                              <a:rPr lang="es-CL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s-CL" b="0" i="1" smtClean="0">
                                <a:latin typeface="Cambria Math"/>
                              </a:rPr>
                              <m:t>3</m:t>
                            </m:r>
                            <m:r>
                              <a:rPr lang="es-CL" i="1">
                                <a:latin typeface="Cambria Math"/>
                              </a:rPr>
                              <m:t>0</m:t>
                            </m:r>
                          </m:e>
                        </m:rad>
                      </m:den>
                    </m:f>
                  </m:oMath>
                </a14:m>
                <a:r>
                  <a:rPr lang="es-CL" b="0" i="1" dirty="0" smtClean="0">
                    <a:latin typeface="Cambria Math"/>
                  </a:rPr>
                  <a:t>=-2,78</a:t>
                </a:r>
              </a:p>
              <a:p>
                <a:pPr marL="400050" lvl="1" indent="0" algn="ctr">
                  <a:buNone/>
                </a:pPr>
                <a:r>
                  <a:rPr lang="es-CL" dirty="0" smtClean="0">
                    <a:ea typeface="Cambria Math"/>
                    <a:sym typeface="Wingdings" pitchFamily="2" charset="2"/>
                  </a:rPr>
                  <a:t>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s-CL" i="1"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sSubSupPr>
                      <m:e>
                        <m:r>
                          <a:rPr lang="es-CL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𝑇</m:t>
                        </m:r>
                      </m:e>
                      <m:sub>
                        <m:f>
                          <m:fPr>
                            <m:type m:val="skw"/>
                            <m:ctrlPr>
                              <a:rPr lang="es-CL" i="1"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</m:ctrlPr>
                          </m:fPr>
                          <m:num>
                            <m:r>
                              <a:rPr lang="es-CL" i="1"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  <m:t>𝛼</m:t>
                            </m:r>
                          </m:num>
                          <m:den>
                            <m:r>
                              <a:rPr lang="es-CL" i="1"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  <m:t>2</m:t>
                            </m:r>
                          </m:den>
                        </m:f>
                      </m:sub>
                      <m:sup>
                        <m:r>
                          <a:rPr lang="es-CL" b="0" i="1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  <m:t>29 </m:t>
                        </m:r>
                        <m:r>
                          <a:rPr lang="es-CL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𝑔𝑙</m:t>
                        </m:r>
                      </m:sup>
                    </m:sSubSup>
                  </m:oMath>
                </a14:m>
                <a:r>
                  <a:rPr lang="es-CL" dirty="0" smtClean="0"/>
                  <a:t>= </a:t>
                </a:r>
                <a:r>
                  <a:rPr lang="es-CL" dirty="0" smtClean="0"/>
                  <a:t>2.045</a:t>
                </a:r>
                <a:r>
                  <a:rPr lang="es-CL" dirty="0" smtClean="0">
                    <a:sym typeface="Wingdings" pitchFamily="2" charset="2"/>
                  </a:rPr>
                  <a:t></a:t>
                </a:r>
                <a:r>
                  <a:rPr lang="es-CL" i="1" dirty="0">
                    <a:latin typeface="Cambria Math"/>
                  </a:rPr>
                  <a:t>-</a:t>
                </a:r>
                <a:r>
                  <a:rPr lang="es-CL" i="1" dirty="0" smtClean="0">
                    <a:latin typeface="Cambria Math"/>
                  </a:rPr>
                  <a:t>2,78&lt;-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s-CL" i="1"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sSubSupPr>
                      <m:e>
                        <m:r>
                          <a:rPr lang="es-CL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𝑇</m:t>
                        </m:r>
                      </m:e>
                      <m:sub>
                        <m:f>
                          <m:fPr>
                            <m:type m:val="skw"/>
                            <m:ctrlPr>
                              <a:rPr lang="es-CL" i="1"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</m:ctrlPr>
                          </m:fPr>
                          <m:num>
                            <m:r>
                              <a:rPr lang="es-CL" i="1"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  <m:t>𝛼</m:t>
                            </m:r>
                          </m:num>
                          <m:den>
                            <m:r>
                              <a:rPr lang="es-CL" i="1"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  <m:t>2</m:t>
                            </m:r>
                          </m:den>
                        </m:f>
                      </m:sub>
                      <m:sup>
                        <m:d>
                          <m:dPr>
                            <m:ctrlPr>
                              <a:rPr lang="es-CL" i="1"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</m:ctrlPr>
                          </m:dPr>
                          <m:e>
                            <m:r>
                              <a:rPr lang="es-CL" i="1"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  <m:t>𝑛</m:t>
                            </m:r>
                            <m:r>
                              <a:rPr lang="es-CL" i="1"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  <m:t>−1</m:t>
                            </m:r>
                          </m:e>
                        </m:d>
                        <m:r>
                          <a:rPr lang="es-CL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𝑔𝑙</m:t>
                        </m:r>
                      </m:sup>
                    </m:sSubSup>
                  </m:oMath>
                </a14:m>
                <a:endParaRPr lang="es-CL" dirty="0" smtClean="0"/>
              </a:p>
              <a:p>
                <a:pPr marL="400050" lvl="1" indent="0" algn="ctr">
                  <a:buNone/>
                </a:pPr>
                <a:r>
                  <a:rPr lang="es-CL" dirty="0" smtClean="0"/>
                  <a:t>Rechazamos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i="1">
                            <a:latin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s-CL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s-CL" i="1">
                        <a:latin typeface="Cambria Math"/>
                      </a:rPr>
                      <m:t> </m:t>
                    </m:r>
                  </m:oMath>
                </a14:m>
                <a:endParaRPr lang="es-CL" dirty="0"/>
              </a:p>
            </p:txBody>
          </p:sp>
        </mc:Choice>
        <mc:Fallback>
          <p:sp>
            <p:nvSpPr>
              <p:cNvPr id="15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556" y="1412776"/>
                <a:ext cx="7992888" cy="4896544"/>
              </a:xfrm>
              <a:blipFill rotWithShape="1">
                <a:blip r:embed="rId4"/>
                <a:stretch>
                  <a:fillRect t="-996" b="-1993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6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V. TEST T PARA MEDIAS</a:t>
            </a:r>
            <a:endParaRPr lang="es-CL" sz="2800" b="1" dirty="0"/>
          </a:p>
        </p:txBody>
      </p:sp>
    </p:spTree>
    <p:extLst>
      <p:ext uri="{BB962C8B-B14F-4D97-AF65-F5344CB8AC3E}">
        <p14:creationId xmlns:p14="http://schemas.microsoft.com/office/powerpoint/2010/main" val="252510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>
                <a:solidFill>
                  <a:srgbClr val="C00000"/>
                </a:solidFill>
              </a:rPr>
              <a:t>Test </a:t>
            </a:r>
            <a:r>
              <a:rPr lang="es-ES" sz="3600" b="1" dirty="0" smtClean="0">
                <a:solidFill>
                  <a:srgbClr val="C00000"/>
                </a:solidFill>
              </a:rPr>
              <a:t>T </a:t>
            </a:r>
            <a:r>
              <a:rPr lang="es-ES" sz="3600" b="1" dirty="0">
                <a:solidFill>
                  <a:srgbClr val="C00000"/>
                </a:solidFill>
              </a:rPr>
              <a:t>para medias de </a:t>
            </a:r>
            <a:r>
              <a:rPr lang="es-ES" sz="3600" b="1" dirty="0" smtClean="0">
                <a:solidFill>
                  <a:srgbClr val="C00000"/>
                </a:solidFill>
              </a:rPr>
              <a:t>dos colas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575556" y="1412776"/>
                <a:ext cx="7992888" cy="4608512"/>
              </a:xfrm>
            </p:spPr>
            <p:txBody>
              <a:bodyPr numCol="1">
                <a:normAutofit fontScale="92500" lnSpcReduction="20000"/>
              </a:bodyPr>
              <a:lstStyle/>
              <a:p>
                <a:pPr marL="400050" lvl="1" indent="0" algn="just">
                  <a:buNone/>
                </a:pPr>
                <a:r>
                  <a:rPr lang="es-CL" dirty="0" smtClean="0"/>
                  <a:t>TEST DE DOS COLAS: VALOR P</a:t>
                </a:r>
                <a:endParaRPr lang="es-CL" dirty="0"/>
              </a:p>
              <a:p>
                <a:pPr marL="400050" lvl="1" indent="0" algn="ctr">
                  <a:buNone/>
                </a:pPr>
                <a:r>
                  <a:rPr lang="es-CL" dirty="0" smtClean="0"/>
                  <a:t>	H</a:t>
                </a:r>
                <a:r>
                  <a:rPr lang="es-CL" baseline="-25000" dirty="0" smtClean="0"/>
                  <a:t>0</a:t>
                </a:r>
                <a:r>
                  <a:rPr lang="es-CL" dirty="0"/>
                  <a:t>: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es-CL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s-CL" dirty="0" smtClean="0"/>
                  <a:t>	H</a:t>
                </a:r>
                <a:r>
                  <a:rPr lang="es-CL" baseline="-25000" dirty="0" smtClean="0"/>
                  <a:t>1</a:t>
                </a:r>
                <a:r>
                  <a:rPr lang="es-CL" dirty="0"/>
                  <a:t>: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es-CL" i="1">
                        <a:latin typeface="Cambria Math"/>
                        <a:ea typeface="Cambria Math"/>
                      </a:rPr>
                      <m:t>≠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s-CL" dirty="0" smtClean="0"/>
              </a:p>
              <a:p>
                <a:pPr marL="400050" lvl="1" indent="0" algn="ctr">
                  <a:buNone/>
                </a:pPr>
                <a:r>
                  <a:rPr lang="es-CL" dirty="0" smtClean="0">
                    <a:ea typeface="Cambria Math"/>
                    <a:sym typeface="Wingdings" pitchFamily="2" charset="2"/>
                  </a:rPr>
                  <a:t>Valor P= </a:t>
                </a:r>
                <a:r>
                  <a:rPr lang="es-CL" dirty="0" smtClean="0"/>
                  <a:t>2</a:t>
                </a:r>
                <a:r>
                  <a:rPr lang="es-CL" dirty="0" smtClean="0">
                    <a:ea typeface="Cambria Math"/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  <a:ea typeface="Cambria Math"/>
                        <a:sym typeface="Wingdings" pitchFamily="2" charset="2"/>
                      </a:rPr>
                      <m:t>ℙ</m:t>
                    </m:r>
                    <m:d>
                      <m:dPr>
                        <m:begChr m:val="["/>
                        <m:endChr m:val="]"/>
                        <m:ctrlPr>
                          <a:rPr lang="es-CL" i="1"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s-CL" i="1">
                                <a:latin typeface="Cambria Math"/>
                              </a:rPr>
                            </m:ctrlPr>
                          </m:fPr>
                          <m:num>
                            <m:acc>
                              <m:accPr>
                                <m:chr m:val="̅"/>
                                <m:ctrlPr>
                                  <a:rPr lang="es-CL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s-CL" i="1">
                                    <a:latin typeface="Cambria Math"/>
                                  </a:rPr>
                                  <m:t>𝑋</m:t>
                                </m:r>
                              </m:e>
                            </m:acc>
                            <m:r>
                              <a:rPr lang="es-CL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s-CL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i="1">
                                    <a:latin typeface="Cambria Math"/>
                                    <a:ea typeface="Cambria Math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s-CL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es-CL" dirty="0"/>
                              <m:t> </m:t>
                            </m:r>
                          </m:num>
                          <m:den>
                            <m:f>
                              <m:fPr>
                                <m:type m:val="lin"/>
                                <m:ctrlPr>
                                  <a:rPr lang="es-CL" i="1" dirty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s-CL" i="1" dirty="0">
                                    <a:latin typeface="Cambria Math"/>
                                  </a:rPr>
                                  <m:t>𝑠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s-CL" i="1" dirty="0"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s-CL" i="1" dirty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rad>
                              </m:den>
                            </m:f>
                          </m:den>
                        </m:f>
                        <m:r>
                          <a:rPr lang="es-CL" i="1" dirty="0" smtClean="0">
                            <a:latin typeface="Cambria Math"/>
                            <a:ea typeface="Cambria Math"/>
                          </a:rPr>
                          <m:t>≤</m:t>
                        </m:r>
                        <m:r>
                          <a:rPr lang="es-CL" b="0" i="1" dirty="0" smtClean="0">
                            <a:latin typeface="Cambria Math"/>
                            <a:ea typeface="Cambria Math"/>
                          </a:rPr>
                          <m:t>−|</m:t>
                        </m:r>
                        <m:r>
                          <a:rPr lang="es-CL" b="0" i="1" dirty="0" smtClean="0">
                            <a:latin typeface="Cambria Math"/>
                            <a:ea typeface="Cambria Math"/>
                          </a:rPr>
                          <m:t>𝑉𝑎𝑙</m:t>
                        </m:r>
                        <m:r>
                          <a:rPr lang="es-CL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𝑜𝑟</m:t>
                        </m:r>
                        <m:r>
                          <a:rPr lang="es-CL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 </m:t>
                        </m:r>
                        <m:r>
                          <a:rPr lang="es-CL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𝑚𝑢𝑒𝑠𝑡𝑟𝑎𝑙</m:t>
                        </m:r>
                        <m:r>
                          <a:rPr lang="es-CL" b="0" i="1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  <m:t>|</m:t>
                        </m:r>
                      </m:e>
                    </m:d>
                  </m:oMath>
                </a14:m>
                <a:endParaRPr lang="es-CL" dirty="0" smtClean="0"/>
              </a:p>
              <a:p>
                <a:pPr marL="400050" lvl="1" indent="0" algn="ctr">
                  <a:buNone/>
                </a:pPr>
                <a:endParaRPr lang="es-CL" dirty="0"/>
              </a:p>
              <a:p>
                <a:pPr marL="400050" lvl="1" indent="0" algn="ctr">
                  <a:buNone/>
                </a:pPr>
                <a:r>
                  <a:rPr lang="es-CL" dirty="0"/>
                  <a:t>	H</a:t>
                </a:r>
                <a:r>
                  <a:rPr lang="es-CL" baseline="-25000" dirty="0"/>
                  <a:t>0</a:t>
                </a:r>
                <a:r>
                  <a:rPr lang="es-CL" dirty="0"/>
                  <a:t>: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es-CL" i="1">
                        <a:latin typeface="Cambria Math"/>
                        <a:ea typeface="Cambria Math"/>
                      </a:rPr>
                      <m:t>=23</m:t>
                    </m:r>
                  </m:oMath>
                </a14:m>
                <a:r>
                  <a:rPr lang="es-CL" dirty="0"/>
                  <a:t>	H</a:t>
                </a:r>
                <a:r>
                  <a:rPr lang="es-CL" baseline="-25000" dirty="0"/>
                  <a:t>1</a:t>
                </a:r>
                <a:r>
                  <a:rPr lang="es-CL" dirty="0"/>
                  <a:t>: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es-CL" i="1">
                        <a:latin typeface="Cambria Math"/>
                        <a:ea typeface="Cambria Math"/>
                      </a:rPr>
                      <m:t>≠23</m:t>
                    </m:r>
                  </m:oMath>
                </a14:m>
                <a:endParaRPr lang="es-CL" dirty="0"/>
              </a:p>
              <a:p>
                <a:pPr marL="400050" lvl="1" indent="0" algn="ctr">
                  <a:buNone/>
                </a:pPr>
                <a:r>
                  <a:rPr lang="es-CL" dirty="0" smtClean="0">
                    <a:ea typeface="Cambria Math"/>
                    <a:sym typeface="Wingdings" pitchFamily="2" charset="2"/>
                  </a:rPr>
                  <a:t>Valor </a:t>
                </a:r>
                <a:r>
                  <a:rPr lang="es-CL" dirty="0">
                    <a:ea typeface="Cambria Math"/>
                    <a:sym typeface="Wingdings" pitchFamily="2" charset="2"/>
                  </a:rPr>
                  <a:t>P=</a:t>
                </a:r>
                <a:r>
                  <a:rPr lang="es-CL" dirty="0"/>
                  <a:t>2</a:t>
                </a:r>
                <a:r>
                  <a:rPr lang="es-CL" dirty="0">
                    <a:ea typeface="Cambria Math"/>
                    <a:sym typeface="Wingdings" pitchFamily="2" charset="2"/>
                  </a:rPr>
                  <a:t> P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s-CL" i="1"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s-CL" i="1">
                                <a:latin typeface="Cambria Math"/>
                              </a:rPr>
                            </m:ctrlPr>
                          </m:fPr>
                          <m:num>
                            <m:acc>
                              <m:accPr>
                                <m:chr m:val="̅"/>
                                <m:ctrlPr>
                                  <a:rPr lang="es-CL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s-CL" i="1">
                                    <a:latin typeface="Cambria Math"/>
                                  </a:rPr>
                                  <m:t>𝑋</m:t>
                                </m:r>
                              </m:e>
                            </m:acc>
                            <m:r>
                              <a:rPr lang="es-CL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s-CL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i="1">
                                    <a:latin typeface="Cambria Math"/>
                                    <a:ea typeface="Cambria Math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s-CL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es-CL" dirty="0"/>
                              <m:t> </m:t>
                            </m:r>
                          </m:num>
                          <m:den>
                            <m:f>
                              <m:fPr>
                                <m:type m:val="lin"/>
                                <m:ctrlPr>
                                  <a:rPr lang="es-CL" i="1" dirty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s-CL" i="1" dirty="0">
                                    <a:latin typeface="Cambria Math"/>
                                  </a:rPr>
                                  <m:t>𝑠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s-CL" i="1" dirty="0"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s-CL" i="1" dirty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rad>
                              </m:den>
                            </m:f>
                          </m:den>
                        </m:f>
                        <m:r>
                          <a:rPr lang="es-CL" i="1" dirty="0">
                            <a:latin typeface="Cambria Math"/>
                            <a:ea typeface="Cambria Math"/>
                          </a:rPr>
                          <m:t>≤</m:t>
                        </m:r>
                        <m:r>
                          <a:rPr lang="es-CL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−2.78</m:t>
                        </m:r>
                      </m:e>
                    </m:d>
                  </m:oMath>
                </a14:m>
                <a:endParaRPr lang="es-CL" dirty="0"/>
              </a:p>
              <a:p>
                <a:pPr marL="400050" lvl="1" indent="0">
                  <a:buNone/>
                </a:pPr>
                <a:r>
                  <a:rPr lang="es-CL" dirty="0"/>
                  <a:t>Dado </a:t>
                </a:r>
                <a:r>
                  <a:rPr lang="es-CL" dirty="0" smtClean="0"/>
                  <a:t>que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s-CL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s-CL" i="1">
                                <a:latin typeface="Cambria Math"/>
                              </a:rPr>
                              <m:t>𝑋</m:t>
                            </m:r>
                          </m:e>
                        </m:acc>
                        <m:r>
                          <a:rPr lang="es-CL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s-CL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i="1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s-CL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s-CL" dirty="0"/>
                          <m:t> </m:t>
                        </m:r>
                      </m:num>
                      <m:den>
                        <m:f>
                          <m:fPr>
                            <m:type m:val="lin"/>
                            <m:ctrlPr>
                              <a:rPr lang="es-CL" i="1" dirty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s-CL" i="1" dirty="0">
                                <a:latin typeface="Cambria Math"/>
                              </a:rPr>
                              <m:t>𝑠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s-CL" i="1" dirty="0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s-CL" i="1" dirty="0">
                                    <a:latin typeface="Cambria Math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</m:den>
                    </m:f>
                    <m:r>
                      <a:rPr lang="es-CL" i="1">
                        <a:latin typeface="Cambria Math"/>
                        <a:ea typeface="Cambria Math"/>
                      </a:rPr>
                      <m:t>∼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  <m:sub>
                        <m:d>
                          <m:dPr>
                            <m:ctrlPr>
                              <a:rPr lang="es-CL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s-CL" i="1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  <m:r>
                              <a:rPr lang="es-CL" i="1">
                                <a:latin typeface="Cambria Math"/>
                                <a:ea typeface="Cambria Math"/>
                              </a:rPr>
                              <m:t>−1</m:t>
                            </m:r>
                          </m:e>
                        </m:d>
                        <m:r>
                          <a:rPr lang="es-CL" i="1">
                            <a:latin typeface="Cambria Math"/>
                            <a:ea typeface="Cambria Math"/>
                          </a:rPr>
                          <m:t>𝑔𝑙</m:t>
                        </m:r>
                      </m:sub>
                    </m:sSub>
                  </m:oMath>
                </a14:m>
                <a:endParaRPr lang="es-CL" dirty="0"/>
              </a:p>
              <a:p>
                <a:pPr marL="400050" lvl="1" indent="0" algn="ctr">
                  <a:buNone/>
                </a:pPr>
                <a:r>
                  <a:rPr lang="es-CL" dirty="0">
                    <a:ea typeface="Cambria Math"/>
                    <a:sym typeface="Wingdings" pitchFamily="2" charset="2"/>
                  </a:rPr>
                  <a:t>Valor P=</a:t>
                </a:r>
                <a:r>
                  <a:rPr lang="es-CL" dirty="0"/>
                  <a:t>2</a:t>
                </a:r>
                <a:r>
                  <a:rPr lang="es-CL" dirty="0">
                    <a:ea typeface="Cambria Math"/>
                    <a:sym typeface="Wingdings" pitchFamily="2" charset="2"/>
                  </a:rPr>
                  <a:t> P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s-CL" i="1"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s-CL" i="1">
                                <a:latin typeface="Cambria Math"/>
                              </a:rPr>
                            </m:ctrlPr>
                          </m:fPr>
                          <m:num>
                            <m:acc>
                              <m:accPr>
                                <m:chr m:val="̅"/>
                                <m:ctrlPr>
                                  <a:rPr lang="es-CL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s-CL" i="1">
                                    <a:latin typeface="Cambria Math"/>
                                  </a:rPr>
                                  <m:t>𝑋</m:t>
                                </m:r>
                              </m:e>
                            </m:acc>
                            <m:r>
                              <a:rPr lang="es-CL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s-CL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i="1">
                                    <a:latin typeface="Cambria Math"/>
                                    <a:ea typeface="Cambria Math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s-CL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es-CL" dirty="0"/>
                              <m:t> </m:t>
                            </m:r>
                          </m:num>
                          <m:den>
                            <m:f>
                              <m:fPr>
                                <m:type m:val="lin"/>
                                <m:ctrlPr>
                                  <a:rPr lang="es-CL" i="1" dirty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s-CL" i="1" dirty="0">
                                    <a:latin typeface="Cambria Math"/>
                                  </a:rPr>
                                  <m:t>𝑠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s-CL" i="1" dirty="0"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s-CL" i="1" dirty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rad>
                              </m:den>
                            </m:f>
                          </m:den>
                        </m:f>
                        <m:r>
                          <a:rPr lang="es-CL" i="1" dirty="0">
                            <a:latin typeface="Cambria Math"/>
                            <a:ea typeface="Cambria Math"/>
                          </a:rPr>
                          <m:t>≤</m:t>
                        </m:r>
                        <m:r>
                          <a:rPr lang="es-CL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−2.78</m:t>
                        </m:r>
                      </m:e>
                    </m:d>
                    <m:r>
                      <a:rPr lang="es-CL" b="0" i="1" smtClean="0">
                        <a:latin typeface="Cambria Math"/>
                        <a:ea typeface="Cambria Math"/>
                        <a:sym typeface="Wingdings" pitchFamily="2" charset="2"/>
                      </a:rPr>
                      <m:t>=2</m:t>
                    </m:r>
                    <m:r>
                      <a:rPr lang="es-CL" b="0" i="1" smtClean="0">
                        <a:latin typeface="Cambria Math"/>
                        <a:ea typeface="Cambria Math"/>
                        <a:sym typeface="Wingdings" pitchFamily="2" charset="2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s-CL" i="1"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s-CL" i="1">
                                <a:latin typeface="Cambria Math"/>
                              </a:rPr>
                            </m:ctrlPr>
                          </m:fPr>
                          <m:num>
                            <m:acc>
                              <m:accPr>
                                <m:chr m:val="̅"/>
                                <m:ctrlPr>
                                  <a:rPr lang="es-CL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s-CL" i="1">
                                    <a:latin typeface="Cambria Math"/>
                                  </a:rPr>
                                  <m:t>𝑋</m:t>
                                </m:r>
                              </m:e>
                            </m:acc>
                            <m:r>
                              <a:rPr lang="es-CL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s-CL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i="1">
                                    <a:latin typeface="Cambria Math"/>
                                    <a:ea typeface="Cambria Math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s-CL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es-CL" dirty="0"/>
                              <m:t> </m:t>
                            </m:r>
                          </m:num>
                          <m:den>
                            <m:f>
                              <m:fPr>
                                <m:type m:val="lin"/>
                                <m:ctrlPr>
                                  <a:rPr lang="es-CL" i="1" dirty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s-CL" i="1" dirty="0">
                                    <a:latin typeface="Cambria Math"/>
                                  </a:rPr>
                                  <m:t>𝑠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s-CL" i="1" dirty="0"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s-CL" i="1" dirty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rad>
                              </m:den>
                            </m:f>
                          </m:den>
                        </m:f>
                        <m:r>
                          <a:rPr lang="es-CL" i="1" dirty="0" smtClean="0">
                            <a:latin typeface="Cambria Math"/>
                            <a:ea typeface="Cambria Math"/>
                          </a:rPr>
                          <m:t>≥</m:t>
                        </m:r>
                        <m:r>
                          <a:rPr lang="es-CL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2.78</m:t>
                        </m:r>
                      </m:e>
                    </m:d>
                  </m:oMath>
                </a14:m>
                <a:r>
                  <a:rPr lang="es-CL" dirty="0"/>
                  <a:t>=</a:t>
                </a:r>
                <a:endParaRPr lang="es-CL" dirty="0" smtClean="0"/>
              </a:p>
              <a:p>
                <a:pPr marL="400050" lvl="1" indent="0" algn="ctr">
                  <a:buNone/>
                </a:pPr>
                <a:r>
                  <a:rPr lang="es-CL" dirty="0" smtClean="0"/>
                  <a:t>2</a:t>
                </a:r>
                <a:r>
                  <a:rPr lang="es-CL" dirty="0"/>
                  <a:t> (Ver tabla)</a:t>
                </a:r>
              </a:p>
              <a:p>
                <a:pPr marL="400050" lvl="1" indent="0" algn="ctr">
                  <a:buNone/>
                </a:pPr>
                <a:endParaRPr lang="es-CL" dirty="0"/>
              </a:p>
            </p:txBody>
          </p:sp>
        </mc:Choice>
        <mc:Fallback>
          <p:sp>
            <p:nvSpPr>
              <p:cNvPr id="15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556" y="1412776"/>
                <a:ext cx="7992888" cy="4608512"/>
              </a:xfrm>
              <a:blipFill rotWithShape="1">
                <a:blip r:embed="rId3"/>
                <a:stretch>
                  <a:fillRect t="-2646" b="-2381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6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V. TEST T PARA MEDIAS</a:t>
            </a:r>
            <a:endParaRPr lang="es-CL" sz="2800" b="1" dirty="0"/>
          </a:p>
        </p:txBody>
      </p:sp>
    </p:spTree>
    <p:extLst>
      <p:ext uri="{BB962C8B-B14F-4D97-AF65-F5344CB8AC3E}">
        <p14:creationId xmlns:p14="http://schemas.microsoft.com/office/powerpoint/2010/main" val="105788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3" t="10390" r="39003" b="45455"/>
          <a:stretch/>
        </p:blipFill>
        <p:spPr bwMode="auto">
          <a:xfrm>
            <a:off x="0" y="-315416"/>
            <a:ext cx="8686800" cy="777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135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2 Marcador de contenido"/>
          <p:cNvSpPr txBox="1">
            <a:spLocks/>
          </p:cNvSpPr>
          <p:nvPr/>
        </p:nvSpPr>
        <p:spPr>
          <a:xfrm>
            <a:off x="467544" y="1484784"/>
            <a:ext cx="7992888" cy="5040560"/>
          </a:xfrm>
          <a:prstGeom prst="rect">
            <a:avLst/>
          </a:prstGeom>
        </p:spPr>
        <p:txBody>
          <a:bodyPr vert="horz" lIns="91440" tIns="45720" rIns="91440" bIns="45720" numCol="1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1550" lvl="1" indent="-571500" algn="just">
              <a:buFont typeface="+mj-lt"/>
              <a:buAutoNum type="romanUcPeriod"/>
            </a:pPr>
            <a:r>
              <a:rPr lang="es-CL" b="1" dirty="0" smtClean="0">
                <a:solidFill>
                  <a:schemeClr val="accent1"/>
                </a:solidFill>
              </a:rPr>
              <a:t>Test de hipótesis para una población</a:t>
            </a:r>
          </a:p>
          <a:p>
            <a:pPr marL="971550" lvl="1" indent="-571500" algn="just">
              <a:buFont typeface="+mj-lt"/>
              <a:buAutoNum type="romanUcPeriod"/>
            </a:pPr>
            <a:r>
              <a:rPr lang="es-CL" dirty="0" smtClean="0"/>
              <a:t>Test Z para medias: Estadísticos, supuestos y distribución nula.</a:t>
            </a:r>
          </a:p>
          <a:p>
            <a:pPr marL="971550" lvl="1" indent="-571500" algn="just">
              <a:buFont typeface="+mj-lt"/>
              <a:buAutoNum type="romanUcPeriod"/>
            </a:pPr>
            <a:r>
              <a:rPr lang="es-CL" dirty="0" smtClean="0"/>
              <a:t>Test Z para proporciones: Estadísticos, supuestos y distribución nula.</a:t>
            </a:r>
          </a:p>
          <a:p>
            <a:pPr marL="971550" lvl="1" indent="-571500" algn="just">
              <a:buFont typeface="+mj-lt"/>
              <a:buAutoNum type="romanUcPeriod"/>
            </a:pPr>
            <a:r>
              <a:rPr lang="es-CL" dirty="0" smtClean="0"/>
              <a:t>Relación entre pruebas de hipótesis e intervalos de confianza.</a:t>
            </a:r>
          </a:p>
          <a:p>
            <a:pPr marL="971550" lvl="1" indent="-571500" algn="just">
              <a:buFont typeface="+mj-lt"/>
              <a:buAutoNum type="romanUcPeriod"/>
            </a:pPr>
            <a:r>
              <a:rPr lang="es-CL" b="1" dirty="0" smtClean="0">
                <a:solidFill>
                  <a:schemeClr val="accent1"/>
                </a:solidFill>
              </a:rPr>
              <a:t>Test T para medias: Estadísticos, supuestos, distribución nula. Relación Test T y Test Z.</a:t>
            </a:r>
          </a:p>
          <a:p>
            <a:pPr marL="971550" lvl="1" indent="-571500" algn="just">
              <a:buFont typeface="+mj-lt"/>
              <a:buAutoNum type="romanUcPeriod"/>
            </a:pPr>
            <a:r>
              <a:rPr lang="es-CL" b="1" dirty="0" smtClean="0">
                <a:solidFill>
                  <a:schemeClr val="accent1"/>
                </a:solidFill>
              </a:rPr>
              <a:t>Test Binomial para proporciones: Estadísticos, supuestos y distribución nula.</a:t>
            </a:r>
          </a:p>
          <a:p>
            <a:pPr marL="971550" lvl="1" indent="-571500" algn="just">
              <a:buFont typeface="+mj-lt"/>
              <a:buAutoNum type="romanUcPeriod"/>
            </a:pPr>
            <a:r>
              <a:rPr lang="es-CL" dirty="0" smtClean="0"/>
              <a:t>Pruebas de hipótesis para mediana.</a:t>
            </a:r>
          </a:p>
          <a:p>
            <a:pPr marL="971550" lvl="1" indent="-571500" algn="just">
              <a:buFont typeface="+mj-lt"/>
              <a:buAutoNum type="romanUcPeriod"/>
            </a:pPr>
            <a:r>
              <a:rPr lang="es-CL" dirty="0" smtClean="0"/>
              <a:t>Pruebas de hipótesis de distribución de variables: normalidad, simetría y </a:t>
            </a:r>
            <a:r>
              <a:rPr lang="es-CL" dirty="0" err="1" smtClean="0"/>
              <a:t>curtosis</a:t>
            </a:r>
            <a:r>
              <a:rPr lang="es-CL" dirty="0" smtClean="0"/>
              <a:t>.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484784"/>
            <a:ext cx="7992888" cy="5040560"/>
          </a:xfrm>
        </p:spPr>
        <p:txBody>
          <a:bodyPr numCol="1">
            <a:normAutofit fontScale="85000" lnSpcReduction="20000"/>
          </a:bodyPr>
          <a:lstStyle/>
          <a:p>
            <a:pPr marL="971550" lvl="1" indent="-571500" algn="just">
              <a:buFont typeface="+mj-lt"/>
              <a:buAutoNum type="romanUcPeriod"/>
            </a:pPr>
            <a:r>
              <a:rPr lang="es-CL" dirty="0" smtClean="0"/>
              <a:t>Test de hipótesis para una población</a:t>
            </a:r>
          </a:p>
          <a:p>
            <a:pPr marL="971550" lvl="1" indent="-571500" algn="just">
              <a:buFont typeface="+mj-lt"/>
              <a:buAutoNum type="romanUcPeriod"/>
            </a:pPr>
            <a:r>
              <a:rPr lang="es-CL" dirty="0" smtClean="0"/>
              <a:t>Test Z para medias: Estadísticos, supuestos y distribución nula.</a:t>
            </a:r>
          </a:p>
          <a:p>
            <a:pPr marL="971550" lvl="1" indent="-571500" algn="just">
              <a:buFont typeface="+mj-lt"/>
              <a:buAutoNum type="romanUcPeriod"/>
            </a:pPr>
            <a:r>
              <a:rPr lang="es-CL" dirty="0"/>
              <a:t>Test Z para </a:t>
            </a:r>
            <a:r>
              <a:rPr lang="es-CL" dirty="0" smtClean="0"/>
              <a:t>proporciones: </a:t>
            </a:r>
            <a:r>
              <a:rPr lang="es-CL" dirty="0"/>
              <a:t>Estadísticos, supuestos y distribución nula.</a:t>
            </a:r>
          </a:p>
          <a:p>
            <a:pPr marL="971550" lvl="1" indent="-571500" algn="just">
              <a:buFont typeface="+mj-lt"/>
              <a:buAutoNum type="romanUcPeriod"/>
            </a:pPr>
            <a:r>
              <a:rPr lang="es-CL" dirty="0" smtClean="0"/>
              <a:t>Relación </a:t>
            </a:r>
            <a:r>
              <a:rPr lang="es-CL" dirty="0"/>
              <a:t>entre pruebas de hipótesis e intervalos de confianza.</a:t>
            </a:r>
          </a:p>
          <a:p>
            <a:pPr marL="971550" lvl="1" indent="-571500" algn="just">
              <a:buFont typeface="+mj-lt"/>
              <a:buAutoNum type="romanUcPeriod"/>
            </a:pPr>
            <a:r>
              <a:rPr lang="es-CL" dirty="0"/>
              <a:t>Test </a:t>
            </a:r>
            <a:r>
              <a:rPr lang="es-CL" dirty="0" smtClean="0"/>
              <a:t>T </a:t>
            </a:r>
            <a:r>
              <a:rPr lang="es-CL" dirty="0"/>
              <a:t>para </a:t>
            </a:r>
            <a:r>
              <a:rPr lang="es-CL" dirty="0" smtClean="0"/>
              <a:t>medias: </a:t>
            </a:r>
            <a:r>
              <a:rPr lang="es-CL" dirty="0"/>
              <a:t>Estadísticos, </a:t>
            </a:r>
            <a:r>
              <a:rPr lang="es-CL" dirty="0" smtClean="0"/>
              <a:t>supuestos, distribución </a:t>
            </a:r>
            <a:r>
              <a:rPr lang="es-CL" dirty="0"/>
              <a:t>nula</a:t>
            </a:r>
            <a:r>
              <a:rPr lang="es-CL" dirty="0" smtClean="0"/>
              <a:t>. Relación Test T y Test Z.</a:t>
            </a:r>
            <a:endParaRPr lang="es-CL" dirty="0"/>
          </a:p>
          <a:p>
            <a:pPr marL="971550" lvl="1" indent="-571500" algn="just">
              <a:buFont typeface="+mj-lt"/>
              <a:buAutoNum type="romanUcPeriod"/>
            </a:pPr>
            <a:r>
              <a:rPr lang="es-CL" dirty="0"/>
              <a:t>Test </a:t>
            </a:r>
            <a:r>
              <a:rPr lang="es-CL" dirty="0" smtClean="0"/>
              <a:t>Binomial </a:t>
            </a:r>
            <a:r>
              <a:rPr lang="es-CL" dirty="0"/>
              <a:t>para </a:t>
            </a:r>
            <a:r>
              <a:rPr lang="es-CL" dirty="0" smtClean="0"/>
              <a:t>proporciones: </a:t>
            </a:r>
            <a:r>
              <a:rPr lang="es-CL" dirty="0"/>
              <a:t>Estadísticos, supuestos y distribución nula.</a:t>
            </a:r>
          </a:p>
          <a:p>
            <a:pPr marL="971550" lvl="1" indent="-571500" algn="just">
              <a:buFont typeface="+mj-lt"/>
              <a:buAutoNum type="romanUcPeriod"/>
            </a:pPr>
            <a:r>
              <a:rPr lang="es-CL" dirty="0" smtClean="0"/>
              <a:t>Pruebas de hipótesis para mediana.</a:t>
            </a:r>
          </a:p>
          <a:p>
            <a:pPr marL="971550" lvl="1" indent="-571500" algn="just">
              <a:buFont typeface="+mj-lt"/>
              <a:buAutoNum type="romanUcPeriod"/>
            </a:pPr>
            <a:r>
              <a:rPr lang="es-CL" dirty="0" smtClean="0"/>
              <a:t>Pruebas de hipótesis de distribución de variables: normalidad, simetría y </a:t>
            </a:r>
            <a:r>
              <a:rPr lang="es-CL" dirty="0" err="1" smtClean="0"/>
              <a:t>curtosis</a:t>
            </a:r>
            <a:r>
              <a:rPr lang="es-CL" dirty="0" smtClean="0"/>
              <a:t>.</a:t>
            </a:r>
            <a:endParaRPr lang="es-CL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rgbClr val="C00000"/>
                </a:solidFill>
              </a:rPr>
              <a:t>Contenidos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INTRODUCCIÓN</a:t>
            </a:r>
            <a:endParaRPr lang="es-CL" sz="2800" b="1" dirty="0"/>
          </a:p>
        </p:txBody>
      </p:sp>
      <p:sp>
        <p:nvSpPr>
          <p:cNvPr id="4" name="3 CuadroTexto"/>
          <p:cNvSpPr txBox="1"/>
          <p:nvPr/>
        </p:nvSpPr>
        <p:spPr>
          <a:xfrm rot="16200000">
            <a:off x="-2580966" y="3419419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smtClean="0">
                <a:solidFill>
                  <a:schemeClr val="accent1"/>
                </a:solidFill>
              </a:rPr>
              <a:t>PARTE III	PARTE II	PARTE I</a:t>
            </a:r>
            <a:endParaRPr lang="es-CL" sz="2800" dirty="0">
              <a:solidFill>
                <a:schemeClr val="accent1"/>
              </a:solidFill>
            </a:endParaRPr>
          </a:p>
        </p:txBody>
      </p:sp>
      <p:sp>
        <p:nvSpPr>
          <p:cNvPr id="5" name="4 Cerrar llave"/>
          <p:cNvSpPr/>
          <p:nvPr/>
        </p:nvSpPr>
        <p:spPr>
          <a:xfrm flipH="1">
            <a:off x="740984" y="1456612"/>
            <a:ext cx="360040" cy="218841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6 Cerrar llave"/>
          <p:cNvSpPr/>
          <p:nvPr/>
        </p:nvSpPr>
        <p:spPr>
          <a:xfrm flipH="1">
            <a:off x="713364" y="3861047"/>
            <a:ext cx="357870" cy="92161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7 Cerrar llave"/>
          <p:cNvSpPr/>
          <p:nvPr/>
        </p:nvSpPr>
        <p:spPr>
          <a:xfrm flipH="1">
            <a:off x="711194" y="4975769"/>
            <a:ext cx="360040" cy="111752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>
                <a:solidFill>
                  <a:srgbClr val="C00000"/>
                </a:solidFill>
              </a:rPr>
              <a:t>Test </a:t>
            </a:r>
            <a:r>
              <a:rPr lang="es-ES" sz="3600" b="1" dirty="0" smtClean="0">
                <a:solidFill>
                  <a:srgbClr val="C00000"/>
                </a:solidFill>
              </a:rPr>
              <a:t>T </a:t>
            </a:r>
            <a:r>
              <a:rPr lang="es-ES" sz="3600" b="1" dirty="0">
                <a:solidFill>
                  <a:srgbClr val="C00000"/>
                </a:solidFill>
              </a:rPr>
              <a:t>para medias de </a:t>
            </a:r>
            <a:r>
              <a:rPr lang="es-ES" sz="3600" b="1" dirty="0" smtClean="0">
                <a:solidFill>
                  <a:srgbClr val="C00000"/>
                </a:solidFill>
              </a:rPr>
              <a:t>dos colas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575556" y="1412776"/>
                <a:ext cx="7992888" cy="4608512"/>
              </a:xfrm>
            </p:spPr>
            <p:txBody>
              <a:bodyPr numCol="1">
                <a:normAutofit fontScale="85000" lnSpcReduction="20000"/>
              </a:bodyPr>
              <a:lstStyle/>
              <a:p>
                <a:pPr marL="400050" lvl="1" indent="0" algn="just">
                  <a:buNone/>
                </a:pPr>
                <a:r>
                  <a:rPr lang="es-CL" dirty="0" smtClean="0"/>
                  <a:t>TEST DE DOS COLAS: VALOR P</a:t>
                </a:r>
                <a:endParaRPr lang="es-CL" dirty="0"/>
              </a:p>
              <a:p>
                <a:pPr marL="400050" lvl="1" indent="0" algn="ctr">
                  <a:buNone/>
                </a:pPr>
                <a:r>
                  <a:rPr lang="es-CL" dirty="0" smtClean="0"/>
                  <a:t>	H</a:t>
                </a:r>
                <a:r>
                  <a:rPr lang="es-CL" baseline="-25000" dirty="0" smtClean="0"/>
                  <a:t>0</a:t>
                </a:r>
                <a:r>
                  <a:rPr lang="es-CL" dirty="0"/>
                  <a:t>: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es-CL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s-CL" dirty="0" smtClean="0"/>
                  <a:t>	H</a:t>
                </a:r>
                <a:r>
                  <a:rPr lang="es-CL" baseline="-25000" dirty="0" smtClean="0"/>
                  <a:t>1</a:t>
                </a:r>
                <a:r>
                  <a:rPr lang="es-CL" dirty="0"/>
                  <a:t>: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es-CL" i="1">
                        <a:latin typeface="Cambria Math"/>
                        <a:ea typeface="Cambria Math"/>
                      </a:rPr>
                      <m:t>≠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s-CL" dirty="0" smtClean="0"/>
              </a:p>
              <a:p>
                <a:pPr marL="400050" lvl="1" indent="0" algn="ctr">
                  <a:buNone/>
                </a:pPr>
                <a:r>
                  <a:rPr lang="es-CL" dirty="0" smtClean="0">
                    <a:ea typeface="Cambria Math"/>
                    <a:sym typeface="Wingdings" pitchFamily="2" charset="2"/>
                  </a:rPr>
                  <a:t>Valor P= </a:t>
                </a:r>
                <a:r>
                  <a:rPr lang="es-CL" dirty="0" smtClean="0"/>
                  <a:t>2</a:t>
                </a:r>
                <a:r>
                  <a:rPr lang="es-CL" dirty="0" smtClean="0">
                    <a:ea typeface="Cambria Math"/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  <a:ea typeface="Cambria Math"/>
                        <a:sym typeface="Wingdings" pitchFamily="2" charset="2"/>
                      </a:rPr>
                      <m:t>ℙ</m:t>
                    </m:r>
                    <m:d>
                      <m:dPr>
                        <m:begChr m:val="["/>
                        <m:endChr m:val="]"/>
                        <m:ctrlPr>
                          <a:rPr lang="es-CL" i="1"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s-CL" i="1">
                                <a:latin typeface="Cambria Math"/>
                              </a:rPr>
                            </m:ctrlPr>
                          </m:fPr>
                          <m:num>
                            <m:acc>
                              <m:accPr>
                                <m:chr m:val="̅"/>
                                <m:ctrlPr>
                                  <a:rPr lang="es-CL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s-CL" i="1">
                                    <a:latin typeface="Cambria Math"/>
                                  </a:rPr>
                                  <m:t>𝑋</m:t>
                                </m:r>
                              </m:e>
                            </m:acc>
                            <m:r>
                              <a:rPr lang="es-CL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s-CL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i="1">
                                    <a:latin typeface="Cambria Math"/>
                                    <a:ea typeface="Cambria Math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s-CL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es-CL" dirty="0"/>
                              <m:t> </m:t>
                            </m:r>
                          </m:num>
                          <m:den>
                            <m:f>
                              <m:fPr>
                                <m:type m:val="lin"/>
                                <m:ctrlPr>
                                  <a:rPr lang="es-CL" i="1" dirty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s-CL" i="1" dirty="0">
                                    <a:latin typeface="Cambria Math"/>
                                  </a:rPr>
                                  <m:t>𝑠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s-CL" i="1" dirty="0"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s-CL" i="1" dirty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rad>
                              </m:den>
                            </m:f>
                          </m:den>
                        </m:f>
                        <m:r>
                          <a:rPr lang="es-CL" i="1" dirty="0" smtClean="0">
                            <a:latin typeface="Cambria Math"/>
                            <a:ea typeface="Cambria Math"/>
                          </a:rPr>
                          <m:t>≤</m:t>
                        </m:r>
                        <m:r>
                          <a:rPr lang="es-CL" b="0" i="1" dirty="0" smtClean="0">
                            <a:latin typeface="Cambria Math"/>
                            <a:ea typeface="Cambria Math"/>
                          </a:rPr>
                          <m:t>−|</m:t>
                        </m:r>
                        <m:r>
                          <a:rPr lang="es-CL" b="0" i="1" dirty="0" smtClean="0">
                            <a:latin typeface="Cambria Math"/>
                            <a:ea typeface="Cambria Math"/>
                          </a:rPr>
                          <m:t>𝑉𝑎𝑙</m:t>
                        </m:r>
                        <m:r>
                          <a:rPr lang="es-CL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𝑜𝑟</m:t>
                        </m:r>
                        <m:r>
                          <a:rPr lang="es-CL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 </m:t>
                        </m:r>
                        <m:r>
                          <a:rPr lang="es-CL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𝑚𝑢𝑒𝑠𝑡𝑟𝑎𝑙</m:t>
                        </m:r>
                        <m:r>
                          <a:rPr lang="es-CL" b="0" i="1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  <m:t>|</m:t>
                        </m:r>
                      </m:e>
                    </m:d>
                  </m:oMath>
                </a14:m>
                <a:endParaRPr lang="es-CL" dirty="0" smtClean="0"/>
              </a:p>
              <a:p>
                <a:pPr marL="400050" lvl="1" indent="0" algn="ctr">
                  <a:buNone/>
                </a:pPr>
                <a:endParaRPr lang="es-CL" dirty="0"/>
              </a:p>
              <a:p>
                <a:pPr marL="400050" lvl="1" indent="0" algn="ctr">
                  <a:buNone/>
                </a:pPr>
                <a:r>
                  <a:rPr lang="es-CL" dirty="0"/>
                  <a:t>	H</a:t>
                </a:r>
                <a:r>
                  <a:rPr lang="es-CL" baseline="-25000" dirty="0"/>
                  <a:t>0</a:t>
                </a:r>
                <a:r>
                  <a:rPr lang="es-CL" dirty="0"/>
                  <a:t>: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es-CL" i="1">
                        <a:latin typeface="Cambria Math"/>
                        <a:ea typeface="Cambria Math"/>
                      </a:rPr>
                      <m:t>=23</m:t>
                    </m:r>
                  </m:oMath>
                </a14:m>
                <a:r>
                  <a:rPr lang="es-CL" dirty="0"/>
                  <a:t>	H</a:t>
                </a:r>
                <a:r>
                  <a:rPr lang="es-CL" baseline="-25000" dirty="0"/>
                  <a:t>1</a:t>
                </a:r>
                <a:r>
                  <a:rPr lang="es-CL" dirty="0"/>
                  <a:t>: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es-CL" i="1">
                        <a:latin typeface="Cambria Math"/>
                        <a:ea typeface="Cambria Math"/>
                      </a:rPr>
                      <m:t>≠23</m:t>
                    </m:r>
                  </m:oMath>
                </a14:m>
                <a:endParaRPr lang="es-CL" dirty="0"/>
              </a:p>
              <a:p>
                <a:pPr marL="400050" lvl="1" indent="0" algn="ctr">
                  <a:buNone/>
                </a:pPr>
                <a:r>
                  <a:rPr lang="es-CL" dirty="0" smtClean="0">
                    <a:ea typeface="Cambria Math"/>
                    <a:sym typeface="Wingdings" pitchFamily="2" charset="2"/>
                  </a:rPr>
                  <a:t>Valor </a:t>
                </a:r>
                <a:r>
                  <a:rPr lang="es-CL" dirty="0">
                    <a:ea typeface="Cambria Math"/>
                    <a:sym typeface="Wingdings" pitchFamily="2" charset="2"/>
                  </a:rPr>
                  <a:t>P=</a:t>
                </a:r>
                <a:r>
                  <a:rPr lang="es-CL" dirty="0"/>
                  <a:t>2</a:t>
                </a:r>
                <a:r>
                  <a:rPr lang="es-CL" dirty="0">
                    <a:ea typeface="Cambria Math"/>
                    <a:sym typeface="Wingdings" pitchFamily="2" charset="2"/>
                  </a:rPr>
                  <a:t> P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s-CL" i="1"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s-CL" i="1">
                                <a:latin typeface="Cambria Math"/>
                              </a:rPr>
                            </m:ctrlPr>
                          </m:fPr>
                          <m:num>
                            <m:acc>
                              <m:accPr>
                                <m:chr m:val="̅"/>
                                <m:ctrlPr>
                                  <a:rPr lang="es-CL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s-CL" i="1">
                                    <a:latin typeface="Cambria Math"/>
                                  </a:rPr>
                                  <m:t>𝑋</m:t>
                                </m:r>
                              </m:e>
                            </m:acc>
                            <m:r>
                              <a:rPr lang="es-CL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s-CL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i="1">
                                    <a:latin typeface="Cambria Math"/>
                                    <a:ea typeface="Cambria Math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s-CL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es-CL" dirty="0"/>
                              <m:t> </m:t>
                            </m:r>
                          </m:num>
                          <m:den>
                            <m:f>
                              <m:fPr>
                                <m:type m:val="lin"/>
                                <m:ctrlPr>
                                  <a:rPr lang="es-CL" i="1" dirty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s-CL" i="1" dirty="0">
                                    <a:latin typeface="Cambria Math"/>
                                  </a:rPr>
                                  <m:t>𝑠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s-CL" i="1" dirty="0"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s-CL" i="1" dirty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rad>
                              </m:den>
                            </m:f>
                          </m:den>
                        </m:f>
                        <m:r>
                          <a:rPr lang="es-CL" i="1" dirty="0">
                            <a:latin typeface="Cambria Math"/>
                            <a:ea typeface="Cambria Math"/>
                          </a:rPr>
                          <m:t>≤</m:t>
                        </m:r>
                        <m:r>
                          <a:rPr lang="es-CL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−2.78</m:t>
                        </m:r>
                      </m:e>
                    </m:d>
                  </m:oMath>
                </a14:m>
                <a:endParaRPr lang="es-CL" dirty="0"/>
              </a:p>
              <a:p>
                <a:pPr marL="400050" lvl="1" indent="0">
                  <a:buNone/>
                </a:pPr>
                <a:r>
                  <a:rPr lang="es-CL" dirty="0"/>
                  <a:t>Dado </a:t>
                </a:r>
                <a:r>
                  <a:rPr lang="es-CL" dirty="0" smtClean="0"/>
                  <a:t>que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s-CL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s-CL" i="1">
                                <a:latin typeface="Cambria Math"/>
                              </a:rPr>
                              <m:t>𝑋</m:t>
                            </m:r>
                          </m:e>
                        </m:acc>
                        <m:r>
                          <a:rPr lang="es-CL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s-CL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i="1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s-CL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s-CL" dirty="0"/>
                          <m:t> </m:t>
                        </m:r>
                      </m:num>
                      <m:den>
                        <m:f>
                          <m:fPr>
                            <m:type m:val="lin"/>
                            <m:ctrlPr>
                              <a:rPr lang="es-CL" i="1" dirty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s-CL" i="1" dirty="0">
                                <a:latin typeface="Cambria Math"/>
                              </a:rPr>
                              <m:t>𝑠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s-CL" i="1" dirty="0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s-CL" i="1" dirty="0">
                                    <a:latin typeface="Cambria Math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</m:den>
                    </m:f>
                    <m:r>
                      <a:rPr lang="es-CL" i="1">
                        <a:latin typeface="Cambria Math"/>
                        <a:ea typeface="Cambria Math"/>
                      </a:rPr>
                      <m:t>∼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  <m:sub>
                        <m:d>
                          <m:dPr>
                            <m:ctrlPr>
                              <a:rPr lang="es-CL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s-CL" i="1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  <m:r>
                              <a:rPr lang="es-CL" i="1">
                                <a:latin typeface="Cambria Math"/>
                                <a:ea typeface="Cambria Math"/>
                              </a:rPr>
                              <m:t>−1</m:t>
                            </m:r>
                          </m:e>
                        </m:d>
                        <m:r>
                          <a:rPr lang="es-CL" i="1">
                            <a:latin typeface="Cambria Math"/>
                            <a:ea typeface="Cambria Math"/>
                          </a:rPr>
                          <m:t>𝑔𝑙</m:t>
                        </m:r>
                      </m:sub>
                    </m:sSub>
                  </m:oMath>
                </a14:m>
                <a:endParaRPr lang="es-CL" dirty="0"/>
              </a:p>
              <a:p>
                <a:pPr marL="400050" lvl="1" indent="0" algn="ctr">
                  <a:buNone/>
                </a:pPr>
                <a:r>
                  <a:rPr lang="es-CL" dirty="0">
                    <a:ea typeface="Cambria Math"/>
                    <a:sym typeface="Wingdings" pitchFamily="2" charset="2"/>
                  </a:rPr>
                  <a:t>Valor P=</a:t>
                </a:r>
                <a:r>
                  <a:rPr lang="es-CL" dirty="0"/>
                  <a:t>2</a:t>
                </a:r>
                <a:r>
                  <a:rPr lang="es-CL" dirty="0">
                    <a:ea typeface="Cambria Math"/>
                    <a:sym typeface="Wingdings" pitchFamily="2" charset="2"/>
                  </a:rPr>
                  <a:t> P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s-CL" i="1"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s-CL" i="1">
                                <a:latin typeface="Cambria Math"/>
                              </a:rPr>
                            </m:ctrlPr>
                          </m:fPr>
                          <m:num>
                            <m:acc>
                              <m:accPr>
                                <m:chr m:val="̅"/>
                                <m:ctrlPr>
                                  <a:rPr lang="es-CL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s-CL" i="1">
                                    <a:latin typeface="Cambria Math"/>
                                  </a:rPr>
                                  <m:t>𝑋</m:t>
                                </m:r>
                              </m:e>
                            </m:acc>
                            <m:r>
                              <a:rPr lang="es-CL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s-CL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i="1">
                                    <a:latin typeface="Cambria Math"/>
                                    <a:ea typeface="Cambria Math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s-CL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es-CL" dirty="0"/>
                              <m:t> </m:t>
                            </m:r>
                          </m:num>
                          <m:den>
                            <m:f>
                              <m:fPr>
                                <m:type m:val="lin"/>
                                <m:ctrlPr>
                                  <a:rPr lang="es-CL" i="1" dirty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s-CL" i="1" dirty="0">
                                    <a:latin typeface="Cambria Math"/>
                                  </a:rPr>
                                  <m:t>𝑠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s-CL" i="1" dirty="0"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s-CL" i="1" dirty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rad>
                              </m:den>
                            </m:f>
                          </m:den>
                        </m:f>
                        <m:r>
                          <a:rPr lang="es-CL" i="1" dirty="0">
                            <a:latin typeface="Cambria Math"/>
                            <a:ea typeface="Cambria Math"/>
                          </a:rPr>
                          <m:t>≤</m:t>
                        </m:r>
                        <m:r>
                          <a:rPr lang="es-CL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−2.78</m:t>
                        </m:r>
                      </m:e>
                    </m:d>
                    <m:r>
                      <a:rPr lang="es-CL" b="0" i="1" smtClean="0">
                        <a:latin typeface="Cambria Math"/>
                        <a:ea typeface="Cambria Math"/>
                        <a:sym typeface="Wingdings" pitchFamily="2" charset="2"/>
                      </a:rPr>
                      <m:t>=2</m:t>
                    </m:r>
                    <m:r>
                      <a:rPr lang="es-CL" b="0" i="1" smtClean="0">
                        <a:latin typeface="Cambria Math"/>
                        <a:ea typeface="Cambria Math"/>
                        <a:sym typeface="Wingdings" pitchFamily="2" charset="2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s-CL" i="1"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s-CL" i="1">
                                <a:latin typeface="Cambria Math"/>
                              </a:rPr>
                            </m:ctrlPr>
                          </m:fPr>
                          <m:num>
                            <m:acc>
                              <m:accPr>
                                <m:chr m:val="̅"/>
                                <m:ctrlPr>
                                  <a:rPr lang="es-CL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s-CL" i="1">
                                    <a:latin typeface="Cambria Math"/>
                                  </a:rPr>
                                  <m:t>𝑋</m:t>
                                </m:r>
                              </m:e>
                            </m:acc>
                            <m:r>
                              <a:rPr lang="es-CL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s-CL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i="1">
                                    <a:latin typeface="Cambria Math"/>
                                    <a:ea typeface="Cambria Math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s-CL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es-CL" dirty="0"/>
                              <m:t> </m:t>
                            </m:r>
                          </m:num>
                          <m:den>
                            <m:f>
                              <m:fPr>
                                <m:type m:val="lin"/>
                                <m:ctrlPr>
                                  <a:rPr lang="es-CL" i="1" dirty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s-CL" i="1" dirty="0">
                                    <a:latin typeface="Cambria Math"/>
                                  </a:rPr>
                                  <m:t>𝑠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s-CL" i="1" dirty="0"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s-CL" i="1" dirty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rad>
                              </m:den>
                            </m:f>
                          </m:den>
                        </m:f>
                        <m:r>
                          <a:rPr lang="es-CL" i="1" dirty="0" smtClean="0">
                            <a:latin typeface="Cambria Math"/>
                            <a:ea typeface="Cambria Math"/>
                          </a:rPr>
                          <m:t>≥</m:t>
                        </m:r>
                        <m:r>
                          <a:rPr lang="es-CL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2.78</m:t>
                        </m:r>
                      </m:e>
                    </m:d>
                  </m:oMath>
                </a14:m>
                <a:r>
                  <a:rPr lang="es-CL" dirty="0"/>
                  <a:t>=</a:t>
                </a:r>
                <a:endParaRPr lang="es-CL" dirty="0" smtClean="0"/>
              </a:p>
              <a:p>
                <a:pPr marL="400050" lvl="1" indent="0" algn="ctr">
                  <a:buNone/>
                </a:pPr>
                <a:r>
                  <a:rPr lang="es-CL" dirty="0" smtClean="0"/>
                  <a:t>2</a:t>
                </a:r>
                <a:r>
                  <a:rPr lang="es-CL" dirty="0"/>
                  <a:t> </a:t>
                </a:r>
                <a:r>
                  <a:rPr lang="es-CL" dirty="0" smtClean="0"/>
                  <a:t>*0.005=0.01</a:t>
                </a:r>
              </a:p>
              <a:p>
                <a:pPr marL="400050" lvl="1" indent="0" algn="ctr">
                  <a:buNone/>
                </a:pPr>
                <a:r>
                  <a:rPr lang="es-CL" dirty="0"/>
                  <a:t>Rechazamos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i="1">
                            <a:latin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s-CL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s-CL" i="1">
                        <a:latin typeface="Cambria Math"/>
                      </a:rPr>
                      <m:t> </m:t>
                    </m:r>
                  </m:oMath>
                </a14:m>
                <a:endParaRPr lang="es-CL" dirty="0"/>
              </a:p>
              <a:p>
                <a:pPr marL="400050" lvl="1" indent="0" algn="ctr">
                  <a:buNone/>
                </a:pPr>
                <a:endParaRPr lang="es-CL" dirty="0" smtClean="0"/>
              </a:p>
              <a:p>
                <a:pPr marL="400050" lvl="1" indent="0" algn="ctr">
                  <a:buNone/>
                </a:pPr>
                <a:endParaRPr lang="es-CL" dirty="0"/>
              </a:p>
              <a:p>
                <a:pPr marL="400050" lvl="1" indent="0" algn="ctr">
                  <a:buNone/>
                </a:pPr>
                <a:endParaRPr lang="es-CL" dirty="0"/>
              </a:p>
            </p:txBody>
          </p:sp>
        </mc:Choice>
        <mc:Fallback>
          <p:sp>
            <p:nvSpPr>
              <p:cNvPr id="15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556" y="1412776"/>
                <a:ext cx="7992888" cy="4608512"/>
              </a:xfrm>
              <a:blipFill rotWithShape="1">
                <a:blip r:embed="rId3"/>
                <a:stretch>
                  <a:fillRect t="-2513" b="-2513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6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V. TEST T PARA MEDIAS</a:t>
            </a:r>
            <a:endParaRPr lang="es-CL" sz="2800" b="1" dirty="0"/>
          </a:p>
        </p:txBody>
      </p:sp>
    </p:spTree>
    <p:extLst>
      <p:ext uri="{BB962C8B-B14F-4D97-AF65-F5344CB8AC3E}">
        <p14:creationId xmlns:p14="http://schemas.microsoft.com/office/powerpoint/2010/main" val="236095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rgbClr val="C00000"/>
                </a:solidFill>
              </a:rPr>
              <a:t>Test T para medias de una cola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575556" y="1412776"/>
                <a:ext cx="7992888" cy="4032448"/>
              </a:xfrm>
            </p:spPr>
            <p:txBody>
              <a:bodyPr numCol="1">
                <a:normAutofit lnSpcReduction="10000"/>
              </a:bodyPr>
              <a:lstStyle/>
              <a:p>
                <a:pPr marL="400050" lvl="1" indent="0" algn="just">
                  <a:buNone/>
                </a:pPr>
                <a:r>
                  <a:rPr lang="es-CL" dirty="0" smtClean="0"/>
                  <a:t>TEST DE UNA COLA: ZONA DE RECHAZO</a:t>
                </a:r>
              </a:p>
              <a:p>
                <a:pPr marL="857250" lvl="1" indent="-457200" algn="ctr"/>
                <a:r>
                  <a:rPr lang="es-CL" dirty="0"/>
                  <a:t>H</a:t>
                </a:r>
                <a:r>
                  <a:rPr lang="es-CL" baseline="-25000" dirty="0"/>
                  <a:t>0</a:t>
                </a:r>
                <a:r>
                  <a:rPr lang="es-CL" dirty="0"/>
                  <a:t>: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es-CL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s-CL" dirty="0"/>
              </a:p>
              <a:p>
                <a:pPr marL="400050" lvl="1" indent="0" algn="ctr">
                  <a:buNone/>
                </a:pPr>
                <a:r>
                  <a:rPr lang="es-CL" dirty="0" smtClean="0"/>
                  <a:t>H</a:t>
                </a:r>
                <a:r>
                  <a:rPr lang="es-CL" baseline="-25000" dirty="0"/>
                  <a:t>1</a:t>
                </a:r>
                <a:r>
                  <a:rPr lang="es-CL" dirty="0"/>
                  <a:t>: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es-CL" b="0" i="1" smtClean="0">
                        <a:latin typeface="Cambria Math"/>
                        <a:ea typeface="Cambria Math"/>
                      </a:rPr>
                      <m:t>&gt;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s-CL" dirty="0" smtClean="0"/>
                  <a:t>			H</a:t>
                </a:r>
                <a:r>
                  <a:rPr lang="es-CL" baseline="-25000" dirty="0" smtClean="0"/>
                  <a:t>1</a:t>
                </a:r>
                <a:r>
                  <a:rPr lang="es-CL" dirty="0"/>
                  <a:t>: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es-CL" b="0" i="1" smtClean="0">
                        <a:latin typeface="Cambria Math"/>
                        <a:ea typeface="Cambria Math"/>
                      </a:rPr>
                      <m:t>&lt;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s-CL" dirty="0" smtClean="0"/>
              </a:p>
              <a:p>
                <a:pPr marL="400050" lvl="1" indent="0" algn="ctr">
                  <a:buNone/>
                </a:pPr>
                <a14:m>
                  <m:oMath xmlns:m="http://schemas.openxmlformats.org/officeDocument/2006/math">
                    <m:r>
                      <a:rPr lang="es-CL" i="1" smtClean="0">
                        <a:latin typeface="Cambria Math"/>
                      </a:rPr>
                      <m:t>𝑆</m:t>
                    </m:r>
                    <m:r>
                      <a:rPr lang="es-CL" b="0" i="1" smtClean="0">
                        <a:latin typeface="Cambria Math"/>
                      </a:rPr>
                      <m:t>𝑖</m:t>
                    </m:r>
                    <m:r>
                      <a:rPr lang="es-CL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s-CL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s-CL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s-CL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s-CL" b="0" i="1" smtClean="0">
                        <a:latin typeface="Cambria Math"/>
                      </a:rPr>
                      <m:t> </m:t>
                    </m:r>
                    <m:r>
                      <a:rPr lang="es-CL" b="0" i="1" smtClean="0">
                        <a:latin typeface="Cambria Math"/>
                      </a:rPr>
                      <m:t>𝑒𝑠</m:t>
                    </m:r>
                    <m:r>
                      <a:rPr lang="es-CL" b="0" i="1" smtClean="0">
                        <a:latin typeface="Cambria Math"/>
                      </a:rPr>
                      <m:t> </m:t>
                    </m:r>
                    <m:r>
                      <a:rPr lang="es-CL" b="0" i="1" smtClean="0">
                        <a:latin typeface="Cambria Math"/>
                      </a:rPr>
                      <m:t>𝑐𝑖𝑒𝑟𝑡𝑎</m:t>
                    </m:r>
                  </m:oMath>
                </a14:m>
                <a:r>
                  <a:rPr lang="es-CL" dirty="0" smtClean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s-CL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s-CL" i="1">
                                <a:latin typeface="Cambria Math"/>
                              </a:rPr>
                              <m:t>𝑋</m:t>
                            </m:r>
                          </m:e>
                        </m:acc>
                        <m:r>
                          <a:rPr lang="es-CL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s-CL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i="1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s-CL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s-CL" dirty="0"/>
                          <m:t> </m:t>
                        </m:r>
                      </m:num>
                      <m:den>
                        <m:f>
                          <m:fPr>
                            <m:type m:val="lin"/>
                            <m:ctrlPr>
                              <a:rPr lang="es-CL" i="1" dirty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s-CL" i="1" dirty="0">
                                <a:latin typeface="Cambria Math"/>
                              </a:rPr>
                              <m:t>𝑠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s-CL" i="1" dirty="0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s-CL" i="1" dirty="0">
                                    <a:latin typeface="Cambria Math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</m:den>
                    </m:f>
                    <m:r>
                      <a:rPr lang="es-CL" i="1">
                        <a:latin typeface="Cambria Math"/>
                        <a:ea typeface="Cambria Math"/>
                      </a:rPr>
                      <m:t>∼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  <m:sub>
                        <m:d>
                          <m:dPr>
                            <m:ctrlPr>
                              <a:rPr lang="es-CL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s-CL" i="1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  <m:r>
                              <a:rPr lang="es-CL" i="1">
                                <a:latin typeface="Cambria Math"/>
                                <a:ea typeface="Cambria Math"/>
                              </a:rPr>
                              <m:t>−1</m:t>
                            </m:r>
                          </m:e>
                        </m:d>
                        <m:r>
                          <a:rPr lang="es-CL" i="1">
                            <a:latin typeface="Cambria Math"/>
                            <a:ea typeface="Cambria Math"/>
                          </a:rPr>
                          <m:t>𝑔𝑙</m:t>
                        </m:r>
                      </m:sub>
                    </m:sSub>
                  </m:oMath>
                </a14:m>
                <a:endParaRPr lang="es-CL" dirty="0" smtClean="0"/>
              </a:p>
              <a:p>
                <a:pPr marL="400050" lvl="1" indent="0" algn="ctr">
                  <a:buNone/>
                </a:pPr>
                <a:endParaRPr lang="es-CL" dirty="0"/>
              </a:p>
              <a:p>
                <a:pPr marL="400050" lvl="1" indent="0" algn="ctr">
                  <a:buNone/>
                </a:pPr>
                <a:r>
                  <a:rPr lang="es-CL" dirty="0" smtClean="0"/>
                  <a:t>Zona de Rechazo:</a:t>
                </a:r>
              </a:p>
              <a:p>
                <a:pPr marL="400050" lvl="1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s-CL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s-CL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s-CL" i="1">
                                <a:latin typeface="Cambria Math"/>
                              </a:rPr>
                              <m:t>𝑋</m:t>
                            </m:r>
                          </m:e>
                        </m:acc>
                        <m:r>
                          <a:rPr lang="es-CL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s-CL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i="1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s-CL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s-CL" dirty="0"/>
                          <m:t> </m:t>
                        </m:r>
                      </m:num>
                      <m:den>
                        <m:f>
                          <m:fPr>
                            <m:type m:val="lin"/>
                            <m:ctrlPr>
                              <a:rPr lang="es-CL" i="1" dirty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s-CL" i="1" dirty="0">
                                <a:latin typeface="Cambria Math"/>
                              </a:rPr>
                              <m:t>𝑠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s-CL" i="1" dirty="0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s-CL" i="1" dirty="0">
                                    <a:latin typeface="Cambria Math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</m:den>
                    </m:f>
                    <m:r>
                      <a:rPr lang="es-CL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s-CL" dirty="0" smtClean="0"/>
                  <a:t>&gt;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s-CL" i="1"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sSubSupPr>
                      <m:e>
                        <m:r>
                          <a:rPr lang="es-CL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𝑇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𝛼</m:t>
                        </m:r>
                      </m:sub>
                      <m:sup>
                        <m:d>
                          <m:dPr>
                            <m:ctrlPr>
                              <a:rPr lang="es-CL" i="1"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</m:ctrlPr>
                          </m:dPr>
                          <m:e>
                            <m:r>
                              <a:rPr lang="es-CL" i="1"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  <m:t>𝑛</m:t>
                            </m:r>
                            <m:r>
                              <a:rPr lang="es-CL" i="1"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  <m:t>−1</m:t>
                            </m:r>
                          </m:e>
                        </m:d>
                        <m:r>
                          <a:rPr lang="es-CL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𝑔𝑙</m:t>
                        </m:r>
                      </m:sup>
                    </m:sSubSup>
                  </m:oMath>
                </a14:m>
                <a:r>
                  <a:rPr lang="es-CL" dirty="0"/>
                  <a:t>	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s-CL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s-CL" i="1">
                                <a:latin typeface="Cambria Math"/>
                              </a:rPr>
                              <m:t>𝑋</m:t>
                            </m:r>
                          </m:e>
                        </m:acc>
                        <m:r>
                          <a:rPr lang="es-CL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s-CL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i="1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s-CL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s-CL" dirty="0"/>
                          <m:t> </m:t>
                        </m:r>
                      </m:num>
                      <m:den>
                        <m:f>
                          <m:fPr>
                            <m:type m:val="lin"/>
                            <m:ctrlPr>
                              <a:rPr lang="es-CL" i="1" dirty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s-CL" i="1" dirty="0">
                                <a:latin typeface="Cambria Math"/>
                              </a:rPr>
                              <m:t>𝑠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s-CL" i="1" dirty="0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s-CL" i="1" dirty="0">
                                    <a:latin typeface="Cambria Math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</m:den>
                    </m:f>
                    <m:r>
                      <a:rPr lang="es-CL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s-CL" dirty="0"/>
                  <a:t>&lt;</a:t>
                </a:r>
                <a:r>
                  <a:rPr lang="es-CL" dirty="0" smtClean="0"/>
                  <a:t>-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s-CL" i="1"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sSubSupPr>
                      <m:e>
                        <m:r>
                          <a:rPr lang="es-CL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𝑇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𝛼</m:t>
                        </m:r>
                      </m:sub>
                      <m:sup>
                        <m:d>
                          <m:dPr>
                            <m:ctrlPr>
                              <a:rPr lang="es-CL" i="1"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</m:ctrlPr>
                          </m:dPr>
                          <m:e>
                            <m:r>
                              <a:rPr lang="es-CL" i="1"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  <m:t>𝑛</m:t>
                            </m:r>
                            <m:r>
                              <a:rPr lang="es-CL" i="1"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  <m:t>−1</m:t>
                            </m:r>
                          </m:e>
                        </m:d>
                        <m:r>
                          <a:rPr lang="es-CL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𝑔𝑙</m:t>
                        </m:r>
                      </m:sup>
                    </m:sSubSup>
                  </m:oMath>
                </a14:m>
                <a:endParaRPr lang="es-CL" dirty="0" smtClean="0"/>
              </a:p>
            </p:txBody>
          </p:sp>
        </mc:Choice>
        <mc:Fallback xmlns="">
          <p:sp>
            <p:nvSpPr>
              <p:cNvPr id="15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556" y="1412776"/>
                <a:ext cx="7992888" cy="4032448"/>
              </a:xfrm>
              <a:blipFill rotWithShape="1">
                <a:blip r:embed="rId3"/>
                <a:stretch>
                  <a:fillRect t="-2421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3 Conector recto"/>
          <p:cNvCxnSpPr/>
          <p:nvPr/>
        </p:nvCxnSpPr>
        <p:spPr>
          <a:xfrm>
            <a:off x="4572000" y="2420888"/>
            <a:ext cx="0" cy="3384376"/>
          </a:xfrm>
          <a:prstGeom prst="line">
            <a:avLst/>
          </a:prstGeom>
          <a:ln w="28575">
            <a:solidFill>
              <a:schemeClr val="accent2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V. TEST T PARA MEDIAS</a:t>
            </a:r>
            <a:endParaRPr lang="es-CL" sz="2800" b="1" dirty="0"/>
          </a:p>
        </p:txBody>
      </p:sp>
      <p:grpSp>
        <p:nvGrpSpPr>
          <p:cNvPr id="3" name="2 Grupo"/>
          <p:cNvGrpSpPr/>
          <p:nvPr/>
        </p:nvGrpSpPr>
        <p:grpSpPr>
          <a:xfrm>
            <a:off x="-259414" y="5301208"/>
            <a:ext cx="9396537" cy="2107637"/>
            <a:chOff x="-259414" y="5301208"/>
            <a:chExt cx="9396537" cy="2107637"/>
          </a:xfrm>
        </p:grpSpPr>
        <p:pic>
          <p:nvPicPr>
            <p:cNvPr id="8" name="Picture 5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111"/>
            <a:stretch/>
          </p:blipFill>
          <p:spPr bwMode="auto">
            <a:xfrm>
              <a:off x="-259414" y="5350835"/>
              <a:ext cx="4701707" cy="20580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9" name="8 Grupo"/>
            <p:cNvGrpSpPr/>
            <p:nvPr/>
          </p:nvGrpSpPr>
          <p:grpSpPr>
            <a:xfrm>
              <a:off x="4435416" y="5301208"/>
              <a:ext cx="4701707" cy="2058010"/>
              <a:chOff x="4442293" y="4345449"/>
              <a:chExt cx="4701707" cy="2462924"/>
            </a:xfrm>
          </p:grpSpPr>
          <p:pic>
            <p:nvPicPr>
              <p:cNvPr id="10" name="Picture 5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9111"/>
              <a:stretch/>
            </p:blipFill>
            <p:spPr bwMode="auto">
              <a:xfrm flipH="1">
                <a:off x="4521931" y="4345449"/>
                <a:ext cx="4542430" cy="24629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1" name="Picture 5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0707" r="19111"/>
              <a:stretch/>
            </p:blipFill>
            <p:spPr bwMode="auto">
              <a:xfrm>
                <a:off x="4442293" y="6086900"/>
                <a:ext cx="4701707" cy="7214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" name="Picture 5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709" r="19111" b="56115"/>
              <a:stretch/>
            </p:blipFill>
            <p:spPr bwMode="auto">
              <a:xfrm>
                <a:off x="4716016" y="4405501"/>
                <a:ext cx="998608" cy="10808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" name="Picture 5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244" t="33895" r="52615" b="44494"/>
              <a:stretch/>
            </p:blipFill>
            <p:spPr bwMode="auto">
              <a:xfrm>
                <a:off x="6444208" y="5094276"/>
                <a:ext cx="996287" cy="5322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417007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rgbClr val="C00000"/>
                </a:solidFill>
              </a:rPr>
              <a:t>Test T para medias de una cola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575556" y="1412776"/>
                <a:ext cx="7992888" cy="5112568"/>
              </a:xfrm>
            </p:spPr>
            <p:txBody>
              <a:bodyPr numCol="1">
                <a:normAutofit/>
              </a:bodyPr>
              <a:lstStyle/>
              <a:p>
                <a:pPr marL="400050" lvl="1" indent="0" algn="just">
                  <a:buNone/>
                </a:pPr>
                <a:r>
                  <a:rPr lang="es-CL" dirty="0" smtClean="0"/>
                  <a:t>TEST DE UNA COLA: ZONA DE RECHAZO</a:t>
                </a:r>
              </a:p>
              <a:p>
                <a:pPr marL="857250" lvl="1" indent="-457200" algn="ctr"/>
                <a:r>
                  <a:rPr lang="es-CL" dirty="0"/>
                  <a:t>H</a:t>
                </a:r>
                <a:r>
                  <a:rPr lang="es-CL" baseline="-25000" dirty="0"/>
                  <a:t>0</a:t>
                </a:r>
                <a:r>
                  <a:rPr lang="es-CL" dirty="0"/>
                  <a:t>: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es-CL" i="1">
                        <a:latin typeface="Cambria Math"/>
                        <a:ea typeface="Cambria Math"/>
                      </a:rPr>
                      <m:t>=23</m:t>
                    </m:r>
                  </m:oMath>
                </a14:m>
                <a:endParaRPr lang="es-CL" dirty="0"/>
              </a:p>
              <a:p>
                <a:pPr marL="400050" lvl="1" indent="0" algn="ctr">
                  <a:buNone/>
                </a:pPr>
                <a:r>
                  <a:rPr lang="es-CL" dirty="0" smtClean="0"/>
                  <a:t>H</a:t>
                </a:r>
                <a:r>
                  <a:rPr lang="es-CL" baseline="-25000" dirty="0"/>
                  <a:t>1</a:t>
                </a:r>
                <a:r>
                  <a:rPr lang="es-CL" dirty="0"/>
                  <a:t>: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es-CL" b="0" i="1" smtClean="0">
                        <a:latin typeface="Cambria Math"/>
                        <a:ea typeface="Cambria Math"/>
                      </a:rPr>
                      <m:t>&gt;23</m:t>
                    </m:r>
                  </m:oMath>
                </a14:m>
                <a:r>
                  <a:rPr lang="es-CL" dirty="0" smtClean="0"/>
                  <a:t>			H</a:t>
                </a:r>
                <a:r>
                  <a:rPr lang="es-CL" baseline="-25000" dirty="0" smtClean="0"/>
                  <a:t>1</a:t>
                </a:r>
                <a:r>
                  <a:rPr lang="es-CL" dirty="0"/>
                  <a:t>: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es-CL" b="0" i="1" smtClean="0">
                        <a:latin typeface="Cambria Math"/>
                        <a:ea typeface="Cambria Math"/>
                      </a:rPr>
                      <m:t>&lt;23</m:t>
                    </m:r>
                  </m:oMath>
                </a14:m>
                <a:endParaRPr lang="es-CL" dirty="0" smtClean="0"/>
              </a:p>
              <a:p>
                <a:pPr marL="400050" lvl="1" indent="0" algn="ctr">
                  <a:buNone/>
                </a:pPr>
                <a14:m>
                  <m:oMath xmlns:m="http://schemas.openxmlformats.org/officeDocument/2006/math">
                    <m:r>
                      <a:rPr lang="es-CL" i="1" smtClean="0">
                        <a:latin typeface="Cambria Math"/>
                      </a:rPr>
                      <m:t>𝑆</m:t>
                    </m:r>
                    <m:r>
                      <a:rPr lang="es-CL" b="0" i="1" smtClean="0">
                        <a:latin typeface="Cambria Math"/>
                      </a:rPr>
                      <m:t>𝑖</m:t>
                    </m:r>
                    <m:r>
                      <a:rPr lang="es-CL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s-CL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s-CL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s-CL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s-CL" b="0" i="1" smtClean="0">
                        <a:latin typeface="Cambria Math"/>
                      </a:rPr>
                      <m:t> </m:t>
                    </m:r>
                    <m:r>
                      <a:rPr lang="es-CL" b="0" i="1" smtClean="0">
                        <a:latin typeface="Cambria Math"/>
                      </a:rPr>
                      <m:t>𝑒𝑠</m:t>
                    </m:r>
                    <m:r>
                      <a:rPr lang="es-CL" b="0" i="1" smtClean="0">
                        <a:latin typeface="Cambria Math"/>
                      </a:rPr>
                      <m:t> </m:t>
                    </m:r>
                    <m:r>
                      <a:rPr lang="es-CL" b="0" i="1" smtClean="0">
                        <a:latin typeface="Cambria Math"/>
                      </a:rPr>
                      <m:t>𝑐𝑖𝑒𝑟𝑡𝑎</m:t>
                    </m:r>
                  </m:oMath>
                </a14:m>
                <a:r>
                  <a:rPr lang="es-CL" dirty="0" smtClean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s-CL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s-CL" i="1">
                                <a:latin typeface="Cambria Math"/>
                              </a:rPr>
                              <m:t>𝑋</m:t>
                            </m:r>
                          </m:e>
                        </m:acc>
                        <m:r>
                          <a:rPr lang="es-CL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s-CL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i="1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s-CL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s-CL" dirty="0"/>
                          <m:t> </m:t>
                        </m:r>
                      </m:num>
                      <m:den>
                        <m:f>
                          <m:fPr>
                            <m:type m:val="lin"/>
                            <m:ctrlPr>
                              <a:rPr lang="es-CL" i="1" dirty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s-CL" i="1" dirty="0">
                                <a:latin typeface="Cambria Math"/>
                              </a:rPr>
                              <m:t>𝑠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s-CL" i="1" dirty="0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s-CL" i="1" dirty="0">
                                    <a:latin typeface="Cambria Math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</m:den>
                    </m:f>
                    <m:r>
                      <a:rPr lang="es-CL" i="1">
                        <a:latin typeface="Cambria Math"/>
                        <a:ea typeface="Cambria Math"/>
                      </a:rPr>
                      <m:t>∼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  <m:sub>
                        <m:d>
                          <m:dPr>
                            <m:ctrlPr>
                              <a:rPr lang="es-CL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s-CL" i="1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  <m:r>
                              <a:rPr lang="es-CL" i="1">
                                <a:latin typeface="Cambria Math"/>
                                <a:ea typeface="Cambria Math"/>
                              </a:rPr>
                              <m:t>−1</m:t>
                            </m:r>
                          </m:e>
                        </m:d>
                        <m:r>
                          <a:rPr lang="es-CL" i="1">
                            <a:latin typeface="Cambria Math"/>
                            <a:ea typeface="Cambria Math"/>
                          </a:rPr>
                          <m:t>𝑔𝑙</m:t>
                        </m:r>
                      </m:sub>
                    </m:sSub>
                  </m:oMath>
                </a14:m>
                <a:endParaRPr lang="es-CL" dirty="0" smtClean="0"/>
              </a:p>
              <a:p>
                <a:pPr marL="400050" lvl="1" indent="0" algn="ctr">
                  <a:buNone/>
                </a:pPr>
                <a:r>
                  <a:rPr lang="es-CL" dirty="0"/>
                  <a:t>Siendo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CL" i="1">
                            <a:latin typeface="Cambria Math"/>
                          </a:rPr>
                        </m:ctrlPr>
                      </m:accPr>
                      <m:e>
                        <m:r>
                          <a:rPr lang="es-CL" i="1">
                            <a:latin typeface="Cambria Math"/>
                          </a:rPr>
                          <m:t>𝑋</m:t>
                        </m:r>
                      </m:e>
                    </m:acc>
                    <m:r>
                      <a:rPr lang="es-CL" i="1">
                        <a:latin typeface="Cambria Math"/>
                      </a:rPr>
                      <m:t>=22, </m:t>
                    </m:r>
                    <m:r>
                      <a:rPr lang="es-CL" i="1">
                        <a:latin typeface="Cambria Math"/>
                      </a:rPr>
                      <m:t>𝑠</m:t>
                    </m:r>
                    <m:r>
                      <a:rPr lang="es-CL" i="1">
                        <a:latin typeface="Cambria Math"/>
                      </a:rPr>
                      <m:t>=2,</m:t>
                    </m:r>
                    <m:r>
                      <a:rPr lang="es-CL" i="1">
                        <a:latin typeface="Cambria Math"/>
                      </a:rPr>
                      <m:t>𝑛</m:t>
                    </m:r>
                    <m:r>
                      <a:rPr lang="es-CL" i="1">
                        <a:latin typeface="Cambria Math"/>
                      </a:rPr>
                      <m:t>=30</m:t>
                    </m:r>
                  </m:oMath>
                </a14:m>
                <a:r>
                  <a:rPr lang="es-CL" i="1" dirty="0" smtClean="0">
                    <a:latin typeface="Cambria Math"/>
                  </a:rPr>
                  <a:t> y </a:t>
                </a:r>
                <a:r>
                  <a:rPr lang="es-CL" i="1" dirty="0" smtClean="0">
                    <a:latin typeface="Symbol" pitchFamily="18" charset="2"/>
                  </a:rPr>
                  <a:t>a</a:t>
                </a:r>
                <a:r>
                  <a:rPr lang="es-CL" i="1" dirty="0" smtClean="0">
                    <a:latin typeface="Cambria Math"/>
                  </a:rPr>
                  <a:t>=5%</a:t>
                </a:r>
              </a:p>
              <a:p>
                <a:pPr marL="400050" lvl="1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s-CL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s-CL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s-CL" i="1">
                                <a:latin typeface="Cambria Math"/>
                              </a:rPr>
                              <m:t>𝑋</m:t>
                            </m:r>
                          </m:e>
                        </m:acc>
                        <m:r>
                          <a:rPr lang="es-CL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s-CL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i="1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s-CL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s-CL" dirty="0"/>
                          <m:t> </m:t>
                        </m:r>
                      </m:num>
                      <m:den>
                        <m:f>
                          <m:fPr>
                            <m:type m:val="lin"/>
                            <m:ctrlPr>
                              <a:rPr lang="es-CL" i="1" dirty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s-CL" i="1" dirty="0">
                                <a:latin typeface="Cambria Math"/>
                              </a:rPr>
                              <m:t>𝑠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s-CL" i="1" dirty="0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s-CL" i="1" dirty="0">
                                    <a:latin typeface="Cambria Math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</m:den>
                    </m:f>
                    <m:r>
                      <a:rPr lang="es-CL" b="0" i="1" dirty="0" smtClean="0">
                        <a:latin typeface="Cambria Math"/>
                      </a:rPr>
                      <m:t>=</m:t>
                    </m:r>
                  </m:oMath>
                </a14:m>
                <a:r>
                  <a:rPr lang="es-CL" i="1" dirty="0" smtClean="0">
                    <a:latin typeface="Cambria Math"/>
                  </a:rPr>
                  <a:t>-2.78</a:t>
                </a:r>
                <a:endParaRPr lang="es-CL" i="1" dirty="0">
                  <a:latin typeface="Cambria Math"/>
                </a:endParaRPr>
              </a:p>
              <a:p>
                <a:pPr marL="400050" lvl="1" indent="0" algn="ctr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s-CL" i="1"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sSubSupPr>
                      <m:e>
                        <m:r>
                          <a:rPr lang="es-CL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𝑇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𝛼</m:t>
                        </m:r>
                      </m:sub>
                      <m:sup>
                        <m:r>
                          <a:rPr lang="es-CL" b="0" i="1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  <m:t>29 </m:t>
                        </m:r>
                        <m:r>
                          <a:rPr lang="es-CL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𝑔𝑙</m:t>
                        </m:r>
                      </m:sup>
                    </m:sSubSup>
                  </m:oMath>
                </a14:m>
                <a:r>
                  <a:rPr lang="es-CL" dirty="0" smtClean="0"/>
                  <a:t>= (Ver tabla)</a:t>
                </a:r>
                <a:endParaRPr lang="es-CL" dirty="0"/>
              </a:p>
              <a:p>
                <a:pPr marL="400050" lvl="1" indent="0" algn="ctr">
                  <a:buNone/>
                </a:pPr>
                <a:endParaRPr lang="es-CL" dirty="0" smtClean="0"/>
              </a:p>
            </p:txBody>
          </p:sp>
        </mc:Choice>
        <mc:Fallback>
          <p:sp>
            <p:nvSpPr>
              <p:cNvPr id="15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556" y="1412776"/>
                <a:ext cx="7992888" cy="5112568"/>
              </a:xfrm>
              <a:blipFill rotWithShape="1">
                <a:blip r:embed="rId3"/>
                <a:stretch>
                  <a:fillRect t="-1074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3 Conector recto"/>
          <p:cNvCxnSpPr/>
          <p:nvPr/>
        </p:nvCxnSpPr>
        <p:spPr>
          <a:xfrm>
            <a:off x="4572000" y="2420888"/>
            <a:ext cx="0" cy="3384376"/>
          </a:xfrm>
          <a:prstGeom prst="line">
            <a:avLst/>
          </a:prstGeom>
          <a:ln w="28575">
            <a:solidFill>
              <a:schemeClr val="accent2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V. TEST T PARA MEDIAS</a:t>
            </a:r>
            <a:endParaRPr lang="es-CL" sz="2800" b="1" dirty="0"/>
          </a:p>
        </p:txBody>
      </p:sp>
    </p:spTree>
    <p:extLst>
      <p:ext uri="{BB962C8B-B14F-4D97-AF65-F5344CB8AC3E}">
        <p14:creationId xmlns:p14="http://schemas.microsoft.com/office/powerpoint/2010/main" val="405530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3" t="10390" r="39003" b="45455"/>
          <a:stretch/>
        </p:blipFill>
        <p:spPr bwMode="auto">
          <a:xfrm>
            <a:off x="0" y="-315416"/>
            <a:ext cx="8686800" cy="777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024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rgbClr val="C00000"/>
                </a:solidFill>
              </a:rPr>
              <a:t>Test T para medias de una cola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575556" y="1412776"/>
                <a:ext cx="7992888" cy="5112568"/>
              </a:xfrm>
            </p:spPr>
            <p:txBody>
              <a:bodyPr numCol="1">
                <a:normAutofit fontScale="92500" lnSpcReduction="10000"/>
              </a:bodyPr>
              <a:lstStyle/>
              <a:p>
                <a:pPr marL="400050" lvl="1" indent="0" algn="just">
                  <a:buNone/>
                </a:pPr>
                <a:r>
                  <a:rPr lang="es-CL" dirty="0" smtClean="0"/>
                  <a:t>TEST DE UNA COLA: ZONA DE RECHAZO</a:t>
                </a:r>
              </a:p>
              <a:p>
                <a:pPr marL="857250" lvl="1" indent="-457200" algn="ctr"/>
                <a:r>
                  <a:rPr lang="es-CL" dirty="0"/>
                  <a:t>H</a:t>
                </a:r>
                <a:r>
                  <a:rPr lang="es-CL" baseline="-25000" dirty="0"/>
                  <a:t>0</a:t>
                </a:r>
                <a:r>
                  <a:rPr lang="es-CL" dirty="0"/>
                  <a:t>: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es-CL" i="1">
                        <a:latin typeface="Cambria Math"/>
                        <a:ea typeface="Cambria Math"/>
                      </a:rPr>
                      <m:t>=23</m:t>
                    </m:r>
                  </m:oMath>
                </a14:m>
                <a:endParaRPr lang="es-CL" dirty="0"/>
              </a:p>
              <a:p>
                <a:pPr marL="400050" lvl="1" indent="0" algn="ctr">
                  <a:buNone/>
                </a:pPr>
                <a:r>
                  <a:rPr lang="es-CL" dirty="0" smtClean="0"/>
                  <a:t>H</a:t>
                </a:r>
                <a:r>
                  <a:rPr lang="es-CL" baseline="-25000" dirty="0"/>
                  <a:t>1</a:t>
                </a:r>
                <a:r>
                  <a:rPr lang="es-CL" dirty="0"/>
                  <a:t>: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es-CL" b="0" i="1" smtClean="0">
                        <a:latin typeface="Cambria Math"/>
                        <a:ea typeface="Cambria Math"/>
                      </a:rPr>
                      <m:t>&gt;23</m:t>
                    </m:r>
                  </m:oMath>
                </a14:m>
                <a:r>
                  <a:rPr lang="es-CL" dirty="0" smtClean="0"/>
                  <a:t>			H</a:t>
                </a:r>
                <a:r>
                  <a:rPr lang="es-CL" baseline="-25000" dirty="0" smtClean="0"/>
                  <a:t>1</a:t>
                </a:r>
                <a:r>
                  <a:rPr lang="es-CL" dirty="0"/>
                  <a:t>: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es-CL" b="0" i="1" smtClean="0">
                        <a:latin typeface="Cambria Math"/>
                        <a:ea typeface="Cambria Math"/>
                      </a:rPr>
                      <m:t>&lt;23</m:t>
                    </m:r>
                  </m:oMath>
                </a14:m>
                <a:endParaRPr lang="es-CL" dirty="0" smtClean="0"/>
              </a:p>
              <a:p>
                <a:pPr marL="400050" lvl="1" indent="0" algn="ctr">
                  <a:buNone/>
                </a:pPr>
                <a14:m>
                  <m:oMath xmlns:m="http://schemas.openxmlformats.org/officeDocument/2006/math">
                    <m:r>
                      <a:rPr lang="es-CL" i="1" smtClean="0">
                        <a:latin typeface="Cambria Math"/>
                      </a:rPr>
                      <m:t>𝑆</m:t>
                    </m:r>
                    <m:r>
                      <a:rPr lang="es-CL" b="0" i="1" smtClean="0">
                        <a:latin typeface="Cambria Math"/>
                      </a:rPr>
                      <m:t>𝑖</m:t>
                    </m:r>
                    <m:r>
                      <a:rPr lang="es-CL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s-CL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s-CL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s-CL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s-CL" b="0" i="1" smtClean="0">
                        <a:latin typeface="Cambria Math"/>
                      </a:rPr>
                      <m:t> </m:t>
                    </m:r>
                    <m:r>
                      <a:rPr lang="es-CL" b="0" i="1" smtClean="0">
                        <a:latin typeface="Cambria Math"/>
                      </a:rPr>
                      <m:t>𝑒𝑠</m:t>
                    </m:r>
                    <m:r>
                      <a:rPr lang="es-CL" b="0" i="1" smtClean="0">
                        <a:latin typeface="Cambria Math"/>
                      </a:rPr>
                      <m:t> </m:t>
                    </m:r>
                    <m:r>
                      <a:rPr lang="es-CL" b="0" i="1" smtClean="0">
                        <a:latin typeface="Cambria Math"/>
                      </a:rPr>
                      <m:t>𝑐𝑖𝑒𝑟𝑡𝑎</m:t>
                    </m:r>
                  </m:oMath>
                </a14:m>
                <a:r>
                  <a:rPr lang="es-CL" dirty="0" smtClean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s-CL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s-CL" i="1">
                                <a:latin typeface="Cambria Math"/>
                              </a:rPr>
                              <m:t>𝑋</m:t>
                            </m:r>
                          </m:e>
                        </m:acc>
                        <m:r>
                          <a:rPr lang="es-CL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s-CL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i="1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s-CL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s-CL" dirty="0"/>
                          <m:t> </m:t>
                        </m:r>
                      </m:num>
                      <m:den>
                        <m:f>
                          <m:fPr>
                            <m:type m:val="lin"/>
                            <m:ctrlPr>
                              <a:rPr lang="es-CL" i="1" dirty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s-CL" i="1" dirty="0">
                                <a:latin typeface="Cambria Math"/>
                              </a:rPr>
                              <m:t>𝑠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s-CL" i="1" dirty="0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s-CL" i="1" dirty="0">
                                    <a:latin typeface="Cambria Math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</m:den>
                    </m:f>
                    <m:r>
                      <a:rPr lang="es-CL" i="1">
                        <a:latin typeface="Cambria Math"/>
                        <a:ea typeface="Cambria Math"/>
                      </a:rPr>
                      <m:t>∼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  <m:sub>
                        <m:d>
                          <m:dPr>
                            <m:ctrlPr>
                              <a:rPr lang="es-CL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s-CL" i="1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  <m:r>
                              <a:rPr lang="es-CL" i="1">
                                <a:latin typeface="Cambria Math"/>
                                <a:ea typeface="Cambria Math"/>
                              </a:rPr>
                              <m:t>−1</m:t>
                            </m:r>
                          </m:e>
                        </m:d>
                        <m:r>
                          <a:rPr lang="es-CL" i="1">
                            <a:latin typeface="Cambria Math"/>
                            <a:ea typeface="Cambria Math"/>
                          </a:rPr>
                          <m:t>𝑔𝑙</m:t>
                        </m:r>
                      </m:sub>
                    </m:sSub>
                  </m:oMath>
                </a14:m>
                <a:endParaRPr lang="es-CL" dirty="0" smtClean="0"/>
              </a:p>
              <a:p>
                <a:pPr marL="400050" lvl="1" indent="0" algn="ctr">
                  <a:buNone/>
                </a:pPr>
                <a:r>
                  <a:rPr lang="es-CL" dirty="0"/>
                  <a:t>Siendo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CL" i="1">
                            <a:latin typeface="Cambria Math"/>
                          </a:rPr>
                        </m:ctrlPr>
                      </m:accPr>
                      <m:e>
                        <m:r>
                          <a:rPr lang="es-CL" i="1">
                            <a:latin typeface="Cambria Math"/>
                          </a:rPr>
                          <m:t>𝑋</m:t>
                        </m:r>
                      </m:e>
                    </m:acc>
                    <m:r>
                      <a:rPr lang="es-CL" i="1">
                        <a:latin typeface="Cambria Math"/>
                      </a:rPr>
                      <m:t>=22, </m:t>
                    </m:r>
                    <m:r>
                      <a:rPr lang="es-CL" i="1">
                        <a:latin typeface="Cambria Math"/>
                      </a:rPr>
                      <m:t>𝑠</m:t>
                    </m:r>
                    <m:r>
                      <a:rPr lang="es-CL" i="1">
                        <a:latin typeface="Cambria Math"/>
                      </a:rPr>
                      <m:t>=2,</m:t>
                    </m:r>
                    <m:r>
                      <a:rPr lang="es-CL" i="1">
                        <a:latin typeface="Cambria Math"/>
                      </a:rPr>
                      <m:t>𝑛</m:t>
                    </m:r>
                    <m:r>
                      <a:rPr lang="es-CL" i="1">
                        <a:latin typeface="Cambria Math"/>
                      </a:rPr>
                      <m:t>=30</m:t>
                    </m:r>
                  </m:oMath>
                </a14:m>
                <a:r>
                  <a:rPr lang="es-CL" i="1" dirty="0" smtClean="0">
                    <a:latin typeface="Cambria Math"/>
                  </a:rPr>
                  <a:t> y </a:t>
                </a:r>
                <a:r>
                  <a:rPr lang="es-CL" i="1" dirty="0" smtClean="0">
                    <a:latin typeface="Symbol" pitchFamily="18" charset="2"/>
                  </a:rPr>
                  <a:t>a</a:t>
                </a:r>
                <a:r>
                  <a:rPr lang="es-CL" i="1" dirty="0" smtClean="0">
                    <a:latin typeface="Cambria Math"/>
                  </a:rPr>
                  <a:t>=5%</a:t>
                </a:r>
              </a:p>
              <a:p>
                <a:pPr marL="400050" lvl="1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s-CL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s-CL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s-CL" i="1">
                                <a:latin typeface="Cambria Math"/>
                              </a:rPr>
                              <m:t>𝑋</m:t>
                            </m:r>
                          </m:e>
                        </m:acc>
                        <m:r>
                          <a:rPr lang="es-CL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s-CL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i="1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s-CL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s-CL" dirty="0"/>
                          <m:t> </m:t>
                        </m:r>
                      </m:num>
                      <m:den>
                        <m:f>
                          <m:fPr>
                            <m:type m:val="lin"/>
                            <m:ctrlPr>
                              <a:rPr lang="es-CL" i="1" dirty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s-CL" i="1" dirty="0">
                                <a:latin typeface="Cambria Math"/>
                              </a:rPr>
                              <m:t>𝑠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s-CL" i="1" dirty="0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s-CL" i="1" dirty="0">
                                    <a:latin typeface="Cambria Math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</m:den>
                    </m:f>
                    <m:r>
                      <a:rPr lang="es-CL" b="0" i="1" dirty="0" smtClean="0">
                        <a:latin typeface="Cambria Math"/>
                      </a:rPr>
                      <m:t>=</m:t>
                    </m:r>
                  </m:oMath>
                </a14:m>
                <a:r>
                  <a:rPr lang="es-CL" i="1" dirty="0" smtClean="0">
                    <a:latin typeface="Cambria Math"/>
                  </a:rPr>
                  <a:t>-2.78</a:t>
                </a:r>
                <a:endParaRPr lang="es-CL" i="1" dirty="0">
                  <a:latin typeface="Cambria Math"/>
                </a:endParaRPr>
              </a:p>
              <a:p>
                <a:pPr marL="400050" lvl="1" indent="0" algn="ctr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s-CL" i="1"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sSubSupPr>
                      <m:e>
                        <m:r>
                          <a:rPr lang="es-CL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𝑇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𝛼</m:t>
                        </m:r>
                      </m:sub>
                      <m:sup>
                        <m:r>
                          <a:rPr lang="es-CL" b="0" i="1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  <m:t>29 </m:t>
                        </m:r>
                        <m:r>
                          <a:rPr lang="es-CL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𝑔𝑙</m:t>
                        </m:r>
                      </m:sup>
                    </m:sSubSup>
                  </m:oMath>
                </a14:m>
                <a:r>
                  <a:rPr lang="es-CL" dirty="0" smtClean="0"/>
                  <a:t>= </a:t>
                </a:r>
                <a:r>
                  <a:rPr lang="es-CL" dirty="0" smtClean="0"/>
                  <a:t>1.699</a:t>
                </a:r>
              </a:p>
              <a:p>
                <a:pPr marL="400050" lvl="1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s-CL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s-CL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s-CL" i="1">
                                <a:latin typeface="Cambria Math"/>
                              </a:rPr>
                              <m:t>𝑋</m:t>
                            </m:r>
                          </m:e>
                        </m:acc>
                        <m:r>
                          <a:rPr lang="es-CL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s-CL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i="1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s-CL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s-CL" dirty="0"/>
                          <m:t> </m:t>
                        </m:r>
                      </m:num>
                      <m:den>
                        <m:f>
                          <m:fPr>
                            <m:type m:val="lin"/>
                            <m:ctrlPr>
                              <a:rPr lang="es-CL" i="1" dirty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s-CL" i="1" dirty="0">
                                <a:latin typeface="Cambria Math"/>
                              </a:rPr>
                              <m:t>𝑠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s-CL" i="1" dirty="0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s-CL" i="1" dirty="0">
                                    <a:latin typeface="Cambria Math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</m:den>
                    </m:f>
                    <m:r>
                      <a:rPr lang="es-CL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s-CL" dirty="0"/>
                  <a:t>&gt;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s-CL" i="1"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sSubSupPr>
                      <m:e>
                        <m:r>
                          <a:rPr lang="es-CL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𝑇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𝛼</m:t>
                        </m:r>
                      </m:sub>
                      <m:sup>
                        <m:d>
                          <m:dPr>
                            <m:ctrlPr>
                              <a:rPr lang="es-CL" i="1"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</m:ctrlPr>
                          </m:dPr>
                          <m:e>
                            <m:r>
                              <a:rPr lang="es-CL" i="1"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  <m:t>𝑛</m:t>
                            </m:r>
                            <m:r>
                              <a:rPr lang="es-CL" i="1"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  <m:t>−1</m:t>
                            </m:r>
                          </m:e>
                        </m:d>
                        <m:r>
                          <a:rPr lang="es-CL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𝑔𝑙</m:t>
                        </m:r>
                      </m:sup>
                    </m:sSubSup>
                  </m:oMath>
                </a14:m>
                <a:r>
                  <a:rPr lang="es-CL" dirty="0"/>
                  <a:t>	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s-CL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s-CL" i="1">
                                <a:latin typeface="Cambria Math"/>
                              </a:rPr>
                              <m:t>𝑋</m:t>
                            </m:r>
                          </m:e>
                        </m:acc>
                        <m:r>
                          <a:rPr lang="es-CL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s-CL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i="1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s-CL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s-CL" dirty="0"/>
                          <m:t> </m:t>
                        </m:r>
                      </m:num>
                      <m:den>
                        <m:f>
                          <m:fPr>
                            <m:type m:val="lin"/>
                            <m:ctrlPr>
                              <a:rPr lang="es-CL" i="1" dirty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s-CL" i="1" dirty="0">
                                <a:latin typeface="Cambria Math"/>
                              </a:rPr>
                              <m:t>𝑠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s-CL" i="1" dirty="0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s-CL" i="1" dirty="0">
                                    <a:latin typeface="Cambria Math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</m:den>
                    </m:f>
                    <m:r>
                      <a:rPr lang="es-CL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s-CL" dirty="0"/>
                  <a:t>&lt;</a:t>
                </a:r>
                <a:r>
                  <a:rPr lang="es-CL" dirty="0"/>
                  <a:t>-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s-CL" i="1"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sSubSupPr>
                      <m:e>
                        <m:r>
                          <a:rPr lang="es-CL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𝑇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𝛼</m:t>
                        </m:r>
                      </m:sub>
                      <m:sup>
                        <m:d>
                          <m:dPr>
                            <m:ctrlPr>
                              <a:rPr lang="es-CL" i="1"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</m:ctrlPr>
                          </m:dPr>
                          <m:e>
                            <m:r>
                              <a:rPr lang="es-CL" i="1"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  <m:t>𝑛</m:t>
                            </m:r>
                            <m:r>
                              <a:rPr lang="es-CL" i="1"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  <m:t>−1</m:t>
                            </m:r>
                          </m:e>
                        </m:d>
                        <m:r>
                          <a:rPr lang="es-CL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𝑔𝑙</m:t>
                        </m:r>
                      </m:sup>
                    </m:sSubSup>
                  </m:oMath>
                </a14:m>
                <a:endParaRPr lang="es-CL" dirty="0"/>
              </a:p>
              <a:p>
                <a:pPr marL="400050" lvl="1" indent="0" algn="ctr">
                  <a:buNone/>
                </a:pPr>
                <a:r>
                  <a:rPr lang="es-CL" dirty="0"/>
                  <a:t>No se rechaza H</a:t>
                </a:r>
                <a:r>
                  <a:rPr lang="es-CL" baseline="-25000" dirty="0"/>
                  <a:t>0		</a:t>
                </a:r>
                <a:r>
                  <a:rPr lang="es-CL" dirty="0"/>
                  <a:t>Se </a:t>
                </a:r>
                <a:r>
                  <a:rPr lang="es-CL" dirty="0"/>
                  <a:t>rechaza H</a:t>
                </a:r>
                <a:r>
                  <a:rPr lang="es-CL" baseline="-25000" dirty="0"/>
                  <a:t>0	</a:t>
                </a:r>
                <a:endParaRPr lang="es-CL" dirty="0" smtClean="0"/>
              </a:p>
            </p:txBody>
          </p:sp>
        </mc:Choice>
        <mc:Fallback>
          <p:sp>
            <p:nvSpPr>
              <p:cNvPr id="15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556" y="1412776"/>
                <a:ext cx="7992888" cy="5112568"/>
              </a:xfrm>
              <a:blipFill rotWithShape="1">
                <a:blip r:embed="rId3"/>
                <a:stretch>
                  <a:fillRect t="-1790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3 Conector recto"/>
          <p:cNvCxnSpPr/>
          <p:nvPr/>
        </p:nvCxnSpPr>
        <p:spPr>
          <a:xfrm>
            <a:off x="4572000" y="2420888"/>
            <a:ext cx="0" cy="3384376"/>
          </a:xfrm>
          <a:prstGeom prst="line">
            <a:avLst/>
          </a:prstGeom>
          <a:ln w="28575">
            <a:solidFill>
              <a:schemeClr val="accent2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V. TEST T PARA MEDIAS</a:t>
            </a:r>
            <a:endParaRPr lang="es-CL" sz="2800" b="1" dirty="0"/>
          </a:p>
        </p:txBody>
      </p:sp>
    </p:spTree>
    <p:extLst>
      <p:ext uri="{BB962C8B-B14F-4D97-AF65-F5344CB8AC3E}">
        <p14:creationId xmlns:p14="http://schemas.microsoft.com/office/powerpoint/2010/main" val="15851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>
                <a:solidFill>
                  <a:srgbClr val="C00000"/>
                </a:solidFill>
              </a:rPr>
              <a:t>Test </a:t>
            </a:r>
            <a:r>
              <a:rPr lang="es-ES" sz="3600" b="1" dirty="0" smtClean="0">
                <a:solidFill>
                  <a:srgbClr val="C00000"/>
                </a:solidFill>
              </a:rPr>
              <a:t>T </a:t>
            </a:r>
            <a:r>
              <a:rPr lang="es-ES" sz="3600" b="1" dirty="0">
                <a:solidFill>
                  <a:srgbClr val="C00000"/>
                </a:solidFill>
              </a:rPr>
              <a:t>para medias de </a:t>
            </a:r>
            <a:r>
              <a:rPr lang="es-ES" sz="3600" b="1" dirty="0" smtClean="0">
                <a:solidFill>
                  <a:srgbClr val="C00000"/>
                </a:solidFill>
              </a:rPr>
              <a:t>una cola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0" y="1412776"/>
                <a:ext cx="9468544" cy="4824536"/>
              </a:xfrm>
            </p:spPr>
            <p:txBody>
              <a:bodyPr numCol="1">
                <a:normAutofit/>
              </a:bodyPr>
              <a:lstStyle/>
              <a:p>
                <a:pPr marL="400050" lvl="1" indent="0" algn="just">
                  <a:buNone/>
                </a:pPr>
                <a:r>
                  <a:rPr lang="es-CL" dirty="0" smtClean="0"/>
                  <a:t>TEST DE UNA COLA: VALOR P</a:t>
                </a:r>
                <a:endParaRPr lang="es-CL" dirty="0"/>
              </a:p>
              <a:p>
                <a:pPr marL="400050" lvl="1" indent="0" algn="ctr">
                  <a:buNone/>
                </a:pPr>
                <a:r>
                  <a:rPr lang="es-CL" dirty="0" smtClean="0"/>
                  <a:t>H</a:t>
                </a:r>
                <a:r>
                  <a:rPr lang="es-CL" baseline="-25000" dirty="0" smtClean="0"/>
                  <a:t>0</a:t>
                </a:r>
                <a:r>
                  <a:rPr lang="es-CL" dirty="0"/>
                  <a:t>: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es-CL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s-CL" dirty="0" smtClean="0"/>
                  <a:t>=23</a:t>
                </a:r>
                <a:r>
                  <a:rPr lang="es-CL" dirty="0"/>
                  <a:t>	</a:t>
                </a:r>
              </a:p>
              <a:p>
                <a:pPr marL="400050" lvl="1" indent="0" algn="ctr">
                  <a:buNone/>
                </a:pPr>
                <a:r>
                  <a:rPr lang="es-CL" dirty="0"/>
                  <a:t>H</a:t>
                </a:r>
                <a:r>
                  <a:rPr lang="es-CL" baseline="-25000" dirty="0"/>
                  <a:t>1</a:t>
                </a:r>
                <a:r>
                  <a:rPr lang="es-CL" dirty="0"/>
                  <a:t>: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es-CL" i="1">
                        <a:latin typeface="Cambria Math"/>
                        <a:ea typeface="Cambria Math"/>
                      </a:rPr>
                      <m:t>&gt;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s-CL" dirty="0" smtClean="0"/>
                  <a:t>=23</a:t>
                </a:r>
                <a:r>
                  <a:rPr lang="es-CL" dirty="0"/>
                  <a:t>	 H</a:t>
                </a:r>
                <a:r>
                  <a:rPr lang="es-CL" baseline="-25000" dirty="0"/>
                  <a:t>1</a:t>
                </a:r>
                <a:r>
                  <a:rPr lang="es-CL" dirty="0"/>
                  <a:t>: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es-CL" b="0" i="1" smtClean="0">
                        <a:latin typeface="Cambria Math"/>
                        <a:ea typeface="Cambria Math"/>
                      </a:rPr>
                      <m:t>&lt;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s-CL" dirty="0" smtClean="0"/>
                  <a:t>=23</a:t>
                </a:r>
              </a:p>
              <a:p>
                <a:pPr marL="4763" lvl="1" indent="0" algn="ctr">
                  <a:buNone/>
                </a:pPr>
                <a:r>
                  <a:rPr lang="es-CL" sz="2300" dirty="0" smtClean="0">
                    <a:ea typeface="Cambria Math"/>
                    <a:sym typeface="Wingdings" pitchFamily="2" charset="2"/>
                  </a:rPr>
                  <a:t>Valor P= </a:t>
                </a:r>
                <a14:m>
                  <m:oMath xmlns:m="http://schemas.openxmlformats.org/officeDocument/2006/math">
                    <m:r>
                      <a:rPr lang="es-CL" sz="2300" i="1" smtClean="0">
                        <a:latin typeface="Cambria Math"/>
                        <a:ea typeface="Cambria Math"/>
                        <a:sym typeface="Wingdings" pitchFamily="2" charset="2"/>
                      </a:rPr>
                      <m:t>ℙ</m:t>
                    </m:r>
                    <m:d>
                      <m:dPr>
                        <m:begChr m:val="["/>
                        <m:endChr m:val="]"/>
                        <m:ctrlPr>
                          <a:rPr lang="es-CL" sz="2300" b="0" i="1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s-CL" sz="2300" i="1">
                                <a:latin typeface="Cambria Math"/>
                              </a:rPr>
                            </m:ctrlPr>
                          </m:fPr>
                          <m:num>
                            <m:acc>
                              <m:accPr>
                                <m:chr m:val="̅"/>
                                <m:ctrlPr>
                                  <a:rPr lang="es-CL" sz="23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s-CL" sz="2300" i="1">
                                    <a:latin typeface="Cambria Math"/>
                                  </a:rPr>
                                  <m:t>𝑋</m:t>
                                </m:r>
                              </m:e>
                            </m:acc>
                            <m:r>
                              <a:rPr lang="es-CL" sz="2300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s-CL" sz="23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sz="2300" i="1">
                                    <a:latin typeface="Cambria Math"/>
                                    <a:ea typeface="Cambria Math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s-CL" sz="230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es-CL" sz="2300" dirty="0"/>
                              <m:t> </m:t>
                            </m:r>
                          </m:num>
                          <m:den>
                            <m:r>
                              <a:rPr lang="es-CL" sz="2300" i="1">
                                <a:latin typeface="Cambria Math"/>
                              </a:rPr>
                              <m:t>𝑆𝐸</m:t>
                            </m:r>
                            <m:d>
                              <m:dPr>
                                <m:ctrlPr>
                                  <a:rPr lang="es-CL" sz="2300" i="1">
                                    <a:latin typeface="Cambria Math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̅"/>
                                    <m:ctrlPr>
                                      <a:rPr lang="es-CL" sz="2300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CL" sz="2300" i="1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</m:acc>
                              </m:e>
                            </m:d>
                          </m:den>
                        </m:f>
                        <m:r>
                          <m:rPr>
                            <m:nor/>
                          </m:rPr>
                          <a:rPr lang="es-CL" sz="2300" dirty="0"/>
                          <m:t>&gt;</m:t>
                        </m:r>
                        <m:r>
                          <m:rPr>
                            <m:nor/>
                          </m:rPr>
                          <a:rPr lang="es-CL" sz="2300" dirty="0">
                            <a:ea typeface="Cambria Math"/>
                            <a:sym typeface="Wingdings" pitchFamily="2" charset="2"/>
                          </a:rPr>
                          <m:t> </m:t>
                        </m:r>
                        <m:r>
                          <a:rPr lang="es-CL" sz="2300" b="0" i="1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𝑉𝑎𝑙𝑜𝑟</m:t>
                        </m:r>
                        <m:r>
                          <a:rPr lang="es-CL" sz="2300" b="0" i="1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  <m:t> </m:t>
                        </m:r>
                        <m:r>
                          <a:rPr lang="es-CL" sz="2300" b="0" i="1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𝑚𝑢𝑒𝑠𝑡𝑟𝑎𝑙</m:t>
                        </m:r>
                      </m:e>
                    </m:d>
                  </m:oMath>
                </a14:m>
                <a:r>
                  <a:rPr lang="es-CL" sz="2300" dirty="0" smtClean="0"/>
                  <a:t> </a:t>
                </a:r>
                <a:r>
                  <a:rPr lang="es-CL" sz="2300" dirty="0" smtClean="0">
                    <a:ea typeface="Cambria Math"/>
                    <a:sym typeface="Wingdings" pitchFamily="2" charset="2"/>
                  </a:rPr>
                  <a:t>Valor </a:t>
                </a:r>
                <a:r>
                  <a:rPr lang="es-CL" sz="2300" dirty="0">
                    <a:ea typeface="Cambria Math"/>
                    <a:sym typeface="Wingdings" pitchFamily="2" charset="2"/>
                  </a:rPr>
                  <a:t>P=</a:t>
                </a:r>
                <a14:m>
                  <m:oMath xmlns:m="http://schemas.openxmlformats.org/officeDocument/2006/math">
                    <m:r>
                      <a:rPr lang="es-CL" sz="2300" i="1">
                        <a:latin typeface="Cambria Math"/>
                        <a:ea typeface="Cambria Math"/>
                        <a:sym typeface="Wingdings" pitchFamily="2" charset="2"/>
                      </a:rPr>
                      <m:t>ℙ</m:t>
                    </m:r>
                    <m:d>
                      <m:dPr>
                        <m:begChr m:val="["/>
                        <m:endChr m:val="]"/>
                        <m:ctrlPr>
                          <a:rPr lang="es-CL" sz="2300" i="1"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s-CL" sz="2300" i="1">
                                <a:latin typeface="Cambria Math"/>
                              </a:rPr>
                            </m:ctrlPr>
                          </m:fPr>
                          <m:num>
                            <m:acc>
                              <m:accPr>
                                <m:chr m:val="̅"/>
                                <m:ctrlPr>
                                  <a:rPr lang="es-CL" sz="23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s-CL" sz="2300" i="1">
                                    <a:latin typeface="Cambria Math"/>
                                  </a:rPr>
                                  <m:t>𝑋</m:t>
                                </m:r>
                              </m:e>
                            </m:acc>
                            <m:r>
                              <a:rPr lang="es-CL" sz="2300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s-CL" sz="23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sz="2300" i="1">
                                    <a:latin typeface="Cambria Math"/>
                                    <a:ea typeface="Cambria Math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s-CL" sz="230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es-CL" sz="2300" dirty="0"/>
                              <m:t> </m:t>
                            </m:r>
                          </m:num>
                          <m:den>
                            <m:r>
                              <a:rPr lang="es-CL" sz="2300" i="1">
                                <a:latin typeface="Cambria Math"/>
                              </a:rPr>
                              <m:t>𝑆𝐸</m:t>
                            </m:r>
                            <m:d>
                              <m:dPr>
                                <m:ctrlPr>
                                  <a:rPr lang="es-CL" sz="2300" i="1">
                                    <a:latin typeface="Cambria Math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̅"/>
                                    <m:ctrlPr>
                                      <a:rPr lang="es-CL" sz="2300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CL" sz="2300" i="1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</m:acc>
                              </m:e>
                            </m:d>
                          </m:den>
                        </m:f>
                        <m:r>
                          <m:rPr>
                            <m:nor/>
                          </m:rPr>
                          <a:rPr lang="es-CL" sz="2300" b="0" i="1" dirty="0" smtClean="0"/>
                          <m:t>&lt;</m:t>
                        </m:r>
                        <m:r>
                          <a:rPr lang="es-CL" sz="2300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𝑉𝑎𝑙𝑜𝑟</m:t>
                        </m:r>
                        <m:r>
                          <a:rPr lang="es-CL" sz="2300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 </m:t>
                        </m:r>
                        <m:r>
                          <a:rPr lang="es-CL" sz="2300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𝑚𝑢𝑒𝑠𝑡𝑟𝑎𝑙</m:t>
                        </m:r>
                      </m:e>
                    </m:d>
                  </m:oMath>
                </a14:m>
                <a:endParaRPr lang="es-CL" sz="2300" dirty="0" smtClean="0">
                  <a:ea typeface="Cambria Math"/>
                  <a:sym typeface="Wingdings" pitchFamily="2" charset="2"/>
                </a:endParaRPr>
              </a:p>
              <a:p>
                <a:pPr marL="4763" lvl="1" indent="0" algn="ctr">
                  <a:buNone/>
                </a:pPr>
                <a:r>
                  <a:rPr lang="es-CL" sz="2300" dirty="0">
                    <a:ea typeface="Cambria Math"/>
                    <a:sym typeface="Wingdings" pitchFamily="2" charset="2"/>
                  </a:rPr>
                  <a:t>Valor P= </a:t>
                </a:r>
                <a14:m>
                  <m:oMath xmlns:m="http://schemas.openxmlformats.org/officeDocument/2006/math">
                    <m:r>
                      <a:rPr lang="es-CL" sz="2300" i="1">
                        <a:latin typeface="Cambria Math"/>
                        <a:ea typeface="Cambria Math"/>
                        <a:sym typeface="Wingdings" pitchFamily="2" charset="2"/>
                      </a:rPr>
                      <m:t>ℙ</m:t>
                    </m:r>
                    <m:d>
                      <m:dPr>
                        <m:begChr m:val="["/>
                        <m:endChr m:val="]"/>
                        <m:ctrlPr>
                          <a:rPr lang="es-CL" sz="2300" i="1"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s-CL" sz="2300" i="1">
                                <a:latin typeface="Cambria Math"/>
                              </a:rPr>
                            </m:ctrlPr>
                          </m:fPr>
                          <m:num>
                            <m:acc>
                              <m:accPr>
                                <m:chr m:val="̅"/>
                                <m:ctrlPr>
                                  <a:rPr lang="es-CL" sz="23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s-CL" sz="2300" i="1">
                                    <a:latin typeface="Cambria Math"/>
                                  </a:rPr>
                                  <m:t>𝑋</m:t>
                                </m:r>
                              </m:e>
                            </m:acc>
                            <m:r>
                              <a:rPr lang="es-CL" sz="2300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s-CL" sz="23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sz="2300" i="1">
                                    <a:latin typeface="Cambria Math"/>
                                    <a:ea typeface="Cambria Math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s-CL" sz="230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es-CL" sz="2300" dirty="0"/>
                              <m:t> </m:t>
                            </m:r>
                          </m:num>
                          <m:den>
                            <m:r>
                              <a:rPr lang="es-CL" sz="2300" i="1">
                                <a:latin typeface="Cambria Math"/>
                              </a:rPr>
                              <m:t>𝑆𝐸</m:t>
                            </m:r>
                            <m:d>
                              <m:dPr>
                                <m:ctrlPr>
                                  <a:rPr lang="es-CL" sz="2300" i="1">
                                    <a:latin typeface="Cambria Math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̅"/>
                                    <m:ctrlPr>
                                      <a:rPr lang="es-CL" sz="2300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CL" sz="2300" i="1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</m:acc>
                              </m:e>
                            </m:d>
                          </m:den>
                        </m:f>
                        <m:r>
                          <m:rPr>
                            <m:nor/>
                          </m:rPr>
                          <a:rPr lang="es-CL" sz="2300" dirty="0"/>
                          <m:t>&gt;</m:t>
                        </m:r>
                        <m:r>
                          <m:rPr>
                            <m:nor/>
                          </m:rPr>
                          <a:rPr lang="es-CL" sz="2300" dirty="0">
                            <a:ea typeface="Cambria Math"/>
                            <a:sym typeface="Wingdings" pitchFamily="2" charset="2"/>
                          </a:rPr>
                          <m:t> </m:t>
                        </m:r>
                        <m:r>
                          <a:rPr lang="es-CL" sz="2300" b="0" i="1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  <m:t>−2.78</m:t>
                        </m:r>
                      </m:e>
                    </m:d>
                  </m:oMath>
                </a14:m>
                <a:r>
                  <a:rPr lang="es-CL" sz="2300" dirty="0"/>
                  <a:t> </a:t>
                </a:r>
                <a:r>
                  <a:rPr lang="es-CL" sz="2300" dirty="0">
                    <a:ea typeface="Cambria Math"/>
                    <a:sym typeface="Wingdings" pitchFamily="2" charset="2"/>
                  </a:rPr>
                  <a:t>Valor P=</a:t>
                </a:r>
                <a14:m>
                  <m:oMath xmlns:m="http://schemas.openxmlformats.org/officeDocument/2006/math">
                    <m:r>
                      <a:rPr lang="es-CL" sz="2300" i="1">
                        <a:latin typeface="Cambria Math"/>
                        <a:ea typeface="Cambria Math"/>
                        <a:sym typeface="Wingdings" pitchFamily="2" charset="2"/>
                      </a:rPr>
                      <m:t>ℙ</m:t>
                    </m:r>
                    <m:d>
                      <m:dPr>
                        <m:begChr m:val="["/>
                        <m:endChr m:val="]"/>
                        <m:ctrlPr>
                          <a:rPr lang="es-CL" sz="2300" i="1"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s-CL" sz="2300" i="1">
                                <a:latin typeface="Cambria Math"/>
                              </a:rPr>
                            </m:ctrlPr>
                          </m:fPr>
                          <m:num>
                            <m:acc>
                              <m:accPr>
                                <m:chr m:val="̅"/>
                                <m:ctrlPr>
                                  <a:rPr lang="es-CL" sz="23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s-CL" sz="2300" i="1">
                                    <a:latin typeface="Cambria Math"/>
                                  </a:rPr>
                                  <m:t>𝑋</m:t>
                                </m:r>
                              </m:e>
                            </m:acc>
                            <m:r>
                              <a:rPr lang="es-CL" sz="2300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s-CL" sz="23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sz="2300" i="1">
                                    <a:latin typeface="Cambria Math"/>
                                    <a:ea typeface="Cambria Math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s-CL" sz="230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es-CL" sz="2300" dirty="0"/>
                              <m:t> </m:t>
                            </m:r>
                          </m:num>
                          <m:den>
                            <m:r>
                              <a:rPr lang="es-CL" sz="2300" i="1">
                                <a:latin typeface="Cambria Math"/>
                              </a:rPr>
                              <m:t>𝑆𝐸</m:t>
                            </m:r>
                            <m:d>
                              <m:dPr>
                                <m:ctrlPr>
                                  <a:rPr lang="es-CL" sz="2300" i="1">
                                    <a:latin typeface="Cambria Math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̅"/>
                                    <m:ctrlPr>
                                      <a:rPr lang="es-CL" sz="2300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CL" sz="2300" i="1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</m:acc>
                              </m:e>
                            </m:d>
                          </m:den>
                        </m:f>
                        <m:r>
                          <m:rPr>
                            <m:nor/>
                          </m:rPr>
                          <a:rPr lang="es-CL" sz="2300" i="1" dirty="0"/>
                          <m:t>&lt;</m:t>
                        </m:r>
                        <m:r>
                          <a:rPr lang="es-CL" sz="2300" b="0" i="1" dirty="0" smtClean="0">
                            <a:latin typeface="Cambria Math"/>
                          </a:rPr>
                          <m:t>−</m:t>
                        </m:r>
                        <m:r>
                          <a:rPr lang="es-CL" sz="2300" b="0" i="1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  <m:t>2.78</m:t>
                        </m:r>
                      </m:e>
                    </m:d>
                  </m:oMath>
                </a14:m>
                <a:endParaRPr lang="es-CL" sz="2300" dirty="0" smtClean="0"/>
              </a:p>
              <a:p>
                <a:pPr marL="4763" lvl="1" indent="0" algn="ctr">
                  <a:buNone/>
                </a:pPr>
                <a:r>
                  <a:rPr lang="es-CL" sz="2400" dirty="0"/>
                  <a:t>Dado </a:t>
                </a:r>
                <a:r>
                  <a:rPr lang="es-CL" sz="2400" dirty="0" smtClean="0"/>
                  <a:t>que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sz="2400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s-CL" sz="2400" i="1">
                                <a:latin typeface="Cambria Math"/>
                              </a:rPr>
                              <m:t>𝑋</m:t>
                            </m:r>
                          </m:e>
                        </m:acc>
                        <m:r>
                          <a:rPr lang="es-CL" sz="24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sz="2400" i="1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s-CL" sz="24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s-CL" sz="2400" dirty="0"/>
                          <m:t> </m:t>
                        </m:r>
                      </m:num>
                      <m:den>
                        <m:f>
                          <m:fPr>
                            <m:type m:val="lin"/>
                            <m:ctrlPr>
                              <a:rPr lang="es-CL" sz="2400" i="1" dirty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s-CL" sz="2400" i="1" dirty="0">
                                <a:latin typeface="Cambria Math"/>
                              </a:rPr>
                              <m:t>𝑠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s-CL" sz="2400" i="1" dirty="0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s-CL" sz="2400" i="1" dirty="0">
                                    <a:latin typeface="Cambria Math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</m:den>
                    </m:f>
                    <m:r>
                      <a:rPr lang="es-CL" sz="2400" i="1">
                        <a:latin typeface="Cambria Math"/>
                        <a:ea typeface="Cambria Math"/>
                      </a:rPr>
                      <m:t>∼</m:t>
                    </m:r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  <m:sub>
                        <m:d>
                          <m:dPr>
                            <m:ctrlPr>
                              <a:rPr lang="es-CL" sz="24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s-CL" sz="2400" i="1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  <m:r>
                              <a:rPr lang="es-CL" sz="2400" i="1">
                                <a:latin typeface="Cambria Math"/>
                                <a:ea typeface="Cambria Math"/>
                              </a:rPr>
                              <m:t>−1</m:t>
                            </m:r>
                          </m:e>
                        </m:d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𝑔𝑙</m:t>
                        </m:r>
                      </m:sub>
                    </m:sSub>
                  </m:oMath>
                </a14:m>
                <a:endParaRPr lang="es-CL" sz="2400" dirty="0" smtClean="0"/>
              </a:p>
              <a:p>
                <a:pPr marL="4763" lvl="1" indent="0" algn="ctr">
                  <a:buNone/>
                </a:pPr>
                <a:r>
                  <a:rPr lang="es-CL" sz="2400" dirty="0">
                    <a:ea typeface="Cambria Math"/>
                    <a:sym typeface="Wingdings" pitchFamily="2" charset="2"/>
                  </a:rPr>
                  <a:t>Valor P=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CL" sz="2400" b="0" i="1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s-CL" sz="2400" b="0" i="1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𝑉𝑒𝑟</m:t>
                        </m:r>
                        <m:r>
                          <a:rPr lang="es-CL" sz="2400" b="0" i="1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  <m:t> </m:t>
                        </m:r>
                        <m:r>
                          <a:rPr lang="es-CL" sz="2400" b="0" i="1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𝑇𝑎𝑏𝑙𝑎</m:t>
                        </m:r>
                      </m:e>
                    </m:d>
                  </m:oMath>
                </a14:m>
                <a:r>
                  <a:rPr lang="es-CL" sz="2400" dirty="0"/>
                  <a:t> </a:t>
                </a:r>
                <a:r>
                  <a:rPr lang="es-CL" sz="2400" dirty="0">
                    <a:ea typeface="Cambria Math"/>
                    <a:sym typeface="Wingdings" pitchFamily="2" charset="2"/>
                  </a:rPr>
                  <a:t>Valor P=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CL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s-CL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𝑉𝑒𝑟</m:t>
                        </m:r>
                        <m:r>
                          <a:rPr lang="es-CL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 </m:t>
                        </m:r>
                        <m:r>
                          <a:rPr lang="es-CL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𝑇𝑎𝑏𝑙𝑎</m:t>
                        </m:r>
                      </m:e>
                    </m:d>
                  </m:oMath>
                </a14:m>
                <a:endParaRPr lang="es-CL" sz="2400" dirty="0"/>
              </a:p>
              <a:p>
                <a:pPr marL="4763" lvl="1" indent="0" algn="ctr">
                  <a:buNone/>
                </a:pPr>
                <a:endParaRPr lang="es-CL" sz="2300" dirty="0"/>
              </a:p>
            </p:txBody>
          </p:sp>
        </mc:Choice>
        <mc:Fallback xmlns="">
          <p:sp>
            <p:nvSpPr>
              <p:cNvPr id="15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412776"/>
                <a:ext cx="9468544" cy="4824536"/>
              </a:xfrm>
              <a:blipFill rotWithShape="1">
                <a:blip r:embed="rId3"/>
                <a:stretch>
                  <a:fillRect t="-1138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V. TEST T PARA MEDIAS</a:t>
            </a:r>
            <a:endParaRPr lang="es-CL" sz="2800" b="1" dirty="0"/>
          </a:p>
        </p:txBody>
      </p:sp>
    </p:spTree>
    <p:extLst>
      <p:ext uri="{BB962C8B-B14F-4D97-AF65-F5344CB8AC3E}">
        <p14:creationId xmlns:p14="http://schemas.microsoft.com/office/powerpoint/2010/main" val="396476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3" t="10390" r="39003" b="45455"/>
          <a:stretch/>
        </p:blipFill>
        <p:spPr bwMode="auto">
          <a:xfrm>
            <a:off x="0" y="-315416"/>
            <a:ext cx="8686800" cy="777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775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>
                <a:solidFill>
                  <a:srgbClr val="C00000"/>
                </a:solidFill>
              </a:rPr>
              <a:t>Test </a:t>
            </a:r>
            <a:r>
              <a:rPr lang="es-ES" sz="3600" b="1" dirty="0" smtClean="0">
                <a:solidFill>
                  <a:srgbClr val="C00000"/>
                </a:solidFill>
              </a:rPr>
              <a:t>T </a:t>
            </a:r>
            <a:r>
              <a:rPr lang="es-ES" sz="3600" b="1" dirty="0">
                <a:solidFill>
                  <a:srgbClr val="C00000"/>
                </a:solidFill>
              </a:rPr>
              <a:t>para medias de </a:t>
            </a:r>
            <a:r>
              <a:rPr lang="es-ES" sz="3600" b="1" dirty="0" smtClean="0">
                <a:solidFill>
                  <a:srgbClr val="C00000"/>
                </a:solidFill>
              </a:rPr>
              <a:t>una cola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0" y="1412776"/>
                <a:ext cx="9468544" cy="4824536"/>
              </a:xfrm>
            </p:spPr>
            <p:txBody>
              <a:bodyPr numCol="1">
                <a:normAutofit/>
              </a:bodyPr>
              <a:lstStyle/>
              <a:p>
                <a:pPr marL="400050" lvl="1" indent="0" algn="just">
                  <a:buNone/>
                </a:pPr>
                <a:r>
                  <a:rPr lang="es-CL" dirty="0" smtClean="0"/>
                  <a:t>TEST DE UNA COLA: VALOR P</a:t>
                </a:r>
                <a:endParaRPr lang="es-CL" dirty="0"/>
              </a:p>
              <a:p>
                <a:pPr marL="400050" lvl="1" indent="0" algn="ctr">
                  <a:buNone/>
                </a:pPr>
                <a:r>
                  <a:rPr lang="es-CL" dirty="0" smtClean="0"/>
                  <a:t>H</a:t>
                </a:r>
                <a:r>
                  <a:rPr lang="es-CL" baseline="-25000" dirty="0" smtClean="0"/>
                  <a:t>0</a:t>
                </a:r>
                <a:r>
                  <a:rPr lang="es-CL" dirty="0"/>
                  <a:t>: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es-CL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s-CL" dirty="0" smtClean="0"/>
                  <a:t>=23</a:t>
                </a:r>
                <a:r>
                  <a:rPr lang="es-CL" dirty="0"/>
                  <a:t>	</a:t>
                </a:r>
              </a:p>
              <a:p>
                <a:pPr marL="400050" lvl="1" indent="0" algn="ctr">
                  <a:buNone/>
                </a:pPr>
                <a:r>
                  <a:rPr lang="es-CL" dirty="0"/>
                  <a:t>H</a:t>
                </a:r>
                <a:r>
                  <a:rPr lang="es-CL" baseline="-25000" dirty="0"/>
                  <a:t>1</a:t>
                </a:r>
                <a:r>
                  <a:rPr lang="es-CL" dirty="0"/>
                  <a:t>: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es-CL" i="1">
                        <a:latin typeface="Cambria Math"/>
                        <a:ea typeface="Cambria Math"/>
                      </a:rPr>
                      <m:t>&gt;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s-CL" dirty="0" smtClean="0"/>
                  <a:t>=23</a:t>
                </a:r>
                <a:r>
                  <a:rPr lang="es-CL" dirty="0"/>
                  <a:t>	 H</a:t>
                </a:r>
                <a:r>
                  <a:rPr lang="es-CL" baseline="-25000" dirty="0"/>
                  <a:t>1</a:t>
                </a:r>
                <a:r>
                  <a:rPr lang="es-CL" dirty="0"/>
                  <a:t>: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es-CL" b="0" i="1" smtClean="0">
                        <a:latin typeface="Cambria Math"/>
                        <a:ea typeface="Cambria Math"/>
                      </a:rPr>
                      <m:t>&lt;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s-CL" dirty="0" smtClean="0"/>
                  <a:t>=23</a:t>
                </a:r>
              </a:p>
              <a:p>
                <a:pPr marL="4763" lvl="1" indent="0" algn="ctr">
                  <a:buNone/>
                </a:pPr>
                <a:r>
                  <a:rPr lang="es-CL" sz="2300" dirty="0" smtClean="0">
                    <a:ea typeface="Cambria Math"/>
                    <a:sym typeface="Wingdings" pitchFamily="2" charset="2"/>
                  </a:rPr>
                  <a:t>Valor P= </a:t>
                </a:r>
                <a14:m>
                  <m:oMath xmlns:m="http://schemas.openxmlformats.org/officeDocument/2006/math">
                    <m:r>
                      <a:rPr lang="es-CL" sz="2300" i="1" smtClean="0">
                        <a:latin typeface="Cambria Math"/>
                        <a:ea typeface="Cambria Math"/>
                        <a:sym typeface="Wingdings" pitchFamily="2" charset="2"/>
                      </a:rPr>
                      <m:t>ℙ</m:t>
                    </m:r>
                    <m:d>
                      <m:dPr>
                        <m:begChr m:val="["/>
                        <m:endChr m:val="]"/>
                        <m:ctrlPr>
                          <a:rPr lang="es-CL" sz="2300" b="0" i="1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s-CL" sz="2300" i="1">
                                <a:latin typeface="Cambria Math"/>
                              </a:rPr>
                            </m:ctrlPr>
                          </m:fPr>
                          <m:num>
                            <m:acc>
                              <m:accPr>
                                <m:chr m:val="̅"/>
                                <m:ctrlPr>
                                  <a:rPr lang="es-CL" sz="23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s-CL" sz="2300" i="1">
                                    <a:latin typeface="Cambria Math"/>
                                  </a:rPr>
                                  <m:t>𝑋</m:t>
                                </m:r>
                              </m:e>
                            </m:acc>
                            <m:r>
                              <a:rPr lang="es-CL" sz="2300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s-CL" sz="23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sz="2300" i="1">
                                    <a:latin typeface="Cambria Math"/>
                                    <a:ea typeface="Cambria Math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s-CL" sz="230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es-CL" sz="2300" dirty="0"/>
                              <m:t> </m:t>
                            </m:r>
                          </m:num>
                          <m:den>
                            <m:r>
                              <a:rPr lang="es-CL" sz="2300" i="1">
                                <a:latin typeface="Cambria Math"/>
                              </a:rPr>
                              <m:t>𝑆𝐸</m:t>
                            </m:r>
                            <m:d>
                              <m:dPr>
                                <m:ctrlPr>
                                  <a:rPr lang="es-CL" sz="2300" i="1">
                                    <a:latin typeface="Cambria Math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̅"/>
                                    <m:ctrlPr>
                                      <a:rPr lang="es-CL" sz="2300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CL" sz="2300" i="1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</m:acc>
                              </m:e>
                            </m:d>
                          </m:den>
                        </m:f>
                        <m:r>
                          <m:rPr>
                            <m:nor/>
                          </m:rPr>
                          <a:rPr lang="es-CL" sz="2300" dirty="0"/>
                          <m:t>&gt;</m:t>
                        </m:r>
                        <m:r>
                          <m:rPr>
                            <m:nor/>
                          </m:rPr>
                          <a:rPr lang="es-CL" sz="2300" dirty="0">
                            <a:ea typeface="Cambria Math"/>
                            <a:sym typeface="Wingdings" pitchFamily="2" charset="2"/>
                          </a:rPr>
                          <m:t> </m:t>
                        </m:r>
                        <m:r>
                          <a:rPr lang="es-CL" sz="2300" b="0" i="1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𝑉𝑎𝑙𝑜𝑟</m:t>
                        </m:r>
                        <m:r>
                          <a:rPr lang="es-CL" sz="2300" b="0" i="1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  <m:t> </m:t>
                        </m:r>
                        <m:r>
                          <a:rPr lang="es-CL" sz="2300" b="0" i="1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𝑚𝑢𝑒𝑠𝑡𝑟𝑎𝑙</m:t>
                        </m:r>
                      </m:e>
                    </m:d>
                  </m:oMath>
                </a14:m>
                <a:r>
                  <a:rPr lang="es-CL" sz="2300" dirty="0" smtClean="0"/>
                  <a:t> </a:t>
                </a:r>
                <a:r>
                  <a:rPr lang="es-CL" sz="2300" dirty="0" smtClean="0">
                    <a:ea typeface="Cambria Math"/>
                    <a:sym typeface="Wingdings" pitchFamily="2" charset="2"/>
                  </a:rPr>
                  <a:t>Valor </a:t>
                </a:r>
                <a:r>
                  <a:rPr lang="es-CL" sz="2300" dirty="0">
                    <a:ea typeface="Cambria Math"/>
                    <a:sym typeface="Wingdings" pitchFamily="2" charset="2"/>
                  </a:rPr>
                  <a:t>P=</a:t>
                </a:r>
                <a14:m>
                  <m:oMath xmlns:m="http://schemas.openxmlformats.org/officeDocument/2006/math">
                    <m:r>
                      <a:rPr lang="es-CL" sz="2300" i="1">
                        <a:latin typeface="Cambria Math"/>
                        <a:ea typeface="Cambria Math"/>
                        <a:sym typeface="Wingdings" pitchFamily="2" charset="2"/>
                      </a:rPr>
                      <m:t>ℙ</m:t>
                    </m:r>
                    <m:d>
                      <m:dPr>
                        <m:begChr m:val="["/>
                        <m:endChr m:val="]"/>
                        <m:ctrlPr>
                          <a:rPr lang="es-CL" sz="2300" i="1"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s-CL" sz="2300" i="1">
                                <a:latin typeface="Cambria Math"/>
                              </a:rPr>
                            </m:ctrlPr>
                          </m:fPr>
                          <m:num>
                            <m:acc>
                              <m:accPr>
                                <m:chr m:val="̅"/>
                                <m:ctrlPr>
                                  <a:rPr lang="es-CL" sz="23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s-CL" sz="2300" i="1">
                                    <a:latin typeface="Cambria Math"/>
                                  </a:rPr>
                                  <m:t>𝑋</m:t>
                                </m:r>
                              </m:e>
                            </m:acc>
                            <m:r>
                              <a:rPr lang="es-CL" sz="2300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s-CL" sz="23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sz="2300" i="1">
                                    <a:latin typeface="Cambria Math"/>
                                    <a:ea typeface="Cambria Math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s-CL" sz="230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es-CL" sz="2300" dirty="0"/>
                              <m:t> </m:t>
                            </m:r>
                          </m:num>
                          <m:den>
                            <m:r>
                              <a:rPr lang="es-CL" sz="2300" i="1">
                                <a:latin typeface="Cambria Math"/>
                              </a:rPr>
                              <m:t>𝑆𝐸</m:t>
                            </m:r>
                            <m:d>
                              <m:dPr>
                                <m:ctrlPr>
                                  <a:rPr lang="es-CL" sz="2300" i="1">
                                    <a:latin typeface="Cambria Math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̅"/>
                                    <m:ctrlPr>
                                      <a:rPr lang="es-CL" sz="2300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CL" sz="2300" i="1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</m:acc>
                              </m:e>
                            </m:d>
                          </m:den>
                        </m:f>
                        <m:r>
                          <m:rPr>
                            <m:nor/>
                          </m:rPr>
                          <a:rPr lang="es-CL" sz="2300" b="0" i="1" dirty="0" smtClean="0"/>
                          <m:t>&lt;</m:t>
                        </m:r>
                        <m:r>
                          <a:rPr lang="es-CL" sz="2300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𝑉𝑎𝑙𝑜𝑟</m:t>
                        </m:r>
                        <m:r>
                          <a:rPr lang="es-CL" sz="2300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 </m:t>
                        </m:r>
                        <m:r>
                          <a:rPr lang="es-CL" sz="2300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𝑚𝑢𝑒𝑠𝑡𝑟𝑎𝑙</m:t>
                        </m:r>
                      </m:e>
                    </m:d>
                  </m:oMath>
                </a14:m>
                <a:endParaRPr lang="es-CL" sz="2300" dirty="0" smtClean="0">
                  <a:ea typeface="Cambria Math"/>
                  <a:sym typeface="Wingdings" pitchFamily="2" charset="2"/>
                </a:endParaRPr>
              </a:p>
              <a:p>
                <a:pPr marL="4763" lvl="1" indent="0" algn="ctr">
                  <a:buNone/>
                </a:pPr>
                <a:r>
                  <a:rPr lang="es-CL" sz="2300" dirty="0">
                    <a:ea typeface="Cambria Math"/>
                    <a:sym typeface="Wingdings" pitchFamily="2" charset="2"/>
                  </a:rPr>
                  <a:t>Valor P= </a:t>
                </a:r>
                <a14:m>
                  <m:oMath xmlns:m="http://schemas.openxmlformats.org/officeDocument/2006/math">
                    <m:r>
                      <a:rPr lang="es-CL" sz="2300" i="1">
                        <a:latin typeface="Cambria Math"/>
                        <a:ea typeface="Cambria Math"/>
                        <a:sym typeface="Wingdings" pitchFamily="2" charset="2"/>
                      </a:rPr>
                      <m:t>ℙ</m:t>
                    </m:r>
                    <m:d>
                      <m:dPr>
                        <m:begChr m:val="["/>
                        <m:endChr m:val="]"/>
                        <m:ctrlPr>
                          <a:rPr lang="es-CL" sz="2300" i="1"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s-CL" sz="2300" i="1">
                                <a:latin typeface="Cambria Math"/>
                              </a:rPr>
                            </m:ctrlPr>
                          </m:fPr>
                          <m:num>
                            <m:acc>
                              <m:accPr>
                                <m:chr m:val="̅"/>
                                <m:ctrlPr>
                                  <a:rPr lang="es-CL" sz="23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s-CL" sz="2300" i="1">
                                    <a:latin typeface="Cambria Math"/>
                                  </a:rPr>
                                  <m:t>𝑋</m:t>
                                </m:r>
                              </m:e>
                            </m:acc>
                            <m:r>
                              <a:rPr lang="es-CL" sz="2300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s-CL" sz="23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sz="2300" i="1">
                                    <a:latin typeface="Cambria Math"/>
                                    <a:ea typeface="Cambria Math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s-CL" sz="230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es-CL" sz="2300" dirty="0"/>
                              <m:t> </m:t>
                            </m:r>
                          </m:num>
                          <m:den>
                            <m:r>
                              <a:rPr lang="es-CL" sz="2300" i="1">
                                <a:latin typeface="Cambria Math"/>
                              </a:rPr>
                              <m:t>𝑆𝐸</m:t>
                            </m:r>
                            <m:d>
                              <m:dPr>
                                <m:ctrlPr>
                                  <a:rPr lang="es-CL" sz="2300" i="1">
                                    <a:latin typeface="Cambria Math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̅"/>
                                    <m:ctrlPr>
                                      <a:rPr lang="es-CL" sz="2300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CL" sz="2300" i="1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</m:acc>
                              </m:e>
                            </m:d>
                          </m:den>
                        </m:f>
                        <m:r>
                          <m:rPr>
                            <m:nor/>
                          </m:rPr>
                          <a:rPr lang="es-CL" sz="2300" dirty="0"/>
                          <m:t>&gt;</m:t>
                        </m:r>
                        <m:r>
                          <m:rPr>
                            <m:nor/>
                          </m:rPr>
                          <a:rPr lang="es-CL" sz="2300" dirty="0">
                            <a:ea typeface="Cambria Math"/>
                            <a:sym typeface="Wingdings" pitchFamily="2" charset="2"/>
                          </a:rPr>
                          <m:t> </m:t>
                        </m:r>
                        <m:r>
                          <a:rPr lang="es-CL" sz="2300" b="0" i="1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  <m:t>−2.78</m:t>
                        </m:r>
                      </m:e>
                    </m:d>
                  </m:oMath>
                </a14:m>
                <a:r>
                  <a:rPr lang="es-CL" sz="2300" dirty="0"/>
                  <a:t> </a:t>
                </a:r>
                <a:r>
                  <a:rPr lang="es-CL" sz="2300" dirty="0">
                    <a:ea typeface="Cambria Math"/>
                    <a:sym typeface="Wingdings" pitchFamily="2" charset="2"/>
                  </a:rPr>
                  <a:t>Valor P=</a:t>
                </a:r>
                <a14:m>
                  <m:oMath xmlns:m="http://schemas.openxmlformats.org/officeDocument/2006/math">
                    <m:r>
                      <a:rPr lang="es-CL" sz="2300" i="1">
                        <a:latin typeface="Cambria Math"/>
                        <a:ea typeface="Cambria Math"/>
                        <a:sym typeface="Wingdings" pitchFamily="2" charset="2"/>
                      </a:rPr>
                      <m:t>ℙ</m:t>
                    </m:r>
                    <m:d>
                      <m:dPr>
                        <m:begChr m:val="["/>
                        <m:endChr m:val="]"/>
                        <m:ctrlPr>
                          <a:rPr lang="es-CL" sz="2300" i="1"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s-CL" sz="2300" i="1">
                                <a:latin typeface="Cambria Math"/>
                              </a:rPr>
                            </m:ctrlPr>
                          </m:fPr>
                          <m:num>
                            <m:acc>
                              <m:accPr>
                                <m:chr m:val="̅"/>
                                <m:ctrlPr>
                                  <a:rPr lang="es-CL" sz="23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s-CL" sz="2300" i="1">
                                    <a:latin typeface="Cambria Math"/>
                                  </a:rPr>
                                  <m:t>𝑋</m:t>
                                </m:r>
                              </m:e>
                            </m:acc>
                            <m:r>
                              <a:rPr lang="es-CL" sz="2300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s-CL" sz="23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sz="2300" i="1">
                                    <a:latin typeface="Cambria Math"/>
                                    <a:ea typeface="Cambria Math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s-CL" sz="230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es-CL" sz="2300" dirty="0"/>
                              <m:t> </m:t>
                            </m:r>
                          </m:num>
                          <m:den>
                            <m:r>
                              <a:rPr lang="es-CL" sz="2300" i="1">
                                <a:latin typeface="Cambria Math"/>
                              </a:rPr>
                              <m:t>𝑆𝐸</m:t>
                            </m:r>
                            <m:d>
                              <m:dPr>
                                <m:ctrlPr>
                                  <a:rPr lang="es-CL" sz="2300" i="1">
                                    <a:latin typeface="Cambria Math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̅"/>
                                    <m:ctrlPr>
                                      <a:rPr lang="es-CL" sz="2300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CL" sz="2300" i="1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</m:acc>
                              </m:e>
                            </m:d>
                          </m:den>
                        </m:f>
                        <m:r>
                          <m:rPr>
                            <m:nor/>
                          </m:rPr>
                          <a:rPr lang="es-CL" sz="2300" i="1" dirty="0"/>
                          <m:t>&lt;</m:t>
                        </m:r>
                        <m:r>
                          <a:rPr lang="es-CL" sz="2300" b="0" i="1" dirty="0" smtClean="0">
                            <a:latin typeface="Cambria Math"/>
                          </a:rPr>
                          <m:t>−</m:t>
                        </m:r>
                        <m:r>
                          <a:rPr lang="es-CL" sz="2300" b="0" i="1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  <m:t>2.78</m:t>
                        </m:r>
                      </m:e>
                    </m:d>
                  </m:oMath>
                </a14:m>
                <a:endParaRPr lang="es-CL" sz="2300" dirty="0" smtClean="0"/>
              </a:p>
              <a:p>
                <a:pPr marL="4763" lvl="1" indent="0" algn="ctr">
                  <a:buNone/>
                </a:pPr>
                <a:r>
                  <a:rPr lang="es-CL" sz="2400" dirty="0"/>
                  <a:t>Dado </a:t>
                </a:r>
                <a:r>
                  <a:rPr lang="es-CL" sz="2400" dirty="0" smtClean="0"/>
                  <a:t>que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sz="2400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s-CL" sz="2400" i="1">
                                <a:latin typeface="Cambria Math"/>
                              </a:rPr>
                              <m:t>𝑋</m:t>
                            </m:r>
                          </m:e>
                        </m:acc>
                        <m:r>
                          <a:rPr lang="es-CL" sz="24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sz="2400" i="1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s-CL" sz="24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s-CL" sz="2400" dirty="0"/>
                          <m:t> </m:t>
                        </m:r>
                      </m:num>
                      <m:den>
                        <m:f>
                          <m:fPr>
                            <m:type m:val="lin"/>
                            <m:ctrlPr>
                              <a:rPr lang="es-CL" sz="2400" i="1" dirty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s-CL" sz="2400" i="1" dirty="0">
                                <a:latin typeface="Cambria Math"/>
                              </a:rPr>
                              <m:t>𝑠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s-CL" sz="2400" i="1" dirty="0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s-CL" sz="2400" i="1" dirty="0">
                                    <a:latin typeface="Cambria Math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</m:den>
                    </m:f>
                    <m:r>
                      <a:rPr lang="es-CL" sz="2400" i="1">
                        <a:latin typeface="Cambria Math"/>
                        <a:ea typeface="Cambria Math"/>
                      </a:rPr>
                      <m:t>∼</m:t>
                    </m:r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  <m:sub>
                        <m:d>
                          <m:dPr>
                            <m:ctrlPr>
                              <a:rPr lang="es-CL" sz="24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s-CL" sz="2400" i="1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  <m:r>
                              <a:rPr lang="es-CL" sz="2400" i="1">
                                <a:latin typeface="Cambria Math"/>
                                <a:ea typeface="Cambria Math"/>
                              </a:rPr>
                              <m:t>−1</m:t>
                            </m:r>
                          </m:e>
                        </m:d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𝑔𝑙</m:t>
                        </m:r>
                      </m:sub>
                    </m:sSub>
                  </m:oMath>
                </a14:m>
                <a:endParaRPr lang="es-CL" sz="2400" dirty="0" smtClean="0"/>
              </a:p>
              <a:p>
                <a:pPr marL="4763" lvl="1" indent="0" algn="ctr">
                  <a:buNone/>
                </a:pPr>
                <a:r>
                  <a:rPr lang="es-CL" sz="2400" dirty="0">
                    <a:ea typeface="Cambria Math"/>
                    <a:sym typeface="Wingdings" pitchFamily="2" charset="2"/>
                  </a:rPr>
                  <a:t>Valor P= </a:t>
                </a:r>
                <a14:m>
                  <m:oMath xmlns:m="http://schemas.openxmlformats.org/officeDocument/2006/math">
                    <m:r>
                      <a:rPr lang="es-CL" sz="2400" b="0" i="1" smtClean="0">
                        <a:latin typeface="Cambria Math"/>
                        <a:ea typeface="Cambria Math"/>
                        <a:sym typeface="Wingdings" pitchFamily="2" charset="2"/>
                      </a:rPr>
                      <m:t>0.995</m:t>
                    </m:r>
                  </m:oMath>
                </a14:m>
                <a:r>
                  <a:rPr lang="es-CL" sz="2400" dirty="0"/>
                  <a:t> </a:t>
                </a:r>
                <a:r>
                  <a:rPr lang="es-CL" sz="2400" dirty="0" smtClean="0"/>
                  <a:t>	</a:t>
                </a:r>
                <a:r>
                  <a:rPr lang="es-CL" sz="2400" dirty="0" smtClean="0">
                    <a:ea typeface="Cambria Math"/>
                    <a:sym typeface="Wingdings" pitchFamily="2" charset="2"/>
                  </a:rPr>
                  <a:t>Valor </a:t>
                </a:r>
                <a:r>
                  <a:rPr lang="es-CL" sz="2400" dirty="0">
                    <a:ea typeface="Cambria Math"/>
                    <a:sym typeface="Wingdings" pitchFamily="2" charset="2"/>
                  </a:rPr>
                  <a:t>P=</a:t>
                </a:r>
                <a14:m>
                  <m:oMath xmlns:m="http://schemas.openxmlformats.org/officeDocument/2006/math">
                    <m:r>
                      <a:rPr lang="es-CL" sz="2400" i="1">
                        <a:latin typeface="Cambria Math"/>
                        <a:ea typeface="Cambria Math"/>
                        <a:sym typeface="Wingdings" pitchFamily="2" charset="2"/>
                      </a:rPr>
                      <m:t>0.005</m:t>
                    </m:r>
                  </m:oMath>
                </a14:m>
                <a:endParaRPr lang="es-CL" sz="2400" dirty="0"/>
              </a:p>
              <a:p>
                <a:pPr marL="4763" lvl="1" indent="0" algn="ctr">
                  <a:buNone/>
                </a:pPr>
                <a:r>
                  <a:rPr lang="es-CL" sz="2400" dirty="0"/>
                  <a:t>No se rechaza H</a:t>
                </a:r>
                <a:r>
                  <a:rPr lang="es-CL" sz="2400" baseline="-25000" dirty="0"/>
                  <a:t>0		</a:t>
                </a:r>
                <a:r>
                  <a:rPr lang="es-CL" sz="2400" dirty="0"/>
                  <a:t>Se rechaza H</a:t>
                </a:r>
                <a:r>
                  <a:rPr lang="es-CL" sz="2400" baseline="-25000" dirty="0"/>
                  <a:t>0	</a:t>
                </a:r>
                <a:endParaRPr lang="es-CL" sz="2300" dirty="0"/>
              </a:p>
            </p:txBody>
          </p:sp>
        </mc:Choice>
        <mc:Fallback xmlns="">
          <p:sp>
            <p:nvSpPr>
              <p:cNvPr id="15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412776"/>
                <a:ext cx="9468544" cy="4824536"/>
              </a:xfrm>
              <a:blipFill rotWithShape="1">
                <a:blip r:embed="rId3"/>
                <a:stretch>
                  <a:fillRect t="-1138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V. TEST T PARA MEDIAS</a:t>
            </a:r>
            <a:endParaRPr lang="es-CL" sz="2800" b="1" dirty="0"/>
          </a:p>
        </p:txBody>
      </p:sp>
    </p:spTree>
    <p:extLst>
      <p:ext uri="{BB962C8B-B14F-4D97-AF65-F5344CB8AC3E}">
        <p14:creationId xmlns:p14="http://schemas.microsoft.com/office/powerpoint/2010/main" val="230632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>
                <a:solidFill>
                  <a:srgbClr val="C00000"/>
                </a:solidFill>
              </a:rPr>
              <a:t>Test </a:t>
            </a:r>
            <a:r>
              <a:rPr lang="es-ES" sz="3600" b="1" dirty="0" smtClean="0">
                <a:solidFill>
                  <a:srgbClr val="C00000"/>
                </a:solidFill>
              </a:rPr>
              <a:t>T  y Test Z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485546" y="1412776"/>
                <a:ext cx="8172908" cy="4824536"/>
              </a:xfrm>
            </p:spPr>
            <p:txBody>
              <a:bodyPr numCol="1">
                <a:noAutofit/>
              </a:bodyPr>
              <a:lstStyle/>
              <a:p>
                <a:pPr lvl="1" indent="-342900" algn="just">
                  <a:buFont typeface="Arial" pitchFamily="34" charset="0"/>
                  <a:buChar char="•"/>
                </a:pPr>
                <a:r>
                  <a:rPr lang="es-CL" sz="2400" dirty="0" smtClean="0"/>
                  <a:t>Test Z está diseñado para cuando la varianza es conocida, y por ende el error estándar es conocido.</a:t>
                </a:r>
                <a:r>
                  <a:rPr lang="es-CL" sz="2400" dirty="0" smtClean="0">
                    <a:sym typeface="Wingdings" pitchFamily="2" charset="2"/>
                  </a:rPr>
                  <a:t> Problema: casi nunca conocemos la varianza poblacional.  P</a:t>
                </a:r>
                <a:r>
                  <a:rPr lang="es-CL" sz="2400" dirty="0" smtClean="0"/>
                  <a:t>uede utilizarse el estimador de la varianza, cuando n es grande.</a:t>
                </a:r>
              </a:p>
              <a:p>
                <a:pPr lvl="1" indent="-342900" algn="just">
                  <a:buFont typeface="Arial" pitchFamily="34" charset="0"/>
                  <a:buChar char="•"/>
                </a:pPr>
                <a:r>
                  <a:rPr lang="es-CL" sz="2400" dirty="0" smtClean="0"/>
                  <a:t>Test T está diseñado para cuando la varianza es desconocida.</a:t>
                </a:r>
              </a:p>
              <a:p>
                <a:pPr lvl="1" indent="-342900" algn="just">
                  <a:buFont typeface="Arial" pitchFamily="34" charset="0"/>
                  <a:buChar char="•"/>
                </a:pPr>
                <a:r>
                  <a:rPr lang="es-CL" sz="2400" dirty="0" smtClean="0"/>
                  <a:t>Entonces, si </a:t>
                </a:r>
                <a:r>
                  <a:rPr lang="es-CL" sz="2400" dirty="0" smtClean="0"/>
                  <a:t>la variable distribuye normal, la </a:t>
                </a:r>
                <a:r>
                  <a:rPr lang="es-CL" sz="2400" dirty="0" smtClean="0"/>
                  <a:t>varianza es desconocida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CL" sz="2400" b="0" i="0" smtClean="0">
                        <a:latin typeface="Cambria Math"/>
                      </a:rPr>
                      <m:t>y</m:t>
                    </m:r>
                    <m:r>
                      <a:rPr lang="es-CL" sz="24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s-CL" sz="2400" b="0" i="0" smtClean="0">
                        <a:latin typeface="Cambria Math"/>
                      </a:rPr>
                      <m:t>n</m:t>
                    </m:r>
                    <m:r>
                      <a:rPr lang="es-CL" sz="24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s-CL" sz="2400" b="0" i="0" smtClean="0">
                        <a:latin typeface="Cambria Math"/>
                      </a:rPr>
                      <m:t>es</m:t>
                    </m:r>
                    <m:r>
                      <a:rPr lang="es-CL" sz="24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s-CL" sz="2400" b="0" i="0" smtClean="0">
                        <a:latin typeface="Cambria Math"/>
                      </a:rPr>
                      <m:t>grande</m:t>
                    </m:r>
                    <m:r>
                      <a:rPr lang="es-CL" sz="2400" b="0" i="0" smtClean="0">
                        <a:latin typeface="Cambria Math"/>
                      </a:rPr>
                      <m:t>,  </m:t>
                    </m:r>
                    <m:r>
                      <a:rPr lang="es-CL" sz="2400" b="0" i="1" smtClean="0">
                        <a:latin typeface="Cambria Math"/>
                      </a:rPr>
                      <m:t>¿</m:t>
                    </m:r>
                    <m:f>
                      <m:fPr>
                        <m:ctrlPr>
                          <a:rPr lang="es-CL" sz="2400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s-CL" sz="2400" i="1">
                                <a:latin typeface="Cambria Math"/>
                              </a:rPr>
                              <m:t>𝑋</m:t>
                            </m:r>
                          </m:e>
                        </m:acc>
                        <m:r>
                          <a:rPr lang="es-CL" sz="24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sz="2400" i="1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s-CL" sz="24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s-CL" sz="2400" dirty="0"/>
                          <m:t> </m:t>
                        </m:r>
                      </m:num>
                      <m:den>
                        <m:r>
                          <a:rPr lang="es-CL" sz="2400" i="1">
                            <a:latin typeface="Cambria Math"/>
                          </a:rPr>
                          <m:t>𝑆𝐸</m:t>
                        </m:r>
                        <m:d>
                          <m:dPr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s-CL" sz="2400" i="1">
                                    <a:latin typeface="Cambria Math"/>
                                  </a:rPr>
                                  <m:t>𝑋</m:t>
                                </m:r>
                              </m:e>
                            </m:acc>
                          </m:e>
                        </m:d>
                      </m:den>
                    </m:f>
                  </m:oMath>
                </a14:m>
                <a:r>
                  <a:rPr lang="es-CL" sz="2400" dirty="0" smtClean="0"/>
                  <a:t> distribuye Normal(0,1) o T?</a:t>
                </a:r>
              </a:p>
              <a:p>
                <a:pPr lvl="2" indent="-342900" algn="just"/>
                <a:r>
                  <a:rPr lang="es-CL" dirty="0" smtClean="0"/>
                  <a:t>Para n grande la distribución T converge en la distribución Z, siendo prácticamente idénticas para n&gt;30.</a:t>
                </a:r>
                <a:endParaRPr lang="es-CL" dirty="0"/>
              </a:p>
            </p:txBody>
          </p:sp>
        </mc:Choice>
        <mc:Fallback>
          <p:sp>
            <p:nvSpPr>
              <p:cNvPr id="15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5546" y="1412776"/>
                <a:ext cx="8172908" cy="4824536"/>
              </a:xfrm>
              <a:blipFill rotWithShape="1">
                <a:blip r:embed="rId3"/>
                <a:stretch>
                  <a:fillRect t="-1011" r="-1194" b="-5057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V. TEST T PARA MEDIAS</a:t>
            </a:r>
            <a:endParaRPr lang="es-CL" sz="2800" b="1" dirty="0"/>
          </a:p>
        </p:txBody>
      </p:sp>
    </p:spTree>
    <p:extLst>
      <p:ext uri="{BB962C8B-B14F-4D97-AF65-F5344CB8AC3E}">
        <p14:creationId xmlns:p14="http://schemas.microsoft.com/office/powerpoint/2010/main" val="312236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>
                <a:solidFill>
                  <a:srgbClr val="C00000"/>
                </a:solidFill>
              </a:rPr>
              <a:t>Test </a:t>
            </a:r>
            <a:r>
              <a:rPr lang="es-ES" sz="3600" b="1" dirty="0" smtClean="0">
                <a:solidFill>
                  <a:srgbClr val="C00000"/>
                </a:solidFill>
              </a:rPr>
              <a:t>T  y normalidad</a:t>
            </a:r>
          </a:p>
        </p:txBody>
      </p:sp>
      <p:sp>
        <p:nvSpPr>
          <p:cNvPr id="15" name="2 Marcador de contenido"/>
          <p:cNvSpPr>
            <a:spLocks noGrp="1"/>
          </p:cNvSpPr>
          <p:nvPr>
            <p:ph idx="1"/>
          </p:nvPr>
        </p:nvSpPr>
        <p:spPr>
          <a:xfrm>
            <a:off x="485546" y="1412776"/>
            <a:ext cx="8172908" cy="4824536"/>
          </a:xfrm>
        </p:spPr>
        <p:txBody>
          <a:bodyPr numCol="1">
            <a:noAutofit/>
          </a:bodyPr>
          <a:lstStyle/>
          <a:p>
            <a:pPr lvl="1" indent="-342900" algn="just">
              <a:buFont typeface="Arial" pitchFamily="34" charset="0"/>
              <a:buChar char="•"/>
            </a:pPr>
            <a:r>
              <a:rPr lang="es-CL" sz="2400" dirty="0" smtClean="0"/>
              <a:t>Una técnica estadística es </a:t>
            </a:r>
            <a:r>
              <a:rPr lang="es-CL" sz="2400" b="1" dirty="0" smtClean="0"/>
              <a:t>robusta</a:t>
            </a:r>
            <a:r>
              <a:rPr lang="es-CL" sz="2400" dirty="0" smtClean="0"/>
              <a:t> cuando funciona de forma adecuada incluso cuando se violan ciertos supuestos.</a:t>
            </a:r>
          </a:p>
          <a:p>
            <a:pPr lvl="1" indent="-342900" algn="just">
              <a:buFont typeface="Arial" pitchFamily="34" charset="0"/>
              <a:buChar char="•"/>
            </a:pPr>
            <a:endParaRPr lang="es-CL" sz="2400" dirty="0"/>
          </a:p>
          <a:p>
            <a:pPr lvl="1" indent="-342900" algn="just">
              <a:buFont typeface="Arial" pitchFamily="34" charset="0"/>
              <a:buChar char="•"/>
            </a:pPr>
            <a:r>
              <a:rPr lang="es-CL" sz="2400" dirty="0" smtClean="0"/>
              <a:t>El Test T es robusto a las violaciones al supuesto de normalidad, cuando n&gt;15.</a:t>
            </a:r>
          </a:p>
          <a:p>
            <a:pPr lvl="1" indent="-342900" algn="just">
              <a:buFont typeface="Arial" pitchFamily="34" charset="0"/>
              <a:buChar char="•"/>
            </a:pPr>
            <a:endParaRPr lang="es-CL" sz="2400" dirty="0"/>
          </a:p>
          <a:p>
            <a:pPr lvl="1" indent="-342900" algn="just">
              <a:buFont typeface="Arial" pitchFamily="34" charset="0"/>
              <a:buChar char="•"/>
            </a:pPr>
            <a:r>
              <a:rPr lang="es-CL" sz="2400" dirty="0" smtClean="0"/>
              <a:t>El Test T NO es robusto a la violación del supuesto de muestra probabilística.</a:t>
            </a:r>
            <a:endParaRPr lang="es-CL" dirty="0"/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V. TEST T PARA MEDIAS</a:t>
            </a:r>
            <a:endParaRPr lang="es-CL" sz="2800" b="1" dirty="0"/>
          </a:p>
        </p:txBody>
      </p:sp>
    </p:spTree>
    <p:extLst>
      <p:ext uri="{BB962C8B-B14F-4D97-AF65-F5344CB8AC3E}">
        <p14:creationId xmlns:p14="http://schemas.microsoft.com/office/powerpoint/2010/main" val="63948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08920"/>
            <a:ext cx="8229600" cy="1143000"/>
          </a:xfrm>
        </p:spPr>
        <p:txBody>
          <a:bodyPr>
            <a:noAutofit/>
          </a:bodyPr>
          <a:lstStyle/>
          <a:p>
            <a:r>
              <a:rPr lang="es-ES" b="1" dirty="0" smtClean="0"/>
              <a:t>I. Test de hipótesis para una población</a:t>
            </a:r>
          </a:p>
        </p:txBody>
      </p:sp>
    </p:spTree>
    <p:extLst>
      <p:ext uri="{BB962C8B-B14F-4D97-AF65-F5344CB8AC3E}">
        <p14:creationId xmlns:p14="http://schemas.microsoft.com/office/powerpoint/2010/main" val="411790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08920"/>
            <a:ext cx="8229600" cy="1143000"/>
          </a:xfrm>
        </p:spPr>
        <p:txBody>
          <a:bodyPr>
            <a:noAutofit/>
          </a:bodyPr>
          <a:lstStyle/>
          <a:p>
            <a:r>
              <a:rPr lang="es-ES" b="1" dirty="0" smtClean="0"/>
              <a:t>VI. Test binomial para proporciones</a:t>
            </a:r>
          </a:p>
        </p:txBody>
      </p:sp>
    </p:spTree>
    <p:extLst>
      <p:ext uri="{BB962C8B-B14F-4D97-AF65-F5344CB8AC3E}">
        <p14:creationId xmlns:p14="http://schemas.microsoft.com/office/powerpoint/2010/main" val="289111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rgbClr val="C00000"/>
                </a:solidFill>
              </a:rPr>
              <a:t>Test Binomial para proporciones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</a:t>
            </a:r>
            <a:r>
              <a:rPr lang="es-CL" sz="2800" b="1" dirty="0"/>
              <a:t>V</a:t>
            </a:r>
            <a:r>
              <a:rPr lang="es-CL" sz="2800" b="1" dirty="0" smtClean="0"/>
              <a:t>I. TEST BINOMIAL PARA PROPORCIONES</a:t>
            </a:r>
            <a:endParaRPr lang="es-CL" sz="2800" b="1" dirty="0"/>
          </a:p>
        </p:txBody>
      </p:sp>
      <p:sp>
        <p:nvSpPr>
          <p:cNvPr id="15" name="2 Marcador de contenido"/>
          <p:cNvSpPr>
            <a:spLocks noGrp="1"/>
          </p:cNvSpPr>
          <p:nvPr>
            <p:ph idx="1"/>
          </p:nvPr>
        </p:nvSpPr>
        <p:spPr>
          <a:xfrm>
            <a:off x="0" y="1412776"/>
            <a:ext cx="8964488" cy="4032448"/>
          </a:xfrm>
        </p:spPr>
        <p:txBody>
          <a:bodyPr numCol="1">
            <a:normAutofit/>
          </a:bodyPr>
          <a:lstStyle/>
          <a:p>
            <a:pPr marL="400050" lvl="1" indent="0" algn="ctr">
              <a:buNone/>
            </a:pPr>
            <a:r>
              <a:rPr lang="es-CL" sz="2400" dirty="0" smtClean="0"/>
              <a:t>Test de hipótesis </a:t>
            </a:r>
            <a:r>
              <a:rPr lang="es-CL" sz="2400" b="1" dirty="0" smtClean="0"/>
              <a:t>no</a:t>
            </a:r>
            <a:r>
              <a:rPr lang="es-CL" sz="2400" dirty="0" smtClean="0"/>
              <a:t> </a:t>
            </a:r>
            <a:r>
              <a:rPr lang="es-CL" sz="2400" b="1" dirty="0" smtClean="0"/>
              <a:t>paramétrico </a:t>
            </a:r>
            <a:r>
              <a:rPr lang="es-CL" sz="2400" dirty="0" smtClean="0"/>
              <a:t>para evaluar hipótesis sobre el valor de una proporción (porcentaje) poblacional (</a:t>
            </a:r>
            <a:r>
              <a:rPr lang="es-CL" sz="2400" b="1" dirty="0" smtClean="0"/>
              <a:t>parámetro</a:t>
            </a:r>
            <a:r>
              <a:rPr lang="es-CL" sz="2400" dirty="0" smtClean="0"/>
              <a:t>)</a:t>
            </a:r>
            <a:endParaRPr lang="es-CL" sz="2400" dirty="0"/>
          </a:p>
          <a:p>
            <a:pPr marL="400050" lvl="1" indent="0" algn="just">
              <a:buNone/>
            </a:pPr>
            <a:endParaRPr lang="es-CL" sz="2400" dirty="0" smtClean="0"/>
          </a:p>
          <a:p>
            <a:pPr marL="400050" lvl="1" indent="0" algn="just">
              <a:buNone/>
            </a:pPr>
            <a:r>
              <a:rPr lang="es-CL" sz="2400" dirty="0" smtClean="0"/>
              <a:t>SUPUESTOS:</a:t>
            </a:r>
          </a:p>
          <a:p>
            <a:pPr marL="857250" lvl="1" indent="-457200" algn="just"/>
            <a:r>
              <a:rPr lang="es-CL" sz="2400" dirty="0" smtClean="0"/>
              <a:t>Variable categórica</a:t>
            </a:r>
          </a:p>
          <a:p>
            <a:pPr marL="857250" lvl="1" indent="-457200" algn="just"/>
            <a:r>
              <a:rPr lang="es-CL" sz="2400" dirty="0" smtClean="0"/>
              <a:t>Muestra aleatoria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2 Marcador de contenido"/>
              <p:cNvSpPr txBox="1">
                <a:spLocks/>
              </p:cNvSpPr>
              <p:nvPr/>
            </p:nvSpPr>
            <p:spPr>
              <a:xfrm>
                <a:off x="755576" y="4365104"/>
                <a:ext cx="7992888" cy="4032448"/>
              </a:xfrm>
              <a:prstGeom prst="rect">
                <a:avLst/>
              </a:prstGeom>
            </p:spPr>
            <p:txBody>
              <a:bodyPr vert="horz" lIns="91440" tIns="45720" rIns="91440" bIns="45720" numCol="1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00050" lvl="1" indent="0" algn="r">
                  <a:buFont typeface="Arial" pitchFamily="34" charset="0"/>
                  <a:buNone/>
                </a:pPr>
                <a:r>
                  <a:rPr lang="es-CL" sz="2400" dirty="0" smtClean="0"/>
                  <a:t>HIPÓTESIS:</a:t>
                </a:r>
              </a:p>
              <a:p>
                <a:pPr marL="857250" lvl="1" indent="-457200" algn="r"/>
                <a:r>
                  <a:rPr lang="es-CL" sz="2400" dirty="0" smtClean="0"/>
                  <a:t>H</a:t>
                </a:r>
                <a:r>
                  <a:rPr lang="es-CL" sz="2400" baseline="-25000" dirty="0" smtClean="0"/>
                  <a:t>0</a:t>
                </a:r>
                <a:r>
                  <a:rPr lang="es-CL" sz="2400" dirty="0" smtClean="0"/>
                  <a:t>: </a:t>
                </a:r>
                <a14:m>
                  <m:oMath xmlns:m="http://schemas.openxmlformats.org/officeDocument/2006/math">
                    <m:r>
                      <a:rPr lang="es-CL" sz="2400" b="0" i="1" smtClean="0">
                        <a:latin typeface="Cambria Math"/>
                        <a:ea typeface="Cambria Math"/>
                      </a:rPr>
                      <m:t>𝑝</m:t>
                    </m:r>
                    <m:r>
                      <a:rPr lang="es-CL" sz="2400" i="1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s-CL" sz="24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  <m:sub>
                        <m:r>
                          <a:rPr lang="es-CL" sz="2400" i="1" smtClean="0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s-CL" sz="2400" dirty="0" smtClean="0"/>
              </a:p>
              <a:p>
                <a:pPr marL="857250" lvl="1" indent="-457200" algn="r"/>
                <a:r>
                  <a:rPr lang="es-CL" sz="2400" dirty="0" smtClean="0"/>
                  <a:t>H</a:t>
                </a:r>
                <a:r>
                  <a:rPr lang="es-CL" sz="2400" baseline="-25000" dirty="0" smtClean="0"/>
                  <a:t>1</a:t>
                </a:r>
                <a:r>
                  <a:rPr lang="es-CL" sz="2400" dirty="0" smtClean="0"/>
                  <a:t>: </a:t>
                </a:r>
                <a14:m>
                  <m:oMath xmlns:m="http://schemas.openxmlformats.org/officeDocument/2006/math">
                    <m:r>
                      <a:rPr lang="es-CL" sz="2400" b="0" i="1" smtClean="0">
                        <a:latin typeface="Cambria Math"/>
                        <a:ea typeface="Cambria Math"/>
                      </a:rPr>
                      <m:t>𝑝</m:t>
                    </m:r>
                    <m:r>
                      <a:rPr lang="es-CL" sz="2400" i="1" smtClean="0">
                        <a:latin typeface="Cambria Math"/>
                        <a:ea typeface="Cambria Math"/>
                      </a:rPr>
                      <m:t>≠</m:t>
                    </m:r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s-CL" sz="2400" dirty="0" smtClean="0"/>
                  <a:t>(Prueba de </a:t>
                </a:r>
                <a:r>
                  <a:rPr lang="es-CL" sz="2400" i="1" dirty="0" smtClean="0"/>
                  <a:t>dos</a:t>
                </a:r>
                <a:r>
                  <a:rPr lang="es-CL" sz="2400" dirty="0" smtClean="0"/>
                  <a:t> colas)</a:t>
                </a:r>
              </a:p>
              <a:p>
                <a:pPr marL="857250" lvl="1" indent="-457200" algn="r"/>
                <a:r>
                  <a:rPr lang="es-CL" sz="2400" dirty="0"/>
                  <a:t>H</a:t>
                </a:r>
                <a:r>
                  <a:rPr lang="es-CL" sz="2400" baseline="-25000" dirty="0"/>
                  <a:t>1</a:t>
                </a:r>
                <a:r>
                  <a:rPr lang="es-CL" sz="2400" dirty="0"/>
                  <a:t>: </a:t>
                </a:r>
                <a14:m>
                  <m:oMath xmlns:m="http://schemas.openxmlformats.org/officeDocument/2006/math">
                    <m:r>
                      <a:rPr lang="es-CL" sz="2400" b="0" i="1" smtClean="0">
                        <a:latin typeface="Cambria Math"/>
                        <a:ea typeface="Cambria Math"/>
                      </a:rPr>
                      <m:t>𝑝</m:t>
                    </m:r>
                    <m:r>
                      <a:rPr lang="es-CL" sz="2400" i="1" smtClean="0">
                        <a:latin typeface="Cambria Math"/>
                        <a:ea typeface="Cambria Math"/>
                      </a:rPr>
                      <m:t>&gt;</m:t>
                    </m:r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s-CL" sz="2400" dirty="0"/>
                  <a:t>(Prueba de </a:t>
                </a:r>
                <a:r>
                  <a:rPr lang="es-CL" sz="2400" i="1" dirty="0" smtClean="0"/>
                  <a:t>una</a:t>
                </a:r>
                <a:r>
                  <a:rPr lang="es-CL" sz="2400" dirty="0" smtClean="0"/>
                  <a:t> cola)</a:t>
                </a:r>
              </a:p>
              <a:p>
                <a:pPr marL="857250" lvl="1" indent="-457200" algn="r"/>
                <a:r>
                  <a:rPr lang="es-CL" sz="2400" dirty="0"/>
                  <a:t>H</a:t>
                </a:r>
                <a:r>
                  <a:rPr lang="es-CL" sz="2400" baseline="-25000" dirty="0"/>
                  <a:t>1</a:t>
                </a:r>
                <a:r>
                  <a:rPr lang="es-CL" sz="2400" dirty="0"/>
                  <a:t>: </a:t>
                </a:r>
                <a14:m>
                  <m:oMath xmlns:m="http://schemas.openxmlformats.org/officeDocument/2006/math">
                    <m:r>
                      <a:rPr lang="es-CL" sz="2400" b="0" i="1" smtClean="0">
                        <a:latin typeface="Cambria Math"/>
                        <a:ea typeface="Cambria Math"/>
                      </a:rPr>
                      <m:t>𝑝</m:t>
                    </m:r>
                    <m:r>
                      <a:rPr lang="es-CL" sz="2400" i="1" smtClean="0">
                        <a:latin typeface="Cambria Math"/>
                        <a:ea typeface="Cambria Math"/>
                      </a:rPr>
                      <m:t>&lt;</m:t>
                    </m:r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s-CL" sz="2400" dirty="0"/>
                  <a:t>(Prueba de </a:t>
                </a:r>
                <a:r>
                  <a:rPr lang="es-CL" sz="2400" i="1" dirty="0"/>
                  <a:t>una</a:t>
                </a:r>
                <a:r>
                  <a:rPr lang="es-CL" sz="2400" dirty="0"/>
                  <a:t> cola)</a:t>
                </a:r>
              </a:p>
              <a:p>
                <a:pPr marL="857250" lvl="1" indent="-457200" algn="r"/>
                <a:endParaRPr lang="es-CL" sz="2400" dirty="0"/>
              </a:p>
              <a:p>
                <a:pPr marL="857250" lvl="1" indent="-457200" algn="r"/>
                <a:endParaRPr lang="es-CL" sz="2400" dirty="0" smtClean="0"/>
              </a:p>
            </p:txBody>
          </p:sp>
        </mc:Choice>
        <mc:Fallback xmlns="">
          <p:sp>
            <p:nvSpPr>
              <p:cNvPr id="5" name="2 Marcador de contenid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4365104"/>
                <a:ext cx="7992888" cy="4032448"/>
              </a:xfrm>
              <a:prstGeom prst="rect">
                <a:avLst/>
              </a:prstGeom>
              <a:blipFill rotWithShape="1">
                <a:blip r:embed="rId3"/>
                <a:stretch>
                  <a:fillRect t="-1208" r="-1144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908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8" r="3941" b="14901"/>
          <a:stretch/>
        </p:blipFill>
        <p:spPr bwMode="auto">
          <a:xfrm>
            <a:off x="5014309" y="3367662"/>
            <a:ext cx="4129691" cy="3409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59050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rgbClr val="C00000"/>
                </a:solidFill>
              </a:rPr>
              <a:t>Estadístico y distribución nula en Test Binomial para proporciones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307975" y="1901532"/>
                <a:ext cx="5128121" cy="4551804"/>
              </a:xfrm>
            </p:spPr>
            <p:txBody>
              <a:bodyPr numCol="1">
                <a:normAutofit/>
              </a:bodyPr>
              <a:lstStyle/>
              <a:p>
                <a:pPr marL="400050" lvl="1" indent="0" algn="just">
                  <a:buNone/>
                </a:pPr>
                <a:r>
                  <a:rPr lang="es-CL" i="1" dirty="0" smtClean="0">
                    <a:latin typeface="Cambria Math"/>
                  </a:rPr>
                  <a:t>La  variable X= cantidad de veces que ocurre el suceso A, en un total de n veces, distribuye binomial (B(</a:t>
                </a:r>
                <a:r>
                  <a:rPr lang="es-CL" i="1" dirty="0" err="1" smtClean="0">
                    <a:latin typeface="Cambria Math"/>
                  </a:rPr>
                  <a:t>n,p</a:t>
                </a:r>
                <a:r>
                  <a:rPr lang="es-CL" i="1" dirty="0" smtClean="0">
                    <a:latin typeface="Cambria Math"/>
                  </a:rPr>
                  <a:t>)), donde p es la proporción poblacional del suceso A.</a:t>
                </a:r>
              </a:p>
              <a:p>
                <a:pPr marL="400050" lvl="1" indent="0" algn="just">
                  <a:buNone/>
                </a:pPr>
                <a:endParaRPr lang="es-CL" i="1" dirty="0" smtClean="0">
                  <a:latin typeface="Cambria Math"/>
                </a:endParaRPr>
              </a:p>
              <a:p>
                <a:pPr marL="400050" lvl="1" indent="0" algn="just">
                  <a:buNone/>
                </a:pP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</a:rPr>
                      <m:t>𝑆𝑖</m:t>
                    </m:r>
                    <m:r>
                      <a:rPr lang="es-CL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s-CL" i="1">
                            <a:latin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s-CL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s-CL" i="1">
                        <a:latin typeface="Cambria Math"/>
                      </a:rPr>
                      <m:t> </m:t>
                    </m:r>
                    <m:r>
                      <a:rPr lang="es-CL" i="1">
                        <a:latin typeface="Cambria Math"/>
                      </a:rPr>
                      <m:t>𝑒𝑠</m:t>
                    </m:r>
                    <m:r>
                      <a:rPr lang="es-CL" i="1">
                        <a:latin typeface="Cambria Math"/>
                      </a:rPr>
                      <m:t> </m:t>
                    </m:r>
                    <m:r>
                      <a:rPr lang="es-CL" i="1">
                        <a:latin typeface="Cambria Math"/>
                      </a:rPr>
                      <m:t>𝑐𝑖𝑒𝑟𝑡𝑎</m:t>
                    </m:r>
                  </m:oMath>
                </a14:m>
                <a:r>
                  <a:rPr lang="es-CL" dirty="0"/>
                  <a:t>,</a:t>
                </a:r>
              </a:p>
              <a:p>
                <a:pPr marL="40005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i="1" smtClean="0">
                          <a:latin typeface="Cambria Math"/>
                        </a:rPr>
                        <m:t>𝑋</m:t>
                      </m:r>
                      <m:r>
                        <a:rPr lang="es-CL" i="1">
                          <a:latin typeface="Cambria Math"/>
                          <a:ea typeface="Cambria Math"/>
                        </a:rPr>
                        <m:t>∼</m:t>
                      </m:r>
                      <m:r>
                        <a:rPr lang="es-CL" b="0" i="1" smtClean="0">
                          <a:latin typeface="Cambria Math"/>
                          <a:ea typeface="Cambria Math"/>
                        </a:rPr>
                        <m:t>𝐵</m:t>
                      </m:r>
                      <m:r>
                        <a:rPr lang="es-CL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s-CL" b="0" i="1" smtClean="0"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s-CL" b="0" i="1" smtClean="0">
                          <a:latin typeface="Cambria Math"/>
                          <a:ea typeface="Cambria Math"/>
                        </a:rPr>
                        <m:t>,</m:t>
                      </m:r>
                      <m:sSub>
                        <m:sSubPr>
                          <m:ctrlPr>
                            <a:rPr lang="es-CL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s-CL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</m:e>
                        <m:sub>
                          <m:r>
                            <a:rPr lang="es-CL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s-CL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s-CL" dirty="0" smtClean="0"/>
              </a:p>
            </p:txBody>
          </p:sp>
        </mc:Choice>
        <mc:Fallback xmlns="">
          <p:sp>
            <p:nvSpPr>
              <p:cNvPr id="15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7975" y="1901532"/>
                <a:ext cx="5128121" cy="4551804"/>
              </a:xfrm>
              <a:blipFill rotWithShape="1">
                <a:blip r:embed="rId4"/>
                <a:stretch>
                  <a:fillRect t="-1339" r="-2378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7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</a:t>
            </a:r>
            <a:r>
              <a:rPr lang="es-CL" sz="2800" b="1" dirty="0"/>
              <a:t>V</a:t>
            </a:r>
            <a:r>
              <a:rPr lang="es-CL" sz="2800" b="1" dirty="0" smtClean="0"/>
              <a:t>I. TEST BINOMIAL PARA PROPORCIONES</a:t>
            </a:r>
            <a:endParaRPr lang="es-CL" sz="2800" b="1" dirty="0"/>
          </a:p>
        </p:txBody>
      </p:sp>
      <p:sp>
        <p:nvSpPr>
          <p:cNvPr id="10" name="9 Elipse"/>
          <p:cNvSpPr/>
          <p:nvPr/>
        </p:nvSpPr>
        <p:spPr>
          <a:xfrm>
            <a:off x="2771800" y="1916832"/>
            <a:ext cx="504056" cy="504056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AutoShape 2" descr="https://upload.wikimedia.org/wikipedia/commons/b/b2/BinomialTest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5" name="AutoShape 4" descr="https://upload.wikimedia.org/wikipedia/commons/b/b2/BinomialTest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6" name="AutoShape 6" descr="https://upload.wikimedia.org/wikipedia/commons/b/b2/BinomialTest.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6455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>
                <a:solidFill>
                  <a:srgbClr val="C00000"/>
                </a:solidFill>
              </a:rPr>
              <a:t>Test </a:t>
            </a:r>
            <a:r>
              <a:rPr lang="es-ES" sz="3600" b="1" dirty="0" smtClean="0">
                <a:solidFill>
                  <a:srgbClr val="C00000"/>
                </a:solidFill>
              </a:rPr>
              <a:t>Binomial </a:t>
            </a:r>
            <a:r>
              <a:rPr lang="es-ES" sz="3600" b="1" dirty="0">
                <a:solidFill>
                  <a:srgbClr val="C00000"/>
                </a:solidFill>
              </a:rPr>
              <a:t>para </a:t>
            </a:r>
            <a:r>
              <a:rPr lang="es-ES" sz="3600" b="1" dirty="0" smtClean="0">
                <a:solidFill>
                  <a:srgbClr val="C00000"/>
                </a:solidFill>
              </a:rPr>
              <a:t>proporciones </a:t>
            </a:r>
            <a:r>
              <a:rPr lang="es-ES" sz="3600" b="1" dirty="0">
                <a:solidFill>
                  <a:srgbClr val="C00000"/>
                </a:solidFill>
              </a:rPr>
              <a:t>de </a:t>
            </a:r>
            <a:r>
              <a:rPr lang="es-ES" sz="3600" b="1" dirty="0" smtClean="0">
                <a:solidFill>
                  <a:srgbClr val="C00000"/>
                </a:solidFill>
              </a:rPr>
              <a:t>dos colas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575556" y="1412776"/>
                <a:ext cx="7992888" cy="4032448"/>
              </a:xfrm>
            </p:spPr>
            <p:txBody>
              <a:bodyPr numCol="1">
                <a:normAutofit/>
              </a:bodyPr>
              <a:lstStyle/>
              <a:p>
                <a:pPr marL="400050" lvl="1" indent="0" algn="just">
                  <a:buNone/>
                </a:pPr>
                <a:r>
                  <a:rPr lang="es-CL" dirty="0" smtClean="0"/>
                  <a:t>TEST DE DOS COLAS: VALOR P</a:t>
                </a:r>
                <a:endParaRPr lang="es-CL" dirty="0"/>
              </a:p>
              <a:p>
                <a:pPr marL="400050" lvl="1" indent="0" algn="ctr">
                  <a:buNone/>
                </a:pPr>
                <a:r>
                  <a:rPr lang="es-CL" dirty="0" smtClean="0"/>
                  <a:t>	H</a:t>
                </a:r>
                <a:r>
                  <a:rPr lang="es-CL" baseline="-25000" dirty="0" smtClean="0"/>
                  <a:t>0</a:t>
                </a:r>
                <a:r>
                  <a:rPr lang="es-CL" dirty="0"/>
                  <a:t>: </a:t>
                </a:r>
                <a14:m>
                  <m:oMath xmlns:m="http://schemas.openxmlformats.org/officeDocument/2006/math">
                    <m:r>
                      <a:rPr lang="es-CL" b="0" i="1" smtClean="0">
                        <a:latin typeface="Cambria Math"/>
                        <a:ea typeface="Cambria Math"/>
                      </a:rPr>
                      <m:t>𝑝</m:t>
                    </m:r>
                    <m:r>
                      <a:rPr lang="es-CL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s-CL" dirty="0" smtClean="0"/>
                  <a:t>	H</a:t>
                </a:r>
                <a:r>
                  <a:rPr lang="es-CL" baseline="-25000" dirty="0" smtClean="0"/>
                  <a:t>1</a:t>
                </a:r>
                <a:r>
                  <a:rPr lang="es-CL" dirty="0"/>
                  <a:t>: </a:t>
                </a:r>
                <a14:m>
                  <m:oMath xmlns:m="http://schemas.openxmlformats.org/officeDocument/2006/math">
                    <m:r>
                      <a:rPr lang="es-CL" b="0" i="1" smtClean="0">
                        <a:latin typeface="Cambria Math"/>
                        <a:ea typeface="Cambria Math"/>
                      </a:rPr>
                      <m:t>𝑝</m:t>
                    </m:r>
                    <m:r>
                      <a:rPr lang="es-CL" i="1">
                        <a:latin typeface="Cambria Math"/>
                        <a:ea typeface="Cambria Math"/>
                      </a:rPr>
                      <m:t>≠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s-CL" dirty="0" smtClean="0"/>
              </a:p>
              <a:p>
                <a:pPr marL="400050" lvl="1" indent="0">
                  <a:buNone/>
                </a:pPr>
                <a:r>
                  <a:rPr lang="es-CL" dirty="0" smtClean="0">
                    <a:ea typeface="Cambria Math"/>
                    <a:sym typeface="Wingdings" pitchFamily="2" charset="2"/>
                  </a:rPr>
                  <a:t>Si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CL" i="1" dirty="0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accPr>
                      <m:e>
                        <m:r>
                          <a:rPr lang="es-CL" b="0" i="1" dirty="0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𝑝</m:t>
                        </m:r>
                      </m:e>
                    </m:acc>
                  </m:oMath>
                </a14:m>
                <a:r>
                  <a:rPr lang="es-CL" dirty="0" smtClean="0">
                    <a:ea typeface="Cambria Math"/>
                    <a:sym typeface="Wingdings" pitchFamily="2" charset="2"/>
                  </a:rPr>
                  <a:t> &lt;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s-CL" dirty="0" smtClean="0">
                    <a:ea typeface="Cambria Math"/>
                    <a:sym typeface="Wingdings" pitchFamily="2" charset="2"/>
                  </a:rPr>
                  <a:t>:</a:t>
                </a:r>
                <a:endParaRPr lang="es-CL" dirty="0">
                  <a:ea typeface="Cambria Math"/>
                  <a:sym typeface="Wingdings" pitchFamily="2" charset="2"/>
                </a:endParaRPr>
              </a:p>
              <a:p>
                <a:pPr marL="400050" lvl="1" indent="0" algn="ctr">
                  <a:buNone/>
                </a:pPr>
                <a:r>
                  <a:rPr lang="es-CL" dirty="0" smtClean="0">
                    <a:ea typeface="Cambria Math"/>
                    <a:sym typeface="Wingdings" pitchFamily="2" charset="2"/>
                  </a:rPr>
                  <a:t>Valor </a:t>
                </a:r>
                <a:r>
                  <a:rPr lang="es-CL" dirty="0" smtClean="0">
                    <a:ea typeface="Cambria Math"/>
                    <a:sym typeface="Wingdings" pitchFamily="2" charset="2"/>
                  </a:rPr>
                  <a:t>P</a:t>
                </a:r>
                <a:r>
                  <a:rPr lang="es-CL" dirty="0">
                    <a:ea typeface="Cambria Math"/>
                    <a:sym typeface="Wingdings" pitchFamily="2" charset="2"/>
                  </a:rPr>
                  <a:t>= </a:t>
                </a:r>
                <a14:m>
                  <m:oMath xmlns:m="http://schemas.openxmlformats.org/officeDocument/2006/math">
                    <m:r>
                      <a:rPr lang="es-CL" b="0" i="0" smtClean="0">
                        <a:latin typeface="Cambria Math"/>
                        <a:ea typeface="Cambria Math"/>
                        <a:sym typeface="Wingdings" pitchFamily="2" charset="2"/>
                      </a:rPr>
                      <m:t>2</m:t>
                    </m:r>
                    <m:r>
                      <a:rPr lang="es-CL" i="1">
                        <a:latin typeface="Cambria Math"/>
                        <a:ea typeface="Cambria Math"/>
                        <a:sym typeface="Wingdings" pitchFamily="2" charset="2"/>
                      </a:rPr>
                      <m:t>ℙ</m:t>
                    </m:r>
                    <m:d>
                      <m:dPr>
                        <m:begChr m:val="["/>
                        <m:endChr m:val="]"/>
                        <m:ctrlPr>
                          <a:rPr lang="es-CL" i="1"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s-CL" b="0" i="1" smtClean="0">
                            <a:latin typeface="Cambria Math"/>
                          </a:rPr>
                          <m:t>𝑋</m:t>
                        </m:r>
                        <m:r>
                          <a:rPr lang="es-CL" b="0" i="1" smtClean="0">
                            <a:latin typeface="Cambria Math"/>
                            <a:ea typeface="Cambria Math"/>
                          </a:rPr>
                          <m:t>≤</m:t>
                        </m:r>
                        <m:r>
                          <a:rPr lang="es-CL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𝑉𝑎𝑙𝑜𝑟</m:t>
                        </m:r>
                        <m:r>
                          <a:rPr lang="es-CL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 </m:t>
                        </m:r>
                        <m:r>
                          <a:rPr lang="es-CL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𝑚𝑢𝑒𝑠𝑡𝑟𝑎𝑙</m:t>
                        </m:r>
                      </m:e>
                    </m:d>
                  </m:oMath>
                </a14:m>
              </a:p>
              <a:p>
                <a:pPr marL="400050" lvl="1" indent="0" algn="ctr">
                  <a:buNone/>
                </a:pPr>
                <a:endParaRPr lang="es-CL" dirty="0" smtClean="0">
                  <a:ea typeface="Cambria Math"/>
                  <a:sym typeface="Wingdings" pitchFamily="2" charset="2"/>
                </a:endParaRPr>
              </a:p>
              <a:p>
                <a:pPr marL="40005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s-CL" dirty="0">
                          <a:ea typeface="Cambria Math"/>
                          <a:sym typeface="Wingdings" pitchFamily="2" charset="2"/>
                        </a:rPr>
                        <m:t>Si</m:t>
                      </m:r>
                      <m:r>
                        <m:rPr>
                          <m:nor/>
                        </m:rPr>
                        <a:rPr lang="es-CL" dirty="0">
                          <a:ea typeface="Cambria Math"/>
                          <a:sym typeface="Wingdings" pitchFamily="2" charset="2"/>
                        </a:rPr>
                        <m:t> </m:t>
                      </m:r>
                      <m:acc>
                        <m:accPr>
                          <m:chr m:val="̅"/>
                          <m:ctrlPr>
                            <a:rPr lang="es-CL" i="1" dirty="0">
                              <a:latin typeface="Cambria Math"/>
                              <a:ea typeface="Cambria Math"/>
                              <a:sym typeface="Wingdings" pitchFamily="2" charset="2"/>
                            </a:rPr>
                          </m:ctrlPr>
                        </m:accPr>
                        <m:e>
                          <m:r>
                            <a:rPr lang="es-CL" i="1" dirty="0">
                              <a:latin typeface="Cambria Math"/>
                              <a:ea typeface="Cambria Math"/>
                              <a:sym typeface="Wingdings" pitchFamily="2" charset="2"/>
                            </a:rPr>
                            <m:t>𝑝</m:t>
                          </m:r>
                        </m:e>
                      </m:acc>
                      <m:r>
                        <m:rPr>
                          <m:nor/>
                        </m:rPr>
                        <a:rPr lang="es-CL" dirty="0">
                          <a:ea typeface="Cambria Math"/>
                          <a:sym typeface="Wingdings" pitchFamily="2" charset="2"/>
                        </a:rPr>
                        <m:t> </m:t>
                      </m:r>
                      <m:r>
                        <m:rPr>
                          <m:nor/>
                        </m:rPr>
                        <a:rPr lang="es-CL" b="0" i="0" dirty="0" smtClean="0">
                          <a:ea typeface="Cambria Math"/>
                          <a:sym typeface="Wingdings" pitchFamily="2" charset="2"/>
                        </a:rPr>
                        <m:t>&gt;</m:t>
                      </m:r>
                      <m:sSub>
                        <m:sSubPr>
                          <m:ctrlPr>
                            <a:rPr lang="es-CL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s-CL" i="1">
                              <a:latin typeface="Cambria Math"/>
                              <a:ea typeface="Cambria Math"/>
                            </a:rPr>
                            <m:t>𝑝</m:t>
                          </m:r>
                        </m:e>
                        <m:sub>
                          <m:r>
                            <a:rPr lang="es-CL" i="1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m:rPr>
                          <m:nor/>
                        </m:rPr>
                        <a:rPr lang="es-CL" dirty="0">
                          <a:ea typeface="Cambria Math"/>
                          <a:sym typeface="Wingdings" pitchFamily="2" charset="2"/>
                        </a:rPr>
                        <m:t>:</m:t>
                      </m:r>
                    </m:oMath>
                  </m:oMathPara>
                </a14:m>
                <a:endParaRPr lang="es-CL" dirty="0">
                  <a:ea typeface="Cambria Math"/>
                  <a:sym typeface="Wingdings" pitchFamily="2" charset="2"/>
                </a:endParaRPr>
              </a:p>
              <a:p>
                <a:pPr marL="40005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s-CL" dirty="0">
                          <a:ea typeface="Cambria Math"/>
                          <a:sym typeface="Wingdings" pitchFamily="2" charset="2"/>
                        </a:rPr>
                        <m:t>Valor</m:t>
                      </m:r>
                      <m:r>
                        <m:rPr>
                          <m:nor/>
                        </m:rPr>
                        <a:rPr lang="es-CL" dirty="0">
                          <a:ea typeface="Cambria Math"/>
                          <a:sym typeface="Wingdings" pitchFamily="2" charset="2"/>
                        </a:rPr>
                        <m:t> </m:t>
                      </m:r>
                      <m:r>
                        <m:rPr>
                          <m:nor/>
                        </m:rPr>
                        <a:rPr lang="es-CL" dirty="0">
                          <a:ea typeface="Cambria Math"/>
                          <a:sym typeface="Wingdings" pitchFamily="2" charset="2"/>
                        </a:rPr>
                        <m:t>P</m:t>
                      </m:r>
                      <m:r>
                        <m:rPr>
                          <m:nor/>
                        </m:rPr>
                        <a:rPr lang="es-CL" dirty="0">
                          <a:ea typeface="Cambria Math"/>
                          <a:sym typeface="Wingdings" pitchFamily="2" charset="2"/>
                        </a:rPr>
                        <m:t>= </m:t>
                      </m:r>
                      <m:r>
                        <a:rPr lang="es-CL">
                          <a:latin typeface="Cambria Math"/>
                          <a:ea typeface="Cambria Math"/>
                          <a:sym typeface="Wingdings" pitchFamily="2" charset="2"/>
                        </a:rPr>
                        <m:t>2</m:t>
                      </m:r>
                      <m:r>
                        <a:rPr lang="es-CL" i="1">
                          <a:latin typeface="Cambria Math"/>
                          <a:ea typeface="Cambria Math"/>
                          <a:sym typeface="Wingdings" pitchFamily="2" charset="2"/>
                        </a:rPr>
                        <m:t>ℙ</m:t>
                      </m:r>
                      <m:d>
                        <m:dPr>
                          <m:begChr m:val="["/>
                          <m:endChr m:val="]"/>
                          <m:ctrlPr>
                            <a:rPr lang="es-CL" i="1">
                              <a:latin typeface="Cambria Math"/>
                              <a:ea typeface="Cambria Math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s-CL" i="1">
                              <a:latin typeface="Cambria Math"/>
                            </a:rPr>
                            <m:t>𝑋</m:t>
                          </m:r>
                          <m:r>
                            <a:rPr lang="es-CL" i="1" smtClean="0">
                              <a:latin typeface="Cambria Math"/>
                              <a:ea typeface="Cambria Math"/>
                            </a:rPr>
                            <m:t>≥</m:t>
                          </m:r>
                          <m:r>
                            <a:rPr lang="es-CL" i="1">
                              <a:latin typeface="Cambria Math"/>
                              <a:ea typeface="Cambria Math"/>
                              <a:sym typeface="Wingdings" pitchFamily="2" charset="2"/>
                            </a:rPr>
                            <m:t>𝑉𝑎𝑙𝑜𝑟</m:t>
                          </m:r>
                          <m:r>
                            <a:rPr lang="es-CL" i="1">
                              <a:latin typeface="Cambria Math"/>
                              <a:ea typeface="Cambria Math"/>
                              <a:sym typeface="Wingdings" pitchFamily="2" charset="2"/>
                            </a:rPr>
                            <m:t> </m:t>
                          </m:r>
                          <m:r>
                            <a:rPr lang="es-CL" i="1">
                              <a:latin typeface="Cambria Math"/>
                              <a:ea typeface="Cambria Math"/>
                              <a:sym typeface="Wingdings" pitchFamily="2" charset="2"/>
                            </a:rPr>
                            <m:t>𝑚𝑢𝑒𝑠𝑡𝑟𝑎𝑙</m:t>
                          </m:r>
                        </m:e>
                      </m:d>
                    </m:oMath>
                  </m:oMathPara>
                </a14:m>
                <a:endParaRPr lang="es-CL" dirty="0" smtClean="0">
                  <a:ea typeface="Cambria Math"/>
                  <a:sym typeface="Wingdings" pitchFamily="2" charset="2"/>
                </a:endParaRPr>
              </a:p>
            </p:txBody>
          </p:sp>
        </mc:Choice>
        <mc:Fallback>
          <p:sp>
            <p:nvSpPr>
              <p:cNvPr id="15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556" y="1412776"/>
                <a:ext cx="7992888" cy="4032448"/>
              </a:xfrm>
              <a:blipFill rotWithShape="1">
                <a:blip r:embed="rId3"/>
                <a:stretch>
                  <a:fillRect t="-1362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4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</a:t>
            </a:r>
            <a:r>
              <a:rPr lang="es-CL" sz="2800" b="1" dirty="0"/>
              <a:t>V</a:t>
            </a:r>
            <a:r>
              <a:rPr lang="es-CL" sz="2800" b="1" dirty="0" smtClean="0"/>
              <a:t>I. TEST BINOMIAL PARA PROPORCIONES</a:t>
            </a:r>
            <a:endParaRPr lang="es-CL" sz="2800" b="1" dirty="0"/>
          </a:p>
        </p:txBody>
      </p:sp>
    </p:spTree>
    <p:extLst>
      <p:ext uri="{BB962C8B-B14F-4D97-AF65-F5344CB8AC3E}">
        <p14:creationId xmlns:p14="http://schemas.microsoft.com/office/powerpoint/2010/main" val="382108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>
                <a:solidFill>
                  <a:srgbClr val="C00000"/>
                </a:solidFill>
              </a:rPr>
              <a:t>Test </a:t>
            </a:r>
            <a:r>
              <a:rPr lang="es-ES" sz="3600" b="1" dirty="0" smtClean="0">
                <a:solidFill>
                  <a:srgbClr val="C00000"/>
                </a:solidFill>
              </a:rPr>
              <a:t>Binomial </a:t>
            </a:r>
            <a:r>
              <a:rPr lang="es-ES" sz="3600" b="1" dirty="0">
                <a:solidFill>
                  <a:srgbClr val="C00000"/>
                </a:solidFill>
              </a:rPr>
              <a:t>para </a:t>
            </a:r>
            <a:r>
              <a:rPr lang="es-ES" sz="3600" b="1" dirty="0" smtClean="0">
                <a:solidFill>
                  <a:srgbClr val="C00000"/>
                </a:solidFill>
              </a:rPr>
              <a:t>proporciones </a:t>
            </a:r>
            <a:r>
              <a:rPr lang="es-ES" sz="3600" b="1" dirty="0">
                <a:solidFill>
                  <a:srgbClr val="C00000"/>
                </a:solidFill>
              </a:rPr>
              <a:t>de </a:t>
            </a:r>
            <a:r>
              <a:rPr lang="es-ES" sz="3600" b="1" dirty="0" smtClean="0">
                <a:solidFill>
                  <a:srgbClr val="C00000"/>
                </a:solidFill>
              </a:rPr>
              <a:t>dos colas</a:t>
            </a:r>
          </a:p>
        </p:txBody>
      </p:sp>
      <p:sp>
        <p:nvSpPr>
          <p:cNvPr id="5" name="4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</a:t>
            </a:r>
            <a:r>
              <a:rPr lang="es-CL" sz="2800" b="1" dirty="0"/>
              <a:t>V</a:t>
            </a:r>
            <a:r>
              <a:rPr lang="es-CL" sz="2800" b="1" dirty="0" smtClean="0"/>
              <a:t>I. TEST BINOMIAL PARA PROPORCIONES</a:t>
            </a:r>
            <a:endParaRPr lang="es-CL" sz="28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42" t="70837" r="45855" b="9987"/>
          <a:stretch/>
        </p:blipFill>
        <p:spPr bwMode="auto">
          <a:xfrm>
            <a:off x="683568" y="1412776"/>
            <a:ext cx="7560840" cy="515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100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>
                <a:solidFill>
                  <a:srgbClr val="C00000"/>
                </a:solidFill>
              </a:rPr>
              <a:t>Test </a:t>
            </a:r>
            <a:r>
              <a:rPr lang="es-ES" sz="3600" b="1" dirty="0" smtClean="0">
                <a:solidFill>
                  <a:srgbClr val="C00000"/>
                </a:solidFill>
              </a:rPr>
              <a:t>Binomial </a:t>
            </a:r>
            <a:r>
              <a:rPr lang="es-ES" sz="3600" b="1" dirty="0">
                <a:solidFill>
                  <a:srgbClr val="C00000"/>
                </a:solidFill>
              </a:rPr>
              <a:t>para </a:t>
            </a:r>
            <a:r>
              <a:rPr lang="es-ES" sz="3600" b="1" dirty="0" smtClean="0">
                <a:solidFill>
                  <a:srgbClr val="C00000"/>
                </a:solidFill>
              </a:rPr>
              <a:t>proporciones </a:t>
            </a:r>
            <a:r>
              <a:rPr lang="es-ES" sz="3600" b="1" dirty="0">
                <a:solidFill>
                  <a:srgbClr val="C00000"/>
                </a:solidFill>
              </a:rPr>
              <a:t>de </a:t>
            </a:r>
            <a:r>
              <a:rPr lang="es-ES" sz="3600" b="1" dirty="0" smtClean="0">
                <a:solidFill>
                  <a:srgbClr val="C00000"/>
                </a:solidFill>
              </a:rPr>
              <a:t>dos colas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575556" y="1412776"/>
                <a:ext cx="7992888" cy="5445224"/>
              </a:xfrm>
            </p:spPr>
            <p:txBody>
              <a:bodyPr numCol="1">
                <a:normAutofit fontScale="92500" lnSpcReduction="20000"/>
              </a:bodyPr>
              <a:lstStyle/>
              <a:p>
                <a:pPr marL="400050" lvl="1" indent="0" algn="just">
                  <a:buNone/>
                </a:pPr>
                <a:r>
                  <a:rPr lang="es-CL" dirty="0" smtClean="0"/>
                  <a:t>EJEMPLO</a:t>
                </a:r>
                <a:endParaRPr lang="es-CL" dirty="0"/>
              </a:p>
              <a:p>
                <a:pPr marL="400050" lvl="1" indent="0" algn="ctr">
                  <a:buNone/>
                </a:pPr>
                <a:r>
                  <a:rPr lang="es-CL" dirty="0" smtClean="0"/>
                  <a:t>	H</a:t>
                </a:r>
                <a:r>
                  <a:rPr lang="es-CL" baseline="-25000" dirty="0" smtClean="0"/>
                  <a:t>0</a:t>
                </a:r>
                <a:r>
                  <a:rPr lang="es-CL" dirty="0"/>
                  <a:t>: </a:t>
                </a:r>
                <a14:m>
                  <m:oMath xmlns:m="http://schemas.openxmlformats.org/officeDocument/2006/math">
                    <m:r>
                      <a:rPr lang="es-CL" b="0" i="1" smtClean="0">
                        <a:latin typeface="Cambria Math"/>
                        <a:ea typeface="Cambria Math"/>
                      </a:rPr>
                      <m:t>𝑝</m:t>
                    </m:r>
                    <m:r>
                      <a:rPr lang="es-CL" i="1">
                        <a:latin typeface="Cambria Math"/>
                        <a:ea typeface="Cambria Math"/>
                      </a:rPr>
                      <m:t>=</m:t>
                    </m:r>
                    <m:r>
                      <a:rPr lang="es-CL" i="1" smtClean="0">
                        <a:latin typeface="Cambria Math"/>
                        <a:ea typeface="Cambria Math"/>
                      </a:rPr>
                      <m:t>0</m:t>
                    </m:r>
                    <m:r>
                      <a:rPr lang="es-CL" b="0" i="1" smtClean="0">
                        <a:latin typeface="Cambria Math"/>
                        <a:ea typeface="Cambria Math"/>
                      </a:rPr>
                      <m:t>.5</m:t>
                    </m:r>
                  </m:oMath>
                </a14:m>
                <a:r>
                  <a:rPr lang="es-CL" dirty="0" smtClean="0"/>
                  <a:t>	H</a:t>
                </a:r>
                <a:r>
                  <a:rPr lang="es-CL" baseline="-25000" dirty="0" smtClean="0"/>
                  <a:t>1</a:t>
                </a:r>
                <a:r>
                  <a:rPr lang="es-CL" dirty="0"/>
                  <a:t>: </a:t>
                </a:r>
                <a14:m>
                  <m:oMath xmlns:m="http://schemas.openxmlformats.org/officeDocument/2006/math">
                    <m:r>
                      <a:rPr lang="es-CL" b="0" i="1" smtClean="0">
                        <a:latin typeface="Cambria Math"/>
                        <a:ea typeface="Cambria Math"/>
                      </a:rPr>
                      <m:t>𝑝</m:t>
                    </m:r>
                    <m:r>
                      <a:rPr lang="es-CL" i="1">
                        <a:latin typeface="Cambria Math"/>
                        <a:ea typeface="Cambria Math"/>
                      </a:rPr>
                      <m:t>≠</m:t>
                    </m:r>
                    <m:r>
                      <a:rPr lang="es-CL" i="1" smtClean="0">
                        <a:latin typeface="Cambria Math"/>
                        <a:ea typeface="Cambria Math"/>
                      </a:rPr>
                      <m:t>0</m:t>
                    </m:r>
                    <m:r>
                      <a:rPr lang="es-CL" b="0" i="1" smtClean="0">
                        <a:latin typeface="Cambria Math"/>
                        <a:ea typeface="Cambria Math"/>
                      </a:rPr>
                      <m:t>.5</m:t>
                    </m:r>
                  </m:oMath>
                </a14:m>
                <a:endParaRPr lang="es-CL" dirty="0" smtClean="0"/>
              </a:p>
              <a:p>
                <a:pPr marL="400050" lvl="1" indent="0" algn="ctr">
                  <a:buNone/>
                </a:pPr>
                <a:endParaRPr lang="es-CL" dirty="0" smtClean="0"/>
              </a:p>
              <a:p>
                <a:pPr marL="400050" lvl="1" indent="0">
                  <a:buNone/>
                </a:pPr>
                <a:r>
                  <a:rPr lang="es-CL" dirty="0" smtClean="0"/>
                  <a:t>X</a:t>
                </a:r>
                <a:r>
                  <a:rPr lang="es-CL" dirty="0" smtClean="0"/>
                  <a:t>: cantidad de veces que se eligió a un hombre para el </a:t>
                </a:r>
                <a:r>
                  <a:rPr lang="es-CL" dirty="0" smtClean="0"/>
                  <a:t>entrenamiento=9</a:t>
                </a:r>
              </a:p>
              <a:p>
                <a:pPr marL="400050" lvl="1" indent="0">
                  <a:buNone/>
                </a:pPr>
                <a:r>
                  <a:rPr lang="es-CL" dirty="0" smtClean="0"/>
                  <a:t>Si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s-CL" b="0" i="1" dirty="0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s-CL" b="0" i="1" dirty="0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s-CL" b="0" i="1" dirty="0" smtClean="0">
                        <a:latin typeface="Cambria Math"/>
                      </a:rPr>
                      <m:t> </m:t>
                    </m:r>
                    <m:r>
                      <a:rPr lang="es-CL" b="0" i="1" dirty="0" smtClean="0">
                        <a:latin typeface="Cambria Math"/>
                      </a:rPr>
                      <m:t>𝑒𝑠</m:t>
                    </m:r>
                    <m:r>
                      <a:rPr lang="es-CL" b="0" i="1" dirty="0" smtClean="0">
                        <a:latin typeface="Cambria Math"/>
                      </a:rPr>
                      <m:t> </m:t>
                    </m:r>
                    <m:r>
                      <a:rPr lang="es-CL" b="0" i="1" dirty="0" smtClean="0">
                        <a:latin typeface="Cambria Math"/>
                      </a:rPr>
                      <m:t>𝑐𝑖𝑒𝑟𝑡𝑎</m:t>
                    </m:r>
                    <m:r>
                      <a:rPr lang="es-CL" b="0" i="1" dirty="0" smtClean="0">
                        <a:latin typeface="Cambria Math"/>
                      </a:rPr>
                      <m:t>, </m:t>
                    </m:r>
                  </m:oMath>
                </a14:m>
                <a:r>
                  <a:rPr lang="es-CL" dirty="0" smtClean="0"/>
                  <a:t>X</a:t>
                </a:r>
                <a14:m>
                  <m:oMath xmlns:m="http://schemas.openxmlformats.org/officeDocument/2006/math">
                    <m:r>
                      <a:rPr lang="es-CL" i="1" smtClean="0">
                        <a:latin typeface="Cambria Math"/>
                        <a:ea typeface="Cambria Math"/>
                      </a:rPr>
                      <m:t>~</m:t>
                    </m:r>
                    <m:r>
                      <a:rPr lang="es-CL" b="0" i="1" smtClean="0">
                        <a:latin typeface="Cambria Math"/>
                        <a:ea typeface="Cambria Math"/>
                      </a:rPr>
                      <m:t>𝐵</m:t>
                    </m:r>
                    <m:r>
                      <a:rPr lang="es-CL" b="0" i="1" smtClean="0">
                        <a:latin typeface="Cambria Math"/>
                        <a:ea typeface="Cambria Math"/>
                      </a:rPr>
                      <m:t>(10,0.5)</m:t>
                    </m:r>
                  </m:oMath>
                </a14:m>
                <a:endParaRPr lang="es-CL" dirty="0" smtClean="0"/>
              </a:p>
              <a:p>
                <a:pPr marL="400050" lvl="1" indent="0">
                  <a:buNone/>
                </a:pPr>
                <a:r>
                  <a:rPr lang="es-CL" dirty="0">
                    <a:ea typeface="Cambria Math"/>
                    <a:sym typeface="Wingdings" pitchFamily="2" charset="2"/>
                  </a:rPr>
                  <a:t>Valor P</a:t>
                </a:r>
                <a:r>
                  <a:rPr lang="es-CL" dirty="0">
                    <a:ea typeface="Cambria Math"/>
                    <a:sym typeface="Wingdings" pitchFamily="2" charset="2"/>
                  </a:rPr>
                  <a:t>= </a:t>
                </a:r>
                <a14:m>
                  <m:oMath xmlns:m="http://schemas.openxmlformats.org/officeDocument/2006/math">
                    <m:r>
                      <a:rPr lang="es-CL">
                        <a:latin typeface="Cambria Math"/>
                        <a:ea typeface="Cambria Math"/>
                        <a:sym typeface="Wingdings" pitchFamily="2" charset="2"/>
                      </a:rPr>
                      <m:t>2</m:t>
                    </m:r>
                    <m:r>
                      <a:rPr lang="es-CL" i="1">
                        <a:latin typeface="Cambria Math"/>
                        <a:ea typeface="Cambria Math"/>
                        <a:sym typeface="Wingdings" pitchFamily="2" charset="2"/>
                      </a:rPr>
                      <m:t>ℙ</m:t>
                    </m:r>
                    <m:d>
                      <m:dPr>
                        <m:begChr m:val="["/>
                        <m:endChr m:val="]"/>
                        <m:ctrlPr>
                          <a:rPr lang="es-CL" i="1"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s-CL" i="1">
                            <a:latin typeface="Cambria Math"/>
                          </a:rPr>
                          <m:t>𝑋</m:t>
                        </m:r>
                        <m:r>
                          <a:rPr lang="es-CL" i="1">
                            <a:latin typeface="Cambria Math"/>
                            <a:ea typeface="Cambria Math"/>
                          </a:rPr>
                          <m:t>≥</m:t>
                        </m:r>
                        <m:r>
                          <a:rPr lang="es-CL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𝑉𝑎𝑙𝑜𝑟</m:t>
                        </m:r>
                        <m:r>
                          <a:rPr lang="es-CL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 </m:t>
                        </m:r>
                        <m:r>
                          <a:rPr lang="es-CL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𝑚𝑢𝑒𝑠𝑡𝑟𝑎𝑙</m:t>
                        </m:r>
                      </m:e>
                    </m:d>
                  </m:oMath>
                </a14:m>
                <a:endParaRPr lang="es-CL" dirty="0">
                  <a:ea typeface="Cambria Math"/>
                  <a:sym typeface="Wingdings" pitchFamily="2" charset="2"/>
                </a:endParaRPr>
              </a:p>
              <a:p>
                <a:pPr marL="400050" lvl="1" indent="0">
                  <a:buNone/>
                </a:pPr>
                <a:endParaRPr lang="es-CL" dirty="0" smtClean="0"/>
              </a:p>
              <a:p>
                <a:pPr marL="400050" lvl="1" indent="0">
                  <a:buNone/>
                </a:pPr>
                <a:r>
                  <a:rPr lang="es-CL" dirty="0"/>
                  <a:t>	</a:t>
                </a:r>
                <a:r>
                  <a:rPr lang="es-CL" dirty="0" smtClean="0"/>
                  <a:t>			Valor P= 2(P(9)+P(10</a:t>
                </a:r>
                <a:r>
                  <a:rPr lang="es-CL" dirty="0" smtClean="0"/>
                  <a:t>))=</a:t>
                </a:r>
                <a:endParaRPr lang="es-CL" dirty="0" smtClean="0"/>
              </a:p>
              <a:p>
                <a:pPr marL="400050" lvl="1" indent="0">
                  <a:buNone/>
                </a:pPr>
                <a:r>
                  <a:rPr lang="es-CL" dirty="0" smtClean="0"/>
                  <a:t>				P(9)+P(10)+P(1)+P(0)=</a:t>
                </a:r>
              </a:p>
              <a:p>
                <a:pPr marL="400050" lvl="1" indent="0">
                  <a:buNone/>
                </a:pPr>
                <a:r>
                  <a:rPr lang="es-CL" dirty="0"/>
                  <a:t>	</a:t>
                </a:r>
                <a:r>
                  <a:rPr lang="es-CL" dirty="0" smtClean="0"/>
                  <a:t>			2(0.001 + 0.01)=0.022</a:t>
                </a:r>
              </a:p>
              <a:p>
                <a:pPr marL="400050" lvl="1" indent="0">
                  <a:buNone/>
                </a:pPr>
                <a:r>
                  <a:rPr lang="es-CL" dirty="0"/>
                  <a:t>	</a:t>
                </a:r>
                <a:r>
                  <a:rPr lang="es-CL" dirty="0" smtClean="0"/>
                  <a:t>			Con 5% de significancia, se 		</a:t>
                </a:r>
                <a:r>
                  <a:rPr lang="es-CL" dirty="0" smtClean="0"/>
                  <a:t>	</a:t>
                </a:r>
                <a:r>
                  <a:rPr lang="es-CL" dirty="0" smtClean="0"/>
                  <a:t>		</a:t>
                </a:r>
                <a:r>
                  <a:rPr lang="es-CL" dirty="0"/>
                  <a:t>rechaza H</a:t>
                </a:r>
                <a:r>
                  <a:rPr lang="es-CL" baseline="-25000" dirty="0"/>
                  <a:t>0</a:t>
                </a:r>
                <a:endParaRPr lang="es-CL" dirty="0"/>
              </a:p>
              <a:p>
                <a:pPr marL="400050" lvl="1" indent="0" algn="ctr">
                  <a:buNone/>
                </a:pPr>
                <a:endParaRPr lang="es-CL" dirty="0"/>
              </a:p>
            </p:txBody>
          </p:sp>
        </mc:Choice>
        <mc:Fallback>
          <p:sp>
            <p:nvSpPr>
              <p:cNvPr id="15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556" y="1412776"/>
                <a:ext cx="7992888" cy="5445224"/>
              </a:xfrm>
              <a:blipFill rotWithShape="1">
                <a:blip r:embed="rId3"/>
                <a:stretch>
                  <a:fillRect t="-2240" r="-305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4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</a:t>
            </a:r>
            <a:r>
              <a:rPr lang="es-CL" sz="2800" b="1" dirty="0"/>
              <a:t>V</a:t>
            </a:r>
            <a:r>
              <a:rPr lang="es-CL" sz="2800" b="1" dirty="0" smtClean="0"/>
              <a:t>I. TEST BINOMIAL PARA PROPORCIONES</a:t>
            </a:r>
            <a:endParaRPr lang="es-CL" sz="28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0" t="72082" r="71667" b="15100"/>
          <a:stretch/>
        </p:blipFill>
        <p:spPr bwMode="auto">
          <a:xfrm>
            <a:off x="251520" y="4306220"/>
            <a:ext cx="3339622" cy="2579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983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5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0" y="1412776"/>
                <a:ext cx="9468544" cy="4824536"/>
              </a:xfrm>
            </p:spPr>
            <p:txBody>
              <a:bodyPr numCol="1">
                <a:normAutofit/>
              </a:bodyPr>
              <a:lstStyle/>
              <a:p>
                <a:pPr marL="400050" lvl="1" indent="0" algn="just">
                  <a:buNone/>
                </a:pPr>
                <a:r>
                  <a:rPr lang="es-CL" dirty="0" smtClean="0"/>
                  <a:t>VALOR P</a:t>
                </a:r>
                <a:endParaRPr lang="es-CL" dirty="0"/>
              </a:p>
              <a:p>
                <a:pPr marL="400050" lvl="1" indent="0" algn="ctr">
                  <a:buNone/>
                </a:pPr>
                <a:r>
                  <a:rPr lang="es-CL" dirty="0" smtClean="0"/>
                  <a:t>H</a:t>
                </a:r>
                <a:r>
                  <a:rPr lang="es-CL" baseline="-25000" dirty="0" smtClean="0"/>
                  <a:t>0</a:t>
                </a:r>
                <a:r>
                  <a:rPr lang="es-CL" dirty="0"/>
                  <a:t>: </a:t>
                </a:r>
                <a14:m>
                  <m:oMath xmlns:m="http://schemas.openxmlformats.org/officeDocument/2006/math">
                    <m:r>
                      <a:rPr lang="es-CL" b="0" i="1" smtClean="0">
                        <a:latin typeface="Cambria Math"/>
                        <a:ea typeface="Cambria Math"/>
                      </a:rPr>
                      <m:t>𝑝</m:t>
                    </m:r>
                    <m:r>
                      <a:rPr lang="es-CL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s-CL" dirty="0"/>
              </a:p>
              <a:p>
                <a:pPr marL="400050" lvl="1" indent="0" algn="ctr">
                  <a:buNone/>
                </a:pPr>
                <a:r>
                  <a:rPr lang="es-CL" dirty="0"/>
                  <a:t>H</a:t>
                </a:r>
                <a:r>
                  <a:rPr lang="es-CL" baseline="-25000" dirty="0"/>
                  <a:t>1</a:t>
                </a:r>
                <a:r>
                  <a:rPr lang="es-CL" dirty="0"/>
                  <a:t>: </a:t>
                </a:r>
                <a14:m>
                  <m:oMath xmlns:m="http://schemas.openxmlformats.org/officeDocument/2006/math">
                    <m:r>
                      <a:rPr lang="es-CL" b="0" i="1" smtClean="0">
                        <a:latin typeface="Cambria Math"/>
                        <a:ea typeface="Cambria Math"/>
                      </a:rPr>
                      <m:t>𝑝</m:t>
                    </m:r>
                    <m:r>
                      <a:rPr lang="es-CL" i="1" smtClean="0">
                        <a:latin typeface="Cambria Math"/>
                        <a:ea typeface="Cambria Math"/>
                      </a:rPr>
                      <m:t>&gt;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s-CL" dirty="0" smtClean="0"/>
                  <a:t>	H</a:t>
                </a:r>
                <a:r>
                  <a:rPr lang="es-CL" baseline="-25000" dirty="0" smtClean="0"/>
                  <a:t>1</a:t>
                </a:r>
                <a:r>
                  <a:rPr lang="es-CL" dirty="0"/>
                  <a:t>: </a:t>
                </a:r>
                <a14:m>
                  <m:oMath xmlns:m="http://schemas.openxmlformats.org/officeDocument/2006/math">
                    <m:r>
                      <a:rPr lang="es-CL" b="0" i="1" smtClean="0">
                        <a:latin typeface="Cambria Math"/>
                        <a:ea typeface="Cambria Math"/>
                      </a:rPr>
                      <m:t>𝑝</m:t>
                    </m:r>
                    <m:r>
                      <a:rPr lang="es-CL" b="0" i="1" smtClean="0">
                        <a:latin typeface="Cambria Math"/>
                        <a:ea typeface="Cambria Math"/>
                      </a:rPr>
                      <m:t>&lt;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s-CL" dirty="0" smtClean="0">
                  <a:ea typeface="Cambria Math"/>
                </a:endParaRPr>
              </a:p>
              <a:p>
                <a:pPr marL="400050" lvl="1" indent="0" algn="ctr">
                  <a:buNone/>
                </a:pPr>
                <a:r>
                  <a:rPr lang="es-CL" sz="2300" dirty="0" smtClean="0">
                    <a:ea typeface="Cambria Math"/>
                    <a:sym typeface="Wingdings" pitchFamily="2" charset="2"/>
                  </a:rPr>
                  <a:t>Valor </a:t>
                </a:r>
                <a:r>
                  <a:rPr lang="es-CL" sz="2300" dirty="0" smtClean="0">
                    <a:ea typeface="Cambria Math"/>
                    <a:sym typeface="Wingdings" pitchFamily="2" charset="2"/>
                  </a:rPr>
                  <a:t>P= </a:t>
                </a:r>
                <a14:m>
                  <m:oMath xmlns:m="http://schemas.openxmlformats.org/officeDocument/2006/math">
                    <m:r>
                      <a:rPr lang="es-CL" sz="2000" i="1" smtClean="0">
                        <a:latin typeface="Cambria Math"/>
                        <a:ea typeface="Cambria Math"/>
                        <a:sym typeface="Wingdings" pitchFamily="2" charset="2"/>
                      </a:rPr>
                      <m:t>ℙ</m:t>
                    </m:r>
                    <m:d>
                      <m:dPr>
                        <m:begChr m:val="["/>
                        <m:endChr m:val="]"/>
                        <m:ctrlPr>
                          <a:rPr lang="es-CL" sz="2000" b="0" i="1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s-CL" sz="2000" i="1" smtClean="0">
                            <a:latin typeface="Cambria Math"/>
                          </a:rPr>
                          <m:t>𝑋</m:t>
                        </m:r>
                        <m:r>
                          <a:rPr lang="es-CL" sz="2000" i="1" smtClean="0">
                            <a:latin typeface="Cambria Math"/>
                            <a:ea typeface="Cambria Math"/>
                          </a:rPr>
                          <m:t>≥</m:t>
                        </m:r>
                        <m:r>
                          <a:rPr lang="es-CL" sz="2000" b="0" i="1" smtClean="0">
                            <a:latin typeface="Cambria Math"/>
                            <a:ea typeface="Cambria Math"/>
                          </a:rPr>
                          <m:t>𝑉𝑎𝑙𝑜𝑟</m:t>
                        </m:r>
                        <m:r>
                          <a:rPr lang="es-CL" sz="2000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s-CL" sz="2000" b="0" i="1" smtClean="0">
                            <a:latin typeface="Cambria Math"/>
                            <a:ea typeface="Cambria Math"/>
                          </a:rPr>
                          <m:t>𝑚𝑢𝑒𝑠𝑡𝑟𝑎𝑙</m:t>
                        </m:r>
                      </m:e>
                    </m:d>
                  </m:oMath>
                </a14:m>
                <a:r>
                  <a:rPr lang="es-CL" sz="2300" dirty="0" smtClean="0"/>
                  <a:t> </a:t>
                </a:r>
                <a:r>
                  <a:rPr lang="es-CL" sz="2300" dirty="0" smtClean="0"/>
                  <a:t>	</a:t>
                </a:r>
                <a:r>
                  <a:rPr lang="es-CL" sz="2300" dirty="0" smtClean="0">
                    <a:ea typeface="Cambria Math"/>
                    <a:sym typeface="Wingdings" pitchFamily="2" charset="2"/>
                  </a:rPr>
                  <a:t>Valor </a:t>
                </a:r>
                <a:r>
                  <a:rPr lang="es-CL" sz="2300" dirty="0">
                    <a:ea typeface="Cambria Math"/>
                    <a:sym typeface="Wingdings" pitchFamily="2" charset="2"/>
                  </a:rPr>
                  <a:t>P=</a:t>
                </a:r>
                <a14:m>
                  <m:oMath xmlns:m="http://schemas.openxmlformats.org/officeDocument/2006/math">
                    <m:r>
                      <a:rPr lang="es-CL" sz="2400" i="1">
                        <a:latin typeface="Cambria Math"/>
                        <a:ea typeface="Cambria Math"/>
                        <a:sym typeface="Wingdings" pitchFamily="2" charset="2"/>
                      </a:rPr>
                      <m:t>ℙ</m:t>
                    </m:r>
                    <m:d>
                      <m:dPr>
                        <m:begChr m:val="["/>
                        <m:endChr m:val="]"/>
                        <m:ctrlPr>
                          <a:rPr lang="es-CL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s-CL" sz="2400" b="0" i="1" smtClean="0">
                            <a:latin typeface="Cambria Math"/>
                          </a:rPr>
                          <m:t>𝑋</m:t>
                        </m:r>
                        <m:r>
                          <a:rPr lang="es-CL" sz="2400" b="0" i="1" smtClean="0">
                            <a:latin typeface="Cambria Math"/>
                            <a:ea typeface="Cambria Math"/>
                          </a:rPr>
                          <m:t>≤</m:t>
                        </m:r>
                        <m:r>
                          <a:rPr lang="es-CL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𝑉𝑎𝑙𝑜𝑟</m:t>
                        </m:r>
                        <m:r>
                          <a:rPr lang="es-CL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 </m:t>
                        </m:r>
                        <m:r>
                          <a:rPr lang="es-CL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𝑚𝑢𝑒𝑠𝑡𝑟𝑎𝑙</m:t>
                        </m:r>
                      </m:e>
                    </m:d>
                  </m:oMath>
                </a14:m>
                <a:endParaRPr lang="es-CL" sz="2300" dirty="0" smtClean="0">
                  <a:ea typeface="Cambria Math"/>
                  <a:sym typeface="Wingdings" pitchFamily="2" charset="2"/>
                </a:endParaRPr>
              </a:p>
              <a:p>
                <a:pPr marL="400050" lvl="1" indent="0" algn="ctr">
                  <a:buNone/>
                </a:pPr>
                <a:endParaRPr lang="es-CL" sz="2300" dirty="0">
                  <a:ea typeface="Cambria Math"/>
                  <a:sym typeface="Wingdings" pitchFamily="2" charset="2"/>
                </a:endParaRPr>
              </a:p>
              <a:p>
                <a:pPr marL="400050" lvl="1" indent="0" algn="ctr">
                  <a:buNone/>
                </a:pPr>
                <a:endParaRPr lang="es-CL" sz="2300" dirty="0" smtClean="0">
                  <a:ea typeface="Cambria Math"/>
                  <a:sym typeface="Wingdings" pitchFamily="2" charset="2"/>
                </a:endParaRPr>
              </a:p>
              <a:p>
                <a:pPr marL="4763" lvl="1" indent="0" algn="ctr">
                  <a:buNone/>
                </a:pPr>
                <a:endParaRPr lang="es-CL" sz="2400" dirty="0"/>
              </a:p>
            </p:txBody>
          </p:sp>
        </mc:Choice>
        <mc:Fallback>
          <p:sp>
            <p:nvSpPr>
              <p:cNvPr id="15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412776"/>
                <a:ext cx="9468544" cy="4824536"/>
              </a:xfrm>
              <a:blipFill rotWithShape="1">
                <a:blip r:embed="rId3"/>
                <a:stretch>
                  <a:fillRect t="-1138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1 Título"/>
          <p:cNvSpPr txBox="1">
            <a:spLocks/>
          </p:cNvSpPr>
          <p:nvPr/>
        </p:nvSpPr>
        <p:spPr>
          <a:xfrm>
            <a:off x="457200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dirty="0" smtClean="0">
                <a:solidFill>
                  <a:srgbClr val="C00000"/>
                </a:solidFill>
              </a:rPr>
              <a:t>Test Binomial para proporciones de una cola</a:t>
            </a:r>
          </a:p>
        </p:txBody>
      </p:sp>
      <p:sp>
        <p:nvSpPr>
          <p:cNvPr id="8" name="7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</a:t>
            </a:r>
            <a:r>
              <a:rPr lang="es-CL" sz="2800" b="1" dirty="0"/>
              <a:t>V</a:t>
            </a:r>
            <a:r>
              <a:rPr lang="es-CL" sz="2800" b="1" dirty="0" smtClean="0"/>
              <a:t>I. TEST BINOMIAL PARA PROPORCIONES</a:t>
            </a:r>
            <a:endParaRPr lang="es-CL" sz="2800" b="1" dirty="0"/>
          </a:p>
        </p:txBody>
      </p:sp>
    </p:spTree>
    <p:extLst>
      <p:ext uri="{BB962C8B-B14F-4D97-AF65-F5344CB8AC3E}">
        <p14:creationId xmlns:p14="http://schemas.microsoft.com/office/powerpoint/2010/main" val="156370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5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0" y="1412776"/>
                <a:ext cx="9468544" cy="4824536"/>
              </a:xfrm>
            </p:spPr>
            <p:txBody>
              <a:bodyPr numCol="1">
                <a:normAutofit/>
              </a:bodyPr>
              <a:lstStyle/>
              <a:p>
                <a:pPr marL="400050" lvl="1" indent="0" algn="just">
                  <a:buNone/>
                </a:pPr>
                <a:r>
                  <a:rPr lang="es-CL" dirty="0" smtClean="0"/>
                  <a:t>VALOR P</a:t>
                </a:r>
                <a:endParaRPr lang="es-CL" dirty="0"/>
              </a:p>
              <a:p>
                <a:pPr marL="400050" lvl="1" indent="0" algn="ctr">
                  <a:buNone/>
                </a:pPr>
                <a:r>
                  <a:rPr lang="es-CL" dirty="0" smtClean="0"/>
                  <a:t>H</a:t>
                </a:r>
                <a:r>
                  <a:rPr lang="es-CL" baseline="-25000" dirty="0" smtClean="0"/>
                  <a:t>0</a:t>
                </a:r>
                <a:r>
                  <a:rPr lang="es-CL" dirty="0"/>
                  <a:t>: </a:t>
                </a:r>
                <a14:m>
                  <m:oMath xmlns:m="http://schemas.openxmlformats.org/officeDocument/2006/math">
                    <m:r>
                      <a:rPr lang="es-CL" b="0" i="1" smtClean="0">
                        <a:latin typeface="Cambria Math"/>
                        <a:ea typeface="Cambria Math"/>
                      </a:rPr>
                      <m:t>𝑝</m:t>
                    </m:r>
                  </m:oMath>
                </a14:m>
                <a:r>
                  <a:rPr lang="es-CL" dirty="0" smtClean="0"/>
                  <a:t>=50%</a:t>
                </a:r>
                <a:r>
                  <a:rPr lang="es-CL" dirty="0"/>
                  <a:t>	</a:t>
                </a:r>
              </a:p>
              <a:p>
                <a:pPr marL="400050" lvl="1" indent="0" algn="ctr">
                  <a:buNone/>
                </a:pPr>
                <a:r>
                  <a:rPr lang="es-CL" dirty="0"/>
                  <a:t>H</a:t>
                </a:r>
                <a:r>
                  <a:rPr lang="es-CL" baseline="-25000" dirty="0"/>
                  <a:t>1</a:t>
                </a:r>
                <a:r>
                  <a:rPr lang="es-CL" dirty="0"/>
                  <a:t>: </a:t>
                </a:r>
                <a14:m>
                  <m:oMath xmlns:m="http://schemas.openxmlformats.org/officeDocument/2006/math">
                    <m:r>
                      <a:rPr lang="es-CL" b="0" i="1" smtClean="0">
                        <a:latin typeface="Cambria Math"/>
                        <a:ea typeface="Cambria Math"/>
                      </a:rPr>
                      <m:t>𝑝</m:t>
                    </m:r>
                    <m:r>
                      <a:rPr lang="es-CL" i="1" smtClean="0">
                        <a:latin typeface="Cambria Math"/>
                        <a:ea typeface="Cambria Math"/>
                      </a:rPr>
                      <m:t>&gt;</m:t>
                    </m:r>
                  </m:oMath>
                </a14:m>
                <a:r>
                  <a:rPr lang="es-CL" dirty="0" smtClean="0"/>
                  <a:t>50%</a:t>
                </a:r>
                <a:r>
                  <a:rPr lang="es-CL" dirty="0"/>
                  <a:t>	 </a:t>
                </a:r>
                <a:r>
                  <a:rPr lang="es-CL" dirty="0" smtClean="0"/>
                  <a:t>	H</a:t>
                </a:r>
                <a:r>
                  <a:rPr lang="es-CL" baseline="-25000" dirty="0" smtClean="0"/>
                  <a:t>1</a:t>
                </a:r>
                <a:r>
                  <a:rPr lang="es-CL" dirty="0"/>
                  <a:t>: </a:t>
                </a:r>
                <a14:m>
                  <m:oMath xmlns:m="http://schemas.openxmlformats.org/officeDocument/2006/math">
                    <m:r>
                      <a:rPr lang="es-CL" b="0" i="1" smtClean="0">
                        <a:latin typeface="Cambria Math"/>
                        <a:ea typeface="Cambria Math"/>
                      </a:rPr>
                      <m:t>𝑝</m:t>
                    </m:r>
                    <m:r>
                      <a:rPr lang="es-CL" b="0" i="1" smtClean="0">
                        <a:latin typeface="Cambria Math"/>
                        <a:ea typeface="Cambria Math"/>
                      </a:rPr>
                      <m:t>&lt;</m:t>
                    </m:r>
                  </m:oMath>
                </a14:m>
                <a:r>
                  <a:rPr lang="es-CL" dirty="0" smtClean="0"/>
                  <a:t>50%</a:t>
                </a:r>
              </a:p>
              <a:p>
                <a:pPr marL="4763" lvl="1" indent="0" algn="ctr">
                  <a:buNone/>
                </a:pPr>
                <a:r>
                  <a:rPr lang="es-CL" sz="2300" dirty="0" smtClean="0">
                    <a:ea typeface="Cambria Math"/>
                    <a:sym typeface="Wingdings" pitchFamily="2" charset="2"/>
                  </a:rPr>
                  <a:t>Valor P= </a:t>
                </a:r>
                <a14:m>
                  <m:oMath xmlns:m="http://schemas.openxmlformats.org/officeDocument/2006/math">
                    <m:r>
                      <a:rPr lang="es-CL" sz="2000" i="1" smtClean="0">
                        <a:latin typeface="Cambria Math"/>
                        <a:ea typeface="Cambria Math"/>
                        <a:sym typeface="Wingdings" pitchFamily="2" charset="2"/>
                      </a:rPr>
                      <m:t>ℙ</m:t>
                    </m:r>
                    <m:d>
                      <m:dPr>
                        <m:begChr m:val="["/>
                        <m:endChr m:val="]"/>
                        <m:ctrlPr>
                          <a:rPr lang="es-CL" sz="2000" b="0" i="1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s-CL" sz="2000" i="1" smtClean="0">
                            <a:latin typeface="Cambria Math"/>
                          </a:rPr>
                          <m:t>𝑋</m:t>
                        </m:r>
                        <m:r>
                          <a:rPr lang="es-CL" sz="2000" i="1" smtClean="0">
                            <a:latin typeface="Cambria Math"/>
                            <a:ea typeface="Cambria Math"/>
                          </a:rPr>
                          <m:t>≥</m:t>
                        </m:r>
                        <m:r>
                          <a:rPr lang="es-CL" sz="2000" b="0" i="1" smtClean="0">
                            <a:latin typeface="Cambria Math"/>
                            <a:ea typeface="Cambria Math"/>
                          </a:rPr>
                          <m:t>𝑉𝑎𝑙𝑜𝑟</m:t>
                        </m:r>
                        <m:r>
                          <a:rPr lang="es-CL" sz="2000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s-CL" sz="2000" b="0" i="1" smtClean="0">
                            <a:latin typeface="Cambria Math"/>
                            <a:ea typeface="Cambria Math"/>
                          </a:rPr>
                          <m:t>𝑚𝑢𝑒𝑠𝑡𝑟𝑎𝑙</m:t>
                        </m:r>
                      </m:e>
                    </m:d>
                  </m:oMath>
                </a14:m>
                <a:r>
                  <a:rPr lang="es-CL" sz="2300" dirty="0" smtClean="0"/>
                  <a:t> </a:t>
                </a:r>
                <a:r>
                  <a:rPr lang="es-CL" sz="2300" dirty="0" smtClean="0">
                    <a:ea typeface="Cambria Math"/>
                    <a:sym typeface="Wingdings" pitchFamily="2" charset="2"/>
                  </a:rPr>
                  <a:t>Valor </a:t>
                </a:r>
                <a:r>
                  <a:rPr lang="es-CL" sz="2300" dirty="0">
                    <a:ea typeface="Cambria Math"/>
                    <a:sym typeface="Wingdings" pitchFamily="2" charset="2"/>
                  </a:rPr>
                  <a:t>P=</a:t>
                </a:r>
                <a14:m>
                  <m:oMath xmlns:m="http://schemas.openxmlformats.org/officeDocument/2006/math">
                    <m:r>
                      <a:rPr lang="es-CL" sz="2400" i="1">
                        <a:latin typeface="Cambria Math"/>
                        <a:ea typeface="Cambria Math"/>
                        <a:sym typeface="Wingdings" pitchFamily="2" charset="2"/>
                      </a:rPr>
                      <m:t>ℙ</m:t>
                    </m:r>
                    <m:d>
                      <m:dPr>
                        <m:begChr m:val="["/>
                        <m:endChr m:val="]"/>
                        <m:ctrlPr>
                          <a:rPr lang="es-CL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s-CL" sz="2400" b="0" i="1" smtClean="0">
                            <a:latin typeface="Cambria Math"/>
                          </a:rPr>
                          <m:t>𝑋</m:t>
                        </m:r>
                        <m:r>
                          <a:rPr lang="es-CL" sz="2400" b="0" i="1" smtClean="0">
                            <a:latin typeface="Cambria Math"/>
                            <a:ea typeface="Cambria Math"/>
                          </a:rPr>
                          <m:t>≤</m:t>
                        </m:r>
                        <m:r>
                          <a:rPr lang="es-CL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𝑉𝑎𝑙𝑜𝑟</m:t>
                        </m:r>
                        <m:r>
                          <a:rPr lang="es-CL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 </m:t>
                        </m:r>
                        <m:r>
                          <a:rPr lang="es-CL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𝑚𝑢𝑒𝑠𝑡𝑟𝑎𝑙</m:t>
                        </m:r>
                      </m:e>
                    </m:d>
                  </m:oMath>
                </a14:m>
                <a:endParaRPr lang="es-CL" sz="2300" dirty="0" smtClean="0">
                  <a:ea typeface="Cambria Math"/>
                  <a:sym typeface="Wingdings" pitchFamily="2" charset="2"/>
                </a:endParaRPr>
              </a:p>
              <a:p>
                <a:pPr marL="4763" lvl="1" indent="0" algn="ctr">
                  <a:buNone/>
                </a:pPr>
                <a:r>
                  <a:rPr lang="es-CL" sz="2300" dirty="0">
                    <a:ea typeface="Cambria Math"/>
                    <a:sym typeface="Wingdings" pitchFamily="2" charset="2"/>
                  </a:rPr>
                  <a:t>Valor P= </a:t>
                </a:r>
                <a14:m>
                  <m:oMath xmlns:m="http://schemas.openxmlformats.org/officeDocument/2006/math">
                    <m:r>
                      <a:rPr lang="es-CL" sz="2400" i="1" smtClean="0">
                        <a:latin typeface="Cambria Math"/>
                        <a:ea typeface="Cambria Math"/>
                        <a:sym typeface="Wingdings" pitchFamily="2" charset="2"/>
                      </a:rPr>
                      <m:t>𝑃</m:t>
                    </m:r>
                    <m:d>
                      <m:dPr>
                        <m:ctrlPr>
                          <a:rPr lang="es-CL" sz="2400" b="0" i="1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s-CL" sz="2400" b="0" i="1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  <m:t>9</m:t>
                        </m:r>
                      </m:e>
                    </m:d>
                    <m:r>
                      <a:rPr lang="es-CL" sz="2400" b="0" i="1" smtClean="0">
                        <a:latin typeface="Cambria Math"/>
                        <a:ea typeface="Cambria Math"/>
                        <a:sym typeface="Wingdings" pitchFamily="2" charset="2"/>
                      </a:rPr>
                      <m:t>+</m:t>
                    </m:r>
                    <m:r>
                      <a:rPr lang="es-CL" sz="2400" b="0" i="1" smtClean="0">
                        <a:latin typeface="Cambria Math"/>
                        <a:ea typeface="Cambria Math"/>
                        <a:sym typeface="Wingdings" pitchFamily="2" charset="2"/>
                      </a:rPr>
                      <m:t>𝑃</m:t>
                    </m:r>
                    <m:d>
                      <m:dPr>
                        <m:ctrlPr>
                          <a:rPr lang="es-CL" sz="2400" b="0" i="1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s-CL" sz="2400" b="0" i="1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  <m:t>10</m:t>
                        </m:r>
                      </m:e>
                    </m:d>
                  </m:oMath>
                </a14:m>
                <a:r>
                  <a:rPr lang="es-CL" sz="2300" dirty="0"/>
                  <a:t> </a:t>
                </a:r>
                <a:r>
                  <a:rPr lang="es-CL" sz="2300" dirty="0" smtClean="0"/>
                  <a:t>	</a:t>
                </a:r>
                <a:r>
                  <a:rPr lang="es-CL" sz="2300" dirty="0" smtClean="0">
                    <a:ea typeface="Cambria Math"/>
                    <a:sym typeface="Wingdings" pitchFamily="2" charset="2"/>
                  </a:rPr>
                  <a:t>Valor </a:t>
                </a:r>
                <a:r>
                  <a:rPr lang="es-CL" sz="2300" dirty="0">
                    <a:ea typeface="Cambria Math"/>
                    <a:sym typeface="Wingdings" pitchFamily="2" charset="2"/>
                  </a:rPr>
                  <a:t>P=</a:t>
                </a:r>
                <a14:m>
                  <m:oMath xmlns:m="http://schemas.openxmlformats.org/officeDocument/2006/math">
                    <m:r>
                      <a:rPr lang="es-CL" sz="2300" i="1" smtClean="0">
                        <a:latin typeface="Cambria Math"/>
                        <a:ea typeface="Cambria Math"/>
                        <a:sym typeface="Wingdings" pitchFamily="2" charset="2"/>
                      </a:rPr>
                      <m:t>𝑃</m:t>
                    </m:r>
                    <m:d>
                      <m:dPr>
                        <m:ctrlPr>
                          <a:rPr lang="es-CL" sz="2300" b="0" i="1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s-CL" sz="2300" b="0" i="1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  <m:t>0</m:t>
                        </m:r>
                      </m:e>
                    </m:d>
                    <m:r>
                      <a:rPr lang="es-CL" sz="2300" b="0" i="1" smtClean="0">
                        <a:latin typeface="Cambria Math"/>
                        <a:ea typeface="Cambria Math"/>
                        <a:sym typeface="Wingdings" pitchFamily="2" charset="2"/>
                      </a:rPr>
                      <m:t>+…+</m:t>
                    </m:r>
                    <m:r>
                      <a:rPr lang="es-CL" sz="2300" b="0" i="1" smtClean="0">
                        <a:latin typeface="Cambria Math"/>
                        <a:ea typeface="Cambria Math"/>
                        <a:sym typeface="Wingdings" pitchFamily="2" charset="2"/>
                      </a:rPr>
                      <m:t>𝑃</m:t>
                    </m:r>
                    <m:r>
                      <a:rPr lang="es-CL" sz="2300" b="0" i="1" smtClean="0">
                        <a:latin typeface="Cambria Math"/>
                        <a:ea typeface="Cambria Math"/>
                        <a:sym typeface="Wingdings" pitchFamily="2" charset="2"/>
                      </a:rPr>
                      <m:t>(9)</m:t>
                    </m:r>
                  </m:oMath>
                </a14:m>
                <a:endParaRPr lang="es-CL" sz="2300" dirty="0" smtClean="0"/>
              </a:p>
              <a:p>
                <a:pPr marL="4763" lvl="1" indent="0" algn="ctr">
                  <a:buNone/>
                </a:pPr>
                <a:r>
                  <a:rPr lang="es-CL" sz="2400" dirty="0" smtClean="0">
                    <a:ea typeface="Cambria Math"/>
                    <a:sym typeface="Wingdings" pitchFamily="2" charset="2"/>
                  </a:rPr>
                  <a:t>Valor P=0,001+0,01=0,011		Valor P=0,999</a:t>
                </a:r>
                <a:endParaRPr lang="es-CL" sz="2300" dirty="0">
                  <a:sym typeface="Wingdings" pitchFamily="2" charset="2"/>
                </a:endParaRPr>
              </a:p>
              <a:p>
                <a:pPr marL="4763" lvl="1" indent="0" algn="ctr">
                  <a:buNone/>
                </a:pPr>
                <a:r>
                  <a:rPr lang="es-CL" sz="2300" dirty="0" smtClean="0">
                    <a:sym typeface="Wingdings" pitchFamily="2" charset="2"/>
                  </a:rPr>
                  <a:t>		Se Rechaza </a:t>
                </a:r>
                <a:r>
                  <a:rPr lang="es-CL" sz="2400" dirty="0" smtClean="0"/>
                  <a:t>H</a:t>
                </a:r>
                <a:r>
                  <a:rPr lang="es-CL" sz="2400" baseline="-25000" dirty="0" smtClean="0"/>
                  <a:t>0 	        </a:t>
                </a:r>
                <a:r>
                  <a:rPr lang="es-CL" sz="2400" dirty="0" smtClean="0">
                    <a:sym typeface="Wingdings" pitchFamily="2" charset="2"/>
                  </a:rPr>
                  <a:t>No se </a:t>
                </a:r>
                <a:r>
                  <a:rPr lang="es-CL" sz="2400" dirty="0">
                    <a:sym typeface="Wingdings" pitchFamily="2" charset="2"/>
                  </a:rPr>
                  <a:t>Rechaza </a:t>
                </a:r>
                <a:r>
                  <a:rPr lang="es-CL" sz="2400" dirty="0"/>
                  <a:t>H</a:t>
                </a:r>
                <a:r>
                  <a:rPr lang="es-CL" sz="2400" baseline="-25000" dirty="0"/>
                  <a:t>0</a:t>
                </a:r>
                <a:endParaRPr lang="es-CL" sz="2400" dirty="0"/>
              </a:p>
              <a:p>
                <a:pPr marL="4763" lvl="1" indent="0" algn="ctr">
                  <a:buNone/>
                </a:pPr>
                <a:endParaRPr lang="es-CL" sz="2400" dirty="0"/>
              </a:p>
            </p:txBody>
          </p:sp>
        </mc:Choice>
        <mc:Fallback>
          <p:sp>
            <p:nvSpPr>
              <p:cNvPr id="15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412776"/>
                <a:ext cx="9468544" cy="4824536"/>
              </a:xfrm>
              <a:blipFill rotWithShape="1">
                <a:blip r:embed="rId3"/>
                <a:stretch>
                  <a:fillRect t="-1138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1 Título"/>
          <p:cNvSpPr txBox="1">
            <a:spLocks/>
          </p:cNvSpPr>
          <p:nvPr/>
        </p:nvSpPr>
        <p:spPr>
          <a:xfrm>
            <a:off x="457200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dirty="0" smtClean="0">
                <a:solidFill>
                  <a:srgbClr val="C00000"/>
                </a:solidFill>
              </a:rPr>
              <a:t>Test Binomial para proporciones de una cola</a:t>
            </a:r>
          </a:p>
        </p:txBody>
      </p:sp>
      <p:sp>
        <p:nvSpPr>
          <p:cNvPr id="8" name="7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</a:t>
            </a:r>
            <a:r>
              <a:rPr lang="es-CL" sz="2800" b="1" dirty="0"/>
              <a:t>V</a:t>
            </a:r>
            <a:r>
              <a:rPr lang="es-CL" sz="2800" b="1" dirty="0" smtClean="0"/>
              <a:t>I. TEST BINOMIAL PARA PROPORCIONES</a:t>
            </a:r>
            <a:endParaRPr lang="es-CL" sz="2800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0" t="72082" r="71667" b="15100"/>
          <a:stretch/>
        </p:blipFill>
        <p:spPr bwMode="auto">
          <a:xfrm>
            <a:off x="-252536" y="4278246"/>
            <a:ext cx="3339622" cy="2579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378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2 Marcador de contenido"/>
          <p:cNvSpPr>
            <a:spLocks noGrp="1"/>
          </p:cNvSpPr>
          <p:nvPr>
            <p:ph idx="1"/>
          </p:nvPr>
        </p:nvSpPr>
        <p:spPr>
          <a:xfrm>
            <a:off x="-2072" y="332656"/>
            <a:ext cx="9146071" cy="6525344"/>
          </a:xfrm>
        </p:spPr>
        <p:txBody>
          <a:bodyPr numCol="1">
            <a:normAutofit fontScale="92500" lnSpcReduction="20000"/>
          </a:bodyPr>
          <a:lstStyle/>
          <a:p>
            <a:pPr marL="4763" lvl="1" indent="0" algn="just">
              <a:buNone/>
            </a:pPr>
            <a:r>
              <a:rPr lang="es-CL" dirty="0" smtClean="0"/>
              <a:t>Considere una muestra probabilística de chilenos con los siguientes datos:</a:t>
            </a:r>
          </a:p>
          <a:p>
            <a:pPr marL="4763" lvl="1" indent="0" algn="just">
              <a:buNone/>
            </a:pPr>
            <a:endParaRPr lang="es-CL" dirty="0" smtClean="0"/>
          </a:p>
          <a:p>
            <a:pPr marL="4763" lvl="1" indent="0" algn="just">
              <a:buNone/>
            </a:pPr>
            <a:endParaRPr lang="es-CL" dirty="0"/>
          </a:p>
          <a:p>
            <a:pPr marL="4763" lvl="1" indent="0" algn="just">
              <a:buNone/>
            </a:pPr>
            <a:endParaRPr lang="es-CL" dirty="0" smtClean="0"/>
          </a:p>
          <a:p>
            <a:pPr marL="4763" lvl="1" indent="0" algn="just">
              <a:buNone/>
            </a:pPr>
            <a:endParaRPr lang="es-CL" sz="1400" dirty="0" smtClean="0"/>
          </a:p>
          <a:p>
            <a:pPr marL="4763" lvl="1" indent="0" algn="just">
              <a:buNone/>
            </a:pPr>
            <a:endParaRPr lang="es-CL" sz="1400" dirty="0" smtClean="0"/>
          </a:p>
          <a:p>
            <a:pPr marL="4763" lvl="1" indent="0" algn="just">
              <a:buNone/>
            </a:pPr>
            <a:r>
              <a:rPr lang="es-CL" dirty="0" smtClean="0"/>
              <a:t>Realice test de hipótesis para probar las siguientes hipótesis con 1% de significancia: defina las hipótesis nula y alternativa, indique qué test utilizará y porqué, refiérase al cumplimiento de los supuestos del test, determine el estadístico del test y la distribución nula, estime el estadístico y el valor P, interprete estadística y sociológicamente sus resultados</a:t>
            </a:r>
            <a:r>
              <a:rPr lang="es-CL" dirty="0" smtClean="0"/>
              <a:t>. Suponga que el número de hogares distribuye normal.</a:t>
            </a:r>
            <a:endParaRPr lang="es-CL" dirty="0" smtClean="0"/>
          </a:p>
          <a:p>
            <a:pPr marL="519113" lvl="1" indent="-514350" algn="just">
              <a:buAutoNum type="arabicPeriod"/>
            </a:pPr>
            <a:r>
              <a:rPr lang="es-CL" dirty="0" smtClean="0"/>
              <a:t>La minoría de chilenos viven hacinados.</a:t>
            </a:r>
          </a:p>
          <a:p>
            <a:pPr marL="519113" lvl="1" indent="-514350" algn="just">
              <a:buAutoNum type="arabicPeriod"/>
            </a:pPr>
            <a:r>
              <a:rPr lang="es-CL" dirty="0" smtClean="0"/>
              <a:t>Los chilenos viven en hogares de 3 miembros promedio.</a:t>
            </a:r>
          </a:p>
          <a:p>
            <a:pPr marL="519113" lvl="1" indent="-514350" algn="just">
              <a:buAutoNum type="arabicPeriod"/>
            </a:pPr>
            <a:r>
              <a:rPr lang="es-CL" dirty="0" smtClean="0"/>
              <a:t>Los chilenos viven en hogares de más de 5 miembros promedio.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EJERCICIOS</a:t>
            </a:r>
            <a:endParaRPr lang="es-CL" sz="2800" b="1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2239726"/>
              </p:ext>
            </p:extLst>
          </p:nvPr>
        </p:nvGraphicFramePr>
        <p:xfrm>
          <a:off x="2843808" y="836712"/>
          <a:ext cx="6096000" cy="1889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84576"/>
                <a:gridCol w="911424"/>
              </a:tblGrid>
              <a:tr h="370840">
                <a:tc>
                  <a:txBody>
                    <a:bodyPr/>
                    <a:lstStyle/>
                    <a:p>
                      <a:r>
                        <a:rPr lang="es-CL" sz="2000" dirty="0" smtClean="0"/>
                        <a:t>n</a:t>
                      </a:r>
                      <a:endParaRPr lang="es-C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000" dirty="0" smtClean="0"/>
                        <a:t>10</a:t>
                      </a:r>
                      <a:endParaRPr lang="es-CL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2000" dirty="0" smtClean="0"/>
                        <a:t>Promedio de tamaño del hogar (n° personas)</a:t>
                      </a:r>
                      <a:endParaRPr lang="es-C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000" dirty="0" smtClean="0"/>
                        <a:t>4</a:t>
                      </a:r>
                      <a:endParaRPr lang="es-CL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2000" dirty="0" smtClean="0"/>
                        <a:t>Desviación</a:t>
                      </a:r>
                      <a:r>
                        <a:rPr lang="es-CL" sz="2000" baseline="0" dirty="0" smtClean="0"/>
                        <a:t> estándar de tamaño del hogar</a:t>
                      </a:r>
                      <a:endParaRPr lang="es-C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000" dirty="0" smtClean="0"/>
                        <a:t>1.3</a:t>
                      </a:r>
                      <a:endParaRPr lang="es-CL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2000" dirty="0" smtClean="0"/>
                        <a:t>Proporción de personas que viven en</a:t>
                      </a:r>
                      <a:r>
                        <a:rPr lang="es-CL" sz="2000" baseline="0" dirty="0" smtClean="0"/>
                        <a:t> condiciones de hacinamiento</a:t>
                      </a:r>
                      <a:endParaRPr lang="es-C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000" dirty="0" smtClean="0"/>
                        <a:t>20%</a:t>
                      </a:r>
                      <a:endParaRPr lang="es-CL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415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0" t="72082" r="71667" b="15100"/>
          <a:stretch/>
        </p:blipFill>
        <p:spPr bwMode="auto">
          <a:xfrm>
            <a:off x="-642" y="346140"/>
            <a:ext cx="3339622" cy="2579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3" t="10390" r="39003" b="71759"/>
          <a:stretch/>
        </p:blipFill>
        <p:spPr bwMode="auto">
          <a:xfrm>
            <a:off x="0" y="3715675"/>
            <a:ext cx="8686800" cy="314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1" t="18440" r="40095" b="59773"/>
          <a:stretch/>
        </p:blipFill>
        <p:spPr bwMode="auto">
          <a:xfrm>
            <a:off x="3338980" y="-89710"/>
            <a:ext cx="8446169" cy="3835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088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16119" y="980728"/>
            <a:ext cx="8229600" cy="432048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chemeClr val="accent1"/>
                </a:solidFill>
              </a:rPr>
              <a:t>0. Verificar Supuestos</a:t>
            </a:r>
            <a:br>
              <a:rPr lang="es-ES" sz="3600" b="1" dirty="0" smtClean="0">
                <a:solidFill>
                  <a:schemeClr val="accent1"/>
                </a:solidFill>
              </a:rPr>
            </a:br>
            <a:r>
              <a:rPr lang="es-ES" sz="3600" b="1" dirty="0" smtClean="0">
                <a:solidFill>
                  <a:schemeClr val="accent1"/>
                </a:solidFill>
              </a:rPr>
              <a:t>1. Definir Hipótesis</a:t>
            </a:r>
            <a:br>
              <a:rPr lang="es-ES" sz="3600" b="1" dirty="0" smtClean="0">
                <a:solidFill>
                  <a:schemeClr val="accent1"/>
                </a:solidFill>
              </a:rPr>
            </a:br>
            <a:r>
              <a:rPr lang="es-ES" sz="3600" b="1" dirty="0" smtClean="0">
                <a:solidFill>
                  <a:srgbClr val="C00000"/>
                </a:solidFill>
              </a:rPr>
              <a:t>2. Definir significancia</a:t>
            </a:r>
            <a:br>
              <a:rPr lang="es-ES" sz="3600" b="1" dirty="0" smtClean="0">
                <a:solidFill>
                  <a:srgbClr val="C00000"/>
                </a:solidFill>
              </a:rPr>
            </a:br>
            <a:r>
              <a:rPr lang="es-ES" sz="3600" b="1" dirty="0">
                <a:solidFill>
                  <a:schemeClr val="accent1"/>
                </a:solidFill>
              </a:rPr>
              <a:t>3. Determinar el estadístico del </a:t>
            </a:r>
            <a:r>
              <a:rPr lang="es-ES" sz="3600" b="1" dirty="0" smtClean="0">
                <a:solidFill>
                  <a:schemeClr val="accent1"/>
                </a:solidFill>
              </a:rPr>
              <a:t>Test</a:t>
            </a:r>
            <a:br>
              <a:rPr lang="es-ES" sz="3600" b="1" dirty="0" smtClean="0">
                <a:solidFill>
                  <a:schemeClr val="accent1"/>
                </a:solidFill>
              </a:rPr>
            </a:br>
            <a:r>
              <a:rPr lang="es-ES" sz="3600" b="1" dirty="0">
                <a:solidFill>
                  <a:schemeClr val="accent1"/>
                </a:solidFill>
              </a:rPr>
              <a:t>4. Identificar la distribución nula</a:t>
            </a:r>
            <a:br>
              <a:rPr lang="es-ES" sz="3600" b="1" dirty="0">
                <a:solidFill>
                  <a:schemeClr val="accent1"/>
                </a:solidFill>
              </a:rPr>
            </a:br>
            <a:r>
              <a:rPr lang="es-ES" sz="3600" b="1" dirty="0">
                <a:solidFill>
                  <a:schemeClr val="accent1"/>
                </a:solidFill>
              </a:rPr>
              <a:t>5. Rechazamos o No rechazamos H</a:t>
            </a:r>
            <a:r>
              <a:rPr lang="es-ES" sz="3600" b="1" baseline="-25000" dirty="0">
                <a:solidFill>
                  <a:schemeClr val="accent1"/>
                </a:solidFill>
              </a:rPr>
              <a:t>0</a:t>
            </a:r>
            <a:r>
              <a:rPr lang="es-ES" sz="3600" b="1" baseline="-25000" dirty="0">
                <a:solidFill>
                  <a:srgbClr val="C00000"/>
                </a:solidFill>
              </a:rPr>
              <a:t/>
            </a:r>
            <a:br>
              <a:rPr lang="es-ES" sz="3600" b="1" baseline="-25000" dirty="0">
                <a:solidFill>
                  <a:srgbClr val="C00000"/>
                </a:solidFill>
              </a:rPr>
            </a:br>
            <a:endParaRPr lang="es-ES" sz="3600" b="1" dirty="0" smtClean="0">
              <a:solidFill>
                <a:srgbClr val="C00000"/>
              </a:solidFill>
            </a:endParaRPr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-141081" y="2180456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I. TEST DE HIPÓTESIS PARA UNA POBLACIÓN</a:t>
            </a:r>
            <a:endParaRPr lang="es-CL" sz="2800" b="1" dirty="0"/>
          </a:p>
        </p:txBody>
      </p:sp>
      <p:sp>
        <p:nvSpPr>
          <p:cNvPr id="6" name="5 Rectángulo"/>
          <p:cNvSpPr/>
          <p:nvPr/>
        </p:nvSpPr>
        <p:spPr>
          <a:xfrm>
            <a:off x="4744465" y="6109722"/>
            <a:ext cx="43204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11 Rectángulo"/>
          <p:cNvSpPr/>
          <p:nvPr/>
        </p:nvSpPr>
        <p:spPr>
          <a:xfrm>
            <a:off x="3851920" y="6237312"/>
            <a:ext cx="43204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886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2 Marcador de contenido"/>
          <p:cNvSpPr>
            <a:spLocks noGrp="1"/>
          </p:cNvSpPr>
          <p:nvPr>
            <p:ph idx="1"/>
          </p:nvPr>
        </p:nvSpPr>
        <p:spPr>
          <a:xfrm>
            <a:off x="-2072" y="332656"/>
            <a:ext cx="9146071" cy="6525344"/>
          </a:xfrm>
        </p:spPr>
        <p:txBody>
          <a:bodyPr numCol="1">
            <a:normAutofit fontScale="92500"/>
          </a:bodyPr>
          <a:lstStyle/>
          <a:p>
            <a:pPr marL="4763" lvl="1" indent="0" algn="just">
              <a:buNone/>
            </a:pPr>
            <a:r>
              <a:rPr lang="es-CL" dirty="0" smtClean="0"/>
              <a:t>Indique para las siguientes situaciones que test de hipótesis recomendaría y por qué.</a:t>
            </a:r>
          </a:p>
          <a:p>
            <a:pPr marL="4763" lvl="1" indent="0" algn="just">
              <a:buNone/>
            </a:pPr>
            <a:r>
              <a:rPr lang="es-CL" dirty="0" smtClean="0"/>
              <a:t>4. Un grupo de investigadores </a:t>
            </a:r>
            <a:r>
              <a:rPr lang="es-CL" dirty="0"/>
              <a:t>r</a:t>
            </a:r>
            <a:r>
              <a:rPr lang="es-CL" dirty="0" smtClean="0"/>
              <a:t>ealizó una encuesta con una muestra probabilística a </a:t>
            </a:r>
            <a:r>
              <a:rPr lang="es-CL" dirty="0" smtClean="0"/>
              <a:t>20 </a:t>
            </a:r>
            <a:r>
              <a:rPr lang="es-CL" dirty="0" smtClean="0"/>
              <a:t>chilenos para estimar la pobreza, y quieren probar la hipótesis de que la pobreza es inferior al 10%.</a:t>
            </a:r>
          </a:p>
          <a:p>
            <a:pPr marL="4763" lvl="1" indent="0" algn="just">
              <a:buNone/>
            </a:pPr>
            <a:r>
              <a:rPr lang="es-CL" dirty="0" smtClean="0"/>
              <a:t>5. Un investigador realizó una encuesta a 30 mujeres embarazadas, preguntándoles si, tras tomarse una ecografía, el médico les preguntó si quería saber si su hijo tenía alguna malformación. Quiere probar la hipótesis de que a la minoría de las mujeres no se les realiza esta pregunta, pero la variable no distribuye normal.</a:t>
            </a:r>
          </a:p>
          <a:p>
            <a:pPr marL="4763" lvl="1" indent="0" algn="just">
              <a:buNone/>
            </a:pPr>
            <a:r>
              <a:rPr lang="es-CL" dirty="0" smtClean="0"/>
              <a:t>6. </a:t>
            </a:r>
            <a:r>
              <a:rPr lang="es-CL" dirty="0"/>
              <a:t>Un investigador realizó una encuesta a 30 </a:t>
            </a:r>
            <a:r>
              <a:rPr lang="es-CL" dirty="0" smtClean="0"/>
              <a:t>estudiantes de JGM sobre la cantidad de litros de cerveza consumidos durante la fiesta </a:t>
            </a:r>
            <a:r>
              <a:rPr lang="es-CL" dirty="0" err="1" smtClean="0"/>
              <a:t>mechona</a:t>
            </a:r>
            <a:r>
              <a:rPr lang="es-CL" dirty="0" smtClean="0"/>
              <a:t>. </a:t>
            </a:r>
            <a:r>
              <a:rPr lang="es-CL" dirty="0"/>
              <a:t>Quiere probar la hipótesis de que </a:t>
            </a:r>
            <a:r>
              <a:rPr lang="es-CL" dirty="0" smtClean="0"/>
              <a:t>el consumo promedio es superior a 1 litro, </a:t>
            </a:r>
            <a:r>
              <a:rPr lang="es-CL" dirty="0" smtClean="0"/>
              <a:t>sabiendo que </a:t>
            </a:r>
            <a:r>
              <a:rPr lang="es-CL" dirty="0"/>
              <a:t>la variable </a:t>
            </a:r>
            <a:r>
              <a:rPr lang="es-CL" dirty="0" smtClean="0"/>
              <a:t>distribuye </a:t>
            </a:r>
            <a:r>
              <a:rPr lang="es-CL" dirty="0"/>
              <a:t>normal.</a:t>
            </a:r>
          </a:p>
          <a:p>
            <a:pPr marL="4763" lvl="1" indent="0" algn="just">
              <a:buNone/>
            </a:pPr>
            <a:endParaRPr lang="es-CL" dirty="0" smtClean="0"/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PREGUNTAS</a:t>
            </a:r>
            <a:endParaRPr lang="es-CL" sz="2800" b="1" dirty="0"/>
          </a:p>
        </p:txBody>
      </p:sp>
    </p:spTree>
    <p:extLst>
      <p:ext uri="{BB962C8B-B14F-4D97-AF65-F5344CB8AC3E}">
        <p14:creationId xmlns:p14="http://schemas.microsoft.com/office/powerpoint/2010/main" val="115240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2 Marcador de contenido"/>
          <p:cNvSpPr txBox="1">
            <a:spLocks/>
          </p:cNvSpPr>
          <p:nvPr/>
        </p:nvSpPr>
        <p:spPr>
          <a:xfrm>
            <a:off x="467544" y="1484784"/>
            <a:ext cx="7992888" cy="5040560"/>
          </a:xfrm>
          <a:prstGeom prst="rect">
            <a:avLst/>
          </a:prstGeom>
        </p:spPr>
        <p:txBody>
          <a:bodyPr vert="horz" lIns="91440" tIns="45720" rIns="91440" bIns="45720" numCol="1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1550" lvl="1" indent="-571500" algn="just">
              <a:buFont typeface="+mj-lt"/>
              <a:buAutoNum type="romanUcPeriod"/>
            </a:pPr>
            <a:r>
              <a:rPr lang="es-CL" b="1" dirty="0" smtClean="0">
                <a:solidFill>
                  <a:schemeClr val="accent1"/>
                </a:solidFill>
              </a:rPr>
              <a:t>Test de hipótesis para una población</a:t>
            </a:r>
          </a:p>
          <a:p>
            <a:pPr marL="971550" lvl="1" indent="-571500" algn="just">
              <a:buFont typeface="+mj-lt"/>
              <a:buAutoNum type="romanUcPeriod"/>
            </a:pPr>
            <a:r>
              <a:rPr lang="es-CL" dirty="0" smtClean="0"/>
              <a:t>Test Z para medias: Estadísticos, supuestos y distribución nula.</a:t>
            </a:r>
          </a:p>
          <a:p>
            <a:pPr marL="971550" lvl="1" indent="-571500" algn="just">
              <a:buFont typeface="+mj-lt"/>
              <a:buAutoNum type="romanUcPeriod"/>
            </a:pPr>
            <a:r>
              <a:rPr lang="es-CL" dirty="0" smtClean="0"/>
              <a:t>Test Z para proporciones: Estadísticos, supuestos y distribución nula.</a:t>
            </a:r>
          </a:p>
          <a:p>
            <a:pPr marL="971550" lvl="1" indent="-571500" algn="just">
              <a:buFont typeface="+mj-lt"/>
              <a:buAutoNum type="romanUcPeriod"/>
            </a:pPr>
            <a:r>
              <a:rPr lang="es-CL" dirty="0" smtClean="0"/>
              <a:t>Relación entre pruebas de hipótesis e intervalos de confianza.</a:t>
            </a:r>
          </a:p>
          <a:p>
            <a:pPr marL="971550" lvl="1" indent="-571500" algn="just">
              <a:buFont typeface="+mj-lt"/>
              <a:buAutoNum type="romanUcPeriod"/>
            </a:pPr>
            <a:r>
              <a:rPr lang="es-CL" b="1" dirty="0" smtClean="0">
                <a:solidFill>
                  <a:schemeClr val="accent1"/>
                </a:solidFill>
              </a:rPr>
              <a:t>Test T para medias: Estadísticos, supuestos, distribución nula. Relación Test T y Test Z.</a:t>
            </a:r>
          </a:p>
          <a:p>
            <a:pPr marL="971550" lvl="1" indent="-571500" algn="just">
              <a:buFont typeface="+mj-lt"/>
              <a:buAutoNum type="romanUcPeriod"/>
            </a:pPr>
            <a:r>
              <a:rPr lang="es-CL" b="1" dirty="0" smtClean="0">
                <a:solidFill>
                  <a:schemeClr val="accent1"/>
                </a:solidFill>
              </a:rPr>
              <a:t>Test Binomial para proporciones: Estadísticos, supuestos y distribución nula.</a:t>
            </a:r>
          </a:p>
          <a:p>
            <a:pPr marL="971550" lvl="1" indent="-571500" algn="just">
              <a:buFont typeface="+mj-lt"/>
              <a:buAutoNum type="romanUcPeriod"/>
            </a:pPr>
            <a:r>
              <a:rPr lang="es-CL" dirty="0" smtClean="0"/>
              <a:t>Pruebas de hipótesis para mediana.</a:t>
            </a:r>
          </a:p>
          <a:p>
            <a:pPr marL="971550" lvl="1" indent="-571500" algn="just">
              <a:buFont typeface="+mj-lt"/>
              <a:buAutoNum type="romanUcPeriod"/>
            </a:pPr>
            <a:r>
              <a:rPr lang="es-CL" dirty="0" smtClean="0"/>
              <a:t>Pruebas de hipótesis de distribución de variables: normalidad, simetría y </a:t>
            </a:r>
            <a:r>
              <a:rPr lang="es-CL" dirty="0" err="1" smtClean="0"/>
              <a:t>curtosis</a:t>
            </a:r>
            <a:r>
              <a:rPr lang="es-CL" dirty="0" smtClean="0"/>
              <a:t>.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484784"/>
            <a:ext cx="7992888" cy="5040560"/>
          </a:xfrm>
        </p:spPr>
        <p:txBody>
          <a:bodyPr numCol="1">
            <a:normAutofit fontScale="85000" lnSpcReduction="20000"/>
          </a:bodyPr>
          <a:lstStyle/>
          <a:p>
            <a:pPr marL="971550" lvl="1" indent="-571500" algn="just">
              <a:buFont typeface="+mj-lt"/>
              <a:buAutoNum type="romanUcPeriod"/>
            </a:pPr>
            <a:r>
              <a:rPr lang="es-CL" dirty="0" smtClean="0"/>
              <a:t>Test de hipótesis para una población</a:t>
            </a:r>
          </a:p>
          <a:p>
            <a:pPr marL="971550" lvl="1" indent="-571500" algn="just">
              <a:buFont typeface="+mj-lt"/>
              <a:buAutoNum type="romanUcPeriod"/>
            </a:pPr>
            <a:r>
              <a:rPr lang="es-CL" dirty="0" smtClean="0"/>
              <a:t>Test Z para medias: Estadísticos, supuestos y distribución nula.</a:t>
            </a:r>
          </a:p>
          <a:p>
            <a:pPr marL="971550" lvl="1" indent="-571500" algn="just">
              <a:buFont typeface="+mj-lt"/>
              <a:buAutoNum type="romanUcPeriod"/>
            </a:pPr>
            <a:r>
              <a:rPr lang="es-CL" dirty="0"/>
              <a:t>Test Z para </a:t>
            </a:r>
            <a:r>
              <a:rPr lang="es-CL" dirty="0" smtClean="0"/>
              <a:t>proporciones: </a:t>
            </a:r>
            <a:r>
              <a:rPr lang="es-CL" dirty="0"/>
              <a:t>Estadísticos, supuestos y distribución nula.</a:t>
            </a:r>
          </a:p>
          <a:p>
            <a:pPr marL="971550" lvl="1" indent="-571500" algn="just">
              <a:buFont typeface="+mj-lt"/>
              <a:buAutoNum type="romanUcPeriod"/>
            </a:pPr>
            <a:r>
              <a:rPr lang="es-CL" dirty="0" smtClean="0"/>
              <a:t>Relación </a:t>
            </a:r>
            <a:r>
              <a:rPr lang="es-CL" dirty="0"/>
              <a:t>entre pruebas de hipótesis e intervalos de confianza.</a:t>
            </a:r>
          </a:p>
          <a:p>
            <a:pPr marL="971550" lvl="1" indent="-571500" algn="just">
              <a:buFont typeface="+mj-lt"/>
              <a:buAutoNum type="romanUcPeriod"/>
            </a:pPr>
            <a:r>
              <a:rPr lang="es-CL" dirty="0"/>
              <a:t>Test </a:t>
            </a:r>
            <a:r>
              <a:rPr lang="es-CL" dirty="0" smtClean="0"/>
              <a:t>T </a:t>
            </a:r>
            <a:r>
              <a:rPr lang="es-CL" dirty="0"/>
              <a:t>para </a:t>
            </a:r>
            <a:r>
              <a:rPr lang="es-CL" dirty="0" smtClean="0"/>
              <a:t>medias: </a:t>
            </a:r>
            <a:r>
              <a:rPr lang="es-CL" dirty="0"/>
              <a:t>Estadísticos, </a:t>
            </a:r>
            <a:r>
              <a:rPr lang="es-CL" dirty="0" smtClean="0"/>
              <a:t>supuestos, distribución </a:t>
            </a:r>
            <a:r>
              <a:rPr lang="es-CL" dirty="0"/>
              <a:t>nula</a:t>
            </a:r>
            <a:r>
              <a:rPr lang="es-CL" dirty="0" smtClean="0"/>
              <a:t>. Relación Test T y Test Z.</a:t>
            </a:r>
            <a:endParaRPr lang="es-CL" dirty="0"/>
          </a:p>
          <a:p>
            <a:pPr marL="971550" lvl="1" indent="-571500" algn="just">
              <a:buFont typeface="+mj-lt"/>
              <a:buAutoNum type="romanUcPeriod"/>
            </a:pPr>
            <a:r>
              <a:rPr lang="es-CL" dirty="0"/>
              <a:t>Test </a:t>
            </a:r>
            <a:r>
              <a:rPr lang="es-CL" dirty="0" smtClean="0"/>
              <a:t>Binomial </a:t>
            </a:r>
            <a:r>
              <a:rPr lang="es-CL" dirty="0"/>
              <a:t>para </a:t>
            </a:r>
            <a:r>
              <a:rPr lang="es-CL" dirty="0" smtClean="0"/>
              <a:t>proporciones: </a:t>
            </a:r>
            <a:r>
              <a:rPr lang="es-CL" dirty="0"/>
              <a:t>Estadísticos, supuestos y distribución nula.</a:t>
            </a:r>
          </a:p>
          <a:p>
            <a:pPr marL="971550" lvl="1" indent="-571500" algn="just">
              <a:buFont typeface="+mj-lt"/>
              <a:buAutoNum type="romanUcPeriod"/>
            </a:pPr>
            <a:r>
              <a:rPr lang="es-CL" dirty="0" smtClean="0"/>
              <a:t>Pruebas de hipótesis para mediana.</a:t>
            </a:r>
          </a:p>
          <a:p>
            <a:pPr marL="971550" lvl="1" indent="-571500" algn="just">
              <a:buFont typeface="+mj-lt"/>
              <a:buAutoNum type="romanUcPeriod"/>
            </a:pPr>
            <a:r>
              <a:rPr lang="es-CL" dirty="0" smtClean="0"/>
              <a:t>Pruebas de hipótesis de distribución de variables: normalidad, simetría y </a:t>
            </a:r>
            <a:r>
              <a:rPr lang="es-CL" dirty="0" err="1" smtClean="0"/>
              <a:t>curtosis</a:t>
            </a:r>
            <a:r>
              <a:rPr lang="es-CL" dirty="0" smtClean="0"/>
              <a:t>.</a:t>
            </a:r>
            <a:endParaRPr lang="es-CL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rgbClr val="C00000"/>
                </a:solidFill>
              </a:rPr>
              <a:t>Contenidos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INTRODUCCIÓN</a:t>
            </a:r>
            <a:endParaRPr lang="es-CL" sz="2800" b="1" dirty="0"/>
          </a:p>
        </p:txBody>
      </p:sp>
      <p:sp>
        <p:nvSpPr>
          <p:cNvPr id="4" name="3 CuadroTexto"/>
          <p:cNvSpPr txBox="1"/>
          <p:nvPr/>
        </p:nvSpPr>
        <p:spPr>
          <a:xfrm rot="16200000">
            <a:off x="-2580966" y="3419419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smtClean="0">
                <a:solidFill>
                  <a:schemeClr val="accent1"/>
                </a:solidFill>
              </a:rPr>
              <a:t>PARTE III	PARTE II	PARTE I</a:t>
            </a:r>
            <a:endParaRPr lang="es-CL" sz="2800" dirty="0">
              <a:solidFill>
                <a:schemeClr val="accent1"/>
              </a:solidFill>
            </a:endParaRPr>
          </a:p>
        </p:txBody>
      </p:sp>
      <p:sp>
        <p:nvSpPr>
          <p:cNvPr id="5" name="4 Cerrar llave"/>
          <p:cNvSpPr/>
          <p:nvPr/>
        </p:nvSpPr>
        <p:spPr>
          <a:xfrm flipH="1">
            <a:off x="740984" y="1456612"/>
            <a:ext cx="360040" cy="218841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6 Cerrar llave"/>
          <p:cNvSpPr/>
          <p:nvPr/>
        </p:nvSpPr>
        <p:spPr>
          <a:xfrm flipH="1">
            <a:off x="713364" y="3861047"/>
            <a:ext cx="357870" cy="92161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7 Cerrar llave"/>
          <p:cNvSpPr/>
          <p:nvPr/>
        </p:nvSpPr>
        <p:spPr>
          <a:xfrm flipH="1">
            <a:off x="711194" y="4975769"/>
            <a:ext cx="360040" cy="111752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27385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-141081" y="2180456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I. TEST DE HIPÓTESIS PARA UNA POBLACIÓN</a:t>
            </a:r>
            <a:endParaRPr lang="es-CL" sz="2800" b="1" dirty="0"/>
          </a:p>
        </p:txBody>
      </p:sp>
      <p:sp>
        <p:nvSpPr>
          <p:cNvPr id="6" name="5 Rectángulo"/>
          <p:cNvSpPr/>
          <p:nvPr/>
        </p:nvSpPr>
        <p:spPr>
          <a:xfrm>
            <a:off x="4744465" y="6109722"/>
            <a:ext cx="43204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11 Rectángulo"/>
          <p:cNvSpPr/>
          <p:nvPr/>
        </p:nvSpPr>
        <p:spPr>
          <a:xfrm>
            <a:off x="3851920" y="6237312"/>
            <a:ext cx="43204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3 Rectángulo"/>
          <p:cNvSpPr/>
          <p:nvPr/>
        </p:nvSpPr>
        <p:spPr>
          <a:xfrm>
            <a:off x="3491880" y="834801"/>
            <a:ext cx="2160240" cy="10081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Test de hipótesis para una Población</a:t>
            </a:r>
            <a:endParaRPr lang="es-CL" sz="2400" b="1" dirty="0"/>
          </a:p>
        </p:txBody>
      </p:sp>
      <p:sp>
        <p:nvSpPr>
          <p:cNvPr id="11" name="10 Rectángulo"/>
          <p:cNvSpPr/>
          <p:nvPr/>
        </p:nvSpPr>
        <p:spPr>
          <a:xfrm>
            <a:off x="1515623" y="2166362"/>
            <a:ext cx="2160240" cy="5040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dirty="0" smtClean="0"/>
              <a:t>Parámetros</a:t>
            </a:r>
            <a:endParaRPr lang="es-CL" sz="2400" dirty="0"/>
          </a:p>
        </p:txBody>
      </p:sp>
      <p:sp>
        <p:nvSpPr>
          <p:cNvPr id="13" name="12 Rectángulo"/>
          <p:cNvSpPr/>
          <p:nvPr/>
        </p:nvSpPr>
        <p:spPr>
          <a:xfrm>
            <a:off x="5652120" y="2136327"/>
            <a:ext cx="2160240" cy="5040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dirty="0" smtClean="0"/>
              <a:t>Distribución</a:t>
            </a:r>
            <a:endParaRPr lang="es-CL" sz="2400" dirty="0"/>
          </a:p>
        </p:txBody>
      </p:sp>
      <p:cxnSp>
        <p:nvCxnSpPr>
          <p:cNvPr id="7" name="6 Conector recto de flecha"/>
          <p:cNvCxnSpPr/>
          <p:nvPr/>
        </p:nvCxnSpPr>
        <p:spPr>
          <a:xfrm flipH="1">
            <a:off x="618559" y="2701125"/>
            <a:ext cx="1080120" cy="9025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>
            <a:off x="2002348" y="2670418"/>
            <a:ext cx="0" cy="9025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>
            <a:off x="2411760" y="2670418"/>
            <a:ext cx="1080120" cy="9025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Rectángulo"/>
          <p:cNvSpPr/>
          <p:nvPr/>
        </p:nvSpPr>
        <p:spPr>
          <a:xfrm>
            <a:off x="107775" y="3688045"/>
            <a:ext cx="1007842" cy="5040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dirty="0" smtClean="0"/>
              <a:t>Media</a:t>
            </a:r>
            <a:endParaRPr lang="es-CL" sz="2400" dirty="0"/>
          </a:p>
        </p:txBody>
      </p:sp>
      <p:sp>
        <p:nvSpPr>
          <p:cNvPr id="20" name="19 Rectángulo"/>
          <p:cNvSpPr/>
          <p:nvPr/>
        </p:nvSpPr>
        <p:spPr>
          <a:xfrm>
            <a:off x="1194240" y="3672706"/>
            <a:ext cx="1616217" cy="5040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dirty="0" smtClean="0"/>
              <a:t>Proporción</a:t>
            </a:r>
            <a:endParaRPr lang="es-CL" sz="2400" dirty="0"/>
          </a:p>
        </p:txBody>
      </p:sp>
      <p:sp>
        <p:nvSpPr>
          <p:cNvPr id="21" name="20 Rectángulo"/>
          <p:cNvSpPr/>
          <p:nvPr/>
        </p:nvSpPr>
        <p:spPr>
          <a:xfrm>
            <a:off x="2915492" y="3686354"/>
            <a:ext cx="1284626" cy="5040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dirty="0" smtClean="0"/>
              <a:t>Mediana</a:t>
            </a:r>
            <a:endParaRPr lang="es-CL" sz="2400" dirty="0"/>
          </a:p>
        </p:txBody>
      </p:sp>
      <p:cxnSp>
        <p:nvCxnSpPr>
          <p:cNvPr id="22" name="21 Conector recto de flecha"/>
          <p:cNvCxnSpPr/>
          <p:nvPr/>
        </p:nvCxnSpPr>
        <p:spPr>
          <a:xfrm flipH="1">
            <a:off x="5782094" y="2670418"/>
            <a:ext cx="1080120" cy="9025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/>
          <p:nvPr/>
        </p:nvCxnSpPr>
        <p:spPr>
          <a:xfrm>
            <a:off x="6862214" y="2670418"/>
            <a:ext cx="0" cy="9025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 de flecha"/>
          <p:cNvCxnSpPr/>
          <p:nvPr/>
        </p:nvCxnSpPr>
        <p:spPr>
          <a:xfrm>
            <a:off x="6862214" y="2670418"/>
            <a:ext cx="1080120" cy="9025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24 Rectángulo"/>
          <p:cNvSpPr/>
          <p:nvPr/>
        </p:nvSpPr>
        <p:spPr>
          <a:xfrm>
            <a:off x="4283969" y="3688045"/>
            <a:ext cx="1770136" cy="5040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dirty="0" smtClean="0"/>
              <a:t>Normalidad</a:t>
            </a:r>
            <a:endParaRPr lang="es-CL" sz="2400" dirty="0"/>
          </a:p>
        </p:txBody>
      </p:sp>
      <p:sp>
        <p:nvSpPr>
          <p:cNvPr id="26" name="25 Rectángulo"/>
          <p:cNvSpPr/>
          <p:nvPr/>
        </p:nvSpPr>
        <p:spPr>
          <a:xfrm>
            <a:off x="6214142" y="3672706"/>
            <a:ext cx="1296144" cy="5040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dirty="0" smtClean="0"/>
              <a:t>Simetría</a:t>
            </a:r>
            <a:endParaRPr lang="es-CL" sz="2400" dirty="0"/>
          </a:p>
        </p:txBody>
      </p:sp>
      <p:sp>
        <p:nvSpPr>
          <p:cNvPr id="27" name="26 Rectángulo"/>
          <p:cNvSpPr/>
          <p:nvPr/>
        </p:nvSpPr>
        <p:spPr>
          <a:xfrm>
            <a:off x="7607854" y="3645024"/>
            <a:ext cx="1284626" cy="5040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dirty="0" err="1" smtClean="0"/>
              <a:t>Curtosis</a:t>
            </a:r>
            <a:endParaRPr lang="es-CL" sz="2400" dirty="0"/>
          </a:p>
        </p:txBody>
      </p:sp>
      <p:cxnSp>
        <p:nvCxnSpPr>
          <p:cNvPr id="28" name="27 Conector recto de flecha"/>
          <p:cNvCxnSpPr/>
          <p:nvPr/>
        </p:nvCxnSpPr>
        <p:spPr>
          <a:xfrm flipH="1">
            <a:off x="2464759" y="1233729"/>
            <a:ext cx="1080120" cy="9025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 de flecha"/>
          <p:cNvCxnSpPr/>
          <p:nvPr/>
        </p:nvCxnSpPr>
        <p:spPr>
          <a:xfrm>
            <a:off x="5652120" y="1233729"/>
            <a:ext cx="1080120" cy="9025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30 CuadroTexto"/>
          <p:cNvSpPr txBox="1"/>
          <p:nvPr/>
        </p:nvSpPr>
        <p:spPr>
          <a:xfrm>
            <a:off x="0" y="4406850"/>
            <a:ext cx="4200118" cy="2554545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pPr marL="95250" indent="177800">
              <a:buFont typeface="Arial" pitchFamily="34" charset="0"/>
              <a:buChar char="•"/>
            </a:pPr>
            <a:r>
              <a:rPr lang="es-CL" sz="2000" dirty="0" smtClean="0"/>
              <a:t>Test Z</a:t>
            </a:r>
          </a:p>
          <a:p>
            <a:pPr marL="95250" indent="177800">
              <a:buFont typeface="Arial" pitchFamily="34" charset="0"/>
              <a:buChar char="•"/>
            </a:pPr>
            <a:r>
              <a:rPr lang="es-CL" sz="2000" b="1" dirty="0"/>
              <a:t>T</a:t>
            </a:r>
            <a:r>
              <a:rPr lang="es-CL" sz="2000" b="1" dirty="0" smtClean="0"/>
              <a:t>est T</a:t>
            </a:r>
          </a:p>
          <a:p>
            <a:pPr marL="95250" indent="177800">
              <a:buFont typeface="Arial" pitchFamily="34" charset="0"/>
              <a:buChar char="•"/>
            </a:pPr>
            <a:endParaRPr lang="es-CL" sz="2000" dirty="0" smtClean="0"/>
          </a:p>
          <a:p>
            <a:pPr marL="95250" indent="177800">
              <a:buFont typeface="Arial" pitchFamily="34" charset="0"/>
              <a:buChar char="•"/>
            </a:pPr>
            <a:endParaRPr lang="es-CL" sz="2000" dirty="0"/>
          </a:p>
          <a:p>
            <a:pPr marL="95250" indent="177800">
              <a:buFont typeface="Arial" pitchFamily="34" charset="0"/>
              <a:buChar char="•"/>
            </a:pPr>
            <a:endParaRPr lang="es-CL" sz="2000" dirty="0" smtClean="0"/>
          </a:p>
          <a:p>
            <a:pPr marL="95250" indent="177800">
              <a:buFont typeface="Arial" pitchFamily="34" charset="0"/>
              <a:buChar char="•"/>
            </a:pPr>
            <a:endParaRPr lang="es-CL" sz="2000" dirty="0"/>
          </a:p>
          <a:p>
            <a:pPr marL="95250" indent="177800">
              <a:buFont typeface="Arial" pitchFamily="34" charset="0"/>
              <a:buChar char="•"/>
            </a:pPr>
            <a:endParaRPr lang="es-CL" sz="2000" dirty="0" smtClean="0"/>
          </a:p>
          <a:p>
            <a:pPr marL="95250" indent="177800">
              <a:buFont typeface="Arial" pitchFamily="34" charset="0"/>
              <a:buChar char="•"/>
            </a:pPr>
            <a:endParaRPr lang="es-CL" sz="2000" dirty="0" smtClean="0"/>
          </a:p>
          <a:p>
            <a:pPr marL="95250" indent="177800">
              <a:buFont typeface="Arial" pitchFamily="34" charset="0"/>
              <a:buChar char="•"/>
            </a:pPr>
            <a:r>
              <a:rPr lang="es-CL" sz="2000" dirty="0" smtClean="0"/>
              <a:t>Test Z</a:t>
            </a:r>
          </a:p>
          <a:p>
            <a:pPr marL="95250" indent="177800">
              <a:buFont typeface="Arial" pitchFamily="34" charset="0"/>
              <a:buChar char="•"/>
            </a:pPr>
            <a:r>
              <a:rPr lang="es-CL" sz="2000" b="1" dirty="0" smtClean="0"/>
              <a:t>Test binomial</a:t>
            </a:r>
          </a:p>
          <a:p>
            <a:pPr marL="95250" indent="177800">
              <a:buFont typeface="Arial" pitchFamily="34" charset="0"/>
              <a:buChar char="•"/>
            </a:pPr>
            <a:endParaRPr lang="es-CL" sz="2000" dirty="0"/>
          </a:p>
          <a:p>
            <a:pPr marL="95250" indent="177800">
              <a:buFont typeface="Arial" pitchFamily="34" charset="0"/>
              <a:buChar char="•"/>
            </a:pPr>
            <a:endParaRPr lang="es-CL" sz="2000" dirty="0" smtClean="0"/>
          </a:p>
          <a:p>
            <a:pPr marL="95250" indent="177800">
              <a:buFont typeface="Arial" pitchFamily="34" charset="0"/>
              <a:buChar char="•"/>
            </a:pPr>
            <a:endParaRPr lang="es-CL" sz="2000" dirty="0" smtClean="0"/>
          </a:p>
          <a:p>
            <a:pPr marL="95250" indent="177800">
              <a:buFont typeface="Arial" pitchFamily="34" charset="0"/>
              <a:buChar char="•"/>
            </a:pPr>
            <a:endParaRPr lang="es-CL" sz="2000" dirty="0"/>
          </a:p>
          <a:p>
            <a:pPr marL="95250" indent="177800">
              <a:buFont typeface="Arial" pitchFamily="34" charset="0"/>
              <a:buChar char="•"/>
            </a:pPr>
            <a:endParaRPr lang="es-CL" sz="2000" dirty="0" smtClean="0"/>
          </a:p>
        </p:txBody>
      </p:sp>
    </p:spTree>
    <p:extLst>
      <p:ext uri="{BB962C8B-B14F-4D97-AF65-F5344CB8AC3E}">
        <p14:creationId xmlns:p14="http://schemas.microsoft.com/office/powerpoint/2010/main" val="399865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08920"/>
            <a:ext cx="8229600" cy="1143000"/>
          </a:xfrm>
        </p:spPr>
        <p:txBody>
          <a:bodyPr>
            <a:noAutofit/>
          </a:bodyPr>
          <a:lstStyle/>
          <a:p>
            <a:r>
              <a:rPr lang="es-ES" b="1" dirty="0" smtClean="0"/>
              <a:t>V. Test T para medias (T de </a:t>
            </a:r>
            <a:r>
              <a:rPr lang="es-ES" b="1" dirty="0" err="1" smtClean="0"/>
              <a:t>Student</a:t>
            </a:r>
            <a:r>
              <a:rPr lang="es-ES" b="1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2791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rgbClr val="C00000"/>
                </a:solidFill>
              </a:rPr>
              <a:t>Test Z para medias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V. TEST T PARA MEDIAS</a:t>
            </a:r>
            <a:endParaRPr lang="es-CL" sz="2800" b="1" dirty="0"/>
          </a:p>
        </p:txBody>
      </p:sp>
      <p:sp>
        <p:nvSpPr>
          <p:cNvPr id="15" name="2 Marcador de contenido"/>
          <p:cNvSpPr>
            <a:spLocks noGrp="1"/>
          </p:cNvSpPr>
          <p:nvPr>
            <p:ph idx="1"/>
          </p:nvPr>
        </p:nvSpPr>
        <p:spPr>
          <a:xfrm>
            <a:off x="575556" y="1412776"/>
            <a:ext cx="7992888" cy="4032448"/>
          </a:xfrm>
        </p:spPr>
        <p:txBody>
          <a:bodyPr numCol="1">
            <a:normAutofit/>
          </a:bodyPr>
          <a:lstStyle/>
          <a:p>
            <a:pPr marL="400050" lvl="1" indent="0" algn="ctr">
              <a:buNone/>
            </a:pPr>
            <a:r>
              <a:rPr lang="es-CL" dirty="0" smtClean="0"/>
              <a:t>Test de hipótesis </a:t>
            </a:r>
            <a:r>
              <a:rPr lang="es-CL" b="1" dirty="0" smtClean="0"/>
              <a:t>paramétrico </a:t>
            </a:r>
            <a:r>
              <a:rPr lang="es-CL" dirty="0" smtClean="0"/>
              <a:t>para evaluar hipótesis sobre el valor de una media poblacional (</a:t>
            </a:r>
            <a:r>
              <a:rPr lang="es-CL" b="1" dirty="0" smtClean="0"/>
              <a:t>parámetro</a:t>
            </a:r>
            <a:r>
              <a:rPr lang="es-CL" dirty="0" smtClean="0"/>
              <a:t>)</a:t>
            </a:r>
            <a:endParaRPr lang="es-CL" dirty="0"/>
          </a:p>
          <a:p>
            <a:pPr marL="400050" lvl="1" indent="0" algn="just">
              <a:buNone/>
            </a:pPr>
            <a:endParaRPr lang="es-CL" dirty="0" smtClean="0"/>
          </a:p>
          <a:p>
            <a:pPr marL="400050" lvl="1" indent="0" algn="just">
              <a:buNone/>
            </a:pPr>
            <a:r>
              <a:rPr lang="es-CL" dirty="0" smtClean="0"/>
              <a:t>SUPUESTOS:</a:t>
            </a:r>
          </a:p>
          <a:p>
            <a:pPr marL="857250" lvl="1" indent="-457200" algn="just"/>
            <a:r>
              <a:rPr lang="es-CL" dirty="0" smtClean="0"/>
              <a:t>Variable cuantitativa </a:t>
            </a:r>
          </a:p>
          <a:p>
            <a:pPr marL="857250" lvl="1" indent="-457200" algn="just"/>
            <a:r>
              <a:rPr lang="es-CL" dirty="0" smtClean="0"/>
              <a:t>Muestreo probabilístico</a:t>
            </a:r>
          </a:p>
          <a:p>
            <a:pPr marL="857250" lvl="1" indent="-457200" algn="just"/>
            <a:r>
              <a:rPr lang="es-CL" b="1" dirty="0" smtClean="0">
                <a:solidFill>
                  <a:schemeClr val="accent1"/>
                </a:solidFill>
              </a:rPr>
              <a:t>Muestra grande</a:t>
            </a:r>
          </a:p>
        </p:txBody>
      </p:sp>
    </p:spTree>
    <p:extLst>
      <p:ext uri="{BB962C8B-B14F-4D97-AF65-F5344CB8AC3E}">
        <p14:creationId xmlns:p14="http://schemas.microsoft.com/office/powerpoint/2010/main" val="106592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rgbClr val="C00000"/>
                </a:solidFill>
              </a:rPr>
              <a:t>Test T para medias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V. TEST T PARA MEDIAS</a:t>
            </a:r>
            <a:endParaRPr lang="es-CL" sz="2800" b="1" dirty="0"/>
          </a:p>
        </p:txBody>
      </p:sp>
      <p:sp>
        <p:nvSpPr>
          <p:cNvPr id="15" name="2 Marcador de contenido"/>
          <p:cNvSpPr>
            <a:spLocks noGrp="1"/>
          </p:cNvSpPr>
          <p:nvPr>
            <p:ph idx="1"/>
          </p:nvPr>
        </p:nvSpPr>
        <p:spPr>
          <a:xfrm>
            <a:off x="575556" y="1412776"/>
            <a:ext cx="7992888" cy="4032448"/>
          </a:xfrm>
        </p:spPr>
        <p:txBody>
          <a:bodyPr numCol="1">
            <a:normAutofit/>
          </a:bodyPr>
          <a:lstStyle/>
          <a:p>
            <a:pPr marL="400050" lvl="1" indent="0" algn="ctr">
              <a:buNone/>
            </a:pPr>
            <a:r>
              <a:rPr lang="es-CL" dirty="0" smtClean="0"/>
              <a:t>Test de hipótesis </a:t>
            </a:r>
            <a:r>
              <a:rPr lang="es-CL" b="1" dirty="0" smtClean="0"/>
              <a:t>paramétrico </a:t>
            </a:r>
            <a:r>
              <a:rPr lang="es-CL" dirty="0" smtClean="0"/>
              <a:t>para evaluar hipótesis sobre el valor de una media poblacional (</a:t>
            </a:r>
            <a:r>
              <a:rPr lang="es-CL" b="1" dirty="0" smtClean="0"/>
              <a:t>parámetro</a:t>
            </a:r>
            <a:r>
              <a:rPr lang="es-CL" dirty="0" smtClean="0"/>
              <a:t>)</a:t>
            </a:r>
            <a:endParaRPr lang="es-CL" dirty="0"/>
          </a:p>
          <a:p>
            <a:pPr marL="400050" lvl="1" indent="0" algn="just">
              <a:buNone/>
            </a:pPr>
            <a:endParaRPr lang="es-CL" dirty="0" smtClean="0"/>
          </a:p>
          <a:p>
            <a:pPr marL="400050" lvl="1" indent="0" algn="just">
              <a:buNone/>
            </a:pPr>
            <a:r>
              <a:rPr lang="es-CL" dirty="0" smtClean="0"/>
              <a:t>SUPUESTOS:</a:t>
            </a:r>
          </a:p>
          <a:p>
            <a:pPr marL="857250" lvl="1" indent="-457200" algn="just"/>
            <a:r>
              <a:rPr lang="es-CL" b="1" dirty="0" smtClean="0"/>
              <a:t>Variable cuantitativa </a:t>
            </a:r>
          </a:p>
          <a:p>
            <a:pPr marL="857250" lvl="1" indent="-457200" algn="just"/>
            <a:r>
              <a:rPr lang="es-CL" dirty="0" smtClean="0"/>
              <a:t>Muestreo probabilístico</a:t>
            </a:r>
          </a:p>
          <a:p>
            <a:pPr marL="857250" lvl="1" indent="-457200" algn="just"/>
            <a:r>
              <a:rPr lang="es-CL" b="1" dirty="0" smtClean="0"/>
              <a:t>Distribución de la variable normal</a:t>
            </a:r>
          </a:p>
        </p:txBody>
      </p:sp>
    </p:spTree>
    <p:extLst>
      <p:ext uri="{BB962C8B-B14F-4D97-AF65-F5344CB8AC3E}">
        <p14:creationId xmlns:p14="http://schemas.microsoft.com/office/powerpoint/2010/main" val="208660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rgbClr val="C00000"/>
                </a:solidFill>
              </a:rPr>
              <a:t>Hipótesis del Test 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575556" y="1412776"/>
                <a:ext cx="7992888" cy="4032448"/>
              </a:xfrm>
            </p:spPr>
            <p:txBody>
              <a:bodyPr numCol="1">
                <a:normAutofit/>
              </a:bodyPr>
              <a:lstStyle/>
              <a:p>
                <a:pPr marL="400050" lvl="1" indent="0" algn="just">
                  <a:buNone/>
                </a:pPr>
                <a:r>
                  <a:rPr lang="es-CL" dirty="0" smtClean="0"/>
                  <a:t>HIPÓTESIS:</a:t>
                </a:r>
              </a:p>
              <a:p>
                <a:pPr marL="857250" lvl="1" indent="-457200" algn="just"/>
                <a:r>
                  <a:rPr lang="es-CL" dirty="0" smtClean="0"/>
                  <a:t>H</a:t>
                </a:r>
                <a:r>
                  <a:rPr lang="es-CL" baseline="-25000" dirty="0" smtClean="0"/>
                  <a:t>0</a:t>
                </a:r>
                <a:r>
                  <a:rPr lang="es-CL" dirty="0" smtClean="0"/>
                  <a:t>: </a:t>
                </a:r>
                <a14:m>
                  <m:oMath xmlns:m="http://schemas.openxmlformats.org/officeDocument/2006/math">
                    <m:r>
                      <a:rPr lang="es-CL" i="1" smtClean="0">
                        <a:latin typeface="Cambria Math"/>
                        <a:ea typeface="Cambria Math"/>
                      </a:rPr>
                      <m:t>𝜇</m:t>
                    </m:r>
                    <m:r>
                      <a:rPr lang="es-CL" b="0" i="1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s-CL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s-CL" dirty="0" smtClean="0"/>
              </a:p>
              <a:p>
                <a:pPr marL="857250" lvl="1" indent="-457200" algn="just"/>
                <a:r>
                  <a:rPr lang="es-CL" dirty="0" smtClean="0"/>
                  <a:t>H</a:t>
                </a:r>
                <a:r>
                  <a:rPr lang="es-CL" baseline="-25000" dirty="0" smtClean="0"/>
                  <a:t>1</a:t>
                </a:r>
                <a:r>
                  <a:rPr lang="es-CL" dirty="0" smtClean="0"/>
                  <a:t>: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es-CL" i="1" smtClean="0">
                        <a:latin typeface="Cambria Math"/>
                        <a:ea typeface="Cambria Math"/>
                      </a:rPr>
                      <m:t>≠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s-CL" dirty="0" smtClean="0"/>
                  <a:t>(Prueba de </a:t>
                </a:r>
                <a:r>
                  <a:rPr lang="es-CL" i="1" dirty="0" smtClean="0"/>
                  <a:t>dos</a:t>
                </a:r>
                <a:r>
                  <a:rPr lang="es-CL" dirty="0" smtClean="0"/>
                  <a:t> colas)</a:t>
                </a:r>
              </a:p>
              <a:p>
                <a:pPr marL="857250" lvl="1" indent="-457200" algn="just"/>
                <a:r>
                  <a:rPr lang="es-CL" dirty="0"/>
                  <a:t>H</a:t>
                </a:r>
                <a:r>
                  <a:rPr lang="es-CL" baseline="-25000" dirty="0"/>
                  <a:t>1</a:t>
                </a:r>
                <a:r>
                  <a:rPr lang="es-CL" dirty="0"/>
                  <a:t>: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es-CL" b="0" i="1" smtClean="0">
                        <a:latin typeface="Cambria Math"/>
                        <a:ea typeface="Cambria Math"/>
                      </a:rPr>
                      <m:t>&gt;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s-CL" dirty="0"/>
                  <a:t>(Prueba de </a:t>
                </a:r>
                <a:r>
                  <a:rPr lang="es-CL" i="1" dirty="0" smtClean="0"/>
                  <a:t>una</a:t>
                </a:r>
                <a:r>
                  <a:rPr lang="es-CL" dirty="0" smtClean="0"/>
                  <a:t> cola)</a:t>
                </a:r>
              </a:p>
              <a:p>
                <a:pPr marL="857250" lvl="1" indent="-457200" algn="just"/>
                <a:r>
                  <a:rPr lang="es-CL" dirty="0"/>
                  <a:t>H</a:t>
                </a:r>
                <a:r>
                  <a:rPr lang="es-CL" baseline="-25000" dirty="0"/>
                  <a:t>1</a:t>
                </a:r>
                <a:r>
                  <a:rPr lang="es-CL" dirty="0"/>
                  <a:t>: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es-CL" b="0" i="1" smtClean="0">
                        <a:latin typeface="Cambria Math"/>
                        <a:ea typeface="Cambria Math"/>
                      </a:rPr>
                      <m:t>&lt;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s-CL" dirty="0"/>
                  <a:t>(Prueba de </a:t>
                </a:r>
                <a:r>
                  <a:rPr lang="es-CL" i="1" dirty="0"/>
                  <a:t>una</a:t>
                </a:r>
                <a:r>
                  <a:rPr lang="es-CL" dirty="0"/>
                  <a:t> cola)</a:t>
                </a:r>
              </a:p>
              <a:p>
                <a:pPr marL="857250" lvl="1" indent="-457200" algn="just"/>
                <a:endParaRPr lang="es-CL" dirty="0"/>
              </a:p>
              <a:p>
                <a:pPr marL="857250" lvl="1" indent="-457200" algn="just"/>
                <a:endParaRPr lang="es-CL" dirty="0" smtClean="0"/>
              </a:p>
            </p:txBody>
          </p:sp>
        </mc:Choice>
        <mc:Fallback xmlns="">
          <p:sp>
            <p:nvSpPr>
              <p:cNvPr id="15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556" y="1412776"/>
                <a:ext cx="7992888" cy="4032448"/>
              </a:xfrm>
              <a:blipFill rotWithShape="1">
                <a:blip r:embed="rId4"/>
                <a:stretch>
                  <a:fillRect t="-1362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7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V. TEST T PARA MEDIAS</a:t>
            </a:r>
            <a:endParaRPr lang="es-CL" sz="2800" b="1" dirty="0"/>
          </a:p>
        </p:txBody>
      </p:sp>
    </p:spTree>
    <p:extLst>
      <p:ext uri="{BB962C8B-B14F-4D97-AF65-F5344CB8AC3E}">
        <p14:creationId xmlns:p14="http://schemas.microsoft.com/office/powerpoint/2010/main" val="195624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8958</TotalTime>
  <Words>2029</Words>
  <Application>Microsoft Office PowerPoint</Application>
  <PresentationFormat>Presentación en pantalla (4:3)</PresentationFormat>
  <Paragraphs>353</Paragraphs>
  <Slides>41</Slides>
  <Notes>36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42" baseType="lpstr">
      <vt:lpstr>Office Theme</vt:lpstr>
      <vt:lpstr>Presentación de PowerPoint</vt:lpstr>
      <vt:lpstr>Contenidos</vt:lpstr>
      <vt:lpstr>I. Test de hipótesis para una población</vt:lpstr>
      <vt:lpstr>0. Verificar Supuestos 1. Definir Hipótesis 2. Definir significancia 3. Determinar el estadístico del Test 4. Identificar la distribución nula 5. Rechazamos o No rechazamos H0 </vt:lpstr>
      <vt:lpstr>Presentación de PowerPoint</vt:lpstr>
      <vt:lpstr>V. Test T para medias (T de Student)</vt:lpstr>
      <vt:lpstr>Test Z para medias</vt:lpstr>
      <vt:lpstr>Test T para medias</vt:lpstr>
      <vt:lpstr>Hipótesis del Test T</vt:lpstr>
      <vt:lpstr>Estadístico y distribución nula en Test T para medias</vt:lpstr>
      <vt:lpstr>Grados de libertad (gl)</vt:lpstr>
      <vt:lpstr>Distribución T</vt:lpstr>
      <vt:lpstr>Test T para medias de dos colas</vt:lpstr>
      <vt:lpstr>Test T para medias de dos colas</vt:lpstr>
      <vt:lpstr>Presentación de PowerPoint</vt:lpstr>
      <vt:lpstr>Presentación de PowerPoint</vt:lpstr>
      <vt:lpstr>Test T para medias de dos colas</vt:lpstr>
      <vt:lpstr>Test T para medias de dos colas</vt:lpstr>
      <vt:lpstr>Presentación de PowerPoint</vt:lpstr>
      <vt:lpstr>Test T para medias de dos colas</vt:lpstr>
      <vt:lpstr>Test T para medias de una cola</vt:lpstr>
      <vt:lpstr>Test T para medias de una cola</vt:lpstr>
      <vt:lpstr>Presentación de PowerPoint</vt:lpstr>
      <vt:lpstr>Test T para medias de una cola</vt:lpstr>
      <vt:lpstr>Test T para medias de una cola</vt:lpstr>
      <vt:lpstr>Presentación de PowerPoint</vt:lpstr>
      <vt:lpstr>Test T para medias de una cola</vt:lpstr>
      <vt:lpstr>Test T  y Test Z</vt:lpstr>
      <vt:lpstr>Test T  y normalidad</vt:lpstr>
      <vt:lpstr>VI. Test binomial para proporciones</vt:lpstr>
      <vt:lpstr>Test Binomial para proporciones</vt:lpstr>
      <vt:lpstr>Estadístico y distribución nula en Test Binomial para proporciones</vt:lpstr>
      <vt:lpstr>Test Binomial para proporciones de dos colas</vt:lpstr>
      <vt:lpstr>Test Binomial para proporciones de dos colas</vt:lpstr>
      <vt:lpstr>Test Binomial para proporciones de dos colas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Contenidos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ificc</dc:creator>
  <cp:lastModifiedBy>Catalina Canals</cp:lastModifiedBy>
  <cp:revision>763</cp:revision>
  <dcterms:created xsi:type="dcterms:W3CDTF">2012-11-29T18:38:36Z</dcterms:created>
  <dcterms:modified xsi:type="dcterms:W3CDTF">2016-04-03T17:13:53Z</dcterms:modified>
</cp:coreProperties>
</file>