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509" r:id="rId4"/>
    <p:sldId id="458" r:id="rId5"/>
    <p:sldId id="514" r:id="rId6"/>
    <p:sldId id="457" r:id="rId7"/>
    <p:sldId id="544" r:id="rId8"/>
    <p:sldId id="546" r:id="rId9"/>
    <p:sldId id="548" r:id="rId10"/>
    <p:sldId id="550" r:id="rId11"/>
    <p:sldId id="562" r:id="rId12"/>
    <p:sldId id="553" r:id="rId13"/>
    <p:sldId id="527" r:id="rId14"/>
    <p:sldId id="492" r:id="rId15"/>
    <p:sldId id="549" r:id="rId16"/>
    <p:sldId id="515" r:id="rId17"/>
    <p:sldId id="554" r:id="rId18"/>
    <p:sldId id="518" r:id="rId19"/>
    <p:sldId id="557" r:id="rId20"/>
    <p:sldId id="558" r:id="rId21"/>
    <p:sldId id="559" r:id="rId22"/>
    <p:sldId id="560" r:id="rId23"/>
    <p:sldId id="561" r:id="rId24"/>
    <p:sldId id="519" r:id="rId25"/>
    <p:sldId id="520" r:id="rId26"/>
    <p:sldId id="570" r:id="rId27"/>
    <p:sldId id="521" r:id="rId28"/>
    <p:sldId id="563" r:id="rId29"/>
    <p:sldId id="564" r:id="rId30"/>
    <p:sldId id="565" r:id="rId31"/>
    <p:sldId id="566" r:id="rId32"/>
    <p:sldId id="574" r:id="rId33"/>
    <p:sldId id="522" r:id="rId34"/>
    <p:sldId id="523" r:id="rId35"/>
    <p:sldId id="567" r:id="rId36"/>
    <p:sldId id="568" r:id="rId37"/>
    <p:sldId id="569" r:id="rId38"/>
    <p:sldId id="573" r:id="rId39"/>
    <p:sldId id="534" r:id="rId40"/>
    <p:sldId id="535" r:id="rId41"/>
    <p:sldId id="536" r:id="rId42"/>
    <p:sldId id="537" r:id="rId43"/>
    <p:sldId id="538" r:id="rId44"/>
    <p:sldId id="571" r:id="rId45"/>
    <p:sldId id="572" r:id="rId4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76322" autoAdjust="0"/>
  </p:normalViewPr>
  <p:slideViewPr>
    <p:cSldViewPr>
      <p:cViewPr>
        <p:scale>
          <a:sx n="90" d="100"/>
          <a:sy n="90" d="100"/>
        </p:scale>
        <p:origin x="-216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ote%20book\Documents\Cursos\Estadistica%20II\Clases\Modulo%201.%20Clas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Note%20book\Documents\Cursos\Estadistica%20II\Clases\Modulo%201.%20Clas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'2R'!$DL$2:$DL$21</c:f>
              <c:numCache>
                <c:formatCode>General</c:formatCode>
                <c:ptCount val="20"/>
                <c:pt idx="0">
                  <c:v>20.079999999999998</c:v>
                </c:pt>
                <c:pt idx="1">
                  <c:v>20.100000000000001</c:v>
                </c:pt>
                <c:pt idx="2">
                  <c:v>20.12</c:v>
                </c:pt>
                <c:pt idx="3">
                  <c:v>20.14</c:v>
                </c:pt>
                <c:pt idx="4">
                  <c:v>20.16</c:v>
                </c:pt>
                <c:pt idx="5">
                  <c:v>20.18</c:v>
                </c:pt>
                <c:pt idx="6">
                  <c:v>20.2</c:v>
                </c:pt>
                <c:pt idx="7">
                  <c:v>20.22</c:v>
                </c:pt>
                <c:pt idx="8">
                  <c:v>20.239999999999998</c:v>
                </c:pt>
                <c:pt idx="9">
                  <c:v>20.260000000000002</c:v>
                </c:pt>
                <c:pt idx="10">
                  <c:v>20.28</c:v>
                </c:pt>
                <c:pt idx="11">
                  <c:v>20.3</c:v>
                </c:pt>
                <c:pt idx="12">
                  <c:v>20.32</c:v>
                </c:pt>
                <c:pt idx="13">
                  <c:v>20.34</c:v>
                </c:pt>
                <c:pt idx="14">
                  <c:v>20.36</c:v>
                </c:pt>
                <c:pt idx="15">
                  <c:v>20.38</c:v>
                </c:pt>
                <c:pt idx="16">
                  <c:v>20.399999999999999</c:v>
                </c:pt>
                <c:pt idx="17">
                  <c:v>20.420000000000101</c:v>
                </c:pt>
                <c:pt idx="18">
                  <c:v>20.440000000000101</c:v>
                </c:pt>
                <c:pt idx="19">
                  <c:v>20.4600000000001</c:v>
                </c:pt>
              </c:numCache>
            </c:numRef>
          </c:cat>
          <c:val>
            <c:numRef>
              <c:f>'2R'!$DM$2:$DM$21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9</c:v>
                </c:pt>
                <c:pt idx="8">
                  <c:v>5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10</c:v>
                </c:pt>
                <c:pt idx="13">
                  <c:v>13</c:v>
                </c:pt>
                <c:pt idx="14">
                  <c:v>7</c:v>
                </c:pt>
                <c:pt idx="15">
                  <c:v>8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0412800"/>
        <c:axId val="180414336"/>
      </c:barChart>
      <c:catAx>
        <c:axId val="1804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0414336"/>
        <c:crosses val="autoZero"/>
        <c:auto val="1"/>
        <c:lblAlgn val="ctr"/>
        <c:lblOffset val="100"/>
        <c:tickLblSkip val="1"/>
        <c:noMultiLvlLbl val="0"/>
      </c:catAx>
      <c:valAx>
        <c:axId val="18041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041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'2R'!$DL$2:$DL$21</c:f>
              <c:numCache>
                <c:formatCode>General</c:formatCode>
                <c:ptCount val="20"/>
                <c:pt idx="0">
                  <c:v>20.079999999999998</c:v>
                </c:pt>
                <c:pt idx="1">
                  <c:v>20.100000000000001</c:v>
                </c:pt>
                <c:pt idx="2">
                  <c:v>20.12</c:v>
                </c:pt>
                <c:pt idx="3">
                  <c:v>20.14</c:v>
                </c:pt>
                <c:pt idx="4">
                  <c:v>20.16</c:v>
                </c:pt>
                <c:pt idx="5">
                  <c:v>20.18</c:v>
                </c:pt>
                <c:pt idx="6">
                  <c:v>20.2</c:v>
                </c:pt>
                <c:pt idx="7">
                  <c:v>20.22</c:v>
                </c:pt>
                <c:pt idx="8">
                  <c:v>20.239999999999998</c:v>
                </c:pt>
                <c:pt idx="9">
                  <c:v>20.260000000000002</c:v>
                </c:pt>
                <c:pt idx="10">
                  <c:v>20.28</c:v>
                </c:pt>
                <c:pt idx="11">
                  <c:v>20.3</c:v>
                </c:pt>
                <c:pt idx="12">
                  <c:v>20.32</c:v>
                </c:pt>
                <c:pt idx="13">
                  <c:v>20.34</c:v>
                </c:pt>
                <c:pt idx="14">
                  <c:v>20.36</c:v>
                </c:pt>
                <c:pt idx="15">
                  <c:v>20.38</c:v>
                </c:pt>
                <c:pt idx="16">
                  <c:v>20.399999999999999</c:v>
                </c:pt>
                <c:pt idx="17">
                  <c:v>20.420000000000101</c:v>
                </c:pt>
                <c:pt idx="18">
                  <c:v>20.440000000000101</c:v>
                </c:pt>
                <c:pt idx="19">
                  <c:v>20.4600000000001</c:v>
                </c:pt>
              </c:numCache>
            </c:numRef>
          </c:cat>
          <c:val>
            <c:numRef>
              <c:f>'2R'!$DM$2:$DM$21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9</c:v>
                </c:pt>
                <c:pt idx="8">
                  <c:v>5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10</c:v>
                </c:pt>
                <c:pt idx="13">
                  <c:v>13</c:v>
                </c:pt>
                <c:pt idx="14">
                  <c:v>7</c:v>
                </c:pt>
                <c:pt idx="15">
                  <c:v>8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7383296"/>
        <c:axId val="160818304"/>
      </c:barChart>
      <c:catAx>
        <c:axId val="13738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60818304"/>
        <c:crosses val="autoZero"/>
        <c:auto val="1"/>
        <c:lblAlgn val="ctr"/>
        <c:lblOffset val="100"/>
        <c:tickLblSkip val="1"/>
        <c:noMultiLvlLbl val="0"/>
      </c:catAx>
      <c:valAx>
        <c:axId val="16081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37383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22-03-2016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41</a:t>
            </a:fld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43</a:t>
            </a:fld>
            <a:endParaRPr lang="es-C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dirty="0" smtClean="0"/>
              <a:t>14/03/2016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Modulo 2. Estimación puntual e </a:t>
            </a:r>
            <a:r>
              <a:rPr lang="es-ES" sz="3600" b="1" dirty="0" err="1" smtClean="0">
                <a:solidFill>
                  <a:srgbClr val="0000B8"/>
                </a:solidFill>
              </a:rPr>
              <a:t>intervalar</a:t>
            </a:r>
            <a:r>
              <a:rPr lang="es-ES" sz="3600" b="1" dirty="0" smtClean="0">
                <a:solidFill>
                  <a:srgbClr val="0000B8"/>
                </a:solidFill>
              </a:rPr>
              <a:t> de medias y proporciones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Estimación </a:t>
            </a:r>
            <a:r>
              <a:rPr lang="es-ES" sz="3600" b="1" dirty="0" err="1" smtClean="0">
                <a:solidFill>
                  <a:srgbClr val="C00000"/>
                </a:solidFill>
              </a:rPr>
              <a:t>intervalar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628800"/>
            <a:ext cx="7992888" cy="4896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es-CL" dirty="0" smtClean="0"/>
              <a:t>Estimar un parámetro poblacional mediante un rango de valores que contiene al parámetro poblacional con una probabilidad conocida.</a:t>
            </a:r>
          </a:p>
          <a:p>
            <a:pPr marL="400050" lvl="1" indent="0" algn="just">
              <a:buFont typeface="Arial" pitchFamily="34" charset="0"/>
              <a:buNone/>
            </a:pPr>
            <a:endParaRPr lang="es-CL" dirty="0" smtClean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14660" y="2564904"/>
            <a:ext cx="3369707" cy="4436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755023" y="355385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2"/>
                </a:solidFill>
              </a:rPr>
              <a:t>Nivel de confianza</a:t>
            </a:r>
            <a:endParaRPr lang="es-CL" sz="2800" dirty="0">
              <a:solidFill>
                <a:schemeClr val="accent2"/>
              </a:solidFill>
            </a:endParaRPr>
          </a:p>
        </p:txBody>
      </p:sp>
      <p:cxnSp>
        <p:nvCxnSpPr>
          <p:cNvPr id="5" name="4 Conector recto de flecha"/>
          <p:cNvCxnSpPr>
            <a:stCxn id="10" idx="2"/>
          </p:cNvCxnSpPr>
          <p:nvPr/>
        </p:nvCxnSpPr>
        <p:spPr>
          <a:xfrm>
            <a:off x="6199514" y="3008548"/>
            <a:ext cx="0" cy="5453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Probabilidad de error (</a:t>
            </a:r>
            <a:r>
              <a:rPr lang="es-ES" sz="36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s-ES" sz="36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6473" y="1623553"/>
            <a:ext cx="8100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1-Nivel de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Es la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contenga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parámetro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poblacional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CL" sz="2800" dirty="0"/>
              <a:t>Ej. El porcentaje de chilenos que declara que hay un partido político al cual se siente más cercano que el resto, con 95% de </a:t>
            </a:r>
            <a:r>
              <a:rPr lang="es-CL" sz="2800" dirty="0" smtClean="0"/>
              <a:t>confianza, </a:t>
            </a:r>
            <a:r>
              <a:rPr lang="es-CL" sz="2800" dirty="0"/>
              <a:t>está entre 20% y 28%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Error de estimación (e)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Marcador de contenido"/>
              <p:cNvSpPr txBox="1">
                <a:spLocks/>
              </p:cNvSpPr>
              <p:nvPr/>
            </p:nvSpPr>
            <p:spPr>
              <a:xfrm>
                <a:off x="467544" y="1628800"/>
                <a:ext cx="7992888" cy="489654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 algn="ctr">
                  <a:buNone/>
                </a:pPr>
                <a:r>
                  <a:rPr lang="es-CL" dirty="0" smtClean="0"/>
                  <a:t>Corresponde a la mitad de la amplitud del intervalo de confianza.</a:t>
                </a:r>
                <a:endParaRPr lang="es-CL" dirty="0"/>
              </a:p>
              <a:p>
                <a:pPr marL="400050" lvl="1" indent="0" algn="just">
                  <a:buFont typeface="Arial" pitchFamily="34" charset="0"/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/>
                  <a:t>Ej. El porcentaje de chilenos que declara que hay un partido político al cual se siente más cercano que el resto, con 95% de </a:t>
                </a:r>
                <a:r>
                  <a:rPr lang="es-CL" dirty="0" smtClean="0"/>
                  <a:t>confianza, </a:t>
                </a:r>
                <a:r>
                  <a:rPr lang="es-CL" dirty="0"/>
                  <a:t>está entre 20% y 28</a:t>
                </a:r>
                <a:r>
                  <a:rPr lang="es-CL" dirty="0" smtClean="0"/>
                  <a:t>%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/>
                  <a:t>Siendo [</a:t>
                </a:r>
                <a:r>
                  <a:rPr lang="es-CL" dirty="0" err="1"/>
                  <a:t>a,b</a:t>
                </a:r>
                <a:r>
                  <a:rPr lang="es-CL" dirty="0"/>
                  <a:t>] un intervalo </a:t>
                </a:r>
                <a:r>
                  <a:rPr lang="es-CL" dirty="0" smtClean="0"/>
                  <a:t> y 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CL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el estimador puntal del intervalo a estimar a=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b="0" i="0" dirty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s-CL" b="0" i="0" dirty="0" smtClean="0">
                        <a:latin typeface="Cambria Math"/>
                      </a:rPr>
                      <m:t>e</m:t>
                    </m:r>
                  </m:oMath>
                </a14:m>
                <a:r>
                  <a:rPr lang="es-CL" dirty="0" smtClean="0"/>
                  <a:t> y b=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b="0" i="0" dirty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s-CL" dirty="0">
                        <a:latin typeface="Cambria Math"/>
                      </a:rPr>
                      <m:t>e</m:t>
                    </m:r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7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7992888" cy="4896544"/>
              </a:xfrm>
              <a:prstGeom prst="rect">
                <a:avLst/>
              </a:prstGeom>
              <a:blipFill rotWithShape="1">
                <a:blip r:embed="rId3"/>
                <a:stretch>
                  <a:fillRect t="-1121" r="-25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Conceptos de error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pPr algn="just"/>
            <a:r>
              <a:rPr lang="en-US" sz="2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</a:t>
            </a:r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error: 1 – </a:t>
            </a:r>
            <a:r>
              <a:rPr lang="en-US" sz="2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</a:t>
            </a:r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</a:t>
            </a:r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 de </a:t>
            </a:r>
            <a:r>
              <a:rPr lang="en-US" sz="2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estimación</a:t>
            </a:r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(e):</a:t>
            </a: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 </a:t>
            </a:r>
            <a:r>
              <a:rPr lang="en-US" sz="2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típico</a:t>
            </a:r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 error </a:t>
            </a:r>
            <a:r>
              <a:rPr lang="en-US" sz="2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estándar</a:t>
            </a:r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endParaRPr lang="en-US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411760" y="3323635"/>
                <a:ext cx="38091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 indent="0" algn="just">
                  <a:buNone/>
                </a:pPr>
                <a:r>
                  <a:rPr lang="es-CL" sz="3200" dirty="0"/>
                  <a:t>a=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32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3200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sz="3200" dirty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s-CL" sz="3200" dirty="0">
                        <a:latin typeface="Cambria Math"/>
                      </a:rPr>
                      <m:t>e</m:t>
                    </m:r>
                  </m:oMath>
                </a14:m>
                <a:r>
                  <a:rPr lang="es-CL" sz="3200" dirty="0"/>
                  <a:t> y b=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32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3200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sz="3200" dirty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s-CL" sz="3200" dirty="0">
                        <a:latin typeface="Cambria Math"/>
                      </a:rPr>
                      <m:t>e</m:t>
                    </m:r>
                  </m:oMath>
                </a14:m>
                <a:endParaRPr lang="es-CL" sz="32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23635"/>
                <a:ext cx="380912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2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3972" name="AutoShape 4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4" name="AutoShape 6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6" name="AutoShape 8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8" name="AutoShape 10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7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35412" y="357921"/>
                <a:ext cx="8901084" cy="6048672"/>
              </a:xfrm>
            </p:spPr>
            <p:txBody>
              <a:bodyPr>
                <a:noAutofit/>
              </a:bodyPr>
              <a:lstStyle/>
              <a:p>
                <a:pPr lvl="0">
                  <a:buAutoNum type="arabicPeriod"/>
                </a:pPr>
                <a:r>
                  <a:rPr lang="es-CL" sz="1600" dirty="0" smtClean="0"/>
                  <a:t>Un </a:t>
                </a:r>
                <a:r>
                  <a:rPr lang="es-CL" sz="1600" dirty="0"/>
                  <a:t>estudio pretendía determinar qué estimador era más conveniente usar para analizar la edad de los chilenos. Para ello generó 20 muestras de 100 casos cada una, y para cada muestra calculó 4 estimadores distintos. Los gráficos siguientes muestran la distribución de dichos estimadores en las </a:t>
                </a:r>
                <a:r>
                  <a:rPr lang="es-CL" sz="1600" dirty="0" smtClean="0"/>
                  <a:t>muestras. Sabiendo </a:t>
                </a:r>
                <a:r>
                  <a:rPr lang="es-CL" sz="1600" dirty="0"/>
                  <a:t>que el promedio de edad de los chilenos es 47 años, </a:t>
                </a:r>
                <a:r>
                  <a:rPr lang="es-CL" sz="1600" dirty="0" smtClean="0"/>
                  <a:t>si usted quisiere usar uno de los indicadores para realizar una estimación puntual ¿Cuál </a:t>
                </a:r>
                <a:r>
                  <a:rPr lang="es-CL" sz="1600" dirty="0"/>
                  <a:t>indicador recomendaría usar y por qué? </a:t>
                </a:r>
                <a:endParaRPr lang="es-CL" sz="1600" dirty="0" smtClean="0"/>
              </a:p>
              <a:p>
                <a:pPr lvl="0">
                  <a:buAutoNum type="arabicPeriod"/>
                </a:pPr>
                <a:endParaRPr lang="es-CL" sz="1600" dirty="0"/>
              </a:p>
              <a:p>
                <a:pPr lvl="0">
                  <a:buAutoNum type="arabicPeriod"/>
                </a:pPr>
                <a:endParaRPr lang="es-CL" sz="1600" dirty="0" smtClean="0"/>
              </a:p>
              <a:p>
                <a:pPr lvl="0">
                  <a:buAutoNum type="arabicPeriod"/>
                </a:pPr>
                <a:endParaRPr lang="es-CL" sz="1600" dirty="0"/>
              </a:p>
              <a:p>
                <a:pPr lvl="0">
                  <a:buAutoNum type="arabicPeriod"/>
                </a:pPr>
                <a:endParaRPr lang="es-CL" sz="1600" dirty="0" smtClean="0"/>
              </a:p>
              <a:p>
                <a:pPr lvl="0">
                  <a:buAutoNum type="arabicPeriod"/>
                </a:pPr>
                <a:endParaRPr lang="es-CL" sz="1600" dirty="0"/>
              </a:p>
              <a:p>
                <a:pPr lvl="0">
                  <a:buAutoNum type="arabicPeriod"/>
                </a:pPr>
                <a:endParaRPr lang="es-CL" sz="1600" dirty="0" smtClean="0"/>
              </a:p>
              <a:p>
                <a:pPr lvl="0">
                  <a:buAutoNum type="arabicPeriod"/>
                </a:pPr>
                <a:endParaRPr lang="es-CL" sz="1600" dirty="0"/>
              </a:p>
              <a:p>
                <a:pPr lvl="0">
                  <a:buAutoNum type="arabicPeriod"/>
                </a:pPr>
                <a:endParaRPr lang="es-CL" sz="1600" dirty="0" smtClean="0"/>
              </a:p>
              <a:p>
                <a:pPr lvl="0">
                  <a:buAutoNum type="arabicPeriod"/>
                </a:pPr>
                <a:endParaRPr lang="es-CL" sz="1600" dirty="0"/>
              </a:p>
              <a:p>
                <a:pPr lvl="0">
                  <a:buAutoNum type="arabicPeriod"/>
                </a:pPr>
                <a:endParaRPr lang="es-CL" sz="1600" dirty="0" smtClean="0"/>
              </a:p>
              <a:p>
                <a:pPr lvl="0">
                  <a:buAutoNum type="arabicPeriod"/>
                </a:pPr>
                <a:endParaRPr lang="es-CL" sz="1600" dirty="0"/>
              </a:p>
              <a:p>
                <a:pPr lvl="0">
                  <a:buAutoNum type="arabicPeriod"/>
                </a:pPr>
                <a:endParaRPr lang="es-CL" sz="1600" dirty="0" smtClean="0"/>
              </a:p>
              <a:p>
                <a:pPr>
                  <a:buFont typeface="Arial" pitchFamily="34" charset="0"/>
                  <a:buAutoNum type="arabicPeriod"/>
                </a:pPr>
                <a:r>
                  <a:rPr lang="es-CL" sz="1600" dirty="0"/>
                  <a:t>En una investigación utilizaron una muestra para estimar un intervalo de confianza de la altura de las mujeres </a:t>
                </a:r>
                <a:r>
                  <a:rPr lang="es-CL" sz="1600" dirty="0" smtClean="0"/>
                  <a:t>chilenas (en </a:t>
                </a:r>
                <a:r>
                  <a:rPr lang="es-CL" sz="1600" dirty="0" err="1" smtClean="0"/>
                  <a:t>cms</a:t>
                </a:r>
                <a:r>
                  <a:rPr lang="es-CL" sz="1600" dirty="0" smtClean="0"/>
                  <a:t>.), </a:t>
                </a:r>
                <a:r>
                  <a:rPr lang="es-CL" sz="1600" dirty="0"/>
                  <a:t>encontrando un intervalo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s-CL" sz="1600" i="1">
                            <a:latin typeface="Cambria Math"/>
                          </a:rPr>
                          <m:t>158;178</m:t>
                        </m:r>
                      </m:e>
                    </m:d>
                  </m:oMath>
                </a14:m>
                <a:r>
                  <a:rPr lang="es-CL" sz="1600" dirty="0" smtClean="0"/>
                  <a:t>, utilizando 99% de Confianza </a:t>
                </a:r>
                <a:r>
                  <a:rPr lang="es-CL" sz="1600" dirty="0"/>
                  <a:t>. ¿Qué quiere decir ese resultado</a:t>
                </a:r>
                <a:r>
                  <a:rPr lang="es-CL" sz="1600" dirty="0" smtClean="0"/>
                  <a:t>? ¿Cuál es la probabilidad de error? ¿Cuán es el error de estimación?</a:t>
                </a:r>
                <a:endParaRPr lang="es-CL" sz="1600" dirty="0"/>
              </a:p>
              <a:p>
                <a:pPr lvl="0">
                  <a:buAutoNum type="arabicPeriod"/>
                </a:pPr>
                <a:endParaRPr lang="es-CL" sz="16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s-ES" sz="1600" dirty="0" smtClean="0"/>
              </a:p>
            </p:txBody>
          </p:sp>
        </mc:Choice>
        <mc:Fallback xmlns="">
          <p:sp>
            <p:nvSpPr>
              <p:cNvPr id="16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412" y="357921"/>
                <a:ext cx="8901084" cy="6048672"/>
              </a:xfrm>
              <a:blipFill rotWithShape="1">
                <a:blip r:embed="rId3"/>
                <a:stretch>
                  <a:fillRect l="-342" t="-302" r="-7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Rectángulo"/>
          <p:cNvSpPr/>
          <p:nvPr/>
        </p:nvSpPr>
        <p:spPr>
          <a:xfrm>
            <a:off x="2131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 smtClean="0"/>
              <a:t>PREGUNTAS</a:t>
            </a:r>
            <a:endParaRPr lang="es-CL" sz="2000" b="1" dirty="0"/>
          </a:p>
        </p:txBody>
      </p:sp>
      <p:pic>
        <p:nvPicPr>
          <p:cNvPr id="13" name="12 Imagen"/>
          <p:cNvPicPr/>
          <p:nvPr/>
        </p:nvPicPr>
        <p:blipFill>
          <a:blip r:embed="rId4" cstate="print"/>
          <a:srcRect l="53971" t="18731" r="9029" b="48640"/>
          <a:stretch>
            <a:fillRect/>
          </a:stretch>
        </p:blipFill>
        <p:spPr bwMode="auto">
          <a:xfrm>
            <a:off x="1403648" y="1676400"/>
            <a:ext cx="64807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1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II. Distribución </a:t>
            </a:r>
            <a:r>
              <a:rPr lang="es-ES" b="1" dirty="0" err="1" smtClean="0"/>
              <a:t>muestral</a:t>
            </a:r>
            <a:r>
              <a:rPr lang="es-ES" b="1" dirty="0" smtClean="0"/>
              <a:t> de medias, Teorema Central del Límite (TCL) y Ley de los grandes números (LGN)</a:t>
            </a:r>
          </a:p>
        </p:txBody>
      </p:sp>
    </p:spTree>
    <p:extLst>
      <p:ext uri="{BB962C8B-B14F-4D97-AF65-F5344CB8AC3E}">
        <p14:creationId xmlns:p14="http://schemas.microsoft.com/office/powerpoint/2010/main" val="21429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Distribución </a:t>
            </a:r>
            <a:r>
              <a:rPr lang="es-CL" sz="3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muestral</a:t>
            </a:r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de estimador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lvl="0" algn="ctr">
              <a:defRPr/>
            </a:pPr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buNone/>
              <a:defRPr/>
            </a:pP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estimador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parámetro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poblacional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211616"/>
              </p:ext>
            </p:extLst>
          </p:nvPr>
        </p:nvGraphicFramePr>
        <p:xfrm>
          <a:off x="1115616" y="2924944"/>
          <a:ext cx="65527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4572000" y="6093296"/>
                <a:ext cx="370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93296"/>
                <a:ext cx="37042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8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Distribución </a:t>
            </a:r>
            <a:r>
              <a:rPr lang="es-CL" sz="3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muestral</a:t>
            </a:r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de medias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lvl="0" algn="ctr">
              <a:defRPr/>
            </a:pPr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buNone/>
              <a:defRPr/>
            </a:pP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muestral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estimador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un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poblacional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425835"/>
              </p:ext>
            </p:extLst>
          </p:nvPr>
        </p:nvGraphicFramePr>
        <p:xfrm>
          <a:off x="1115616" y="2924944"/>
          <a:ext cx="65527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4572000" y="6093296"/>
                <a:ext cx="370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93296"/>
                <a:ext cx="37042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Intervalos de Confianza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un X%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Rango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valores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parametro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poblacional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 un X%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(IC)</a:t>
            </a:r>
          </a:p>
          <a:p>
            <a:pPr lvl="1" algn="just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 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Exactos</a:t>
            </a:r>
            <a:endParaRPr lang="en-US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Aproximaciones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asintóticas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TCL y LGN)</a:t>
            </a:r>
          </a:p>
          <a:p>
            <a:pPr lvl="1" algn="just"/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Boostraping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Método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Boostrap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Teorema central del límite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medias muestrales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extraídas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forma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aleatoria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aproximan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normal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suficientemente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grandes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¿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Cuánto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suficientemente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Estimación puntual.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Estimación por Intervalos: Conceptos de error típico, nivel de confianza y error de estimación.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Distribución </a:t>
            </a:r>
            <a:r>
              <a:rPr lang="es-CL" dirty="0" err="1"/>
              <a:t>muestral</a:t>
            </a:r>
            <a:r>
              <a:rPr lang="es-CL" dirty="0"/>
              <a:t> de </a:t>
            </a:r>
            <a:r>
              <a:rPr lang="es-CL" dirty="0" smtClean="0"/>
              <a:t>medias, Teorema Central del límite, Ley de los grandes números.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Construcción de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Determinantes de la precisión de los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Ejemplos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739306" cy="2736587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694" y="1052736"/>
            <a:ext cx="3739306" cy="2736587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739306" cy="2736587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611560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n=30</a:t>
            </a:r>
            <a:endParaRPr lang="es-ES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Teorema central del límite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611560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n=100</a:t>
            </a:r>
            <a:endParaRPr lang="es-E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08721"/>
            <a:ext cx="42321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4038944" cy="295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27909"/>
            <a:ext cx="4141639" cy="30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Teorema central del límite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611560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n=500</a:t>
            </a:r>
            <a:endParaRPr lang="es-E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283968" cy="31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4644008" cy="339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0313" y="4005064"/>
            <a:ext cx="389949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Teorema central del límite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Ley de los grandes números (LGN)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lvl="0" algn="ctr">
              <a:defRPr/>
            </a:pPr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buNone/>
              <a:defRPr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aleatorias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convergen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parámetro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poblacional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III. </a:t>
            </a:r>
            <a:r>
              <a:rPr lang="es-CL" sz="2800" dirty="0" smtClean="0"/>
              <a:t>DISTRIBUCIÓN MUESTAL DE MEDIAS, TCL Y LGN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Aproximaciones Asintóticas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590872" y="3573016"/>
            <a:ext cx="8229600" cy="1761059"/>
          </a:xfrm>
        </p:spPr>
        <p:txBody>
          <a:bodyPr/>
          <a:lstStyle/>
          <a:p>
            <a:r>
              <a:rPr lang="es-CL" dirty="0" smtClean="0"/>
              <a:t>IC=            tal que: P(a≤</a:t>
            </a:r>
            <a:r>
              <a:rPr lang="es-CL" dirty="0" smtClean="0">
                <a:latin typeface="Symbol" pitchFamily="18" charset="2"/>
                <a:sym typeface="Symbol"/>
              </a:rPr>
              <a:t></a:t>
            </a:r>
            <a:r>
              <a:rPr lang="es-CL" dirty="0" smtClean="0"/>
              <a:t>≤b)=NC</a:t>
            </a:r>
          </a:p>
          <a:p>
            <a:r>
              <a:rPr lang="es-CL" dirty="0" smtClean="0"/>
              <a:t>P(-</a:t>
            </a:r>
            <a:r>
              <a:rPr lang="es-CL" dirty="0" err="1" smtClean="0"/>
              <a:t>Z</a:t>
            </a:r>
            <a:r>
              <a:rPr lang="es-CL" baseline="-25000" dirty="0" err="1" smtClean="0">
                <a:latin typeface="Symbol" pitchFamily="18" charset="2"/>
              </a:rPr>
              <a:t>a</a:t>
            </a:r>
            <a:r>
              <a:rPr lang="es-CL" baseline="-25000" dirty="0" smtClean="0"/>
              <a:t>/2</a:t>
            </a:r>
            <a:r>
              <a:rPr lang="es-CL" dirty="0" smtClean="0"/>
              <a:t> ≤ (</a:t>
            </a:r>
            <a:r>
              <a:rPr lang="es-CL" dirty="0" smtClean="0">
                <a:latin typeface="+mj-lt"/>
              </a:rPr>
              <a:t>X-</a:t>
            </a:r>
            <a:r>
              <a:rPr lang="es-CL" dirty="0" smtClean="0">
                <a:latin typeface="Symbol" pitchFamily="18" charset="2"/>
                <a:sym typeface="Symbol"/>
              </a:rPr>
              <a:t></a:t>
            </a:r>
            <a:r>
              <a:rPr lang="es-CL" dirty="0" smtClean="0"/>
              <a:t>)/SE(X) </a:t>
            </a:r>
            <a:r>
              <a:rPr lang="es-CL" dirty="0"/>
              <a:t>≤ </a:t>
            </a:r>
            <a:r>
              <a:rPr lang="es-CL" dirty="0" err="1"/>
              <a:t>Z</a:t>
            </a:r>
            <a:r>
              <a:rPr lang="es-CL" baseline="-25000" dirty="0" err="1">
                <a:latin typeface="Symbol" pitchFamily="18" charset="2"/>
              </a:rPr>
              <a:t>a</a:t>
            </a:r>
            <a:r>
              <a:rPr lang="es-CL" baseline="-25000" dirty="0"/>
              <a:t>/2</a:t>
            </a:r>
            <a:r>
              <a:rPr lang="es-CL" dirty="0" smtClean="0"/>
              <a:t>)=NC</a:t>
            </a:r>
            <a:endParaRPr lang="es-CL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720080" cy="598033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1" name="20 Conector recto"/>
          <p:cNvCxnSpPr/>
          <p:nvPr/>
        </p:nvCxnSpPr>
        <p:spPr>
          <a:xfrm>
            <a:off x="3959932" y="42210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img.sparknotes.com/content/testprep/bookimgs/gre/0010/MR-66_new_fm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8396"/>
            <a:ext cx="2630654" cy="16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9932" y="1988840"/>
            <a:ext cx="486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+ TCL + LGN = Fórmula IC</a:t>
            </a:r>
            <a:endParaRPr lang="es-CL" sz="3200" dirty="0"/>
          </a:p>
        </p:txBody>
      </p:sp>
      <p:cxnSp>
        <p:nvCxnSpPr>
          <p:cNvPr id="24" name="23 Conector recto"/>
          <p:cNvCxnSpPr/>
          <p:nvPr/>
        </p:nvCxnSpPr>
        <p:spPr>
          <a:xfrm>
            <a:off x="2627784" y="42311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Aproximaciones Asintóticas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9189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412776"/>
            <a:ext cx="3384377" cy="1053907"/>
          </a:xfrm>
          <a:prstGeom prst="rect">
            <a:avLst/>
          </a:prstGeom>
          <a:noFill/>
        </p:spPr>
      </p:pic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9191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556792"/>
            <a:ext cx="3350907" cy="1008112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19 Rectángulo"/>
              <p:cNvSpPr/>
              <p:nvPr/>
            </p:nvSpPr>
            <p:spPr>
              <a:xfrm>
                <a:off x="107504" y="2866721"/>
                <a:ext cx="4825232" cy="1344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acc>
                      <m:accPr>
                        <m:chr m:val="̅"/>
                        <m:ctrlPr>
                          <a:rPr lang="es-CL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40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s-CL" sz="4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4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sz="4000" b="1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sz="4000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sz="40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s-CL" sz="4000" b="1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s-CL" sz="4000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40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s-CL" sz="4000" b="1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sz="4000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66721"/>
                <a:ext cx="4825232" cy="13449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4788024" y="2745749"/>
                <a:ext cx="4104456" cy="154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s-CL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s-C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s-CL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s-CL" sz="3200" b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CL" sz="32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45749"/>
                <a:ext cx="4104456" cy="15473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683568" y="4725144"/>
            <a:ext cx="7344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2800" b="1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/2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95%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1,96</a:t>
            </a:r>
          </a:p>
          <a:p>
            <a:pPr algn="just"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99% de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2,58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59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Error de estimación (e)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Marcador de contenido"/>
              <p:cNvSpPr txBox="1">
                <a:spLocks/>
              </p:cNvSpPr>
              <p:nvPr/>
            </p:nvSpPr>
            <p:spPr>
              <a:xfrm>
                <a:off x="467544" y="1628800"/>
                <a:ext cx="7992888" cy="489654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 algn="ctr">
                  <a:buNone/>
                </a:pPr>
                <a:r>
                  <a:rPr lang="es-CL" dirty="0" smtClean="0"/>
                  <a:t>Corresponde a la mitad de la amplitud del intervalo de confianza.</a:t>
                </a:r>
                <a:endParaRPr lang="es-CL" dirty="0"/>
              </a:p>
              <a:p>
                <a:pPr marL="400050" lvl="1" indent="0" algn="just">
                  <a:buFont typeface="Arial" pitchFamily="34" charset="0"/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Siendo </a:t>
                </a:r>
                <a:r>
                  <a:rPr lang="es-CL" dirty="0"/>
                  <a:t>[</a:t>
                </a:r>
                <a:r>
                  <a:rPr lang="es-CL" dirty="0" err="1"/>
                  <a:t>a,b</a:t>
                </a:r>
                <a:r>
                  <a:rPr lang="es-CL" dirty="0"/>
                  <a:t>] un intervalo </a:t>
                </a:r>
                <a:r>
                  <a:rPr lang="es-CL" dirty="0" smtClean="0"/>
                  <a:t> y 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CL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el estimador puntal del intervalo a estimar a=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b="0" i="0" dirty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s-CL" b="0" i="0" dirty="0" smtClean="0">
                        <a:latin typeface="Cambria Math"/>
                      </a:rPr>
                      <m:t>e</m:t>
                    </m:r>
                  </m:oMath>
                </a14:m>
                <a:r>
                  <a:rPr lang="es-CL" dirty="0" smtClean="0"/>
                  <a:t> y b=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CL" b="0" i="0" dirty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s-CL" dirty="0">
                        <a:latin typeface="Cambria Math"/>
                      </a:rPr>
                      <m:t>e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7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7992888" cy="4896544"/>
              </a:xfrm>
              <a:prstGeom prst="rect">
                <a:avLst/>
              </a:prstGeom>
              <a:blipFill rotWithShape="1">
                <a:blip r:embed="rId3"/>
                <a:stretch>
                  <a:fillRect t="-1121" r="-25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3200" y="4149080"/>
            <a:ext cx="3384377" cy="1053907"/>
          </a:xfrm>
          <a:prstGeom prst="rect">
            <a:avLst/>
          </a:prstGeom>
          <a:noFill/>
        </p:spPr>
      </p:pic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656" y="4293096"/>
            <a:ext cx="3350907" cy="1008112"/>
          </a:xfrm>
          <a:prstGeom prst="rect">
            <a:avLst/>
          </a:prstGeom>
          <a:noFill/>
        </p:spPr>
      </p:pic>
      <p:sp>
        <p:nvSpPr>
          <p:cNvPr id="3" name="2 Elipse"/>
          <p:cNvSpPr/>
          <p:nvPr/>
        </p:nvSpPr>
        <p:spPr>
          <a:xfrm>
            <a:off x="1187624" y="4293096"/>
            <a:ext cx="3276364" cy="12241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5882305" y="4149080"/>
            <a:ext cx="3276364" cy="12241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2555776" y="559186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2"/>
                </a:solidFill>
              </a:rPr>
              <a:t>e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236296" y="573631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2"/>
                </a:solidFill>
              </a:rPr>
              <a:t>e</a:t>
            </a:r>
            <a:endParaRPr lang="es-C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Aproximaciones Asintóticas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Ejemplo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En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1000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estudiantes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la FACSO, el 30%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ellos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fuma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Estime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proporción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estudiantes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la FACSO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fuman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usando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estimación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 un 95%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30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a</a:t>
            </a:r>
            <a:r>
              <a:rPr lang="en-US" sz="30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/2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95%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1,96</a:t>
            </a:r>
          </a:p>
          <a:p>
            <a:pPr algn="just">
              <a:buNone/>
            </a:pP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99%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2,58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9189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284984"/>
            <a:ext cx="3384377" cy="1053907"/>
          </a:xfrm>
          <a:prstGeom prst="rect">
            <a:avLst/>
          </a:prstGeom>
          <a:noFill/>
        </p:spPr>
      </p:pic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467544" y="3319431"/>
                <a:ext cx="4104456" cy="154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s-CL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s-C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s-CL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s-CL" sz="3200" b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CL" sz="32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19431"/>
                <a:ext cx="4104456" cy="15473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5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Aproximaciones Asintóticas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Ejemplo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En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1000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estudiantes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la FACSO, el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edad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22,7 y la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4,9.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Estime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edad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estudiantes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la FACSO,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usando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estimación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 un 99%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3000" b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a</a:t>
            </a:r>
            <a:r>
              <a:rPr lang="en-US" sz="30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/2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95%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1,96</a:t>
            </a:r>
          </a:p>
          <a:p>
            <a:pPr algn="just">
              <a:buNone/>
            </a:pP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99%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2,58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76916"/>
            <a:ext cx="3350907" cy="1008112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16 Rectángulo"/>
              <p:cNvSpPr/>
              <p:nvPr/>
            </p:nvSpPr>
            <p:spPr>
              <a:xfrm>
                <a:off x="4107979" y="3408480"/>
                <a:ext cx="4825232" cy="1344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acc>
                      <m:accPr>
                        <m:chr m:val="̅"/>
                        <m:ctrlPr>
                          <a:rPr lang="es-CL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40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s-CL" sz="4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4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sz="4000" b="1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sz="4000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sz="40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s-CL" sz="4000" b="1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s-CL" sz="4000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40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s-CL" sz="4000" b="1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sz="4000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79" y="3408480"/>
                <a:ext cx="4825232" cy="13449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3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Tabla Z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65424" r="48640" b="2222"/>
          <a:stretch/>
        </p:blipFill>
        <p:spPr bwMode="auto">
          <a:xfrm>
            <a:off x="323528" y="1433281"/>
            <a:ext cx="8687548" cy="466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Estimación puntual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Tabla Z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3" t="65920" r="49472" b="1"/>
          <a:stretch/>
        </p:blipFill>
        <p:spPr bwMode="auto">
          <a:xfrm>
            <a:off x="1403648" y="316820"/>
            <a:ext cx="6077348" cy="711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Tabla Z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4603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20985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65424" r="72165" b="2553"/>
          <a:stretch/>
        </p:blipFill>
        <p:spPr bwMode="auto">
          <a:xfrm>
            <a:off x="1251858" y="347801"/>
            <a:ext cx="6056446" cy="654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Intervalos de Confianza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un X%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Rango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valores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parametro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poblacional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 un X%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(IC)</a:t>
            </a:r>
          </a:p>
          <a:p>
            <a:pPr lvl="1" algn="just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 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Exactos</a:t>
            </a:r>
            <a:endParaRPr lang="en-US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Aproximaciones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asintóticas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TCL y LGN)</a:t>
            </a:r>
          </a:p>
          <a:p>
            <a:pPr lvl="1" algn="just"/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Boostraping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Método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Boostrap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</a:t>
            </a:r>
            <a:r>
              <a:rPr lang="es-CL" sz="2800" dirty="0" smtClean="0"/>
              <a:t>CONSTRUCCIÓN DE INTERVALOS DE CONFIANZA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50" name="Picture 2" descr="http://andrewgelman.com/wp-content/uploads/2011/12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628449" cy="5733256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V. </a:t>
            </a:r>
            <a:r>
              <a:rPr lang="es-CL" sz="2800" dirty="0" smtClean="0"/>
              <a:t>DETERMINANTES DE LA PRECISIÓN DEL IC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Precisión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140968"/>
            <a:ext cx="3384377" cy="1053907"/>
          </a:xfrm>
          <a:prstGeom prst="rect">
            <a:avLst/>
          </a:prstGeom>
          <a:noFill/>
        </p:spPr>
      </p:pic>
      <p:pic>
        <p:nvPicPr>
          <p:cNvPr id="20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12976"/>
            <a:ext cx="3350907" cy="1008112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0" y="55172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2"/>
                </a:solidFill>
              </a:rPr>
              <a:t>Mayor Nivel de Confianza (NC)</a:t>
            </a:r>
            <a:r>
              <a:rPr lang="es-CL" sz="3200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s-CL" sz="3200" dirty="0" smtClean="0">
                <a:solidFill>
                  <a:schemeClr val="accent2"/>
                </a:solidFill>
              </a:rPr>
              <a:t> Menor precisión.</a:t>
            </a:r>
          </a:p>
          <a:p>
            <a:pPr algn="ctr"/>
            <a:endParaRPr lang="es-CL" sz="3200" dirty="0">
              <a:solidFill>
                <a:schemeClr val="accent2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1475656" y="3356992"/>
            <a:ext cx="115212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5796136" y="3356992"/>
            <a:ext cx="115212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accent2"/>
                </a:solidFill>
              </a:rPr>
              <a:t>Nivel de Confianza</a:t>
            </a:r>
            <a:endParaRPr lang="es-CL" b="1" dirty="0">
              <a:solidFill>
                <a:schemeClr val="accent2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V. </a:t>
            </a:r>
            <a:r>
              <a:rPr lang="es-CL" sz="2800" dirty="0" smtClean="0"/>
              <a:t>DETERMINANTES DE LA PRECISIÓN DEL IC</a:t>
            </a:r>
            <a:endParaRPr lang="es-C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26 Rectángulo"/>
              <p:cNvSpPr/>
              <p:nvPr/>
            </p:nvSpPr>
            <p:spPr>
              <a:xfrm>
                <a:off x="251520" y="1496058"/>
                <a:ext cx="3966214" cy="1344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acc>
                      <m:accPr>
                        <m:chr m:val="̅"/>
                        <m:ctrlPr>
                          <a:rPr lang="es-CL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40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s-CL" sz="4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4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sz="4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4000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sz="4000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7" name="2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6058"/>
                <a:ext cx="3966214" cy="13449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4932040" y="1375086"/>
                <a:ext cx="4104456" cy="154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s-CL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s-C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s-CL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s-CL" sz="3200" b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CL" sz="32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375086"/>
                <a:ext cx="4104456" cy="15473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9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39" y="3140930"/>
            <a:ext cx="3384377" cy="1053907"/>
          </a:xfrm>
          <a:prstGeom prst="rect">
            <a:avLst/>
          </a:prstGeom>
          <a:noFill/>
        </p:spPr>
      </p:pic>
      <p:pic>
        <p:nvPicPr>
          <p:cNvPr id="20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12976"/>
            <a:ext cx="3350907" cy="1008112"/>
          </a:xfrm>
          <a:prstGeom prst="rect">
            <a:avLst/>
          </a:prstGeom>
          <a:noFill/>
        </p:spPr>
      </p:pic>
      <p:sp>
        <p:nvSpPr>
          <p:cNvPr id="24" name="23 Elipse"/>
          <p:cNvSpPr/>
          <p:nvPr/>
        </p:nvSpPr>
        <p:spPr>
          <a:xfrm>
            <a:off x="2987824" y="2116824"/>
            <a:ext cx="115212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7103790" y="2103771"/>
            <a:ext cx="115212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accent2"/>
                </a:solidFill>
              </a:rPr>
              <a:t>Tamaño de la muestra (n)</a:t>
            </a:r>
            <a:endParaRPr lang="es-CL" b="1" dirty="0">
              <a:solidFill>
                <a:schemeClr val="accent2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V. </a:t>
            </a:r>
            <a:r>
              <a:rPr lang="es-CL" sz="2800" dirty="0" smtClean="0"/>
              <a:t>DETERMINANTES DE LA PRECISIÓN DEL IC</a:t>
            </a:r>
            <a:endParaRPr lang="es-C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26 Rectángulo"/>
              <p:cNvSpPr/>
              <p:nvPr/>
            </p:nvSpPr>
            <p:spPr>
              <a:xfrm>
                <a:off x="251520" y="1496058"/>
                <a:ext cx="4825232" cy="1344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acc>
                      <m:accPr>
                        <m:chr m:val="̅"/>
                        <m:ctrlPr>
                          <a:rPr lang="es-CL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40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s-CL" sz="4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4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sz="4000" b="1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sz="4000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sz="40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s-CL" sz="4000" b="1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s-CL" sz="4000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40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s-CL" sz="4000" b="1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sz="4000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7" name="2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6058"/>
                <a:ext cx="4825232" cy="13449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4932040" y="1375086"/>
                <a:ext cx="4104456" cy="154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s-CL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s-C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s-CL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s-CL" sz="3200" b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CL" sz="32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375086"/>
                <a:ext cx="4104456" cy="15473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20 CuadroTexto"/>
          <p:cNvSpPr txBox="1"/>
          <p:nvPr/>
        </p:nvSpPr>
        <p:spPr>
          <a:xfrm>
            <a:off x="0" y="55172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2"/>
                </a:solidFill>
              </a:rPr>
              <a:t>Mayor Tamaño </a:t>
            </a:r>
            <a:r>
              <a:rPr lang="es-CL" sz="3200" dirty="0" err="1" smtClean="0">
                <a:solidFill>
                  <a:schemeClr val="accent2"/>
                </a:solidFill>
              </a:rPr>
              <a:t>muestral</a:t>
            </a:r>
            <a:r>
              <a:rPr lang="es-CL" sz="3200" dirty="0" smtClean="0">
                <a:solidFill>
                  <a:schemeClr val="accent2"/>
                </a:solidFill>
              </a:rPr>
              <a:t> (n)</a:t>
            </a:r>
            <a:r>
              <a:rPr lang="es-CL" sz="3200" dirty="0" smtClean="0">
                <a:solidFill>
                  <a:schemeClr val="accent2"/>
                </a:solidFill>
                <a:sym typeface="Wingdings" pitchFamily="2" charset="2"/>
              </a:rPr>
              <a:t> Menor SE</a:t>
            </a:r>
            <a:r>
              <a:rPr lang="es-CL" sz="3200" dirty="0" smtClean="0">
                <a:solidFill>
                  <a:schemeClr val="accent2"/>
                </a:solidFill>
              </a:rPr>
              <a:t> Mayor precisión.</a:t>
            </a:r>
          </a:p>
          <a:p>
            <a:pPr algn="ctr"/>
            <a:endParaRPr lang="es-CL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4932040" y="1375086"/>
                <a:ext cx="4392488" cy="154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s-CL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s-C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sz="3200" b="1" i="1">
                                  <a:latin typeface="Cambria Math"/>
                                </a:rPr>
                                <m:t>𝒏</m:t>
                              </m:r>
                              <m:acc>
                                <m:accPr>
                                  <m:chr m:val="̂"/>
                                  <m:ctrlPr>
                                    <a:rPr lang="es-CL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s-CL" sz="3200" b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CL" sz="32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32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375086"/>
                <a:ext cx="4392488" cy="1547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39" y="3140930"/>
            <a:ext cx="3384377" cy="1053907"/>
          </a:xfrm>
          <a:prstGeom prst="rect">
            <a:avLst/>
          </a:prstGeom>
          <a:noFill/>
        </p:spPr>
      </p:pic>
      <p:pic>
        <p:nvPicPr>
          <p:cNvPr id="20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12976"/>
            <a:ext cx="3350907" cy="1008112"/>
          </a:xfrm>
          <a:prstGeom prst="rect">
            <a:avLst/>
          </a:prstGeom>
          <a:noFill/>
        </p:spPr>
      </p:pic>
      <p:sp>
        <p:nvSpPr>
          <p:cNvPr id="24" name="23 Elipse"/>
          <p:cNvSpPr/>
          <p:nvPr/>
        </p:nvSpPr>
        <p:spPr>
          <a:xfrm>
            <a:off x="2810338" y="1529339"/>
            <a:ext cx="2266413" cy="7475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7531136" y="2276871"/>
            <a:ext cx="1572706" cy="64556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accent2"/>
                </a:solidFill>
              </a:rPr>
              <a:t>Varianza</a:t>
            </a:r>
            <a:endParaRPr lang="es-CL" b="1" dirty="0">
              <a:solidFill>
                <a:schemeClr val="accent2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V. </a:t>
            </a:r>
            <a:r>
              <a:rPr lang="es-CL" sz="2800" dirty="0" smtClean="0"/>
              <a:t>DETERMINANTES DE LA PRECISIÓN DEL IC</a:t>
            </a:r>
            <a:endParaRPr lang="es-C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26 Rectángulo"/>
              <p:cNvSpPr/>
              <p:nvPr/>
            </p:nvSpPr>
            <p:spPr>
              <a:xfrm>
                <a:off x="251520" y="1496058"/>
                <a:ext cx="4825232" cy="1344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acc>
                      <m:accPr>
                        <m:chr m:val="̅"/>
                        <m:ctrlPr>
                          <a:rPr lang="es-CL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40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s-CL" sz="4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4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sz="4000" b="1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sz="4000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sz="40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s-CL" sz="4000" b="1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s-CL" sz="4000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40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s-CL" sz="4000" b="1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sz="4000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7" name="2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6058"/>
                <a:ext cx="4825232" cy="1344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0" y="55172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2"/>
                </a:solidFill>
              </a:rPr>
              <a:t>Mayor Varianza</a:t>
            </a:r>
            <a:r>
              <a:rPr lang="es-CL" sz="3200" dirty="0" smtClean="0">
                <a:solidFill>
                  <a:schemeClr val="accent2"/>
                </a:solidFill>
                <a:sym typeface="Wingdings" pitchFamily="2" charset="2"/>
              </a:rPr>
              <a:t> Mayor SE</a:t>
            </a:r>
            <a:r>
              <a:rPr lang="es-CL" sz="3200" dirty="0" smtClean="0">
                <a:solidFill>
                  <a:schemeClr val="accent2"/>
                </a:solidFill>
              </a:rPr>
              <a:t> Menor precisión.</a:t>
            </a:r>
          </a:p>
          <a:p>
            <a:pPr algn="ctr"/>
            <a:endParaRPr lang="es-CL" sz="3200" dirty="0">
              <a:solidFill>
                <a:schemeClr val="accent2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3436160" y="2203949"/>
            <a:ext cx="1241727" cy="7475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Elipse"/>
          <p:cNvSpPr/>
          <p:nvPr/>
        </p:nvSpPr>
        <p:spPr>
          <a:xfrm>
            <a:off x="7020272" y="1625444"/>
            <a:ext cx="2083570" cy="65142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25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4932040" y="1375086"/>
                <a:ext cx="4104456" cy="154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s-CL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s-CL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s-CL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s-CL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s-CL" sz="3200" b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CL" sz="32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s-CL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375086"/>
                <a:ext cx="4104456" cy="1547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39" y="3140930"/>
            <a:ext cx="3384377" cy="1053907"/>
          </a:xfrm>
          <a:prstGeom prst="rect">
            <a:avLst/>
          </a:prstGeom>
          <a:noFill/>
        </p:spPr>
      </p:pic>
      <p:pic>
        <p:nvPicPr>
          <p:cNvPr id="20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12976"/>
            <a:ext cx="3350907" cy="1008112"/>
          </a:xfrm>
          <a:prstGeom prst="rect">
            <a:avLst/>
          </a:prstGeom>
          <a:noFill/>
        </p:spPr>
      </p:pic>
      <p:sp>
        <p:nvSpPr>
          <p:cNvPr id="24" name="23 Elipse"/>
          <p:cNvSpPr/>
          <p:nvPr/>
        </p:nvSpPr>
        <p:spPr>
          <a:xfrm>
            <a:off x="1331640" y="3284984"/>
            <a:ext cx="3203848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5712648" y="3248980"/>
            <a:ext cx="3179832" cy="93610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0688" y="271484"/>
            <a:ext cx="8229600" cy="1143000"/>
          </a:xfrm>
        </p:spPr>
        <p:txBody>
          <a:bodyPr/>
          <a:lstStyle/>
          <a:p>
            <a:r>
              <a:rPr lang="es-CL" b="1" dirty="0" smtClean="0">
                <a:solidFill>
                  <a:schemeClr val="accent2"/>
                </a:solidFill>
              </a:rPr>
              <a:t>Error de estimación</a:t>
            </a:r>
            <a:endParaRPr lang="es-CL" b="1" dirty="0">
              <a:solidFill>
                <a:schemeClr val="accent2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V. </a:t>
            </a:r>
            <a:r>
              <a:rPr lang="es-CL" sz="2800" dirty="0" smtClean="0"/>
              <a:t>DETERMINANTES DE LA PRECISIÓN DEL IC</a:t>
            </a:r>
            <a:endParaRPr lang="es-C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26 Rectángulo"/>
              <p:cNvSpPr/>
              <p:nvPr/>
            </p:nvSpPr>
            <p:spPr>
              <a:xfrm>
                <a:off x="251520" y="1496058"/>
                <a:ext cx="4825232" cy="1344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acc>
                      <m:accPr>
                        <m:chr m:val="̅"/>
                        <m:ctrlPr>
                          <a:rPr lang="es-CL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40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s-CL" sz="4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s-CL" sz="4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4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sz="4000" b="1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sz="4000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sz="40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s-CL" sz="4000" b="1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s-CL" sz="4000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40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40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40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s-CL" sz="4000" b="1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40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sz="4000" b="1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sz="4000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7" name="2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6058"/>
                <a:ext cx="4825232" cy="1344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20 CuadroTexto"/>
          <p:cNvSpPr txBox="1"/>
          <p:nvPr/>
        </p:nvSpPr>
        <p:spPr>
          <a:xfrm>
            <a:off x="0" y="55172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2"/>
                </a:solidFill>
                <a:sym typeface="Wingdings" pitchFamily="2" charset="2"/>
              </a:rPr>
              <a:t>Mayor error de estimación </a:t>
            </a:r>
            <a:r>
              <a:rPr lang="es-CL" sz="3200" dirty="0" smtClean="0">
                <a:solidFill>
                  <a:schemeClr val="accent2"/>
                </a:solidFill>
              </a:rPr>
              <a:t> Menor precisión.</a:t>
            </a:r>
          </a:p>
          <a:p>
            <a:pPr algn="ctr"/>
            <a:endParaRPr lang="es-CL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3" t="67169" r="54090" b="6344"/>
          <a:stretch/>
        </p:blipFill>
        <p:spPr bwMode="auto">
          <a:xfrm>
            <a:off x="4503139" y="963901"/>
            <a:ext cx="4821389" cy="552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3972" name="AutoShape 4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4" name="AutoShape 6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6" name="AutoShape 8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8" name="AutoShape 10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7 Marcador de contenido"/>
          <p:cNvSpPr>
            <a:spLocks noGrp="1"/>
          </p:cNvSpPr>
          <p:nvPr>
            <p:ph idx="1"/>
          </p:nvPr>
        </p:nvSpPr>
        <p:spPr>
          <a:xfrm>
            <a:off x="135412" y="357921"/>
            <a:ext cx="8901084" cy="60486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CL" sz="1600" dirty="0" smtClean="0"/>
              <a:t>3. Considere </a:t>
            </a:r>
            <a:r>
              <a:rPr lang="es-CL" sz="1600" dirty="0"/>
              <a:t>los siguientes datos para calcular un intervalo de confianza con un 90% de confianza que indique la proporción de estudiantes de derecha de la facultad</a:t>
            </a:r>
            <a:r>
              <a:rPr lang="es-CL" sz="1600" dirty="0" smtClean="0"/>
              <a:t>. Interprete sus resultados estadística y sociológicamente.</a:t>
            </a:r>
          </a:p>
          <a:p>
            <a:pPr marL="0" indent="0">
              <a:buNone/>
            </a:pPr>
            <a:r>
              <a:rPr lang="es-CL" sz="1600" dirty="0" smtClean="0"/>
              <a:t>4. </a:t>
            </a:r>
            <a:r>
              <a:rPr lang="es-CL" sz="1600" dirty="0"/>
              <a:t>Considere los siguientes datos para calcular un intervalo de </a:t>
            </a:r>
            <a:r>
              <a:rPr lang="es-CL" sz="1600" dirty="0" smtClean="0"/>
              <a:t>confianza			            con </a:t>
            </a:r>
            <a:r>
              <a:rPr lang="es-CL" sz="1600" dirty="0"/>
              <a:t>un 90% de confianza que indique </a:t>
            </a:r>
            <a:r>
              <a:rPr lang="es-CL" sz="1600" dirty="0" smtClean="0"/>
              <a:t>el promedio PSU  </a:t>
            </a:r>
            <a:r>
              <a:rPr lang="es-CL" sz="1600" dirty="0"/>
              <a:t>de </a:t>
            </a:r>
            <a:r>
              <a:rPr lang="es-CL" sz="1600" dirty="0" smtClean="0"/>
              <a:t>los estudiantes </a:t>
            </a:r>
          </a:p>
          <a:p>
            <a:pPr marL="0" indent="0">
              <a:buNone/>
            </a:pPr>
            <a:r>
              <a:rPr lang="es-CL" sz="1600" dirty="0" smtClean="0"/>
              <a:t>de la </a:t>
            </a:r>
            <a:r>
              <a:rPr lang="es-CL" sz="1600" dirty="0"/>
              <a:t>facultad. Interprete sus resultados </a:t>
            </a:r>
            <a:r>
              <a:rPr lang="es-CL" sz="1600" dirty="0" smtClean="0"/>
              <a:t>estadística y sociológicamente.</a:t>
            </a:r>
            <a:endParaRPr lang="es-CL" sz="1600" dirty="0"/>
          </a:p>
          <a:p>
            <a:pPr marL="0" lvl="0" indent="0">
              <a:buNone/>
            </a:pPr>
            <a:endParaRPr lang="es-CL" sz="1600" dirty="0"/>
          </a:p>
          <a:p>
            <a:pPr lvl="0">
              <a:buAutoNum type="arabicPeriod"/>
            </a:pPr>
            <a:endParaRPr lang="es-CL" sz="1600" dirty="0"/>
          </a:p>
          <a:p>
            <a:pPr lvl="0">
              <a:buAutoNum type="arabicPeriod"/>
            </a:pPr>
            <a:endParaRPr lang="es-CL" sz="1600" dirty="0" smtClean="0"/>
          </a:p>
          <a:p>
            <a:pPr lvl="0">
              <a:buAutoNum type="arabicPeriod"/>
            </a:pPr>
            <a:endParaRPr lang="es-CL" sz="1600" dirty="0"/>
          </a:p>
          <a:p>
            <a:pPr marL="0" indent="0">
              <a:buNone/>
            </a:pPr>
            <a:endParaRPr lang="es-CL" sz="1050" dirty="0" smtClean="0"/>
          </a:p>
          <a:p>
            <a:pPr marL="0" indent="0">
              <a:buNone/>
            </a:pPr>
            <a:r>
              <a:rPr lang="es-CL" sz="1600" dirty="0" smtClean="0"/>
              <a:t>5.</a:t>
            </a:r>
            <a:r>
              <a:rPr lang="es-CL" sz="1600" dirty="0"/>
              <a:t> </a:t>
            </a:r>
            <a:r>
              <a:rPr lang="es-CL" sz="1600" dirty="0" smtClean="0"/>
              <a:t>La </a:t>
            </a:r>
            <a:r>
              <a:rPr lang="es-CL" sz="1600" dirty="0"/>
              <a:t>proporción de personas con enseñanza básica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completa </a:t>
            </a:r>
            <a:r>
              <a:rPr lang="es-CL" sz="1600" dirty="0"/>
              <a:t>en una población corresponde a un 90</a:t>
            </a:r>
            <a:r>
              <a:rPr lang="es-CL" sz="1600" dirty="0" smtClean="0"/>
              <a:t>%.</a:t>
            </a:r>
          </a:p>
          <a:p>
            <a:pPr marL="0" indent="0">
              <a:buNone/>
            </a:pPr>
            <a:r>
              <a:rPr lang="es-CL" sz="1600" dirty="0" smtClean="0"/>
              <a:t> </a:t>
            </a:r>
            <a:r>
              <a:rPr lang="es-CL" sz="1600" dirty="0"/>
              <a:t>Un grupo de investigadores, que no conocían el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parámetro </a:t>
            </a:r>
            <a:r>
              <a:rPr lang="es-CL" sz="1600" dirty="0"/>
              <a:t>poblacional realizaron 2 muestras de la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población </a:t>
            </a:r>
            <a:r>
              <a:rPr lang="es-CL" sz="1600" dirty="0"/>
              <a:t>y a partir de cada una de ellas estimaron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un </a:t>
            </a:r>
            <a:r>
              <a:rPr lang="es-CL" sz="1600" dirty="0"/>
              <a:t>intervalo de confianza para la proporción de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personas </a:t>
            </a:r>
            <a:r>
              <a:rPr lang="es-CL" sz="1600" dirty="0"/>
              <a:t>de la población con enseñanza básica</a:t>
            </a:r>
            <a:r>
              <a:rPr lang="es-CL" sz="1600" dirty="0" smtClean="0"/>
              <a:t>.</a:t>
            </a:r>
          </a:p>
          <a:p>
            <a:pPr marL="0" indent="0">
              <a:buNone/>
            </a:pPr>
            <a:r>
              <a:rPr lang="es-CL" sz="1600" dirty="0" smtClean="0"/>
              <a:t> </a:t>
            </a:r>
            <a:r>
              <a:rPr lang="es-CL" sz="1600" dirty="0"/>
              <a:t>El intervalo construido a partir de la muestra 1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corresponde </a:t>
            </a:r>
            <a:r>
              <a:rPr lang="es-CL" sz="1600" dirty="0"/>
              <a:t>a [84%, 99%], y el de la muestra 2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corresponde </a:t>
            </a:r>
            <a:r>
              <a:rPr lang="es-CL" sz="1600" dirty="0"/>
              <a:t>a [89%, 94%]. ¿Qué motivos podrían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explicar </a:t>
            </a:r>
            <a:r>
              <a:rPr lang="es-CL" sz="1600" dirty="0"/>
              <a:t>que el intervalo de </a:t>
            </a:r>
            <a:r>
              <a:rPr lang="es-CL" sz="1600" dirty="0" smtClean="0"/>
              <a:t>la </a:t>
            </a:r>
            <a:r>
              <a:rPr lang="es-CL" sz="1600" dirty="0"/>
              <a:t>muestra </a:t>
            </a:r>
            <a:r>
              <a:rPr lang="es-CL" sz="1600" dirty="0" smtClean="0"/>
              <a:t>2 sea </a:t>
            </a:r>
            <a:r>
              <a:rPr lang="es-CL" sz="1600" dirty="0"/>
              <a:t>más </a:t>
            </a:r>
            <a:endParaRPr lang="es-CL" sz="1600" dirty="0" smtClean="0"/>
          </a:p>
          <a:p>
            <a:pPr marL="0" indent="0">
              <a:buNone/>
            </a:pPr>
            <a:r>
              <a:rPr lang="es-CL" sz="1600" dirty="0" smtClean="0"/>
              <a:t>preciso</a:t>
            </a:r>
            <a:r>
              <a:rPr lang="es-CL" sz="1600" dirty="0"/>
              <a:t>? </a:t>
            </a:r>
            <a:endParaRPr lang="es-CL" sz="1600" dirty="0" smtClean="0"/>
          </a:p>
          <a:p>
            <a:pPr lvl="0">
              <a:buAutoNum type="arabicPeriod"/>
            </a:pPr>
            <a:endParaRPr lang="es-CL" sz="1600" dirty="0"/>
          </a:p>
          <a:p>
            <a:pPr lvl="0">
              <a:buAutoNum type="arabicPeriod"/>
            </a:pPr>
            <a:endParaRPr lang="es-CL" sz="1600" dirty="0" smtClean="0"/>
          </a:p>
          <a:p>
            <a:pPr lvl="0">
              <a:buAutoNum type="arabicPeriod"/>
            </a:pPr>
            <a:endParaRPr lang="es-CL" sz="1600" dirty="0"/>
          </a:p>
          <a:p>
            <a:pPr lvl="0">
              <a:buAutoNum type="arabicPeriod"/>
            </a:pPr>
            <a:endParaRPr lang="es-CL" sz="1600" dirty="0" smtClean="0"/>
          </a:p>
          <a:p>
            <a:pPr lvl="0">
              <a:buAutoNum type="arabicPeriod"/>
            </a:pPr>
            <a:endParaRPr lang="es-CL" sz="1600" dirty="0"/>
          </a:p>
        </p:txBody>
      </p:sp>
      <p:sp>
        <p:nvSpPr>
          <p:cNvPr id="15" name="14 Rectángulo"/>
          <p:cNvSpPr/>
          <p:nvPr/>
        </p:nvSpPr>
        <p:spPr>
          <a:xfrm>
            <a:off x="2131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 smtClean="0"/>
              <a:t>PREGUNTAS</a:t>
            </a:r>
            <a:endParaRPr lang="es-CL" sz="20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32634"/>
              </p:ext>
            </p:extLst>
          </p:nvPr>
        </p:nvGraphicFramePr>
        <p:xfrm>
          <a:off x="153745" y="2060848"/>
          <a:ext cx="4418255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8175"/>
                <a:gridCol w="720080"/>
              </a:tblGrid>
              <a:tr h="0">
                <a:tc>
                  <a:txBody>
                    <a:bodyPr/>
                    <a:lstStyle/>
                    <a:p>
                      <a:pPr marL="85725" indent="-85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Tamaño de la muestra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 smtClean="0">
                          <a:effectLst/>
                        </a:rPr>
                        <a:t>1000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% de estudiantes de derecha en la muestra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</a:rPr>
                        <a:t>25%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 smtClean="0">
                          <a:effectLst/>
                        </a:rPr>
                        <a:t>Promedio PSU estudiantes de la muestra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 smtClean="0">
                          <a:effectLst/>
                        </a:rPr>
                        <a:t>708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Varianza </a:t>
                      </a:r>
                      <a:r>
                        <a:rPr lang="es-CL" sz="16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muestral</a:t>
                      </a:r>
                      <a:r>
                        <a:rPr lang="es-CL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PSU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3338" indent="-3333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es-C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8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40866" t="12526" r="24338" b="63747"/>
          <a:stretch>
            <a:fillRect/>
          </a:stretch>
        </p:blipFill>
        <p:spPr bwMode="auto">
          <a:xfrm>
            <a:off x="0" y="404664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44149" t="10890" r="27949" b="62111"/>
          <a:stretch>
            <a:fillRect/>
          </a:stretch>
        </p:blipFill>
        <p:spPr bwMode="auto">
          <a:xfrm>
            <a:off x="1547664" y="959669"/>
            <a:ext cx="7596336" cy="589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</a:t>
            </a:r>
            <a:r>
              <a:rPr lang="es-CL" sz="2800" dirty="0" smtClean="0"/>
              <a:t>EJEMPLOS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Estimación puntual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5184576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Estimar un parámetro poblacional mediante un estadístico que predice el valor de dicho parámetro.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ESTIMACIÓN PUNTUAL</a:t>
            </a:r>
            <a:endParaRPr lang="es-CL" sz="2800" b="1" dirty="0"/>
          </a:p>
        </p:txBody>
      </p:sp>
      <p:pic>
        <p:nvPicPr>
          <p:cNvPr id="8" name="Picture 2" descr="https://scholar.vt.edu/access/content/group/43c8db00-e78f-4dcd-826c-ac236fb59e24/STAT2004/PopulationSa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33056"/>
            <a:ext cx="6048672" cy="3100182"/>
          </a:xfrm>
          <a:prstGeom prst="rect">
            <a:avLst/>
          </a:prstGeom>
          <a:noFill/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34924" y="3413596"/>
                <a:ext cx="2185085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1" i="1" dirty="0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1" i="1" dirty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es-CL" b="1" i="1" dirty="0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b="1" i="1">
                          <a:solidFill>
                            <a:schemeClr val="accent3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b="1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b="1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b="1" i="1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1" i="1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CL" b="1" i="1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s-CL" b="1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L" b="1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  <m:r>
                                    <a:rPr lang="es-CL" b="1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1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s-CL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" y="3413596"/>
                <a:ext cx="2185085" cy="6533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6915762" y="3492439"/>
                <a:ext cx="2136995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p>
                          <m:r>
                            <a:rPr lang="es-CL" b="1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b="1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s-CL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b="1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1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CL" b="1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b="1" i="1" dirty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b="1" i="1" dirty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acc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CL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62" y="3492439"/>
                <a:ext cx="2136995" cy="6551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-84225" y="2795798"/>
                <a:ext cx="3679149" cy="61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s-CL" b="1" i="1">
                          <a:solidFill>
                            <a:schemeClr val="accent3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𝒂𝒔𝒐𝒔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𝒅𝒆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𝒄𝒂𝒕𝒆𝒈𝒐𝒓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í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𝒆𝒏</m:t>
                          </m:r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s-CL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225" y="2795798"/>
                <a:ext cx="3679149" cy="6177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5511657" y="2888768"/>
                <a:ext cx="3637471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s-CL" b="1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𝒂𝒔𝒐𝒔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𝒅𝒆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𝒄𝒂𝒕𝒆𝒈𝒐𝒓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í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𝒆𝒏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s-CL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657" y="2888768"/>
                <a:ext cx="3637471" cy="6195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53405" y="2168839"/>
                <a:ext cx="1519946" cy="691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dirty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s-CL" b="1" i="1">
                          <a:solidFill>
                            <a:schemeClr val="accent3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s-CL" b="1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b="1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CL" b="1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s-CL" b="1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CL" b="1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s-CL" b="1" i="1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s-CL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CL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" y="2168839"/>
                <a:ext cx="1519946" cy="6915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7596336" y="2197232"/>
                <a:ext cx="1584176" cy="691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CL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acc>
                      <m:r>
                        <a:rPr lang="es-CL" b="1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s-CL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CL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s-CL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s-CL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s-CL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CL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s-CL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  <m:sup/>
                            <m:e>
                              <m:r>
                                <a:rPr lang="es-CL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CL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197232"/>
                <a:ext cx="1584176" cy="6915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7026305" y="4138770"/>
                <a:ext cx="2117695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p>
                          <m:r>
                            <a:rPr lang="es-CL" b="1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b="1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  <m:acc>
                            <m:accPr>
                              <m:chr m:val="̂"/>
                              <m:ctrlP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acc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s-CL" b="1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CL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acc>
                          <m:r>
                            <a:rPr lang="es-CL" b="1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s-CL" b="1" dirty="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L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CL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05" y="4138770"/>
                <a:ext cx="2117695" cy="6199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31915" y="4128416"/>
                <a:ext cx="196220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1" i="1" dirty="0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1" i="1" dirty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es-CL" b="1" i="1" dirty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b="1" i="1">
                          <a:solidFill>
                            <a:schemeClr val="accent3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s-CL" b="1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(</m:t>
                      </m:r>
                      <m:r>
                        <a:rPr lang="es-CL" b="1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𝟏</m:t>
                      </m:r>
                      <m:r>
                        <a:rPr lang="es-CL" b="1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CL" b="1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s-CL" b="1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L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" y="4128416"/>
                <a:ext cx="1962204" cy="375552"/>
              </a:xfrm>
              <a:prstGeom prst="rect">
                <a:avLst/>
              </a:prstGeom>
              <a:blipFill rotWithShape="1"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5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 l="40545" t="4674" r="16571" b="49171"/>
          <a:stretch>
            <a:fillRect/>
          </a:stretch>
        </p:blipFill>
        <p:spPr bwMode="auto">
          <a:xfrm>
            <a:off x="0" y="377280"/>
            <a:ext cx="75039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</a:t>
            </a:r>
            <a:r>
              <a:rPr lang="es-CL" sz="2800" dirty="0" smtClean="0"/>
              <a:t>EJEMPLOS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 l="44420" t="10728" r="29157" b="54500"/>
          <a:stretch>
            <a:fillRect/>
          </a:stretch>
        </p:blipFill>
        <p:spPr bwMode="auto">
          <a:xfrm>
            <a:off x="0" y="433160"/>
            <a:ext cx="6084168" cy="64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</a:t>
            </a:r>
            <a:r>
              <a:rPr lang="es-CL" sz="2800" dirty="0" smtClean="0"/>
              <a:t>EJEMPLOS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 l="10937" t="67591" r="51969" b="8273"/>
          <a:stretch>
            <a:fillRect/>
          </a:stretch>
        </p:blipFill>
        <p:spPr bwMode="auto">
          <a:xfrm>
            <a:off x="0" y="404664"/>
            <a:ext cx="81369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 l="12635" t="90252" r="52897" b="4430"/>
          <a:stretch>
            <a:fillRect/>
          </a:stretch>
        </p:blipFill>
        <p:spPr bwMode="auto">
          <a:xfrm>
            <a:off x="59529" y="5733256"/>
            <a:ext cx="908447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</a:t>
            </a:r>
            <a:r>
              <a:rPr lang="es-CL" sz="2800" dirty="0" smtClean="0"/>
              <a:t>EJEMPLOS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3891" t="65545" r="60833" b="17519"/>
          <a:stretch/>
        </p:blipFill>
        <p:spPr bwMode="auto">
          <a:xfrm>
            <a:off x="1907704" y="3068960"/>
            <a:ext cx="5544616" cy="298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251520" y="404664"/>
            <a:ext cx="8640960" cy="2232248"/>
            <a:chOff x="251520" y="404664"/>
            <a:chExt cx="7632848" cy="1584176"/>
          </a:xfrm>
        </p:grpSpPr>
        <p:pic>
          <p:nvPicPr>
            <p:cNvPr id="972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2636" t="72662" r="52896" b="23656"/>
            <a:stretch>
              <a:fillRect/>
            </a:stretch>
          </p:blipFill>
          <p:spPr bwMode="auto">
            <a:xfrm>
              <a:off x="251520" y="404664"/>
              <a:ext cx="756084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2636" t="90662" r="52896" b="4020"/>
            <a:stretch>
              <a:fillRect/>
            </a:stretch>
          </p:blipFill>
          <p:spPr bwMode="auto">
            <a:xfrm>
              <a:off x="323528" y="1052736"/>
              <a:ext cx="756084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Rectángulo"/>
          <p:cNvSpPr/>
          <p:nvPr/>
        </p:nvSpPr>
        <p:spPr>
          <a:xfrm>
            <a:off x="-36512" y="15146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</a:t>
            </a:r>
            <a:r>
              <a:rPr lang="es-CL" sz="2800" dirty="0" smtClean="0"/>
              <a:t>EJEMPLOS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Estimación puntual.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Estimación por Intervalos: Conceptos de error típico, nivel de confianza y error de estimación.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Distribución </a:t>
            </a:r>
            <a:r>
              <a:rPr lang="es-CL" dirty="0" err="1"/>
              <a:t>muestral</a:t>
            </a:r>
            <a:r>
              <a:rPr lang="es-CL" dirty="0"/>
              <a:t> de </a:t>
            </a:r>
            <a:r>
              <a:rPr lang="es-CL" dirty="0" smtClean="0"/>
              <a:t>medias, Teorema Central del límite, Ley de los grandes números.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Construcción de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Determinantes de la precisión de los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Ejemplos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0769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3972" name="AutoShape 4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4" name="AutoShape 6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6" name="AutoShape 8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978" name="AutoShape 10" descr="data:image/png;base64,iVBORw0KGgoAAAANSUhEUgAAATsAAACgCAMAAABE1DvBAAABTVBMVEX///8AAABAQEBqamrm5ub/+vrFxcX/b3P/bHD/1df/cnb/u7/39/f/8PH6+vr/cXj/ys3S0tL/bHT/dnrx8fHe3t7/dn7/3uDt7e3R0dH/gonExMTZ2dlLS0uioqK6urqOjo6wsLDs7PioqKiZmZn/goVeXl40NDR8fHx+fn7z8/tZWVlzc3P/qa5OTk49PT3e3vMjIyOsrOPQ0O/Z2fIvLy+2tubAwOcZGRmbm9wrKCvm5vdyctSTk9mIiIh0dNJscWxvNDhmZtB+ftXFxemCgtRHRcpTU8xdW8ujo+Fra9M6OsVfX81JSciOi9kXEb8rK8YrI8LnnaLYsLI4MDgnGyczPj6MiIyob3GEbW2qS1FqMjPVc3h0bGy5cna8g4T5j5HdX2YAHBwgLCusf4G8lphnT1CfhYXrkJWRnZjIV1/pxMR8PkIcJBxFS0XQY3qWAAAUVklEQVR4nO1c+3uyVp4/CC9tU3pa30AKlbsUIlIvoKJBJRO1iTavnZ12O9NOu7O7nb10d9v//8f9ookR4wXMRfsMn+eJAYXDlw/f+zmKUIYMGTJkyJAhQ4YMGTJkyJAhQ4YMGTJkyJAhQ4YMGTJkyJAhQ4YMGTJkWAdW/v7v/8EdWooImOL4Q8uQCvSF86fTs39XDi0HQtTff/zx23P20GIkh1Hl0Icn7/FW4dCSCD//7fTtG7lePLQgSaHlKIQ+/Pgt4urUYSVhLwoffPz+GyTmtMMKkhRGlYHXD0/eR0g+f+JYzJPOxqSGPjl5+wYhvmk8UZJXAS3NlG3GHSvlnzASW/z+P03jCapL5xD6JNI78Hu5I3C+u8DVxdn/D0/ewqtG7j9SPvf92ek3apPeewSpsOAOcb8eRdjfBubes8z0DjHS3gmClst/9N7JB4iz9vVVtInRnc0CFOnYo22/dLcRxQqAuq+fEUF/P3r78QegMfuamxOdd693IMoTbOA1oFTx3dZc7xBX2c/dUxaY/kdv3/sg2q6Kew1xEV36k5N77jAp7yXKK4F/iA133KGysNdI5V/QgjukmXjH4eugzUzggTvEXxyvy/vog7/9bbFzZ7N3d5AW8uVswJnNAs77e4xRmT21B5sFq/huH1leBZ++f/rZYude7zhrj5G4b2eZyUdvT+bc8bn0mQpVninrIlZEAv7bv36xhzSvgU/fO/t8sTPPUcDLlPcwFGdeQy24Q4qZegxZnf1b1ruYgMeFv5+u0Tukpq8l6fI8wNz7O4CZOlEh5442zt3p50+rVF4K2v+dreMun15lynfp8BJ3Qi7lGIw1zyxjNvve6ZmaWppXgPjz/54s2+xdrEAolzY9Vu4TsUWsAJynTDCEu0FWbfa3/eL+y6KiffrxOr1DZkpp8SKtefB34Pqb6coC4y4pj+kdCEhLx2e1hhM91nXcySlLi4fmy5LNgt9UU41yH6IexQrVSSfOy0Os85E7WcddSoeHrUVgjnHHVdIoHnWvXquxArG5/ZsLL4KZQBu4o6qphpIf8uAYdwsrTAT63meuxIrPok7PcZUX/eiG4/ndIlZgM005yksPafByrIieQQrFWxC9Jr+Tj6opULCi29qgd8hIk+EZS+4ornfIUJMPs4g3j/UOMeUj6sBzuZlmbeKukMI7M7klg1rhjq8kr8ya94nRI38XDdR+Sjv7eZGb514b4iw4w+RpQXG56l/hDvUTe7xFqFhfkz20yg4N9S6p2JDfISQl1hequpxIL+d3Edhvk3o8ZfEIVvO7+ZZxJC5Pubh7iBtixaK0TAA51myKxwqUogvdX3i09b0ALB2Fy+Pa91q1yd/dtzR2g49r6KrNgjdMpsFMZeE118SK2ZWqR5Dl8dZiNmEjd3TSadq42j3mLmlxsZRSrsSKhYD0xYHn3QHmQwKy0Wa5crKxWCt+P6v+LpqjTuTxxIdSZmP/TttzJuXZgP/r+48WOxtjRdL+52oC95g7VEzUwtce9Hd9rIhw6Hkz4+Rsw2Nd1ruEwYJb7Vat4Q43kxQp/YdZyc194w9/+CaJVC8FtXx2ut6dxPQOGYmab6XV+uOxv1tq7m1D+SH33eTvEDo7/Z9fkoj1MtBy1MeJuEtUWXDWapN0HXdMkiUu1Qe/uTTHuMLdZ6f//d3BMpV+lUHvJ7JZJkHDEZcfTf8/yu8iCLvXRlBLXa/NNvv5x1+g6oGmu40Kj968Pd3gimN6x+R2h8c1U2Fr/B3A2aksylJA2RwrPjv5Amq3g6xqPK9AOfFms96dLOkdInd7+DVBYD131M4JEHWJ3e16h9iqulOy5wZFOpEZrnC3Se9id7Me6pqp/3X+DmDsSrWXn9S6Psockd4BeeZeCxeeAMGaV5Zxm93MnbarEM1/u+bNDdxhaXs9xSx7xA01GbrnDjHn5mtWGFi7uEvYttjscqxYTvTXgsmtW9a9NlZEo21vzFDS0s4Om40gN19v3pE1FysSE8YKxFa2+6h1FrvJ36FdJYGw/OlOvYtOeK3VyMwvzYfYlNTfoe1VmSatfXuDze5aSldUl3Y2690Dd4hxKnst8UsJQSKXaEjMnbPtqxZ3PftH2Mgd4i+2uLzz5UQxEXfw9Cz1pVsD+UolJnRSm43rwgq4bzf4m402O19SuwkxHU9isxEY1TJesBGPRVNS4k8naaxA4mYPxVU2rSfeFCsiCBvJY2OT4AlixULEivZC7FGyJD0yvKQ5CuLXe7Ro3IuNS7E32yyKWv0bCttYqEisd7MzneZTvs6xAZRiVvrc46fy5v1EvYAtXxYorM1O5tjKHRI2kB53D7ty4zi4vuQoz/hdAkYwTOucXutKk9Zk4MDXUsQY1pbcaou/iyBK5+tsrBSjNLnNzsEqZm7DzaYC5jlaLefK8ka/nDhWIE19fDajSP1tUu7gDpiXtEfn4/gM+PZewFqwCpkzDYHal0CWKsiX5arkFMWtWS3o3WJ7W6xA4uM5C6W8oxe3LVbMkTcfscfG563T6t0cvCCbzVxpx82voKCoznmOiFBRi7QgCPQ2FM7Ozgr3O9+cnn62+ORPpyfxI5vaQ+rAUKJCSuquWYw3b9/7dJfAlFohiyL1wNfKpNwnJ8sPN5HeLaSkDaecM0lDo/Mixe+MwURK/OGvf3jYPjs9W+z8sLR9h3nDokiSZLnaJoic45Db8f3Z6V92HEI6ToUg2lbZJM25R+03Y5//y9nZT/fbfzk9PXv45Oz0x51jO6Z0MZO9Xs1VdlW9ablLgzl3pRcbf1YqYjL+5l9/+OG5xt/FHZUOSoVb3rXoh23hQlw5eB77DSv3MribZKeasXebxHcbT2hX04yfaIYuBVbWxFhLHoxqH8XvQ+RjMSoWgvnqIWe3xZUvBse4O/SPBcyhxb6YUY/ZHXHABT3sxcrc4TJ3bPU4uFsuBjUiZifyxcEUT6uXVq69zB1TPoKVRvHJDcYgyGVHgkv/fJgFoALZftSAXOYOkUfxoyT9Py/vEXFbwKW28Zqqx2mI5ZR+u7rmqjHujuNLIPEZc2I1HRfKRD8/u5HnbT+xLIyHmfu2AsPADmNctM1K1TovrOs2xLhLMIH/8sBxTXvEHWIKpCWVFI5yntPF4D4BmtMn+ncUqG1eM1mjain0pigQ4w61jX2+BEIZRfBJSvFOXyhZQNr+2U4+vmDvMXcAvtA3Lch9TYw0GYoTrijfnaTILLXfDz3wpsWzKjw4HLUUKLrKcyJihC2DxblziH1We2ADTuOrxL1HkErI2fuLOLKkxvbXchddlOEqMmhE3qpjpBL3t8gRlLi2z7UTlEIolAzcqf0So5mGxZYltvznLd9yqC436ZgyQYr9qBGrqcU7ARR1d+JCSxUkXlZhQ+WRIEt90aDYYn8v/qorj28Td4CZqvEqkQfuBMSqcCtykRA1DRV2r2p4BEosS4JGUDyhWEJOES3+FwlMakttUo3rJGewCtFHuN6+VyJ2Z1EIlGmEIJAWoiThUiQ4qc8SdL5o7FziqjUho6SI+0XYjAlD1Fe82BbuZqC0siMUQEhSIynDoQlKy+G+kEDq1YFEjSgUCJ4nZJr6WeGq/C8VhtSszdxJj+y54NRR/rIezQUUojX+9TxrONsLwwLXJLlLC2ltsl1sI7PPEDTSSruXB/fB1mhiMU1dqCNm1VHu5E6Rm3KeEHDdJLRykSUoRWK4IpE6jsglsS44RBH9VBZYw5QJkWwKdYPY7PCcRx8pAlEQSnXwHLzFySRH5POKsX01XoFX6xj0jq4zqECgch+383J5x0kAXKiYWADuhN8qNCrmSj+Du4sXYTu54wsUoQlgt5aGGLJPEbwi8UQ+NXdYEFiOF/J5zOYhXuS5PJ/PsyIvbnZZa7ijJIk7ryPlV1zWSJVpC/BIyttoEHOO4GhtoojJssA4l7+ZCqEWJLm5y1NiRSYEDrirFAsWzgkKPDHaSuzvZihJIqn8RpTZgmVgsaoSxX5b/FnOvfyaC0G6XDVHhTHqLNis0GZz+b5DEaJhqlu52xtYoeqXDHDX1sBPWWLhV1RUy+m4Oxxo4mIlHeYqfaFUzFUNXDT7iDLVikybxRTfR0wBXqXMPkeUIC2AIrZsGASfU3PxRULHyx26fO11gMugDUEUtaIsIq3IIN6gZU6gC0osPSNeY8nOfuCOou20BcLx/UjFM4E7j1JnrS/PdYWHnFQ7xp8zOUoo4K0gk77flcsZd4lROG+jPGTTiD7nUP68ZFJOgVEdgVFV0EHKcY7dJyQFQ0K9hUpEaR5bmXIOk+rThoRMWokyadGiymxT7Ju4LHNFw0KGVKjzCk3u3RIUlULUb1LuYgWlcYg+ZIuMquRYpkSACFGjjylWGEibMWwzAHgjvWwKDElFmTRBNvN1vmgykJ8Zag4Zpgi1ofrT3r+XzJpQk4qEeVekMZDtmofMVziNoCkDuFMdFaukU+bbKlsmy4xB9C1ekMzLtCNGmTTvgN0SLEPVRRX0rqiVjeaMO4osOft/bdOATE+plqJWQ/RnypzG8sXojy5yiDOU1/31BVGsmnmZYHmCrgoEV6xENivKdUpoc1UB50GB0oEq94V+sSIZ2CAFBCWcJFT6BbIoiSWzn1O0vkHubWdg+bz2WwkpTlGjmnlLpoi8LJsqapZKJOor9df97XmOMwhaIxiKMLQ8wWvAncFcahZFtymLFipaWu5eEkWRKHFSCZ1LpKlVGFNm23kkkyWUk4s5RMn11/3d7aKRr+cdooCkc5E1jVKTks7zTSjINaLQ1mRLJY4oEy2iaoXJQcFWRqxSZcpFts45qgPcFYs5nNOar8odVhQ2TxUKNOYLHOIL+QKl0AxNFah8gS7kWZo6aCSLQ2lrquEQRIGyLjnmO8eqaIRxbpJViihLhCj1m0cxq5fhcMAYz/8t9g8ozO8MnAQulLcWC23kI25+HB0Uy0FU1YQcO1oKy4pVEfG7V6xmiFBQL/gCaWKWdM5x1G3nNLOiHlqq3wcUoV0E7pBmobZg/kJZIqbJ9L+S/A8JhZEIBsgqWoigf5P5Kqc4asZdErClglYWLqw8XzZMRpagau6Tzq+HFut3AZ7Os5xI0yKCNBthQRQ4Kk8JWbDIkCHDK8O2X+1SOn6+laxYf6aBEsLu3fWQ7NbDm5MGYjrRHQ2D2LGt5T0U+OkvF0x7Q4TdBVv2rY0CN9py0z0v//7i/oOIrQ5C44g/240d27K37e4P9ysQwvYaGNfsWqNhezXQBXjx3tX0Ri2AO/N0+NyLRNKvGh6OduDijQa2A/iwkUqQILTtqyFqwKVqejRmNHrrSofdGkY1GFifjb4T+PoaXmpwdmAH8C86FXketm98u9EIGgheEQzYiA6eDOE43PCC+fVqGM/v56mY+BOERu60ow9qX7Um3da1zXb9kQfcDcJhz6tN3Fs7dMc3cKz+NRyHr1q9AXKno16jp9/6YS/N1RqgZnrA3A6/bE0G7oQZTv2R7d7Wbqd+1/a6nVC/8qfTBAMNeyMP+aPWFTOtjUL3pjPtoI7rdvSbVvC1C/c07XRbw9C7idTzdtC6wZ2e/y7Qr1rXeqhP3dbN08nzemCgeOLC8xvUJpHWd2vu1HNv+AkKPdRpTGd2Ggz/CK/6DQpuMdjqDXMNl270EA7cbqrr+de3U9ueDEeo56OJfuV6g05thK501NW7MyUJ/NsEnehQr4XIHcAZwJ0H5wdhcOP5X9XCILhCete+ibTXDkZgxpELuqohvXbjdaK7GcHzq70LdlxhN3o3gy/HSB9PIr0bzbgLOmNQb/0KDWrA3QAeHB5Nx1/BwXoX1a7ssNe5tefc6d3eNEx3Qax3OmBE0zl3tz4YfQO4s4G728hddHudq93cBV+F4ZcBGnZDvVcbNWbc1boNGKwbBF0YJQAFh487M+66Ab6queH4yhtFajjQOyP3urYPXcsAhpB+bfvIvglGtcFc7/wQ3IJ9i8KIu3EP+d4EeV+jO+4aXVAedOXZfqPjg6FM0lzP72Lkj+fctYC7QQt5QWMQ6d3EBhX3fZAhgd6NIRi4biNAI2/BnX1tIx+HgT5BwQRdgz8dDdFgpnc1fNW4YexrrzVFLX1UuwXyn6x3wzG8TL1WNxzCAwSaXDQKUC8MG6jrTgPkNuxet4en4TS6IX0Els0Mwk4XLCb0ay4Thr10egdurmfjgddBYx+NdH0UggmHLTCjEfzvujaMHu4MFngUuf1BEIbw8IJeA1QpmCKvG7qoNQI1BkGHYeg1uoNpxN0gwAPdn0wHQzQNO3ZPd8Np+GS9y5AhQ4Z/FNjj++oocFc+0mNv9F6vwk2C2nJ16HuPD/D2qBdTwr7CeqsVhWu7ARs+1GItLwhqKGgwUNf4PpQvfsP2vWvd9lvHE5q8EdA3r0uHLchtgtYQasVWYLd8PBPbn/pDKPJa/su1B+yJPfKGkBihWogbjWtvOPL+2Gq5aNwLBmjguR372oXaYnxtj1rD21fuU2yGN60Ngl5UvPlT78uWPWh0XCgpG6Oh24MKs+f6141B9PY4XdmTBvYEo8bwHXACiTEUhFE+3Iu4g8pw1Lh2x/9k34ByIgTlX81/dzSKB3qHG50QI9yNBHYnbu8GajHvnet+qb8DVfB7UZ6PG+71i8lgd/VBp3U95641QHiio849d97A1m37GkGijm6gFGvdPL0GfCaA3l25bsRdJLA/7um6DXfgD+A/G5lRawzc6eHYvX0xGewJ1CfeVzPu9KgEHI/RdQsKoxDqW6inbRe4w7dB7Z39JW48Q/38TPCm/hRFehfZynUL6sTAr4VQXrI27NeCFhR+bge0c/yCetfDrXA8Be70sd8dhC0QqAsvg3EL4qwXDjxmGvHam9qt7rh3NDbbcO3pwJ21badhbwh18igIoL4cRtVkMBgEXguCCNyMO3pVucar2UqGxFiXLmXIkCFDhgwZMmTIkCFDhgwZMmTIkOGF8P8vA4p+dXPm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131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 smtClean="0"/>
              <a:t>CONCEPTOS FUNDAMENTALES</a:t>
            </a:r>
            <a:endParaRPr lang="es-CL" sz="2000" b="1" dirty="0"/>
          </a:p>
        </p:txBody>
      </p:sp>
      <p:sp>
        <p:nvSpPr>
          <p:cNvPr id="16" name="7 Marcador de contenido"/>
          <p:cNvSpPr>
            <a:spLocks noGrp="1"/>
          </p:cNvSpPr>
          <p:nvPr>
            <p:ph idx="1"/>
          </p:nvPr>
        </p:nvSpPr>
        <p:spPr>
          <a:xfrm>
            <a:off x="307975" y="683271"/>
            <a:ext cx="4480049" cy="5505475"/>
          </a:xfrm>
        </p:spPr>
        <p:txBody>
          <a:bodyPr>
            <a:normAutofit/>
          </a:bodyPr>
          <a:lstStyle/>
          <a:p>
            <a:r>
              <a:rPr lang="es-ES" sz="2700" dirty="0" smtClean="0"/>
              <a:t>Estimación puntual</a:t>
            </a:r>
          </a:p>
          <a:p>
            <a:endParaRPr lang="es-ES" sz="2700" dirty="0" smtClean="0"/>
          </a:p>
          <a:p>
            <a:r>
              <a:rPr lang="es-ES" sz="2700" dirty="0" smtClean="0"/>
              <a:t>Estimación por intervalos</a:t>
            </a:r>
          </a:p>
          <a:p>
            <a:endParaRPr lang="es-ES" sz="2700" dirty="0" smtClean="0"/>
          </a:p>
          <a:p>
            <a:r>
              <a:rPr lang="es-ES" sz="2700" dirty="0" smtClean="0"/>
              <a:t>Error estándar</a:t>
            </a:r>
          </a:p>
          <a:p>
            <a:endParaRPr lang="es-ES" sz="2700" dirty="0" smtClean="0"/>
          </a:p>
          <a:p>
            <a:r>
              <a:rPr lang="es-ES" sz="2700" dirty="0" smtClean="0"/>
              <a:t>Nivel de confianza</a:t>
            </a:r>
          </a:p>
          <a:p>
            <a:endParaRPr lang="es-ES" sz="2700" dirty="0" smtClean="0"/>
          </a:p>
          <a:p>
            <a:r>
              <a:rPr lang="es-ES" sz="2700" dirty="0" smtClean="0"/>
              <a:t>Probabilidad de error</a:t>
            </a:r>
          </a:p>
          <a:p>
            <a:pPr marL="0" indent="0" algn="ctr">
              <a:buNone/>
            </a:pPr>
            <a:endParaRPr lang="es-ES" sz="2700" dirty="0"/>
          </a:p>
          <a:p>
            <a:pPr marL="0" indent="0" algn="ctr">
              <a:buNone/>
            </a:pPr>
            <a:endParaRPr lang="es-ES" sz="2700" dirty="0" smtClean="0"/>
          </a:p>
        </p:txBody>
      </p:sp>
      <p:sp>
        <p:nvSpPr>
          <p:cNvPr id="12" name="7 Marcador de contenido"/>
          <p:cNvSpPr txBox="1">
            <a:spLocks/>
          </p:cNvSpPr>
          <p:nvPr/>
        </p:nvSpPr>
        <p:spPr>
          <a:xfrm>
            <a:off x="4283968" y="683272"/>
            <a:ext cx="4464496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700" dirty="0"/>
              <a:t>Error de </a:t>
            </a:r>
            <a:r>
              <a:rPr lang="es-ES" sz="2700" dirty="0" smtClean="0"/>
              <a:t>estimación</a:t>
            </a:r>
          </a:p>
          <a:p>
            <a:endParaRPr lang="es-ES" sz="2700" dirty="0"/>
          </a:p>
          <a:p>
            <a:r>
              <a:rPr lang="es-ES" sz="2700" dirty="0"/>
              <a:t>Teorema Central del </a:t>
            </a:r>
            <a:r>
              <a:rPr lang="es-ES" sz="2700" dirty="0" smtClean="0"/>
              <a:t>Límite</a:t>
            </a:r>
          </a:p>
          <a:p>
            <a:endParaRPr lang="es-ES" sz="2700" dirty="0"/>
          </a:p>
          <a:p>
            <a:r>
              <a:rPr lang="es-ES" sz="2700" dirty="0" smtClean="0"/>
              <a:t>Ley de los Grandes números</a:t>
            </a:r>
          </a:p>
          <a:p>
            <a:endParaRPr lang="es-ES" sz="2700" dirty="0" smtClean="0"/>
          </a:p>
          <a:p>
            <a:r>
              <a:rPr lang="es-ES" sz="2700" dirty="0" smtClean="0"/>
              <a:t>Distribución </a:t>
            </a:r>
            <a:r>
              <a:rPr lang="es-ES" sz="2700" dirty="0" err="1" smtClean="0"/>
              <a:t>muestral</a:t>
            </a:r>
            <a:r>
              <a:rPr lang="es-ES" sz="2700" dirty="0" smtClean="0"/>
              <a:t> de medias</a:t>
            </a:r>
          </a:p>
          <a:p>
            <a:endParaRPr lang="es-ES" sz="2700" dirty="0" smtClean="0"/>
          </a:p>
          <a:p>
            <a:pPr marL="0" indent="0" algn="ctr">
              <a:buFont typeface="Arial" pitchFamily="34" charset="0"/>
              <a:buNone/>
            </a:pPr>
            <a:endParaRPr lang="es-ES" sz="2700" dirty="0" smtClean="0"/>
          </a:p>
          <a:p>
            <a:pPr marL="0" indent="0" algn="ctr">
              <a:buFont typeface="Arial" pitchFamily="34" charset="0"/>
              <a:buNone/>
            </a:pPr>
            <a:endParaRPr lang="es-ES" sz="2700" dirty="0" smtClean="0"/>
          </a:p>
        </p:txBody>
      </p:sp>
    </p:spTree>
    <p:extLst>
      <p:ext uri="{BB962C8B-B14F-4D97-AF65-F5344CB8AC3E}">
        <p14:creationId xmlns:p14="http://schemas.microsoft.com/office/powerpoint/2010/main" val="809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II. Estimación por intervalos</a:t>
            </a:r>
          </a:p>
        </p:txBody>
      </p:sp>
    </p:spTree>
    <p:extLst>
      <p:ext uri="{BB962C8B-B14F-4D97-AF65-F5344CB8AC3E}">
        <p14:creationId xmlns:p14="http://schemas.microsoft.com/office/powerpoint/2010/main" val="8305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Estimación </a:t>
            </a:r>
            <a:r>
              <a:rPr lang="es-ES" sz="3600" b="1" dirty="0" err="1" smtClean="0">
                <a:solidFill>
                  <a:srgbClr val="C00000"/>
                </a:solidFill>
              </a:rPr>
              <a:t>intervalar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628800"/>
            <a:ext cx="7992888" cy="4896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es-CL" dirty="0" smtClean="0"/>
              <a:t>Estimar un parámetro poblacional mediante un rango de valores que contiene al parámetro poblacional con una probabilidad conocida.</a:t>
            </a:r>
          </a:p>
          <a:p>
            <a:pPr marL="400050" lvl="1" indent="0" algn="just">
              <a:buFont typeface="Arial" pitchFamily="34" charset="0"/>
              <a:buNone/>
            </a:pPr>
            <a:endParaRPr lang="es-CL" dirty="0" smtClean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430" t="69494" r="42064" b="14067"/>
          <a:stretch>
            <a:fillRect/>
          </a:stretch>
        </p:blipFill>
        <p:spPr bwMode="auto">
          <a:xfrm>
            <a:off x="-165859" y="3609020"/>
            <a:ext cx="934637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210405" y="4401108"/>
            <a:ext cx="2736304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882813" y="4113076"/>
            <a:ext cx="3096344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090725" y="4689140"/>
            <a:ext cx="50405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738797" y="5553236"/>
            <a:ext cx="122413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2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Error típico o Error estándar (SE)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628800"/>
            <a:ext cx="7992888" cy="4896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es-CL" dirty="0" smtClean="0"/>
              <a:t>SE(e): Desviación estándar del estimador e.</a:t>
            </a:r>
          </a:p>
          <a:p>
            <a:pPr marL="400050" lvl="1" indent="0" algn="ctr">
              <a:buFont typeface="Arial" pitchFamily="34" charset="0"/>
              <a:buNone/>
            </a:pPr>
            <a:endParaRPr lang="es-CL" dirty="0"/>
          </a:p>
          <a:p>
            <a:pPr marL="400050" lvl="1" indent="0">
              <a:buFont typeface="Arial" pitchFamily="34" charset="0"/>
              <a:buNone/>
            </a:pPr>
            <a:r>
              <a:rPr lang="es-CL" dirty="0" smtClean="0"/>
              <a:t>Parámetro:</a:t>
            </a:r>
          </a:p>
          <a:p>
            <a:pPr marL="400050" lvl="1" indent="0" algn="ctr">
              <a:buFont typeface="Arial" pitchFamily="34" charset="0"/>
              <a:buNone/>
            </a:pPr>
            <a:endParaRPr lang="es-CL" dirty="0"/>
          </a:p>
          <a:p>
            <a:pPr marL="400050" lvl="1" indent="0" algn="ctr">
              <a:buFont typeface="Arial" pitchFamily="34" charset="0"/>
              <a:buNone/>
            </a:pPr>
            <a:endParaRPr lang="es-CL" dirty="0" smtClean="0"/>
          </a:p>
          <a:p>
            <a:pPr marL="400050" lvl="1" indent="0" algn="ctr">
              <a:buFont typeface="Arial" pitchFamily="34" charset="0"/>
              <a:buNone/>
            </a:pPr>
            <a:r>
              <a:rPr lang="es-CL" dirty="0" smtClean="0"/>
              <a:t>				</a:t>
            </a:r>
          </a:p>
          <a:p>
            <a:pPr marL="400050" lvl="1" indent="0" algn="just">
              <a:buFont typeface="Arial" pitchFamily="34" charset="0"/>
              <a:buNone/>
            </a:pPr>
            <a:endParaRPr lang="es-CL" dirty="0" smtClean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2693239" y="3111673"/>
                <a:ext cx="267906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CL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es-CL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s-CL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b="1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CL" b="1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CL" b="1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s-CL" b="1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s-CL" b="1" i="1">
                                      <a:latin typeface="Cambria Math"/>
                                      <a:ea typeface="Cambria Math"/>
                                    </a:rPr>
                                    <m:t>𝑵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s-CL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L" b="1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CL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b="1" i="1">
                                              <a:latin typeface="Cambria Math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es-CL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s-CL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CL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b="1" i="1">
                                              <a:latin typeface="Cambria Math"/>
                                              <a:ea typeface="Cambria Math"/>
                                            </a:rPr>
                                            <m:t>𝒆</m:t>
                                          </m:r>
                                        </m:e>
                                      </m:acc>
                                      <m:r>
                                        <a:rPr lang="es-CL" b="1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CL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CL" b="1" i="1">
                                  <a:latin typeface="Cambria Math"/>
                                </a:rPr>
                                <m:t>𝑵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239" y="3111673"/>
                <a:ext cx="2679067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2576168" y="4473817"/>
                <a:ext cx="3458511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𝒑𝒓𝒐𝒎𝒆𝒅𝒊𝒐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s-CL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b="1" i="1" dirty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1" dirty="0">
                    <a:solidFill>
                      <a:schemeClr val="accent3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s-CL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CL" b="1" i="1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s-CL" b="1" i="1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s-CL" b="1" i="1">
                                        <a:latin typeface="Cambria Math"/>
                                        <a:ea typeface="Cambria Math"/>
                                      </a:rPr>
                                      <m:t>𝑵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s-CL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s-CL" b="1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b="1" i="1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s-CL" b="1" i="1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s-CL" b="1" i="1">
                                            <a:latin typeface="Cambria Math"/>
                                            <a:ea typeface="Cambria Math"/>
                                          </a:rPr>
                                          <m:t>𝝁</m:t>
                                        </m:r>
                                        <m:r>
                                          <a:rPr lang="es-CL" b="1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es-CL" b="1" i="1"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endParaRPr lang="es-CL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68" y="4473817"/>
                <a:ext cx="3458511" cy="746871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254521" y="4186270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>
                          <a:latin typeface="Cambria Math"/>
                        </a:rPr>
                        <m:t>𝑻𝒐𝒕𝒂𝒍</m:t>
                      </m:r>
                      <m:r>
                        <a:rPr lang="es-CL" sz="1400" b="1" i="1">
                          <a:latin typeface="Cambria Math"/>
                        </a:rPr>
                        <m:t> </m:t>
                      </m:r>
                      <m:r>
                        <a:rPr lang="es-CL" sz="1400" b="1" i="1">
                          <a:latin typeface="Cambria Math"/>
                        </a:rPr>
                        <m:t>𝒅𝒆</m:t>
                      </m:r>
                      <m:r>
                        <a:rPr lang="es-CL" sz="1400" b="1" i="1">
                          <a:latin typeface="Cambria Math"/>
                        </a:rPr>
                        <m:t> </m:t>
                      </m:r>
                      <m:r>
                        <a:rPr lang="es-CL" sz="1400" b="1" i="1">
                          <a:latin typeface="Cambria Math"/>
                        </a:rPr>
                        <m:t>𝒎𝒖𝒆𝒔𝒕𝒓𝒂𝒔</m:t>
                      </m:r>
                      <m:r>
                        <a:rPr lang="es-CL" sz="1400" b="1" i="1">
                          <a:latin typeface="Cambria Math"/>
                        </a:rPr>
                        <m:t> </m:t>
                      </m:r>
                      <m:r>
                        <a:rPr lang="es-CL" sz="1400" b="1" i="1">
                          <a:latin typeface="Cambria Math"/>
                        </a:rPr>
                        <m:t>𝒑𝒐𝒔𝒊𝒃𝒍𝒆𝒔</m:t>
                      </m:r>
                    </m:oMath>
                  </m:oMathPara>
                </a14:m>
                <a:endParaRPr lang="es-CL" sz="14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521" y="4186270"/>
                <a:ext cx="266429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errar llave"/>
          <p:cNvSpPr/>
          <p:nvPr/>
        </p:nvSpPr>
        <p:spPr>
          <a:xfrm rot="5400000">
            <a:off x="4421038" y="3443026"/>
            <a:ext cx="280957" cy="1186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1763688" y="5805264"/>
                <a:ext cx="4884414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𝒑𝒓𝒐𝒎𝒆𝒅𝒊𝒐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𝒅𝒆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𝒅𝒖𝒎𝒎𝒎𝒚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s-CL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L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s-CL" b="1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endParaRPr lang="es-C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805264"/>
                <a:ext cx="4884414" cy="580223"/>
              </a:xfrm>
              <a:prstGeom prst="rect">
                <a:avLst/>
              </a:prstGeom>
              <a:blipFill rotWithShape="1">
                <a:blip r:embed="rId6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4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Error típico o Error estándar (SE)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628800"/>
            <a:ext cx="7992888" cy="4896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es-CL" dirty="0" smtClean="0"/>
              <a:t>SE(e): Desviación estándar del estimador e.</a:t>
            </a:r>
          </a:p>
          <a:p>
            <a:pPr marL="400050" lvl="1" indent="0" algn="ctr">
              <a:buFont typeface="Arial" pitchFamily="34" charset="0"/>
              <a:buNone/>
            </a:pPr>
            <a:endParaRPr lang="es-CL" dirty="0"/>
          </a:p>
          <a:p>
            <a:pPr marL="400050" lvl="1" indent="0">
              <a:buFont typeface="Arial" pitchFamily="34" charset="0"/>
              <a:buNone/>
            </a:pPr>
            <a:r>
              <a:rPr lang="es-CL" dirty="0" smtClean="0"/>
              <a:t>Estimador:</a:t>
            </a:r>
          </a:p>
          <a:p>
            <a:pPr marL="400050" lvl="1" indent="0" algn="ctr">
              <a:buFont typeface="Arial" pitchFamily="34" charset="0"/>
              <a:buNone/>
            </a:pPr>
            <a:endParaRPr lang="es-CL" dirty="0"/>
          </a:p>
          <a:p>
            <a:pPr marL="400050" lvl="1" indent="0" algn="ctr">
              <a:buFont typeface="Arial" pitchFamily="34" charset="0"/>
              <a:buNone/>
            </a:pPr>
            <a:endParaRPr lang="es-CL" dirty="0" smtClean="0"/>
          </a:p>
          <a:p>
            <a:pPr marL="400050" lvl="1" indent="0" algn="ctr">
              <a:buFont typeface="Arial" pitchFamily="34" charset="0"/>
              <a:buNone/>
            </a:pPr>
            <a:r>
              <a:rPr lang="es-CL" dirty="0" smtClean="0"/>
              <a:t>				</a:t>
            </a:r>
          </a:p>
          <a:p>
            <a:pPr marL="400050" lvl="1" indent="0" algn="just">
              <a:buFont typeface="Arial" pitchFamily="34" charset="0"/>
              <a:buNone/>
            </a:pPr>
            <a:endParaRPr lang="es-CL" dirty="0" smtClean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2476639" y="3330201"/>
                <a:ext cx="4813497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𝒑𝒓𝒐𝒎𝒆𝒅𝒊𝒐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s-CL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b="1" i="1" dirty="0" smtClean="0">
                            <a:latin typeface="Cambria Math"/>
                            <a:ea typeface="Cambria Math"/>
                          </a:rPr>
                          <m:t>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1" dirty="0">
                    <a:solidFill>
                      <a:schemeClr val="accent3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s-CL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CL" b="1" i="1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s-CL" b="1" i="1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s-CL" b="1" i="1">
                                        <a:latin typeface="Cambria Math"/>
                                        <a:ea typeface="Cambria Math"/>
                                      </a:rPr>
                                      <m:t>𝑵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s-CL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s-CL" b="1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b="1" i="1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s-CL" b="1" i="1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CL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CL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  <m:r>
                                          <a:rPr lang="es-CL" b="1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es-CL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s-CL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CL" b="1" i="1" smtClean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1" dirty="0" smtClean="0">
                    <a:solidFill>
                      <a:schemeClr val="accent3"/>
                    </a:solidFill>
                  </a:rPr>
                  <a:t>=</a:t>
                </a:r>
                <a:r>
                  <a:rPr lang="es-CL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b="1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s-CL" b="1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s-CL" b="1" i="1">
                                    <a:latin typeface="Cambria Math"/>
                                    <a:ea typeface="Cambria Math"/>
                                  </a:rPr>
                                  <m:t>𝑵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1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s-CL" b="1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  <m:r>
                                      <a:rPr lang="es-CL" b="1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s-CL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(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639" y="3330201"/>
                <a:ext cx="4813497" cy="7468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798785" y="4509120"/>
                <a:ext cx="7330405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𝑺𝑬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𝒑𝒓𝒐𝒎𝒆𝒅𝒊𝒐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𝒅𝒆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𝒅𝒖𝒎𝒎𝒎𝒚</m:t>
                    </m:r>
                    <m:r>
                      <a:rPr lang="es-CL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s-CL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L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s-CL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s-CL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𝑨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s-CL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s-CL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𝑨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s-CL" b="1" dirty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  <m:acc>
                              <m:accPr>
                                <m:chr m:val="̂"/>
                                <m:ctrlP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s-CL" b="1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es-CL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s-CL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s-CL" b="1" dirty="0">
                        <a:solidFill>
                          <a:schemeClr val="tx1"/>
                        </a:solidFill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L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s-C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s-C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s-CL" b="1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es-CL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s-C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4509120"/>
                <a:ext cx="7330405" cy="746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9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Nivel de Confianza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ESTIMACIÓN POR INTERVALOS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Marcador de contenido"/>
              <p:cNvSpPr txBox="1">
                <a:spLocks/>
              </p:cNvSpPr>
              <p:nvPr/>
            </p:nvSpPr>
            <p:spPr>
              <a:xfrm>
                <a:off x="467544" y="1628800"/>
                <a:ext cx="7992888" cy="489654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 algn="ctr">
                  <a:buFont typeface="Arial" pitchFamily="34" charset="0"/>
                  <a:buNone/>
                </a:pPr>
                <a:r>
                  <a:rPr lang="es-CL" dirty="0" smtClean="0"/>
                  <a:t>Probabilidad con la cual un intervalo de confianza contiene a un parámetro poblacional.</a:t>
                </a:r>
              </a:p>
              <a:p>
                <a:pPr marL="400050" lvl="1" indent="0" algn="ctr">
                  <a:buFont typeface="Arial" pitchFamily="34" charset="0"/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Siendo [</a:t>
                </a:r>
                <a:r>
                  <a:rPr lang="es-CL" dirty="0" err="1" smtClean="0"/>
                  <a:t>a,b</a:t>
                </a:r>
                <a:r>
                  <a:rPr lang="es-CL" dirty="0" smtClean="0"/>
                  <a:t>] un intervalo para estimar el parámetro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s-CL" dirty="0" smtClean="0"/>
                  <a:t>, el nivel de confianza=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ℙ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]</m:t>
                    </m:r>
                  </m:oMath>
                </a14:m>
                <a:endParaRPr lang="es-CL" dirty="0"/>
              </a:p>
              <a:p>
                <a:pPr marL="400050" lvl="1" indent="0" algn="ctr">
                  <a:buFont typeface="Arial" pitchFamily="34" charset="0"/>
                  <a:buNone/>
                </a:pPr>
                <a:endParaRPr lang="es-CL" dirty="0" smtClean="0"/>
              </a:p>
              <a:p>
                <a:pPr marL="400050" lvl="1" indent="0" algn="ctr">
                  <a:buFont typeface="Arial" pitchFamily="34" charset="0"/>
                  <a:buNone/>
                </a:pPr>
                <a:r>
                  <a:rPr lang="es-CL" dirty="0" smtClean="0"/>
                  <a:t>	Ej. El porcentaje de chilenos que declara que hay un partido político al cual se siente más cercano que el resto, con 95% de confianza, está entre 20% y 28%		</a:t>
                </a:r>
              </a:p>
              <a:p>
                <a:pPr marL="400050" lvl="1" indent="0" algn="just">
                  <a:buFont typeface="Arial" pitchFamily="34" charset="0"/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7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7992888" cy="4896544"/>
              </a:xfrm>
              <a:prstGeom prst="rect">
                <a:avLst/>
              </a:prstGeom>
              <a:blipFill rotWithShape="1">
                <a:blip r:embed="rId3"/>
                <a:stretch>
                  <a:fillRect t="-1121" r="-236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9" y="30085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8060</TotalTime>
  <Words>2089</Words>
  <Application>Microsoft Office PowerPoint</Application>
  <PresentationFormat>Presentación en pantalla (4:3)</PresentationFormat>
  <Paragraphs>382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Office Theme</vt:lpstr>
      <vt:lpstr>Presentación de PowerPoint</vt:lpstr>
      <vt:lpstr>Contenidos</vt:lpstr>
      <vt:lpstr>I. Estimación puntual</vt:lpstr>
      <vt:lpstr>Estimación puntual</vt:lpstr>
      <vt:lpstr>II. Estimación por intervalos</vt:lpstr>
      <vt:lpstr>Estimación intervalar</vt:lpstr>
      <vt:lpstr>Error típico o Error estándar (SE)</vt:lpstr>
      <vt:lpstr>Error típico o Error estándar (SE)</vt:lpstr>
      <vt:lpstr>Nivel de Confianza</vt:lpstr>
      <vt:lpstr>Estimación intervalar</vt:lpstr>
      <vt:lpstr>Probabilidad de error (a)</vt:lpstr>
      <vt:lpstr>Error de estimación (e)</vt:lpstr>
      <vt:lpstr>Conceptos de error</vt:lpstr>
      <vt:lpstr>Presentación de PowerPoint</vt:lpstr>
      <vt:lpstr>II. Distribución muestral de medias, Teorema Central del Límite (TCL) y Ley de los grandes números (LGN)</vt:lpstr>
      <vt:lpstr>Distribución muestral de estimador</vt:lpstr>
      <vt:lpstr>Distribución muestral de medias</vt:lpstr>
      <vt:lpstr>Intervalos de Confianza</vt:lpstr>
      <vt:lpstr>Teorema central del límite</vt:lpstr>
      <vt:lpstr>Presentación de PowerPoint</vt:lpstr>
      <vt:lpstr>Presentación de PowerPoint</vt:lpstr>
      <vt:lpstr>Presentación de PowerPoint</vt:lpstr>
      <vt:lpstr>Ley de los grandes números (LGN)</vt:lpstr>
      <vt:lpstr>Aproximaciones Asintóticas</vt:lpstr>
      <vt:lpstr>Aproximaciones Asintóticas</vt:lpstr>
      <vt:lpstr>Error de estimación (e)</vt:lpstr>
      <vt:lpstr>Aproximaciones Asintóticas</vt:lpstr>
      <vt:lpstr>Aproximaciones Asintóticas</vt:lpstr>
      <vt:lpstr>Tabla Z</vt:lpstr>
      <vt:lpstr>Tabla Z</vt:lpstr>
      <vt:lpstr>Tabla Z</vt:lpstr>
      <vt:lpstr>Intervalos de Confianza</vt:lpstr>
      <vt:lpstr>Precisión</vt:lpstr>
      <vt:lpstr>Nivel de Confianza</vt:lpstr>
      <vt:lpstr>Tamaño de la muestra (n)</vt:lpstr>
      <vt:lpstr>Varianza</vt:lpstr>
      <vt:lpstr>Error de estimación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</cp:lastModifiedBy>
  <cp:revision>651</cp:revision>
  <dcterms:created xsi:type="dcterms:W3CDTF">2012-11-29T18:38:36Z</dcterms:created>
  <dcterms:modified xsi:type="dcterms:W3CDTF">2016-03-22T21:37:43Z</dcterms:modified>
</cp:coreProperties>
</file>