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4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5.xml" ContentType="application/vnd.openxmlformats-officedocument.drawingml.chart+xml"/>
  <Override PartName="/ppt/notesSlides/notesSlide42.xml" ContentType="application/vnd.openxmlformats-officedocument.presentationml.notesSlide+xml"/>
  <Override PartName="/ppt/charts/chart6.xml" ContentType="application/vnd.openxmlformats-officedocument.drawingml.chart+xml"/>
  <Override PartName="/ppt/notesSlides/notesSlide43.xml" ContentType="application/vnd.openxmlformats-officedocument.presentationml.notesSlide+xml"/>
  <Override PartName="/ppt/charts/chart7.xml" ContentType="application/vnd.openxmlformats-officedocument.drawingml.chart+xml"/>
  <Override PartName="/ppt/notesSlides/notesSlide44.xml" ContentType="application/vnd.openxmlformats-officedocument.presentationml.notesSlide+xml"/>
  <Override PartName="/ppt/charts/chart8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8" r:id="rId3"/>
    <p:sldId id="509" r:id="rId4"/>
    <p:sldId id="735" r:id="rId5"/>
    <p:sldId id="999" r:id="rId6"/>
    <p:sldId id="1000" r:id="rId7"/>
    <p:sldId id="1001" r:id="rId8"/>
    <p:sldId id="1002" r:id="rId9"/>
    <p:sldId id="1003" r:id="rId10"/>
    <p:sldId id="1004" r:id="rId11"/>
    <p:sldId id="1005" r:id="rId12"/>
    <p:sldId id="1007" r:id="rId13"/>
    <p:sldId id="1008" r:id="rId14"/>
    <p:sldId id="1011" r:id="rId15"/>
    <p:sldId id="1009" r:id="rId16"/>
    <p:sldId id="1015" r:id="rId17"/>
    <p:sldId id="1010" r:id="rId18"/>
    <p:sldId id="1023" r:id="rId19"/>
    <p:sldId id="1012" r:id="rId20"/>
    <p:sldId id="1013" r:id="rId21"/>
    <p:sldId id="1018" r:id="rId22"/>
    <p:sldId id="1019" r:id="rId23"/>
    <p:sldId id="1014" r:id="rId24"/>
    <p:sldId id="1016" r:id="rId25"/>
    <p:sldId id="1017" r:id="rId26"/>
    <p:sldId id="1022" r:id="rId27"/>
    <p:sldId id="1021" r:id="rId28"/>
    <p:sldId id="684" r:id="rId29"/>
    <p:sldId id="1024" r:id="rId30"/>
    <p:sldId id="1025" r:id="rId31"/>
    <p:sldId id="1026" r:id="rId32"/>
    <p:sldId id="1027" r:id="rId33"/>
    <p:sldId id="1028" r:id="rId34"/>
    <p:sldId id="1029" r:id="rId35"/>
    <p:sldId id="1030" r:id="rId36"/>
    <p:sldId id="1033" r:id="rId37"/>
    <p:sldId id="1031" r:id="rId38"/>
    <p:sldId id="1035" r:id="rId39"/>
    <p:sldId id="1036" r:id="rId40"/>
    <p:sldId id="1032" r:id="rId41"/>
    <p:sldId id="1037" r:id="rId42"/>
    <p:sldId id="1038" r:id="rId43"/>
    <p:sldId id="1039" r:id="rId44"/>
    <p:sldId id="1040" r:id="rId45"/>
    <p:sldId id="1041" r:id="rId46"/>
    <p:sldId id="1042" r:id="rId47"/>
    <p:sldId id="1045" r:id="rId48"/>
    <p:sldId id="1046" r:id="rId49"/>
    <p:sldId id="1047" r:id="rId50"/>
    <p:sldId id="1048" r:id="rId51"/>
    <p:sldId id="1063" r:id="rId52"/>
    <p:sldId id="1065" r:id="rId53"/>
    <p:sldId id="1064" r:id="rId54"/>
    <p:sldId id="1056" r:id="rId55"/>
    <p:sldId id="1061" r:id="rId56"/>
    <p:sldId id="1062" r:id="rId57"/>
    <p:sldId id="1044" r:id="rId58"/>
    <p:sldId id="1066" r:id="rId59"/>
    <p:sldId id="1067" r:id="rId60"/>
    <p:sldId id="1068" r:id="rId61"/>
    <p:sldId id="1069" r:id="rId62"/>
    <p:sldId id="1070" r:id="rId63"/>
    <p:sldId id="1071" r:id="rId64"/>
    <p:sldId id="1072" r:id="rId65"/>
  </p:sldIdLst>
  <p:sldSz cx="9144000" cy="6858000" type="screen4x3"/>
  <p:notesSz cx="6858000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ote book" initials="Mb" lastIdx="2" clrIdx="0"/>
  <p:cmAuthor id="1" name="Catalina Canals" initials="CC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B8"/>
    <a:srgbClr val="41953B"/>
    <a:srgbClr val="50B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9" autoAdjust="0"/>
    <p:restoredTop sz="83986" autoAdjust="0"/>
  </p:normalViewPr>
  <p:slideViewPr>
    <p:cSldViewPr>
      <p:cViewPr varScale="1">
        <p:scale>
          <a:sx n="74" d="100"/>
          <a:sy n="74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90"/>
      </p:cViewPr>
      <p:guideLst>
        <p:guide orient="horz" pos="292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000"/>
            </a:pPr>
            <a:r>
              <a:rPr lang="en-US" sz="3000"/>
              <a:t>r=1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'Hoja1 (2)'!$B$1</c:f>
              <c:strCache>
                <c:ptCount val="1"/>
                <c:pt idx="0">
                  <c:v>sueldo</c:v>
                </c:pt>
              </c:strCache>
            </c:strRef>
          </c:tx>
          <c:marker>
            <c:symbol val="none"/>
          </c:marker>
          <c:cat>
            <c:numRef>
              <c:f>'Hoja1 (2)'!$A$2:$A$11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'Hoja1 (2)'!$B$2:$B$11</c:f>
              <c:numCache>
                <c:formatCode>General</c:formatCode>
                <c:ptCount val="10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350</c:v>
                </c:pt>
                <c:pt idx="5">
                  <c:v>400</c:v>
                </c:pt>
                <c:pt idx="6">
                  <c:v>450</c:v>
                </c:pt>
                <c:pt idx="7">
                  <c:v>500</c:v>
                </c:pt>
                <c:pt idx="8">
                  <c:v>550</c:v>
                </c:pt>
                <c:pt idx="9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AE-49C6-A59D-665CF26BB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665216"/>
        <c:axId val="185426304"/>
      </c:lineChart>
      <c:catAx>
        <c:axId val="250665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s-CL" sz="2000"/>
                  <a:t>Escolaridad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5426304"/>
        <c:crosses val="autoZero"/>
        <c:auto val="1"/>
        <c:lblAlgn val="ctr"/>
        <c:lblOffset val="100"/>
        <c:noMultiLvlLbl val="0"/>
      </c:catAx>
      <c:valAx>
        <c:axId val="185426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s-CL" sz="2000"/>
                  <a:t>Sueldo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50665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r=0,78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sueldo</c:v>
                </c:pt>
              </c:strCache>
            </c:strRef>
          </c:tx>
          <c:marker>
            <c:symbol val="none"/>
          </c:marker>
          <c:cat>
            <c:numRef>
              <c:f>Hoja1!$A$2:$A$11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150</c:v>
                </c:pt>
                <c:pt idx="1">
                  <c:v>250</c:v>
                </c:pt>
                <c:pt idx="2">
                  <c:v>350</c:v>
                </c:pt>
                <c:pt idx="3">
                  <c:v>400</c:v>
                </c:pt>
                <c:pt idx="4">
                  <c:v>600</c:v>
                </c:pt>
                <c:pt idx="5">
                  <c:v>600</c:v>
                </c:pt>
                <c:pt idx="6">
                  <c:v>580</c:v>
                </c:pt>
                <c:pt idx="7">
                  <c:v>570</c:v>
                </c:pt>
                <c:pt idx="8">
                  <c:v>530</c:v>
                </c:pt>
                <c:pt idx="9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DF-4934-91C2-2C79336A1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463168"/>
        <c:axId val="185465088"/>
      </c:lineChart>
      <c:catAx>
        <c:axId val="185463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s-CL" sz="2000" dirty="0"/>
                  <a:t>Experiencia laboral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5465088"/>
        <c:crosses val="autoZero"/>
        <c:auto val="1"/>
        <c:lblAlgn val="ctr"/>
        <c:lblOffset val="100"/>
        <c:noMultiLvlLbl val="0"/>
      </c:catAx>
      <c:valAx>
        <c:axId val="185465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s-CL" sz="2000"/>
                  <a:t>Sueldo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5463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r=0,02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'Hoja1 (3)'!$B$1</c:f>
              <c:strCache>
                <c:ptCount val="1"/>
                <c:pt idx="0">
                  <c:v>Y</c:v>
                </c:pt>
              </c:strCache>
            </c:strRef>
          </c:tx>
          <c:marker>
            <c:symbol val="none"/>
          </c:marker>
          <c:cat>
            <c:numRef>
              <c:f>'Hoja1 (3)'!$A$2:$A$18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cat>
          <c:val>
            <c:numRef>
              <c:f>'Hoja1 (3)'!$B$2:$B$18</c:f>
              <c:numCache>
                <c:formatCode>General</c:formatCode>
                <c:ptCount val="17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3</c:v>
                </c:pt>
                <c:pt idx="4">
                  <c:v>0</c:v>
                </c:pt>
                <c:pt idx="5">
                  <c:v>-5</c:v>
                </c:pt>
                <c:pt idx="6">
                  <c:v>-10</c:v>
                </c:pt>
                <c:pt idx="7">
                  <c:v>-5</c:v>
                </c:pt>
                <c:pt idx="8">
                  <c:v>0</c:v>
                </c:pt>
                <c:pt idx="9">
                  <c:v>5</c:v>
                </c:pt>
                <c:pt idx="10">
                  <c:v>10</c:v>
                </c:pt>
                <c:pt idx="11">
                  <c:v>5</c:v>
                </c:pt>
                <c:pt idx="12">
                  <c:v>0</c:v>
                </c:pt>
                <c:pt idx="13">
                  <c:v>-5</c:v>
                </c:pt>
                <c:pt idx="14">
                  <c:v>-10</c:v>
                </c:pt>
                <c:pt idx="15">
                  <c:v>-5</c:v>
                </c:pt>
                <c:pt idx="1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8D-4959-8D28-FBC75400F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805056"/>
        <c:axId val="185807232"/>
      </c:lineChart>
      <c:catAx>
        <c:axId val="185805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s-CL" sz="2000" dirty="0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5807232"/>
        <c:crosses val="autoZero"/>
        <c:auto val="1"/>
        <c:lblAlgn val="ctr"/>
        <c:lblOffset val="100"/>
        <c:noMultiLvlLbl val="0"/>
      </c:catAx>
      <c:valAx>
        <c:axId val="185807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s-CL" sz="2000" dirty="0"/>
                  <a:t>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5805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6"/>
          </c:marker>
          <c:xVal>
            <c:numRef>
              <c:f>Hoja1!$A$2:$A$7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15</c:v>
                </c:pt>
                <c:pt idx="5">
                  <c:v>23</c:v>
                </c:pt>
              </c:numCache>
            </c:numRef>
          </c:xVal>
          <c:yVal>
            <c:numRef>
              <c:f>Hoja1!$B$2:$B$7</c:f>
              <c:numCache>
                <c:formatCode>General</c:formatCode>
                <c:ptCount val="6"/>
                <c:pt idx="0">
                  <c:v>230</c:v>
                </c:pt>
                <c:pt idx="1">
                  <c:v>240</c:v>
                </c:pt>
                <c:pt idx="2">
                  <c:v>250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B17-42E4-8090-B03E047DF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995264"/>
        <c:axId val="185997184"/>
      </c:scatterChart>
      <c:valAx>
        <c:axId val="185995264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s-ES" sz="2400"/>
                  <a:t>Años de Escolaridad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85997184"/>
        <c:crosses val="autoZero"/>
        <c:crossBetween val="midCat"/>
        <c:majorUnit val="2"/>
        <c:minorUnit val="1"/>
      </c:valAx>
      <c:valAx>
        <c:axId val="185997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s-ES" sz="2400"/>
                  <a:t>Ingresos (Miles de pesos)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859952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6"/>
          </c:marker>
          <c:xVal>
            <c:numRef>
              <c:f>Hoja1!$A$2:$A$7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15</c:v>
                </c:pt>
                <c:pt idx="5">
                  <c:v>23</c:v>
                </c:pt>
              </c:numCache>
            </c:numRef>
          </c:xVal>
          <c:yVal>
            <c:numRef>
              <c:f>Hoja1!$B$2:$B$7</c:f>
              <c:numCache>
                <c:formatCode>General</c:formatCode>
                <c:ptCount val="6"/>
                <c:pt idx="0">
                  <c:v>230</c:v>
                </c:pt>
                <c:pt idx="1">
                  <c:v>240</c:v>
                </c:pt>
                <c:pt idx="2">
                  <c:v>250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231-4EF0-82FD-3A630E3E6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56064"/>
        <c:axId val="187000320"/>
      </c:scatterChart>
      <c:valAx>
        <c:axId val="186056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s-ES" sz="2400"/>
                  <a:t>Años de Escolaridad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87000320"/>
        <c:crosses val="autoZero"/>
        <c:crossBetween val="midCat"/>
      </c:valAx>
      <c:valAx>
        <c:axId val="187000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s-ES" sz="2400"/>
                  <a:t>Ingresos (Miles de pesos)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860560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6"/>
          </c:marker>
          <c:xVal>
            <c:numRef>
              <c:f>Hoja1!$A$2:$A$7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15</c:v>
                </c:pt>
                <c:pt idx="5">
                  <c:v>23</c:v>
                </c:pt>
              </c:numCache>
            </c:numRef>
          </c:xVal>
          <c:yVal>
            <c:numRef>
              <c:f>Hoja1!$B$2:$B$7</c:f>
              <c:numCache>
                <c:formatCode>General</c:formatCode>
                <c:ptCount val="6"/>
                <c:pt idx="0">
                  <c:v>230</c:v>
                </c:pt>
                <c:pt idx="1">
                  <c:v>240</c:v>
                </c:pt>
                <c:pt idx="2">
                  <c:v>250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85-45D6-84DC-2068B601D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392960"/>
        <c:axId val="186394880"/>
      </c:scatterChart>
      <c:valAx>
        <c:axId val="186392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s-ES" sz="2400"/>
                  <a:t>Años de Escolaridad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86394880"/>
        <c:crosses val="autoZero"/>
        <c:crossBetween val="midCat"/>
      </c:valAx>
      <c:valAx>
        <c:axId val="186394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s-ES" sz="2400"/>
                  <a:t>Ingresos (Miles de pesos)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863929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6"/>
          </c:marker>
          <c:xVal>
            <c:numRef>
              <c:f>Hoja1!$A$2:$A$7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15</c:v>
                </c:pt>
                <c:pt idx="5">
                  <c:v>23</c:v>
                </c:pt>
              </c:numCache>
            </c:numRef>
          </c:xVal>
          <c:yVal>
            <c:numRef>
              <c:f>Hoja1!$B$2:$B$7</c:f>
              <c:numCache>
                <c:formatCode>General</c:formatCode>
                <c:ptCount val="6"/>
                <c:pt idx="0">
                  <c:v>230</c:v>
                </c:pt>
                <c:pt idx="1">
                  <c:v>240</c:v>
                </c:pt>
                <c:pt idx="2">
                  <c:v>250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A7-499E-91E6-E419A37E9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308672"/>
        <c:axId val="187314944"/>
      </c:scatterChart>
      <c:valAx>
        <c:axId val="187308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s-ES" sz="2400"/>
                  <a:t>Años de Escolaridad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87314944"/>
        <c:crosses val="autoZero"/>
        <c:crossBetween val="midCat"/>
      </c:valAx>
      <c:valAx>
        <c:axId val="187314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s-ES" sz="2400"/>
                  <a:t>Ingresos (Miles de pesos)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873086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6"/>
          </c:marker>
          <c:xVal>
            <c:numRef>
              <c:f>Hoja1!$A$2:$A$7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15</c:v>
                </c:pt>
                <c:pt idx="5">
                  <c:v>23</c:v>
                </c:pt>
              </c:numCache>
            </c:numRef>
          </c:xVal>
          <c:yVal>
            <c:numRef>
              <c:f>Hoja1!$B$2:$B$7</c:f>
              <c:numCache>
                <c:formatCode>General</c:formatCode>
                <c:ptCount val="6"/>
                <c:pt idx="0">
                  <c:v>230</c:v>
                </c:pt>
                <c:pt idx="1">
                  <c:v>240</c:v>
                </c:pt>
                <c:pt idx="2">
                  <c:v>250</c:v>
                </c:pt>
                <c:pt idx="3">
                  <c:v>300</c:v>
                </c:pt>
                <c:pt idx="4">
                  <c:v>500</c:v>
                </c:pt>
                <c:pt idx="5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88C-4547-83A0-E701F3CB0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308608"/>
        <c:axId val="156310528"/>
      </c:scatterChart>
      <c:valAx>
        <c:axId val="156308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s-ES" sz="2400"/>
                  <a:t>Años de Escolaridad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56310528"/>
        <c:crosses val="autoZero"/>
        <c:crossBetween val="midCat"/>
      </c:valAx>
      <c:valAx>
        <c:axId val="156310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s-ES" sz="2400"/>
                  <a:t>Ingresos (Miles de pesos)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L"/>
          </a:p>
        </c:txPr>
        <c:crossAx val="1563086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7011-DEFC-4391-96DE-04239A2DD009}" type="datetimeFigureOut">
              <a:rPr lang="es-CL" smtClean="0"/>
              <a:pPr/>
              <a:t>01-08-2016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5036"/>
            <a:ext cx="5486400" cy="418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6E9B-08EC-4838-A847-5BB69FE4235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2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11</a:t>
            </a:fld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12</a:t>
            </a:fld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13</a:t>
            </a:fld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14</a:t>
            </a:fld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15</a:t>
            </a:fld>
            <a:endParaRPr lang="es-C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16</a:t>
            </a:fld>
            <a:endParaRPr lang="es-C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17</a:t>
            </a:fld>
            <a:endParaRPr lang="es-C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18</a:t>
            </a:fld>
            <a:endParaRPr lang="es-C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19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20</a:t>
            </a:fld>
            <a:endParaRPr lang="es-C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21</a:t>
            </a:fld>
            <a:endParaRPr lang="es-C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22</a:t>
            </a:fld>
            <a:endParaRPr lang="es-C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23</a:t>
            </a:fld>
            <a:endParaRPr lang="es-C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24</a:t>
            </a:fld>
            <a:endParaRPr lang="es-C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25</a:t>
            </a:fld>
            <a:endParaRPr lang="es-C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26</a:t>
            </a:fld>
            <a:endParaRPr lang="es-C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27</a:t>
            </a:fld>
            <a:endParaRPr lang="es-C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30</a:t>
            </a:fld>
            <a:endParaRPr lang="es-C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31</a:t>
            </a:fld>
            <a:endParaRPr lang="es-C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32</a:t>
            </a:fld>
            <a:endParaRPr lang="es-C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33</a:t>
            </a:fld>
            <a:endParaRPr lang="es-C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34</a:t>
            </a:fld>
            <a:endParaRPr lang="es-C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35</a:t>
            </a:fld>
            <a:endParaRPr lang="es-C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36</a:t>
            </a:fld>
            <a:endParaRPr lang="es-C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37</a:t>
            </a:fld>
            <a:endParaRPr lang="es-C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38</a:t>
            </a:fld>
            <a:endParaRPr lang="es-C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39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40</a:t>
            </a:fld>
            <a:endParaRPr lang="es-C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41</a:t>
            </a:fld>
            <a:endParaRPr lang="es-C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42</a:t>
            </a:fld>
            <a:endParaRPr lang="es-C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43</a:t>
            </a:fld>
            <a:endParaRPr lang="es-C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44</a:t>
            </a:fld>
            <a:endParaRPr lang="es-C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45</a:t>
            </a:fld>
            <a:endParaRPr lang="es-C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lvl="1" indent="-228600" algn="just">
              <a:buAutoNum type="arabicPeriod"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46</a:t>
            </a:fld>
            <a:endParaRPr lang="es-C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48</a:t>
            </a:fld>
            <a:endParaRPr lang="es-C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49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50</a:t>
            </a:fld>
            <a:endParaRPr lang="es-C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51</a:t>
            </a:fld>
            <a:endParaRPr lang="es-C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52</a:t>
            </a:fld>
            <a:endParaRPr lang="es-C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53</a:t>
            </a:fld>
            <a:endParaRPr lang="es-C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54</a:t>
            </a:fld>
            <a:endParaRPr lang="es-C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55</a:t>
            </a:fld>
            <a:endParaRPr lang="es-CL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lvl="1" indent="-228600" algn="just">
              <a:buAutoNum type="arabicPeriod"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56</a:t>
            </a:fld>
            <a:endParaRPr lang="es-CL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57</a:t>
            </a:fld>
            <a:endParaRPr lang="es-CL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58</a:t>
            </a:fld>
            <a:endParaRPr lang="es-C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59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60</a:t>
            </a:fld>
            <a:endParaRPr lang="es-CL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61</a:t>
            </a:fld>
            <a:endParaRPr lang="es-CL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62</a:t>
            </a:fld>
            <a:endParaRPr lang="es-CL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63</a:t>
            </a:fld>
            <a:endParaRPr lang="es-CL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64</a:t>
            </a:fld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9D84-E45D-417D-BEDD-5EF7D910ADF6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lervigen.com/spurious-correlatio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twitter.com/clarroulet/status/73093186138450739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5661248"/>
            <a:ext cx="477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/>
              <a:t>Catalina Canals Cifuentes</a:t>
            </a:r>
          </a:p>
          <a:p>
            <a:pPr algn="r"/>
            <a:r>
              <a:rPr lang="es-CL" sz="2400" dirty="0"/>
              <a:t>30/05/2016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3068960"/>
            <a:ext cx="8153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 dirty="0">
                <a:solidFill>
                  <a:srgbClr val="0000B8"/>
                </a:solidFill>
              </a:rPr>
              <a:t>Modulo 6. Pruebas de significación y relación entre variables cuantitativas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476672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C00000"/>
                </a:solidFill>
              </a:rPr>
              <a:t>Facultad de Ciencias Sociales</a:t>
            </a:r>
          </a:p>
          <a:p>
            <a:r>
              <a:rPr lang="es-CL" sz="2400" b="1" dirty="0">
                <a:solidFill>
                  <a:srgbClr val="C00000"/>
                </a:solidFill>
              </a:rPr>
              <a:t>Departamento de Sociología</a:t>
            </a:r>
          </a:p>
          <a:p>
            <a:r>
              <a:rPr lang="es-CL" sz="2400" b="1" dirty="0">
                <a:solidFill>
                  <a:srgbClr val="C00000"/>
                </a:solidFill>
              </a:rPr>
              <a:t>Estadística II</a:t>
            </a:r>
          </a:p>
        </p:txBody>
      </p:sp>
      <p:pic>
        <p:nvPicPr>
          <p:cNvPr id="25602" name="Picture 2" descr="http://psicologosarica.files.wordpress.com/2008/08/12-universidad_de_chi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187624" cy="224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02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/>
              <a:t>II. Covarianza y Correlación</a:t>
            </a:r>
          </a:p>
        </p:txBody>
      </p:sp>
    </p:spTree>
    <p:extLst>
      <p:ext uri="{BB962C8B-B14F-4D97-AF65-F5344CB8AC3E}">
        <p14:creationId xmlns:p14="http://schemas.microsoft.com/office/powerpoint/2010/main" val="185501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Varianza y Covarianza</a:t>
            </a: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/>
              <a:t>Varianza: Medida de dispersión de una variable.</a:t>
            </a:r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r>
              <a:rPr lang="es-ES" dirty="0"/>
              <a:t>Covarianza: Medida de dispersión conjunta de dos variables.</a:t>
            </a:r>
          </a:p>
          <a:p>
            <a:pPr lvl="1"/>
            <a:endParaRPr lang="es-ES" dirty="0"/>
          </a:p>
          <a:p>
            <a:pPr lvl="1">
              <a:buNone/>
            </a:pP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755576" y="2587459"/>
                <a:ext cx="2664296" cy="65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s-CL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𝑎𝑟</m:t>
                      </m:r>
                      <m:r>
                        <a:rPr lang="es-CL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CL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CL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CL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s-CL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b="0" i="1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87459"/>
                <a:ext cx="2664296" cy="6556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-324544" y="4549642"/>
                <a:ext cx="5040560" cy="67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CL" b="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𝑜𝑣</m:t>
                      </m:r>
                      <m:d>
                        <m:dPr>
                          <m:ctrlP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s-CL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L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s-CL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CL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544" y="4549642"/>
                <a:ext cx="5040560" cy="6731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5148064" y="2573821"/>
                <a:ext cx="2664296" cy="65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𝑎𝑟</m:t>
                      </m:r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CL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s-CL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CL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573821"/>
                <a:ext cx="2664296" cy="6556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4281264" y="4513989"/>
                <a:ext cx="5040560" cy="635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𝑜𝑣</m:t>
                      </m:r>
                      <m:d>
                        <m:dPr>
                          <m:ctrlP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s-CL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s-CL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64" y="4513989"/>
                <a:ext cx="5040560" cy="6354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6156176" y="56836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Estimadores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63688" y="56836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1"/>
                </a:solidFill>
              </a:rPr>
              <a:t>Parámetro</a:t>
            </a:r>
          </a:p>
        </p:txBody>
      </p:sp>
    </p:spTree>
    <p:extLst>
      <p:ext uri="{BB962C8B-B14F-4D97-AF65-F5344CB8AC3E}">
        <p14:creationId xmlns:p14="http://schemas.microsoft.com/office/powerpoint/2010/main" val="268917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Covarianza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1907704" y="1988840"/>
                <a:ext cx="5040560" cy="635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𝑜𝑣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CL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CL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CL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CL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s-C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CL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CL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s-CL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CL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988840"/>
                <a:ext cx="5040560" cy="635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7" y="2609893"/>
            <a:ext cx="8851007" cy="225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7236295" y="4679822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5" y="4679822"/>
                <a:ext cx="367986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3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4388006" y="464755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06" y="4647556"/>
                <a:ext cx="367986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1403647" y="4647556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7" y="4647556"/>
                <a:ext cx="367986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123981" y="3552524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1" y="3552524"/>
                <a:ext cx="36798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3059831" y="3552524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1" y="3552524"/>
                <a:ext cx="36798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5868143" y="3520258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3" y="3520258"/>
                <a:ext cx="36798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7 Marcador de contenido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2961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/>
              <a:t>Problema: Depende de nivel medida de la variable, por tanto no es fácil de interpretar</a:t>
            </a:r>
          </a:p>
          <a:p>
            <a:pPr lvl="1"/>
            <a:endParaRPr lang="es-ES" dirty="0"/>
          </a:p>
          <a:p>
            <a:pPr lvl="1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63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Correlación de Pearson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/>
              <a:t>Medida de relación lineal entre dos variables cuantitativas.</a:t>
            </a:r>
          </a:p>
          <a:p>
            <a:pPr lvl="1"/>
            <a:endParaRPr lang="es-ES" dirty="0"/>
          </a:p>
          <a:p>
            <a:pPr lvl="1">
              <a:buNone/>
            </a:pP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3563888" y="3068960"/>
                <a:ext cx="2895921" cy="974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sz="36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s-CL" sz="3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600" b="0" i="1" dirty="0" smtClean="0">
                            <a:latin typeface="Cambria Math"/>
                          </a:rPr>
                          <m:t>𝐶𝑜𝑣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(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𝑋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,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𝑌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s-CL" sz="3600" b="0" i="1" dirty="0" smtClean="0">
                            <a:latin typeface="Cambria Math"/>
                          </a:rPr>
                          <m:t>𝑉𝑎𝑟</m:t>
                        </m:r>
                        <m:d>
                          <m:dPr>
                            <m:ctrlPr>
                              <a:rPr lang="es-CL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sz="3600" b="0" i="1" dirty="0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s-CL" sz="3600" b="0" i="1" dirty="0" smtClean="0">
                            <a:latin typeface="Cambria Math"/>
                          </a:rPr>
                          <m:t>𝑉𝑎𝑟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(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𝑌</m:t>
                        </m:r>
                        <m:r>
                          <a:rPr lang="es-CL" sz="3600" b="0" i="1" dirty="0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s-CL" sz="3600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068960"/>
                <a:ext cx="2895921" cy="974819"/>
              </a:xfrm>
              <a:prstGeom prst="rect">
                <a:avLst/>
              </a:prstGeom>
              <a:blipFill rotWithShape="1">
                <a:blip r:embed="rId3"/>
                <a:stretch>
                  <a:fillRect b="-437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755576" y="4797152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s-ES" sz="2400" dirty="0"/>
              <a:t>r=1</a:t>
            </a:r>
            <a:r>
              <a:rPr lang="es-ES" sz="2400" dirty="0">
                <a:sym typeface="Wingdings" pitchFamily="2" charset="2"/>
              </a:rPr>
              <a:t> Correlación negativa perfecta</a:t>
            </a:r>
            <a:endParaRPr lang="es-ES" sz="2400" dirty="0"/>
          </a:p>
          <a:p>
            <a:pPr lvl="1">
              <a:buNone/>
            </a:pPr>
            <a:r>
              <a:rPr lang="es-ES" sz="2400" dirty="0"/>
              <a:t>r=0</a:t>
            </a:r>
            <a:r>
              <a:rPr lang="es-ES" sz="2400" dirty="0">
                <a:sym typeface="Wingdings" pitchFamily="2" charset="2"/>
              </a:rPr>
              <a:t>Nula correlación*</a:t>
            </a:r>
          </a:p>
          <a:p>
            <a:pPr lvl="1">
              <a:buNone/>
            </a:pPr>
            <a:r>
              <a:rPr lang="es-ES" sz="2400" dirty="0">
                <a:sym typeface="Wingdings" pitchFamily="2" charset="2"/>
              </a:rPr>
              <a:t>r=1Correlación positiva perfecta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3653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Correlación de Pearson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7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988840"/>
                <a:ext cx="7776864" cy="4536504"/>
              </a:xfrm>
            </p:spPr>
            <p:txBody>
              <a:bodyPr>
                <a:normAutofit/>
              </a:bodyPr>
              <a:lstStyle/>
              <a:p>
                <a:pPr lvl="1">
                  <a:buNone/>
                </a:pPr>
                <a:r>
                  <a:rPr lang="es-ES" sz="2000" dirty="0"/>
                  <a:t>r=-1			</a:t>
                </a:r>
                <a:r>
                  <a:rPr lang="es-ES" sz="2000" dirty="0">
                    <a:sym typeface="Wingdings" pitchFamily="2" charset="2"/>
                  </a:rPr>
                  <a:t>Correlación negativa perfecta</a:t>
                </a:r>
                <a:endParaRPr lang="es-ES" sz="2000" dirty="0"/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b="0" i="1" smtClean="0">
                        <a:latin typeface="Cambria Math"/>
                        <a:ea typeface="Cambria Math"/>
                      </a:rPr>
                      <m:t>[−0,7;−1)</m:t>
                    </m:r>
                  </m:oMath>
                </a14:m>
                <a:r>
                  <a:rPr lang="es-ES" sz="2000" dirty="0"/>
                  <a:t>	Correlación negativa de alta intensidad</a:t>
                </a:r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[−0,</m:t>
                    </m:r>
                    <m:r>
                      <a:rPr lang="es-CL" sz="20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;−</m:t>
                    </m:r>
                    <m:r>
                      <a:rPr lang="es-CL" sz="2000" b="0" i="1" smtClean="0">
                        <a:latin typeface="Cambria Math"/>
                        <a:ea typeface="Cambria Math"/>
                      </a:rPr>
                      <m:t>0.7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ES" sz="2000" dirty="0"/>
                  <a:t>	Correlación negativa de mediana intensidad</a:t>
                </a:r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[−0,</m:t>
                    </m:r>
                    <m:r>
                      <a:rPr lang="es-CL" sz="20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;−0.</m:t>
                    </m:r>
                    <m:r>
                      <a:rPr lang="es-CL" sz="20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ES" sz="2000" dirty="0"/>
                  <a:t>	Correlación negativa de baja intensidad</a:t>
                </a:r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0;−0.</m:t>
                    </m:r>
                    <m:r>
                      <a:rPr lang="es-CL" sz="20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ES" sz="2000" dirty="0"/>
                  <a:t>		Correlación negativa de muy baja intensidad</a:t>
                </a:r>
              </a:p>
              <a:p>
                <a:pPr lvl="1">
                  <a:buNone/>
                </a:pPr>
                <a:r>
                  <a:rPr lang="es-ES" sz="2000" b="1" dirty="0"/>
                  <a:t>r=0			Nula correlación*</a:t>
                </a:r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(0;0.1)</m:t>
                    </m:r>
                  </m:oMath>
                </a14:m>
                <a:r>
                  <a:rPr lang="es-ES" sz="2000" dirty="0"/>
                  <a:t>		Correlación positiva de muy baja intensidad</a:t>
                </a:r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[0,1;0.3)</m:t>
                    </m:r>
                  </m:oMath>
                </a14:m>
                <a:r>
                  <a:rPr lang="es-ES" sz="2000" dirty="0"/>
                  <a:t>		Correlación positiva de baja intensidad</a:t>
                </a:r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[0,3;0.7)</m:t>
                    </m:r>
                  </m:oMath>
                </a14:m>
                <a:r>
                  <a:rPr lang="es-ES" sz="2000" dirty="0"/>
                  <a:t>		Correlación positiva de mediana intensidad</a:t>
                </a:r>
              </a:p>
              <a:p>
                <a:pPr lvl="1">
                  <a:buNone/>
                </a:pPr>
                <a:r>
                  <a:rPr lang="es-ES" sz="2000" dirty="0"/>
                  <a:t>r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s-CL" sz="2000" i="1">
                        <a:latin typeface="Cambria Math"/>
                        <a:ea typeface="Cambria Math"/>
                      </a:rPr>
                      <m:t>[0,7;1)</m:t>
                    </m:r>
                  </m:oMath>
                </a14:m>
                <a:r>
                  <a:rPr lang="es-ES" sz="2000" dirty="0"/>
                  <a:t>		Correlación positiva de alta intensidad</a:t>
                </a:r>
              </a:p>
              <a:p>
                <a:pPr lvl="1">
                  <a:buNone/>
                </a:pPr>
                <a:r>
                  <a:rPr lang="es-ES" sz="2000" dirty="0"/>
                  <a:t>r=1			</a:t>
                </a:r>
                <a:r>
                  <a:rPr lang="es-ES" sz="2000" dirty="0">
                    <a:sym typeface="Wingdings" pitchFamily="2" charset="2"/>
                  </a:rPr>
                  <a:t>Correlación positiva perfecta</a:t>
                </a:r>
                <a:endParaRPr lang="es-ES" sz="2000" dirty="0"/>
              </a:p>
              <a:p>
                <a:pPr lvl="1">
                  <a:buNone/>
                </a:pPr>
                <a:endParaRPr lang="es-ES" sz="2000" dirty="0"/>
              </a:p>
              <a:p>
                <a:pPr lvl="1">
                  <a:buNone/>
                </a:pPr>
                <a:endParaRPr lang="es-ES" sz="2000" dirty="0"/>
              </a:p>
              <a:p>
                <a:pPr lvl="1">
                  <a:buNone/>
                </a:pPr>
                <a:endParaRPr lang="es-ES" sz="2000" dirty="0"/>
              </a:p>
              <a:p>
                <a:pPr lvl="1">
                  <a:buNone/>
                </a:pPr>
                <a:endParaRPr lang="es-ES" sz="2000" dirty="0"/>
              </a:p>
            </p:txBody>
          </p:sp>
        </mc:Choice>
        <mc:Fallback xmlns="">
          <p:sp>
            <p:nvSpPr>
              <p:cNvPr id="20" name="7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988840"/>
                <a:ext cx="7776864" cy="4536504"/>
              </a:xfrm>
              <a:blipFill rotWithShape="1">
                <a:blip r:embed="rId3"/>
                <a:stretch>
                  <a:fillRect t="-67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encrypted-tbn3.gstatic.com/images?q=tbn:ANd9GcSrSotvK_amkChnys2n5yn8HmXk2VEqv8hvMYP9E7iKDy2Hex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16832"/>
            <a:ext cx="13189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" name="1023 Grupo"/>
          <p:cNvGrpSpPr/>
          <p:nvPr/>
        </p:nvGrpSpPr>
        <p:grpSpPr>
          <a:xfrm>
            <a:off x="-173072" y="3933056"/>
            <a:ext cx="7272808" cy="2868126"/>
            <a:chOff x="-173072" y="3933056"/>
            <a:chExt cx="7272808" cy="2868126"/>
          </a:xfrm>
        </p:grpSpPr>
        <p:sp>
          <p:nvSpPr>
            <p:cNvPr id="4" name="3 CuadroTexto"/>
            <p:cNvSpPr txBox="1"/>
            <p:nvPr/>
          </p:nvSpPr>
          <p:spPr>
            <a:xfrm>
              <a:off x="-173072" y="6093296"/>
              <a:ext cx="72728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b="1" dirty="0">
                  <a:solidFill>
                    <a:schemeClr val="accent2"/>
                  </a:solidFill>
                </a:rPr>
                <a:t>Si trabajamos con muestras: </a:t>
              </a:r>
            </a:p>
            <a:p>
              <a:pPr algn="ctr"/>
              <a:r>
                <a:rPr lang="es-CL" sz="2000" b="1" dirty="0">
                  <a:solidFill>
                    <a:schemeClr val="accent2"/>
                  </a:solidFill>
                </a:rPr>
                <a:t>Test de hipótesis: H0</a:t>
              </a:r>
              <a:r>
                <a:rPr lang="es-CL" sz="2000" b="1" dirty="0">
                  <a:solidFill>
                    <a:schemeClr val="accent2"/>
                  </a:solidFill>
                  <a:sym typeface="Wingdings" pitchFamily="2" charset="2"/>
                </a:rPr>
                <a:t>r=0, H1r≠0</a:t>
              </a:r>
              <a:endParaRPr lang="es-CL" sz="20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24" name="23 Conector angular"/>
            <p:cNvCxnSpPr/>
            <p:nvPr/>
          </p:nvCxnSpPr>
          <p:spPr>
            <a:xfrm rot="16200000" flipH="1">
              <a:off x="1771143" y="4473115"/>
              <a:ext cx="2232248" cy="1152129"/>
            </a:xfrm>
            <a:prstGeom prst="bentConnector3">
              <a:avLst>
                <a:gd name="adj1" fmla="val 76"/>
              </a:avLst>
            </a:prstGeom>
            <a:ln w="57150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95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Correlación de Pearson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599699"/>
              </p:ext>
            </p:extLst>
          </p:nvPr>
        </p:nvGraphicFramePr>
        <p:xfrm>
          <a:off x="-108520" y="16973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196552"/>
              </p:ext>
            </p:extLst>
          </p:nvPr>
        </p:nvGraphicFramePr>
        <p:xfrm>
          <a:off x="4427984" y="1772816"/>
          <a:ext cx="4572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143153"/>
              </p:ext>
            </p:extLst>
          </p:nvPr>
        </p:nvGraphicFramePr>
        <p:xfrm>
          <a:off x="2286000" y="4365104"/>
          <a:ext cx="4572000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239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Correlación de Pearson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0" name="Picture 2" descr="https://upload.wikimedia.org/wikipedia/commons/thumb/d/d4/Correlation_examples2.svg/506px-Correlation_examples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96083"/>
            <a:ext cx="804432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7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Correlación de Pearson con variable de control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189136" y="2060848"/>
            <a:ext cx="8064896" cy="4608512"/>
          </a:xfrm>
        </p:spPr>
        <p:txBody>
          <a:bodyPr numCol="1">
            <a:normAutofit fontScale="92500" lnSpcReduction="20000"/>
          </a:bodyPr>
          <a:lstStyle/>
          <a:p>
            <a:pPr marL="400050" lvl="1" indent="0" algn="just">
              <a:buNone/>
            </a:pPr>
            <a:r>
              <a:rPr lang="es-CL" dirty="0">
                <a:ea typeface="Cambria Math"/>
              </a:rPr>
              <a:t>Analizar si correlación entre dos variables se explica por una tercera.</a:t>
            </a:r>
          </a:p>
          <a:p>
            <a:pPr marL="400050" lvl="1" indent="0" algn="just">
              <a:buNone/>
            </a:pPr>
            <a:r>
              <a:rPr lang="es-CL" dirty="0">
                <a:ea typeface="Cambria Math"/>
              </a:rPr>
              <a:t>PROCEDIMIENTO:</a:t>
            </a:r>
          </a:p>
          <a:p>
            <a:pPr marL="857250" lvl="1" indent="-457200" algn="just"/>
            <a:r>
              <a:rPr lang="es-CL" dirty="0">
                <a:ea typeface="Cambria Math"/>
              </a:rPr>
              <a:t>Estimar correlación y test de hipótesis asociado para cada categoría de la tercera variable.</a:t>
            </a:r>
          </a:p>
          <a:p>
            <a:pPr marL="400050" lvl="1" indent="0" algn="just">
              <a:buNone/>
            </a:pPr>
            <a:r>
              <a:rPr lang="es-CL" dirty="0">
                <a:ea typeface="Cambria Math"/>
              </a:rPr>
              <a:t>CONCLUSION</a:t>
            </a:r>
          </a:p>
          <a:p>
            <a:pPr marL="857250" lvl="1" indent="-457200" algn="just"/>
            <a:r>
              <a:rPr lang="es-CL" dirty="0">
                <a:ea typeface="Cambria Math"/>
              </a:rPr>
              <a:t>Correlación robusta: hay correlación en todas las categorías de la tercera variable.</a:t>
            </a:r>
          </a:p>
          <a:p>
            <a:pPr marL="857250" lvl="1" indent="-457200" algn="just"/>
            <a:r>
              <a:rPr lang="es-CL" dirty="0">
                <a:ea typeface="Cambria Math"/>
              </a:rPr>
              <a:t>Correlación espuria: no hay correlación en ninguna de las categorías de la tercera variable.</a:t>
            </a:r>
          </a:p>
          <a:p>
            <a:pPr marL="857250" lvl="1" indent="-457200" algn="just"/>
            <a:r>
              <a:rPr lang="es-CL" dirty="0">
                <a:ea typeface="Cambria Math"/>
              </a:rPr>
              <a:t>Correlación condicionada: hay asociación en alguna(s) de las categorías de la tercera variable.</a:t>
            </a:r>
          </a:p>
        </p:txBody>
      </p:sp>
    </p:spTree>
    <p:extLst>
      <p:ext uri="{BB962C8B-B14F-4D97-AF65-F5344CB8AC3E}">
        <p14:creationId xmlns:p14="http://schemas.microsoft.com/office/powerpoint/2010/main" val="148862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Correlaciones espurias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5301208"/>
            <a:ext cx="8435280" cy="8249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dirty="0">
                <a:hlinkClick r:id="rId3"/>
              </a:rPr>
              <a:t>http://www.tylervigen.com/spurious-correlations</a:t>
            </a:r>
            <a:endParaRPr lang="es-CL" dirty="0"/>
          </a:p>
          <a:p>
            <a:pPr marL="0" indent="0">
              <a:buNone/>
            </a:pPr>
            <a:r>
              <a:rPr lang="es-CL" dirty="0">
                <a:hlinkClick r:id="rId4"/>
              </a:rPr>
              <a:t>https://twitter.com/clarroulet/status/730931861384507392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65631" r="25591" b="7714"/>
          <a:stretch/>
        </p:blipFill>
        <p:spPr bwMode="auto">
          <a:xfrm>
            <a:off x="-11386" y="620688"/>
            <a:ext cx="915538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513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Correlación de Pearson con variable de control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189136" y="2060848"/>
            <a:ext cx="8064896" cy="4608512"/>
          </a:xfrm>
        </p:spPr>
        <p:txBody>
          <a:bodyPr numCol="1">
            <a:normAutofit/>
          </a:bodyPr>
          <a:lstStyle/>
          <a:p>
            <a:pPr marL="400050" lvl="1" indent="0" algn="just">
              <a:buNone/>
            </a:pPr>
            <a:r>
              <a:rPr lang="es-CL" dirty="0">
                <a:ea typeface="Cambria Math"/>
              </a:rPr>
              <a:t>Ejemplo: Datos CASEN 2013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50469"/>
              </p:ext>
            </p:extLst>
          </p:nvPr>
        </p:nvGraphicFramePr>
        <p:xfrm>
          <a:off x="1524000" y="3068960"/>
          <a:ext cx="6096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Correlación ingresos escolaridad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Valor P Test de hipótesis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Toda la muestra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0,2744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0,2935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Mujeres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0,2564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6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8555" y="1412775"/>
            <a:ext cx="8072190" cy="4788533"/>
          </a:xfrm>
        </p:spPr>
        <p:txBody>
          <a:bodyPr numCol="1">
            <a:noAutofit/>
          </a:bodyPr>
          <a:lstStyle/>
          <a:p>
            <a:pPr marL="514350" lvl="0" indent="-514350" algn="just">
              <a:spcBef>
                <a:spcPts val="30"/>
              </a:spcBef>
              <a:buFont typeface="+mj-lt"/>
              <a:buAutoNum type="romanUcPeriod"/>
            </a:pPr>
            <a:r>
              <a:rPr lang="es-CL" sz="2800" dirty="0"/>
              <a:t>Relación lineal y no lineal entre variables cuantitativas: Los gráficos X/Y.</a:t>
            </a:r>
          </a:p>
          <a:p>
            <a:pPr marL="514350" lvl="0" indent="-514350" algn="just">
              <a:spcBef>
                <a:spcPts val="30"/>
              </a:spcBef>
              <a:buFont typeface="+mj-lt"/>
              <a:buAutoNum type="romanUcPeriod"/>
            </a:pPr>
            <a:endParaRPr lang="es-CL" sz="2800" dirty="0"/>
          </a:p>
          <a:p>
            <a:pPr marL="514350" lvl="0" indent="-514350" algn="just">
              <a:spcBef>
                <a:spcPts val="30"/>
              </a:spcBef>
              <a:buFont typeface="+mj-lt"/>
              <a:buAutoNum type="romanUcPeriod"/>
            </a:pPr>
            <a:r>
              <a:rPr lang="es-CL" sz="2800" dirty="0"/>
              <a:t>Covarianza y Correlación.</a:t>
            </a:r>
          </a:p>
          <a:p>
            <a:pPr marL="514350" lvl="0" indent="-514350" algn="just">
              <a:spcBef>
                <a:spcPts val="30"/>
              </a:spcBef>
              <a:buFont typeface="+mj-lt"/>
              <a:buAutoNum type="romanUcPeriod"/>
            </a:pPr>
            <a:endParaRPr lang="es-CL" sz="2800" dirty="0"/>
          </a:p>
          <a:p>
            <a:pPr marL="514350" lvl="0" indent="-514350" algn="just">
              <a:spcBef>
                <a:spcPts val="30"/>
              </a:spcBef>
              <a:buFont typeface="+mj-lt"/>
              <a:buAutoNum type="romanUcPeriod"/>
            </a:pPr>
            <a:r>
              <a:rPr lang="es-CL" sz="2800" dirty="0"/>
              <a:t>Regresión lineal simple.</a:t>
            </a:r>
          </a:p>
          <a:p>
            <a:pPr marL="514350" lvl="0" indent="-514350" algn="just">
              <a:spcBef>
                <a:spcPts val="30"/>
              </a:spcBef>
              <a:buFont typeface="+mj-lt"/>
              <a:buAutoNum type="romanUcPeriod"/>
            </a:pPr>
            <a:endParaRPr lang="es-CL" sz="2800" dirty="0"/>
          </a:p>
          <a:p>
            <a:pPr marL="514350" lvl="0" indent="-514350" algn="just">
              <a:spcBef>
                <a:spcPts val="30"/>
              </a:spcBef>
              <a:buFont typeface="+mj-lt"/>
              <a:buAutoNum type="romanUcPeriod"/>
            </a:pPr>
            <a:r>
              <a:rPr lang="es-CL" sz="2800" dirty="0"/>
              <a:t>Regresión lineal múltiple.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Contenidos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INTRODUCCIÓN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Correlación de Pearson con variable de control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189136" y="2060848"/>
            <a:ext cx="8064896" cy="4608512"/>
          </a:xfrm>
        </p:spPr>
        <p:txBody>
          <a:bodyPr numCol="1">
            <a:normAutofit/>
          </a:bodyPr>
          <a:lstStyle/>
          <a:p>
            <a:pPr marL="400050" lvl="1" indent="0" algn="just">
              <a:buNone/>
            </a:pPr>
            <a:r>
              <a:rPr lang="es-CL" dirty="0">
                <a:ea typeface="Cambria Math"/>
              </a:rPr>
              <a:t>Ejemplo: Datos CASEN 2013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20340"/>
              </p:ext>
            </p:extLst>
          </p:nvPr>
        </p:nvGraphicFramePr>
        <p:xfrm>
          <a:off x="1524000" y="306896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Correlación edad escolaridad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Valor P Test de hipótesis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Toda la muestra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-0.4431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-0.3985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Mujeres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-0.4801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314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0" t="10197" r="21002" b="47790"/>
          <a:stretch/>
        </p:blipFill>
        <p:spPr bwMode="auto">
          <a:xfrm>
            <a:off x="13369" y="332656"/>
            <a:ext cx="813303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986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0" t="21071" r="27402" b="65293"/>
          <a:stretch/>
        </p:blipFill>
        <p:spPr bwMode="auto">
          <a:xfrm>
            <a:off x="755575" y="1700808"/>
            <a:ext cx="792619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53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4" t="13583" r="32443" b="49946"/>
          <a:stretch/>
        </p:blipFill>
        <p:spPr bwMode="auto">
          <a:xfrm>
            <a:off x="-10344" y="414512"/>
            <a:ext cx="6030144" cy="641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8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7" t="29222" r="29179" b="49019"/>
          <a:stretch/>
        </p:blipFill>
        <p:spPr bwMode="auto">
          <a:xfrm>
            <a:off x="155575" y="476672"/>
            <a:ext cx="7226300" cy="383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854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13050" r="28228" b="50956"/>
          <a:stretch/>
        </p:blipFill>
        <p:spPr bwMode="auto">
          <a:xfrm>
            <a:off x="0" y="332656"/>
            <a:ext cx="772571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436096" y="34260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2"/>
                </a:solidFill>
              </a:rPr>
              <a:t>Congregación «Guadalupana»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292080" y="34650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2"/>
                </a:solidFill>
              </a:rPr>
              <a:t>Congregación «Jesuitas»</a:t>
            </a:r>
          </a:p>
        </p:txBody>
      </p:sp>
    </p:spTree>
    <p:extLst>
      <p:ext uri="{BB962C8B-B14F-4D97-AF65-F5344CB8AC3E}">
        <p14:creationId xmlns:p14="http://schemas.microsoft.com/office/powerpoint/2010/main" val="2992481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056784" cy="484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199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II. COVARIANZA Y CORRELACIÓN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t="19569" r="50075" b="56166"/>
          <a:stretch/>
        </p:blipFill>
        <p:spPr bwMode="auto">
          <a:xfrm>
            <a:off x="1331640" y="804714"/>
            <a:ext cx="625056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349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-2072" y="332656"/>
            <a:ext cx="9146071" cy="6525344"/>
          </a:xfrm>
        </p:spPr>
        <p:txBody>
          <a:bodyPr numCol="1">
            <a:normAutofit/>
          </a:bodyPr>
          <a:lstStyle/>
          <a:p>
            <a:pPr marL="347663" lvl="1" indent="-342900" algn="just">
              <a:buAutoNum type="arabicPeriod"/>
            </a:pPr>
            <a:r>
              <a:rPr lang="es-CL" sz="1800" dirty="0"/>
              <a:t>Un grupo de investigadores estudia la relación entre un índice de satisfacción laboral (ISL) y las horas trabajadas en una muestra probabilística de trabajadores de Chile. Para ello realizan un gráfico, estiman la correlación de Pearson, y ponen a prueba la hipótesis nula de que la correlación es cero, obteniendo los siguientes resultados. Los investigadores concluyen que no existe relación entre ambas variables. Comente.</a:t>
            </a:r>
          </a:p>
          <a:p>
            <a:pPr marL="347663" lvl="1" indent="-342900" algn="just">
              <a:buAutoNum type="arabicPeriod"/>
            </a:pPr>
            <a:endParaRPr lang="es-CL" sz="1800" dirty="0"/>
          </a:p>
          <a:p>
            <a:pPr marL="347663" lvl="1" indent="-342900" algn="just">
              <a:buAutoNum type="arabicPeriod"/>
            </a:pPr>
            <a:endParaRPr lang="es-CL" sz="1800" dirty="0"/>
          </a:p>
          <a:p>
            <a:pPr marL="347663" lvl="1" indent="-342900" algn="just">
              <a:buAutoNum type="arabicPeriod"/>
            </a:pPr>
            <a:endParaRPr lang="es-CL" sz="1800" dirty="0"/>
          </a:p>
          <a:p>
            <a:pPr marL="347663" lvl="1" indent="-342900" algn="just">
              <a:buAutoNum type="arabicPeriod"/>
            </a:pPr>
            <a:endParaRPr lang="es-CL" sz="1800" dirty="0"/>
          </a:p>
          <a:p>
            <a:pPr marL="347663" lvl="1" indent="-342900" algn="just">
              <a:buAutoNum type="arabicPeriod"/>
            </a:pPr>
            <a:endParaRPr lang="es-CL" sz="1800" dirty="0"/>
          </a:p>
          <a:p>
            <a:pPr marL="347663" lvl="1" indent="-342900" algn="just">
              <a:buAutoNum type="arabicPeriod"/>
            </a:pPr>
            <a:endParaRPr lang="es-CL" sz="1800" dirty="0"/>
          </a:p>
          <a:p>
            <a:pPr marL="347663" lvl="1" indent="-342900" algn="just">
              <a:buAutoNum type="arabicPeriod"/>
            </a:pPr>
            <a:endParaRPr lang="es-CL" sz="1800" dirty="0"/>
          </a:p>
          <a:p>
            <a:pPr marL="347663" lvl="1" indent="-342900" algn="just">
              <a:buFont typeface="Arial" pitchFamily="34" charset="0"/>
              <a:buAutoNum type="arabicPeriod"/>
            </a:pPr>
            <a:r>
              <a:rPr lang="es-CL" sz="1800" dirty="0"/>
              <a:t>A continuación se indica la correlación entre varios pares de variables (y entre paréntesis se indica el Valor P del test que prueba H</a:t>
            </a:r>
            <a:r>
              <a:rPr lang="es-CL" sz="1800" baseline="-25000" dirty="0"/>
              <a:t>0</a:t>
            </a:r>
            <a:r>
              <a:rPr lang="es-CL" sz="1800" dirty="0"/>
              <a:t>: r=0), para cada caso interprete los resultados estadística y sociológicamente.</a:t>
            </a:r>
          </a:p>
          <a:p>
            <a:pPr marL="862013" lvl="2" indent="-457200" algn="just">
              <a:buFont typeface="+mj-lt"/>
              <a:buAutoNum type="alphaLcPeriod"/>
            </a:pPr>
            <a:r>
              <a:rPr lang="es-CL" sz="2000" dirty="0"/>
              <a:t>Horas Trabajadas e ingresos: r=0,2 (Valor P=0,03)</a:t>
            </a:r>
          </a:p>
          <a:p>
            <a:pPr marL="862013" lvl="2" indent="-457200" algn="just">
              <a:buFont typeface="+mj-lt"/>
              <a:buAutoNum type="alphaLcPeriod"/>
            </a:pPr>
            <a:r>
              <a:rPr lang="es-CL" sz="2000" dirty="0"/>
              <a:t>Distancia estudiante-escuela e ingresos: r=0,5 (Valor P=0,01)</a:t>
            </a:r>
          </a:p>
          <a:p>
            <a:pPr marL="862013" lvl="2" indent="-457200" algn="just">
              <a:buFont typeface="+mj-lt"/>
              <a:buAutoNum type="alphaLcPeriod"/>
            </a:pPr>
            <a:r>
              <a:rPr lang="es-CL" sz="2000" dirty="0"/>
              <a:t>Escolaridad de la madre- Puntaje PSU: r=0,35 (Valor P=0,02). Escolaridad de la madre- Puntaje PSU en hombres: r=0,33 (Valor P=0,01). Escolaridad de la madre- Puntaje PSU en mujeres: r=0,36 (Valor P=0,03).</a:t>
            </a:r>
          </a:p>
          <a:p>
            <a:pPr marL="862013" lvl="2" indent="-457200" algn="just">
              <a:buFont typeface="+mj-lt"/>
              <a:buAutoNum type="alphaLcPeriod"/>
            </a:pPr>
            <a:endParaRPr lang="es-CL" sz="2000" dirty="0"/>
          </a:p>
          <a:p>
            <a:pPr marL="862013" lvl="2" indent="-457200" algn="just">
              <a:buFont typeface="+mj-lt"/>
              <a:buAutoNum type="alphaLcPeriod"/>
            </a:pPr>
            <a:endParaRPr lang="es-CL" sz="2000" dirty="0"/>
          </a:p>
          <a:p>
            <a:pPr marL="747713" lvl="2" indent="-342900" algn="just">
              <a:buAutoNum type="alphaLcPeriod"/>
            </a:pPr>
            <a:endParaRPr lang="es-CL" sz="2000" dirty="0"/>
          </a:p>
          <a:p>
            <a:pPr marL="347663" lvl="1" indent="-342900" algn="just">
              <a:buAutoNum type="arabicPeriod"/>
            </a:pPr>
            <a:endParaRPr lang="es-CL" sz="1800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PREGUNTAS</a:t>
            </a:r>
          </a:p>
        </p:txBody>
      </p:sp>
      <p:pic>
        <p:nvPicPr>
          <p:cNvPr id="5" name="Picture 2" descr="https://upload.wikimedia.org/wikipedia/commons/thumb/d/d4/Correlation_examples2.svg/506px-Correlation_examples2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7" t="74033" r="42494" b="3403"/>
          <a:stretch/>
        </p:blipFill>
        <p:spPr bwMode="auto">
          <a:xfrm rot="10800000">
            <a:off x="755576" y="2204864"/>
            <a:ext cx="1584176" cy="11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611560" y="198884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611560" y="3501008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755576" y="36024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Horas Trabajadas</a:t>
            </a:r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60467" y="2467925"/>
            <a:ext cx="46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ISL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367835"/>
              </p:ext>
            </p:extLst>
          </p:nvPr>
        </p:nvGraphicFramePr>
        <p:xfrm>
          <a:off x="2843808" y="2208825"/>
          <a:ext cx="59766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Resultado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Correlación de Pearson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Valor P de Test que prueba H</a:t>
                      </a:r>
                      <a:r>
                        <a:rPr lang="es-CL" baseline="-25000" dirty="0"/>
                        <a:t>0</a:t>
                      </a:r>
                      <a:r>
                        <a:rPr lang="es-CL" dirty="0"/>
                        <a:t>: r=0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0,27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404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73211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/>
              <a:t>I. Relación lineal y no lineal</a:t>
            </a:r>
          </a:p>
        </p:txBody>
      </p:sp>
    </p:spTree>
    <p:extLst>
      <p:ext uri="{BB962C8B-B14F-4D97-AF65-F5344CB8AC3E}">
        <p14:creationId xmlns:p14="http://schemas.microsoft.com/office/powerpoint/2010/main" val="4117900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Regresión Lineal Simple (RLS)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8064896" cy="4608512"/>
          </a:xfrm>
        </p:spPr>
        <p:txBody>
          <a:bodyPr numCol="1">
            <a:normAutofit fontScale="92500" lnSpcReduction="10000"/>
          </a:bodyPr>
          <a:lstStyle/>
          <a:p>
            <a:pPr algn="ctr">
              <a:buNone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Técnica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análisis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estadístico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utilizada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estimar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efectos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/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predictores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en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otra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cuantitativa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predicha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respuesta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algn="ctr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Permite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probar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la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hipótesis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que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el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efecto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de la variable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independiente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en la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dependiente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es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distinta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de 0.)</a:t>
            </a:r>
          </a:p>
          <a:p>
            <a:pPr algn="ctr">
              <a:buNone/>
            </a:pPr>
            <a:endParaRPr lang="en-US" sz="2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Técnica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análisis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estadístico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utilizada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predecir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partir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otra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ctr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57250" lvl="1" indent="-457200" algn="just"/>
            <a:endParaRPr lang="es-CL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687506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Objetivos de investigación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8064896" cy="4608512"/>
          </a:xfrm>
        </p:spPr>
        <p:txBody>
          <a:bodyPr numCol="1">
            <a:norm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Determinar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en B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algn="ctr"/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Predecir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a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partir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A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algn="ctr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57250" lvl="1" indent="-457200" algn="just"/>
            <a:endParaRPr lang="es-CL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474677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modelo: la recta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20 Marcador de contenido"/>
          <p:cNvSpPr txBox="1">
            <a:spLocks/>
          </p:cNvSpPr>
          <p:nvPr/>
        </p:nvSpPr>
        <p:spPr>
          <a:xfrm>
            <a:off x="457200" y="1676400"/>
            <a:ext cx="8229600" cy="410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s-ES" dirty="0"/>
              <a:t>X</a:t>
            </a:r>
            <a:r>
              <a:rPr lang="es-ES" dirty="0">
                <a:sym typeface="Wingdings" pitchFamily="2" charset="2"/>
              </a:rPr>
              <a:t>Y</a:t>
            </a:r>
            <a:endParaRPr lang="es-ES" dirty="0"/>
          </a:p>
        </p:txBody>
      </p:sp>
      <p:grpSp>
        <p:nvGrpSpPr>
          <p:cNvPr id="10" name="9 Grupo"/>
          <p:cNvGrpSpPr/>
          <p:nvPr/>
        </p:nvGrpSpPr>
        <p:grpSpPr>
          <a:xfrm>
            <a:off x="0" y="2348880"/>
            <a:ext cx="9144000" cy="4509120"/>
            <a:chOff x="0" y="1870284"/>
            <a:chExt cx="9144000" cy="4987716"/>
          </a:xfrm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0" y="2205916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2" descr="http://www.agro.uba.ar/users/batista/EG/fe-3.gif"/>
            <p:cNvPicPr>
              <a:picLocks noChangeAspect="1" noChangeArrowheads="1"/>
            </p:cNvPicPr>
            <p:nvPr/>
          </p:nvPicPr>
          <p:blipFill>
            <a:blip r:embed="rId3" cstate="print"/>
            <a:srcRect l="15210" b="32435"/>
            <a:stretch>
              <a:fillRect/>
            </a:stretch>
          </p:blipFill>
          <p:spPr bwMode="auto">
            <a:xfrm>
              <a:off x="1691680" y="1870284"/>
              <a:ext cx="6360061" cy="4320480"/>
            </a:xfrm>
            <a:prstGeom prst="rect">
              <a:avLst/>
            </a:prstGeom>
            <a:noFill/>
          </p:spPr>
        </p:pic>
        <p:sp>
          <p:nvSpPr>
            <p:cNvPr id="15" name="14 CuadroTexto"/>
            <p:cNvSpPr txBox="1"/>
            <p:nvPr/>
          </p:nvSpPr>
          <p:spPr>
            <a:xfrm rot="16200000">
              <a:off x="189094" y="3300862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/>
                <a:t>Y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563888" y="6334780"/>
              <a:ext cx="2150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6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63688" y="1412776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Y = </a:t>
            </a:r>
            <a:r>
              <a:rPr lang="es-ES" sz="2800" b="1" dirty="0">
                <a:latin typeface="Symbol" pitchFamily="18" charset="2"/>
              </a:rPr>
              <a:t>a</a:t>
            </a:r>
            <a:r>
              <a:rPr lang="es-ES" sz="2800" b="1" dirty="0"/>
              <a:t> + X </a:t>
            </a:r>
            <a:r>
              <a:rPr lang="es-ES" sz="2800" b="1" dirty="0">
                <a:latin typeface="Symbol" pitchFamily="18" charset="2"/>
              </a:rPr>
              <a:t>b</a:t>
            </a:r>
          </a:p>
          <a:p>
            <a:pPr algn="ctr"/>
            <a:endParaRPr lang="es-ES" sz="2800" b="1" dirty="0"/>
          </a:p>
          <a:p>
            <a:pPr algn="ctr"/>
            <a:endParaRPr lang="es-ES" sz="2800" b="1" dirty="0"/>
          </a:p>
          <a:p>
            <a:pPr algn="ctr"/>
            <a:endParaRPr lang="es-ES" sz="28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843808" y="198884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/>
                </a:solidFill>
              </a:rPr>
              <a:t>Intercepto        pendiente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 flipH="1">
            <a:off x="3779912" y="184482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5004048" y="184482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2339752" y="2636912"/>
            <a:ext cx="0" cy="367240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2339752" y="6309320"/>
            <a:ext cx="4248472" cy="838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827584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 y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6084168" y="63813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 x</a:t>
            </a:r>
          </a:p>
        </p:txBody>
      </p:sp>
      <p:cxnSp>
        <p:nvCxnSpPr>
          <p:cNvPr id="35" name="34 Conector recto"/>
          <p:cNvCxnSpPr/>
          <p:nvPr/>
        </p:nvCxnSpPr>
        <p:spPr>
          <a:xfrm flipV="1">
            <a:off x="1835696" y="3140968"/>
            <a:ext cx="4824536" cy="2160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979712" y="472514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a</a:t>
            </a:r>
          </a:p>
        </p:txBody>
      </p:sp>
      <p:cxnSp>
        <p:nvCxnSpPr>
          <p:cNvPr id="40" name="39 Conector recto"/>
          <p:cNvCxnSpPr/>
          <p:nvPr/>
        </p:nvCxnSpPr>
        <p:spPr>
          <a:xfrm flipH="1">
            <a:off x="2339752" y="3789040"/>
            <a:ext cx="28803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V="1">
            <a:off x="5220072" y="3789040"/>
            <a:ext cx="0" cy="25202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1835696" y="36450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y</a:t>
            </a:r>
            <a:r>
              <a:rPr lang="es-ES" sz="1050" dirty="0"/>
              <a:t>2</a:t>
            </a:r>
            <a:endParaRPr lang="es-ES" dirty="0"/>
          </a:p>
        </p:txBody>
      </p:sp>
      <p:sp>
        <p:nvSpPr>
          <p:cNvPr id="44" name="43 CuadroTexto"/>
          <p:cNvSpPr txBox="1"/>
          <p:nvPr/>
        </p:nvSpPr>
        <p:spPr>
          <a:xfrm>
            <a:off x="4932040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x</a:t>
            </a:r>
            <a:r>
              <a:rPr lang="es-ES" sz="1050" dirty="0"/>
              <a:t>2</a:t>
            </a:r>
            <a:endParaRPr lang="es-ES" dirty="0"/>
          </a:p>
        </p:txBody>
      </p:sp>
      <p:cxnSp>
        <p:nvCxnSpPr>
          <p:cNvPr id="45" name="44 Conector recto"/>
          <p:cNvCxnSpPr/>
          <p:nvPr/>
        </p:nvCxnSpPr>
        <p:spPr>
          <a:xfrm flipH="1">
            <a:off x="2339752" y="4653136"/>
            <a:ext cx="86409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V="1">
            <a:off x="3203848" y="4653136"/>
            <a:ext cx="0" cy="165618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1907704" y="44371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y</a:t>
            </a:r>
            <a:r>
              <a:rPr lang="es-ES" sz="1050" dirty="0"/>
              <a:t>1</a:t>
            </a:r>
            <a:endParaRPr lang="es-ES" dirty="0"/>
          </a:p>
        </p:txBody>
      </p:sp>
      <p:sp>
        <p:nvSpPr>
          <p:cNvPr id="50" name="49 CuadroTexto"/>
          <p:cNvSpPr txBox="1"/>
          <p:nvPr/>
        </p:nvSpPr>
        <p:spPr>
          <a:xfrm>
            <a:off x="3059832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x</a:t>
            </a:r>
            <a:r>
              <a:rPr lang="es-ES" sz="1050" dirty="0"/>
              <a:t>1</a:t>
            </a:r>
            <a:endParaRPr lang="es-ES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 l="21827" t="21117" r="67012" b="69474"/>
          <a:stretch>
            <a:fillRect/>
          </a:stretch>
        </p:blipFill>
        <p:spPr bwMode="auto">
          <a:xfrm>
            <a:off x="6444208" y="3573016"/>
            <a:ext cx="1800200" cy="121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CuadroTexto"/>
          <p:cNvSpPr txBox="1"/>
          <p:nvPr/>
        </p:nvSpPr>
        <p:spPr>
          <a:xfrm>
            <a:off x="6084168" y="3933056"/>
            <a:ext cx="79158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Symbol" pitchFamily="18" charset="2"/>
              </a:rPr>
              <a:t>b</a:t>
            </a:r>
          </a:p>
          <a:p>
            <a:pPr algn="ctr"/>
            <a:endParaRPr lang="es-ES" sz="2800" b="1" dirty="0">
              <a:solidFill>
                <a:srgbClr val="C00000"/>
              </a:solidFill>
            </a:endParaRPr>
          </a:p>
          <a:p>
            <a:pPr algn="ctr"/>
            <a:endParaRPr lang="es-ES" sz="2800" b="1" dirty="0">
              <a:solidFill>
                <a:srgbClr val="C00000"/>
              </a:solidFill>
            </a:endParaRPr>
          </a:p>
          <a:p>
            <a:pPr algn="ctr"/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521643" y="430188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modelo: la recta</a:t>
            </a:r>
          </a:p>
        </p:txBody>
      </p:sp>
    </p:spTree>
    <p:extLst>
      <p:ext uri="{BB962C8B-B14F-4D97-AF65-F5344CB8AC3E}">
        <p14:creationId xmlns:p14="http://schemas.microsoft.com/office/powerpoint/2010/main" val="7659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3" grpId="0"/>
      <p:bldP spid="38" grpId="0"/>
      <p:bldP spid="43" grpId="0"/>
      <p:bldP spid="44" grpId="0"/>
      <p:bldP spid="49" grpId="0"/>
      <p:bldP spid="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5 Gráfico"/>
          <p:cNvGraphicFramePr/>
          <p:nvPr/>
        </p:nvGraphicFramePr>
        <p:xfrm>
          <a:off x="971600" y="1700808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10 Conector recto"/>
          <p:cNvCxnSpPr/>
          <p:nvPr/>
        </p:nvCxnSpPr>
        <p:spPr>
          <a:xfrm flipV="1">
            <a:off x="3311860" y="2888940"/>
            <a:ext cx="4392488" cy="20162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4860032" y="4068346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3563888" y="4677543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1043608" y="609329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Al aumentar en 1 los años de escolaridad, aumenta en </a:t>
            </a:r>
            <a:r>
              <a:rPr lang="es-ES" sz="2000" b="1" dirty="0">
                <a:latin typeface="Symbol" pitchFamily="18" charset="2"/>
              </a:rPr>
              <a:t>b</a:t>
            </a:r>
            <a:r>
              <a:rPr lang="es-ES" sz="2000" dirty="0"/>
              <a:t> el ingreso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051720" y="980728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Y = </a:t>
            </a:r>
            <a:r>
              <a:rPr lang="es-ES" sz="2800" b="1" dirty="0">
                <a:latin typeface="Symbol" pitchFamily="18" charset="2"/>
              </a:rPr>
              <a:t>a</a:t>
            </a:r>
            <a:r>
              <a:rPr lang="es-ES" sz="2800" b="1" dirty="0"/>
              <a:t> + X </a:t>
            </a:r>
            <a:r>
              <a:rPr lang="es-ES" sz="2800" b="1" dirty="0">
                <a:latin typeface="Symbol" pitchFamily="18" charset="2"/>
              </a:rPr>
              <a:t>b</a:t>
            </a:r>
          </a:p>
          <a:p>
            <a:pPr algn="ctr"/>
            <a:endParaRPr lang="es-ES" sz="2800" b="1" dirty="0"/>
          </a:p>
          <a:p>
            <a:pPr algn="ctr"/>
            <a:endParaRPr lang="es-ES" sz="2800" b="1" dirty="0"/>
          </a:p>
          <a:p>
            <a:pPr algn="ctr"/>
            <a:endParaRPr lang="es-ES" sz="2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131840" y="155679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/>
                </a:solidFill>
              </a:rPr>
              <a:t>Intercepto        pendiente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4067944" y="141277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292080" y="1412776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673224" y="53752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modelo: la recta</a:t>
            </a:r>
          </a:p>
        </p:txBody>
      </p:sp>
    </p:spTree>
    <p:extLst>
      <p:ext uri="{BB962C8B-B14F-4D97-AF65-F5344CB8AC3E}">
        <p14:creationId xmlns:p14="http://schemas.microsoft.com/office/powerpoint/2010/main" val="37858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4000" dirty="0"/>
          </a:p>
          <a:p>
            <a:pPr algn="ctr">
              <a:buNone/>
            </a:pPr>
            <a:r>
              <a:rPr lang="es-ES" sz="4800" dirty="0"/>
              <a:t>Y   =</a:t>
            </a:r>
            <a:r>
              <a:rPr lang="es-ES" sz="4800" dirty="0">
                <a:latin typeface="Symbol" pitchFamily="18" charset="2"/>
              </a:rPr>
              <a:t>a</a:t>
            </a:r>
            <a:r>
              <a:rPr lang="es-ES" sz="4800" dirty="0"/>
              <a:t>+  X  </a:t>
            </a:r>
            <a:r>
              <a:rPr lang="es-ES" sz="4800" dirty="0">
                <a:latin typeface="Symbol" pitchFamily="18" charset="2"/>
              </a:rPr>
              <a:t>b </a:t>
            </a:r>
            <a:r>
              <a:rPr lang="es-ES" sz="4800" dirty="0"/>
              <a:t>+</a:t>
            </a:r>
            <a:r>
              <a:rPr lang="es-ES" sz="4800" dirty="0">
                <a:latin typeface="Symbol" pitchFamily="18" charset="2"/>
              </a:rPr>
              <a:t>e</a:t>
            </a:r>
          </a:p>
        </p:txBody>
      </p:sp>
      <p:sp>
        <p:nvSpPr>
          <p:cNvPr id="9" name="8 Elipse"/>
          <p:cNvSpPr/>
          <p:nvPr/>
        </p:nvSpPr>
        <p:spPr>
          <a:xfrm>
            <a:off x="2627784" y="2348880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>
            <a:stCxn id="9" idx="2"/>
          </p:cNvCxnSpPr>
          <p:nvPr/>
        </p:nvCxnSpPr>
        <p:spPr>
          <a:xfrm flipH="1">
            <a:off x="1475656" y="2744924"/>
            <a:ext cx="1152128" cy="9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827584" y="386104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Dependiente</a:t>
            </a:r>
          </a:p>
        </p:txBody>
      </p:sp>
      <p:sp>
        <p:nvSpPr>
          <p:cNvPr id="13" name="12 Elipse"/>
          <p:cNvSpPr/>
          <p:nvPr/>
        </p:nvSpPr>
        <p:spPr>
          <a:xfrm>
            <a:off x="4572000" y="242088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788024" y="3212976"/>
            <a:ext cx="0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347864" y="422108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Independiente</a:t>
            </a:r>
          </a:p>
        </p:txBody>
      </p:sp>
      <p:sp>
        <p:nvSpPr>
          <p:cNvPr id="18" name="17 Elipse"/>
          <p:cNvSpPr/>
          <p:nvPr/>
        </p:nvSpPr>
        <p:spPr>
          <a:xfrm>
            <a:off x="5148064" y="242088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5508104" y="2132856"/>
            <a:ext cx="648072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084168" y="1268760"/>
            <a:ext cx="3059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Coeficiente del Modelo: Indica el efecto de X en Y</a:t>
            </a:r>
          </a:p>
        </p:txBody>
      </p:sp>
      <p:sp>
        <p:nvSpPr>
          <p:cNvPr id="22" name="21 Elipse"/>
          <p:cNvSpPr/>
          <p:nvPr/>
        </p:nvSpPr>
        <p:spPr>
          <a:xfrm>
            <a:off x="5940152" y="2492896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6156176" y="3140968"/>
            <a:ext cx="504056" cy="9361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084168" y="4149080"/>
            <a:ext cx="3059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Error: Variables no observadas que influyen en Y</a:t>
            </a:r>
          </a:p>
        </p:txBody>
      </p:sp>
      <p:sp>
        <p:nvSpPr>
          <p:cNvPr id="26" name="25 Elipse"/>
          <p:cNvSpPr/>
          <p:nvPr/>
        </p:nvSpPr>
        <p:spPr>
          <a:xfrm>
            <a:off x="3635896" y="2348880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/>
          <p:nvPr/>
        </p:nvCxnSpPr>
        <p:spPr>
          <a:xfrm flipH="1" flipV="1">
            <a:off x="2195736" y="1628800"/>
            <a:ext cx="1656184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0" y="980729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Constante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395536" y="156013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modelo: la recta</a:t>
            </a:r>
          </a:p>
        </p:txBody>
      </p:sp>
    </p:spTree>
    <p:extLst>
      <p:ext uri="{BB962C8B-B14F-4D97-AF65-F5344CB8AC3E}">
        <p14:creationId xmlns:p14="http://schemas.microsoft.com/office/powerpoint/2010/main" val="32274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6" grpId="0"/>
      <p:bldP spid="18" grpId="0" animBg="1"/>
      <p:bldP spid="20" grpId="0"/>
      <p:bldP spid="22" grpId="0" animBg="1"/>
      <p:bldP spid="24" grpId="0"/>
      <p:bldP spid="26" grpId="0" animBg="1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4000" dirty="0"/>
          </a:p>
          <a:p>
            <a:pPr algn="ctr">
              <a:buNone/>
            </a:pPr>
            <a:r>
              <a:rPr lang="es-ES" sz="4800" dirty="0"/>
              <a:t>Y   =</a:t>
            </a:r>
            <a:r>
              <a:rPr lang="es-ES" sz="4800" dirty="0">
                <a:latin typeface="Symbol" pitchFamily="18" charset="2"/>
              </a:rPr>
              <a:t>a</a:t>
            </a:r>
            <a:r>
              <a:rPr lang="es-ES" sz="4800" dirty="0"/>
              <a:t>+  X  </a:t>
            </a:r>
            <a:r>
              <a:rPr lang="es-ES" sz="4800" dirty="0">
                <a:latin typeface="Symbol" pitchFamily="18" charset="2"/>
              </a:rPr>
              <a:t>b </a:t>
            </a:r>
            <a:r>
              <a:rPr lang="es-ES" sz="4800" dirty="0"/>
              <a:t>+</a:t>
            </a:r>
            <a:r>
              <a:rPr lang="es-ES" sz="4800" dirty="0">
                <a:latin typeface="Symbol" pitchFamily="18" charset="2"/>
              </a:rPr>
              <a:t>e</a:t>
            </a:r>
          </a:p>
        </p:txBody>
      </p:sp>
      <p:sp>
        <p:nvSpPr>
          <p:cNvPr id="9" name="8 Elipse"/>
          <p:cNvSpPr/>
          <p:nvPr/>
        </p:nvSpPr>
        <p:spPr>
          <a:xfrm>
            <a:off x="2627784" y="2348880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>
            <a:stCxn id="9" idx="2"/>
          </p:cNvCxnSpPr>
          <p:nvPr/>
        </p:nvCxnSpPr>
        <p:spPr>
          <a:xfrm flipH="1">
            <a:off x="1475656" y="2744924"/>
            <a:ext cx="1152128" cy="9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827584" y="386104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Dependiente</a:t>
            </a:r>
          </a:p>
          <a:p>
            <a:r>
              <a:rPr lang="es-E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CUANTITATIVA</a:t>
            </a:r>
          </a:p>
        </p:txBody>
      </p:sp>
      <p:sp>
        <p:nvSpPr>
          <p:cNvPr id="13" name="12 Elipse"/>
          <p:cNvSpPr/>
          <p:nvPr/>
        </p:nvSpPr>
        <p:spPr>
          <a:xfrm>
            <a:off x="4572000" y="242088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788024" y="3212976"/>
            <a:ext cx="0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347864" y="4221088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Independiente</a:t>
            </a:r>
          </a:p>
          <a:p>
            <a:r>
              <a:rPr lang="es-E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CUANTITATIVA O</a:t>
            </a:r>
          </a:p>
          <a:p>
            <a:r>
              <a:rPr lang="es-E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DUMMY</a:t>
            </a:r>
          </a:p>
        </p:txBody>
      </p:sp>
      <p:sp>
        <p:nvSpPr>
          <p:cNvPr id="18" name="17 Elipse"/>
          <p:cNvSpPr/>
          <p:nvPr/>
        </p:nvSpPr>
        <p:spPr>
          <a:xfrm>
            <a:off x="5148064" y="242088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5508104" y="2132856"/>
            <a:ext cx="648072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084168" y="1268760"/>
            <a:ext cx="3059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Coeficiente del Modelo: Indica el efecto de X en Y</a:t>
            </a:r>
          </a:p>
        </p:txBody>
      </p:sp>
      <p:sp>
        <p:nvSpPr>
          <p:cNvPr id="22" name="21 Elipse"/>
          <p:cNvSpPr/>
          <p:nvPr/>
        </p:nvSpPr>
        <p:spPr>
          <a:xfrm>
            <a:off x="5940152" y="2492896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6156176" y="3140968"/>
            <a:ext cx="504056" cy="9361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084168" y="4149080"/>
            <a:ext cx="3059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Error: Variables no observadas que influyen en Y</a:t>
            </a:r>
          </a:p>
        </p:txBody>
      </p:sp>
      <p:sp>
        <p:nvSpPr>
          <p:cNvPr id="26" name="25 Elipse"/>
          <p:cNvSpPr/>
          <p:nvPr/>
        </p:nvSpPr>
        <p:spPr>
          <a:xfrm>
            <a:off x="3635896" y="2348880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/>
          <p:nvPr/>
        </p:nvCxnSpPr>
        <p:spPr>
          <a:xfrm flipH="1" flipV="1">
            <a:off x="2195736" y="1628800"/>
            <a:ext cx="1656184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0" y="980729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Constante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395536" y="156013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modelo: la recta</a:t>
            </a:r>
          </a:p>
        </p:txBody>
      </p:sp>
    </p:spTree>
    <p:extLst>
      <p:ext uri="{BB962C8B-B14F-4D97-AF65-F5344CB8AC3E}">
        <p14:creationId xmlns:p14="http://schemas.microsoft.com/office/powerpoint/2010/main" val="117351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6" grpId="0"/>
      <p:bldP spid="18" grpId="0" animBg="1"/>
      <p:bldP spid="20" grpId="0"/>
      <p:bldP spid="22" grpId="0" animBg="1"/>
      <p:bldP spid="24" grpId="0"/>
      <p:bldP spid="26" grpId="0" animBg="1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endParaRPr lang="es-ES" sz="4000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4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4800" b="0" i="1" dirty="0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s-ES" sz="4800" dirty="0"/>
                  <a:t>  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4800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acc>
                    <m:r>
                      <a:rPr lang="es-CL" sz="4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s-ES" sz="4800" dirty="0"/>
                  <a:t>+ 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4800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endParaRPr lang="es-ES" sz="4800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8" name="7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Elipse"/>
          <p:cNvSpPr/>
          <p:nvPr/>
        </p:nvSpPr>
        <p:spPr>
          <a:xfrm>
            <a:off x="2987824" y="2312876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>
            <a:stCxn id="9" idx="2"/>
          </p:cNvCxnSpPr>
          <p:nvPr/>
        </p:nvCxnSpPr>
        <p:spPr>
          <a:xfrm flipH="1">
            <a:off x="1835696" y="2708920"/>
            <a:ext cx="1152128" cy="9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827584" y="386104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Dependiente</a:t>
            </a:r>
          </a:p>
          <a:p>
            <a:r>
              <a:rPr lang="es-ES" sz="2800" dirty="0">
                <a:solidFill>
                  <a:srgbClr val="C00000"/>
                </a:solidFill>
              </a:rPr>
              <a:t>Predicha</a:t>
            </a:r>
          </a:p>
        </p:txBody>
      </p:sp>
      <p:sp>
        <p:nvSpPr>
          <p:cNvPr id="13" name="12 Elipse"/>
          <p:cNvSpPr/>
          <p:nvPr/>
        </p:nvSpPr>
        <p:spPr>
          <a:xfrm>
            <a:off x="5148064" y="242088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5449999" y="3184891"/>
            <a:ext cx="0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355976" y="4221087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Independiente</a:t>
            </a:r>
          </a:p>
        </p:txBody>
      </p:sp>
      <p:sp>
        <p:nvSpPr>
          <p:cNvPr id="18" name="17 Elipse"/>
          <p:cNvSpPr/>
          <p:nvPr/>
        </p:nvSpPr>
        <p:spPr>
          <a:xfrm>
            <a:off x="5636865" y="242088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 de flecha"/>
          <p:cNvCxnSpPr>
            <a:stCxn id="18" idx="0"/>
          </p:cNvCxnSpPr>
          <p:nvPr/>
        </p:nvCxnSpPr>
        <p:spPr>
          <a:xfrm flipV="1">
            <a:off x="5960901" y="2132856"/>
            <a:ext cx="195275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444208" y="1268760"/>
            <a:ext cx="2699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Estimador del Coeficiente del Modelo: Indica el efecto de X en Y</a:t>
            </a:r>
          </a:p>
        </p:txBody>
      </p:sp>
      <p:sp>
        <p:nvSpPr>
          <p:cNvPr id="26" name="25 Elipse"/>
          <p:cNvSpPr/>
          <p:nvPr/>
        </p:nvSpPr>
        <p:spPr>
          <a:xfrm>
            <a:off x="4186300" y="2392803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/>
          <p:nvPr/>
        </p:nvCxnSpPr>
        <p:spPr>
          <a:xfrm flipH="1" flipV="1">
            <a:off x="2195736" y="1628800"/>
            <a:ext cx="2160240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0" y="980729"/>
            <a:ext cx="1979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Estimador de la Constante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395536" y="156013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</a:t>
            </a:r>
          </a:p>
        </p:txBody>
      </p:sp>
    </p:spTree>
    <p:extLst>
      <p:ext uri="{BB962C8B-B14F-4D97-AF65-F5344CB8AC3E}">
        <p14:creationId xmlns:p14="http://schemas.microsoft.com/office/powerpoint/2010/main" val="16368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6" grpId="0"/>
      <p:bldP spid="18" grpId="0" animBg="1"/>
      <p:bldP spid="20" grpId="0"/>
      <p:bldP spid="26" grpId="0" animBg="1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0900" name="Picture 4" descr="http://www.concejoeducativo.org/IMG/gif/imagen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392402" cy="5040560"/>
          </a:xfrm>
          <a:prstGeom prst="rect">
            <a:avLst/>
          </a:prstGeom>
          <a:noFill/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4000" dirty="0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95536" y="156013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</a:t>
            </a:r>
          </a:p>
        </p:txBody>
      </p:sp>
    </p:spTree>
    <p:extLst>
      <p:ext uri="{BB962C8B-B14F-4D97-AF65-F5344CB8AC3E}">
        <p14:creationId xmlns:p14="http://schemas.microsoft.com/office/powerpoint/2010/main" val="561280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0900" name="Picture 4" descr="http://www.concejoeducativo.org/IMG/gif/imagen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392402" cy="5040560"/>
          </a:xfrm>
          <a:prstGeom prst="rect">
            <a:avLst/>
          </a:prstGeom>
          <a:noFill/>
        </p:spPr>
      </p:pic>
      <p:cxnSp>
        <p:nvCxnSpPr>
          <p:cNvPr id="12" name="11 Conector recto"/>
          <p:cNvCxnSpPr/>
          <p:nvPr/>
        </p:nvCxnSpPr>
        <p:spPr>
          <a:xfrm>
            <a:off x="1907704" y="3645024"/>
            <a:ext cx="0" cy="9361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508104" y="2204864"/>
            <a:ext cx="0" cy="5760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95536" y="156013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modelo:</a:t>
            </a:r>
          </a:p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Residuo</a:t>
            </a:r>
          </a:p>
        </p:txBody>
      </p:sp>
    </p:spTree>
    <p:extLst>
      <p:ext uri="{BB962C8B-B14F-4D97-AF65-F5344CB8AC3E}">
        <p14:creationId xmlns:p14="http://schemas.microsoft.com/office/powerpoint/2010/main" val="28325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Grafico X/Y</a:t>
            </a: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Gráfico de dispersión conjunta de dos variables  (X e Y). </a:t>
            </a:r>
            <a:endParaRPr lang="es-ES" i="1" dirty="0"/>
          </a:p>
          <a:p>
            <a:pPr>
              <a:buNone/>
            </a:pPr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>
              <a:buNone/>
            </a:pP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I. Relación lineal y no lineal</a:t>
            </a:r>
          </a:p>
        </p:txBody>
      </p:sp>
      <p:pic>
        <p:nvPicPr>
          <p:cNvPr id="1026" name="Picture 2" descr="http://quiz.uprm.edu/tutorial_es/graph/images/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90" y="2564904"/>
            <a:ext cx="3774240" cy="36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03848" y="60932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Variable X</a:t>
            </a: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683568" y="37890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Variable Y</a:t>
            </a:r>
          </a:p>
        </p:txBody>
      </p:sp>
    </p:spTree>
    <p:extLst>
      <p:ext uri="{BB962C8B-B14F-4D97-AF65-F5344CB8AC3E}">
        <p14:creationId xmlns:p14="http://schemas.microsoft.com/office/powerpoint/2010/main" val="417128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-61664" y="301867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857309"/>
                <a:ext cx="8229600" cy="3268854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400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r>
                      <a:rPr lang="es-CL" sz="4000" b="0" i="1" dirty="0" smtClean="0">
                        <a:latin typeface="Cambria Math"/>
                      </a:rPr>
                      <m:t>=</m:t>
                    </m:r>
                    <m:r>
                      <a:rPr lang="es-CL" sz="4000" b="0" i="1" dirty="0" smtClean="0">
                        <a:latin typeface="Cambria Math"/>
                      </a:rPr>
                      <m:t>𝑌</m:t>
                    </m:r>
                    <m:r>
                      <a:rPr lang="es-CL" sz="4000" b="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s-ES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4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4000" i="1" dirty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s-ES" sz="4000" dirty="0"/>
                  <a:t> </a:t>
                </a:r>
              </a:p>
              <a:p>
                <a:pPr algn="ctr">
                  <a:buNone/>
                </a:pPr>
                <a:endParaRPr lang="es-ES" sz="4800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8" name="7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857309"/>
                <a:ext cx="8229600" cy="326885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Elipse"/>
          <p:cNvSpPr/>
          <p:nvPr/>
        </p:nvSpPr>
        <p:spPr>
          <a:xfrm>
            <a:off x="3271789" y="2857309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>
            <a:stCxn id="9" idx="2"/>
          </p:cNvCxnSpPr>
          <p:nvPr/>
        </p:nvCxnSpPr>
        <p:spPr>
          <a:xfrm flipH="1">
            <a:off x="2119661" y="3253353"/>
            <a:ext cx="1152128" cy="9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1864" y="431481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Residuo</a:t>
            </a:r>
          </a:p>
        </p:txBody>
      </p:sp>
      <p:sp>
        <p:nvSpPr>
          <p:cNvPr id="13" name="12 Elipse"/>
          <p:cNvSpPr/>
          <p:nvPr/>
        </p:nvSpPr>
        <p:spPr>
          <a:xfrm>
            <a:off x="5158408" y="291590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5773662" y="3288076"/>
            <a:ext cx="39285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382544" y="2611032"/>
            <a:ext cx="269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dependiente predicha</a:t>
            </a:r>
          </a:p>
        </p:txBody>
      </p:sp>
      <p:sp>
        <p:nvSpPr>
          <p:cNvPr id="26" name="25 Elipse"/>
          <p:cNvSpPr/>
          <p:nvPr/>
        </p:nvSpPr>
        <p:spPr>
          <a:xfrm>
            <a:off x="4186300" y="2857309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>
            <a:stCxn id="26" idx="1"/>
          </p:cNvCxnSpPr>
          <p:nvPr/>
        </p:nvCxnSpPr>
        <p:spPr>
          <a:xfrm flipH="1" flipV="1">
            <a:off x="3919861" y="2276872"/>
            <a:ext cx="361347" cy="6964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1415157" y="1226037"/>
            <a:ext cx="2180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dependiente</a:t>
            </a: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395536" y="156013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modelo:</a:t>
            </a:r>
          </a:p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Residuo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12521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20" grpId="0"/>
      <p:bldP spid="26" grpId="0" animBg="1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9" name="5 Gráfico"/>
          <p:cNvGraphicFramePr/>
          <p:nvPr/>
        </p:nvGraphicFramePr>
        <p:xfrm>
          <a:off x="971600" y="1412776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3261635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9" name="5 Gráfico"/>
          <p:cNvGraphicFramePr/>
          <p:nvPr/>
        </p:nvGraphicFramePr>
        <p:xfrm>
          <a:off x="971600" y="1412776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10 Conector recto"/>
          <p:cNvCxnSpPr/>
          <p:nvPr/>
        </p:nvCxnSpPr>
        <p:spPr>
          <a:xfrm flipV="1">
            <a:off x="3131840" y="4077072"/>
            <a:ext cx="4896544" cy="36004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7524328" y="2276872"/>
            <a:ext cx="0" cy="1800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5724128" y="3645024"/>
            <a:ext cx="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788024" y="4149080"/>
            <a:ext cx="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219882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9" name="5 Gráfico"/>
          <p:cNvGraphicFramePr/>
          <p:nvPr/>
        </p:nvGraphicFramePr>
        <p:xfrm>
          <a:off x="971600" y="1412776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10 Conector recto"/>
          <p:cNvCxnSpPr/>
          <p:nvPr/>
        </p:nvCxnSpPr>
        <p:spPr>
          <a:xfrm flipV="1">
            <a:off x="3131840" y="3501008"/>
            <a:ext cx="4752528" cy="93610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7524328" y="2276872"/>
            <a:ext cx="0" cy="1296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5724128" y="3645024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355976" y="4149080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13045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9" name="5 Gráfico"/>
          <p:cNvGraphicFramePr/>
          <p:nvPr/>
        </p:nvGraphicFramePr>
        <p:xfrm>
          <a:off x="971600" y="1412776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10 Conector recto"/>
          <p:cNvCxnSpPr/>
          <p:nvPr/>
        </p:nvCxnSpPr>
        <p:spPr>
          <a:xfrm flipV="1">
            <a:off x="3275856" y="2564904"/>
            <a:ext cx="4392488" cy="20162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7524328" y="2276872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5724128" y="3429000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788024" y="3861048"/>
            <a:ext cx="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355976" y="4077072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38501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Mínimos cuadrados ordinarios (MCO)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640960" cy="5256584"/>
              </a:xfrm>
            </p:spPr>
            <p:txBody>
              <a:bodyPr>
                <a:noAutofit/>
              </a:bodyPr>
              <a:lstStyle/>
              <a:p>
                <a:pPr algn="ctr">
                  <a:buNone/>
                </a:pP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Siendo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s-CL" sz="3000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el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residuo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para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el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individuo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I,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buscamos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la recta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300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mbol" pitchFamily="18" charset="2"/>
                  </a:rPr>
                  <a:t> 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CL" sz="3000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que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minimice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 </a:t>
                </a:r>
              </a:p>
              <a:p>
                <a:pPr algn="ctr">
                  <a:buNone/>
                </a:pPr>
                <a:endParaRPr lang="en-US" sz="3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00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L" sz="30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s-CL" sz="30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CL" sz="30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300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000" i="1" dirty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000" i="1" dirty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 dirty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s-CL" sz="3000" i="1" dirty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s-CL" sz="30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buNone/>
                </a:pPr>
                <a:endParaRPr lang="en-US" sz="3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n-US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>
                  <a:buNone/>
                </a:pPr>
                <a:endParaRPr lang="en-US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640960" cy="5256584"/>
              </a:xfrm>
              <a:blipFill rotWithShape="1">
                <a:blip r:embed="rId3"/>
                <a:stretch>
                  <a:fillRect t="-139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41347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Supuestos del modelo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Relación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lineal entre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variables</a:t>
            </a: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Errores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 E(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)=0</a:t>
            </a: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Homocedasticidad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los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errores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Varianza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los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errores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constante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Ausencia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outliers</a:t>
            </a: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Independencia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X y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errores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SIMPLE</a:t>
            </a:r>
          </a:p>
        </p:txBody>
      </p:sp>
    </p:spTree>
    <p:extLst>
      <p:ext uri="{BB962C8B-B14F-4D97-AF65-F5344CB8AC3E}">
        <p14:creationId xmlns:p14="http://schemas.microsoft.com/office/powerpoint/2010/main" val="3140940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/>
              <a:t>IV. Regresión Lineal Múltiple</a:t>
            </a:r>
          </a:p>
        </p:txBody>
      </p:sp>
    </p:spTree>
    <p:extLst>
      <p:ext uri="{BB962C8B-B14F-4D97-AF65-F5344CB8AC3E}">
        <p14:creationId xmlns:p14="http://schemas.microsoft.com/office/powerpoint/2010/main" val="2463191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Regresión Lineal Múltiple (RLM)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IV. REGRESIÓN LINEAL MÚLTIPLE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8064896" cy="4608512"/>
          </a:xfrm>
        </p:spPr>
        <p:txBody>
          <a:bodyPr numCol="1">
            <a:normAutofit fontScale="92500" lnSpcReduction="10000"/>
          </a:bodyPr>
          <a:lstStyle/>
          <a:p>
            <a:pPr algn="ctr">
              <a:buNone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Técnica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análisis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estadístico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utilizada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estimar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efectos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n-US" sz="30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varias</a:t>
            </a:r>
            <a:r>
              <a:rPr lang="en-US" sz="3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variables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/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predictores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en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cuantitativa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predicha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respuesta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algn="ctr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Permite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probar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la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hipótesis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que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el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efecto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las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variables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independientes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en la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dependiente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son </a:t>
            </a:r>
            <a:r>
              <a:rPr lang="en-US" sz="2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distintas</a:t>
            </a:r>
            <a:r>
              <a:rPr lang="en-US" sz="2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de 0.)</a:t>
            </a:r>
          </a:p>
          <a:p>
            <a:pPr algn="ctr">
              <a:buNone/>
            </a:pPr>
            <a:endParaRPr lang="en-US" sz="2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Técnica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análisis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estadístico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utilizada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predecir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partir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otras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independientes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ctr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57250" lvl="1" indent="-457200" algn="just"/>
            <a:endParaRPr lang="es-CL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049004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Objetivos de investigación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IV. REGRESIÓN LINEAL MÚLTIPLE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8064896" cy="4608512"/>
          </a:xfrm>
        </p:spPr>
        <p:txBody>
          <a:bodyPr numCol="1">
            <a:normAutofit/>
          </a:bodyPr>
          <a:lstStyle/>
          <a:p>
            <a:pPr algn="ctr"/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Determinar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como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A, B, C,…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en Y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algn="ctr"/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Predecir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a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partir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A, B, C, … (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</a:p>
          <a:p>
            <a:pPr algn="ctr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57250" lvl="1" indent="-457200" algn="just"/>
            <a:endParaRPr lang="es-CL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26809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Relación entre variables cuantitativas</a:t>
            </a: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S" dirty="0"/>
              <a:t>Dos variables están relacionadas cuando varían conjuntamente. Es decir:</a:t>
            </a:r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S" dirty="0"/>
              <a:t>Al variar la variable X, varía la variable Y</a:t>
            </a:r>
            <a:endParaRPr lang="es-ES" i="1" dirty="0"/>
          </a:p>
          <a:p>
            <a:pPr algn="ctr">
              <a:buNone/>
            </a:pPr>
            <a:endParaRPr lang="es-ES" dirty="0"/>
          </a:p>
          <a:p>
            <a:pPr lvl="1" algn="ctr"/>
            <a:endParaRPr lang="es-ES" dirty="0"/>
          </a:p>
          <a:p>
            <a:pPr lvl="1" algn="ctr"/>
            <a:endParaRPr lang="es-ES" dirty="0"/>
          </a:p>
          <a:p>
            <a:pPr lvl="1" algn="ctr">
              <a:buNone/>
            </a:pP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I. Relación lineal y no lineal</a:t>
            </a:r>
          </a:p>
        </p:txBody>
      </p:sp>
    </p:spTree>
    <p:extLst>
      <p:ext uri="{BB962C8B-B14F-4D97-AF65-F5344CB8AC3E}">
        <p14:creationId xmlns:p14="http://schemas.microsoft.com/office/powerpoint/2010/main" val="2248301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modelo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IV. REGRESIÓN LINEAL MÚLTIPLE</a:t>
            </a:r>
          </a:p>
        </p:txBody>
      </p:sp>
      <p:sp>
        <p:nvSpPr>
          <p:cNvPr id="3" name="AutoShape 2" descr="data:image/png;base64,iVBORw0KGgoAAAANSUhEUgAAAPQAAABQCAMAAAAZfKg0AAAAgVBMVEX///9ZWVn5+fnl5eUAAAB4eHj8/Pw/Pz82Njapqan39/ft7e3o6Oj09PTj4+PX19fd3d3KysrDw8ONjY1+fn5mZmbT09O7u7tdXV2ZmZm+vr4mJiZERESvr6/JycmhoaGGhoZycnIvLy+kpKSKiopMTEwiIiJqamoUFBQ6OjoVFRUYVpM4AAAHiUlEQVR4nO1b6ZaiOBiNgFRjCIRFMHQhWGJV17z/A04CarFkF8+c6eP94VHADy75tlwCAC+88MILL/xvEcD1bXbrm6TI1jO1ddezdcPH+iYpvtcylBSHcC1bV6AkfgJpJ4l/r2Ura77XJh2SZrXL+wHKGm89a/kT3PvX+iYp3tcz9YyYfg7pt/VM/Z2kE/nuv5N0Ld/9jJherbhMsFpMf357a2fv+Pf3J3WgCCBnRavw802SvXPDDstypGMk2clGOo8rbGVZCPVI4wn3VHygXUxjIiPdxzQpbAxLoI7peOK1pfhAK9Iwl7ouI30AGd7lFraF+I9LFjzI9/cjvfO3GMCdzTXxYUQ6keZvi5iOVQPYZ2+cgi5OI2PrQnBjGloE0Sn/bZy9Y+LLdkfU5vXrzovNL4kPdMq52RvOzoArta0IfpmOdJhLOQMngvfmBGZrZXB/ZFWGnSzB3mEa0+5efczt8nwXvMegWYm4NKbRj8OiIfpOkrExJF20GgfdSKMa1J2iDdaHlHQoqcpLmJFWxPMVE0dsjgBtjiYnEUBG2jfTkoxIu3qFd0Sa3qMsBhCBsDW6LA6kI73sQ33gCwYoiU3kInzSOGgqF+WgOGYFOD8a1wu5KFS12zlIBD1ZRrTlogAUma9REMKMzOSiitCAQxp/lQBlZFqyikU1DPStaTcnBY1nR2/AxjGNCChYXDv0Irf6l8UBpzkh4+FmGVPzDNoxHek30pNE1jeiXd84adVQITgx3dv2v342DGdwVNlWizQdpngLsO5FL9qIIskSpYajgn7vXascUk0aJwClBQHgqDtVn5Hug41UKg1HhRVnWeqYhqFufb5hJhcNKadJQUjv3BfneD0sYlqnlvCgKRfhFoCNpslBLpqBUIcj1L0Jm3XZPD2byUW9CTYOmFgYU4+0U7DeMza5Uq4wGMLs2pe1BqZGGI/00gQ2uUBlTO+ShDh1YWKTNx8iLgZNCQiIbaeb8piOGY9AU4tUkD7TvE3YdMkEPNLUv/fgnLqgNmgiJhCSjpvbt4h5/DDLavp7K5B4lCMdt46plsud+aasKSS9h2/0M8QIXNIaE10OVDGddKA01XwkYj+xn29Nsze2F6IUchEKkkaym4to2/If1db09taOV1ktKUCndtp7P0A6CuVyUWleERyRsAMdVmrCIIWhZzTlZxjJRRaRMYc4phEMi25no+FK1CwM/HZgXJkSX8T0tEb3SczXG38xaVxsMlDZeJGENJ1z4YalNHPtdkT6+DMLiG8XGLDhcc73HaWdRpbaFheVbhnUoHWMy/WIdPFDOhLlJNn0RkCa3qaEDJ2eOWSkXUJb0aBCwNi4zYQDtpyNQrmoxkmGEOL9RwFUqFYX0TnHuQIQmUwYHLnVueQvvZ8dXy5ySpAScLSqCu5CLloidoMSY8ljxQUWctEUs8IaKJyI25z4OD1zNutCuRIhDEFdm4oKT19dRHsSp7DNY6pENhTaujScF85iuoPD321qKpf0MXtIxVNl7wRgeqmBiXsDYSIbi4OxZm7kkS4bkDzyjFVZskAFQRFRD58Howyq7E1NlZpTo0VMOxmrz+4jyqXO6qITgmyWadCiqGJ6YUok9vPkoqq/+9akuXLREv2YlNpaIX91Ebq5szOS3u69ueixzmKkI5Qy3ZOGygMLJ3TXkSHm4cKWag7OSDeWi9VnMY0Jy9kPirW6KwZhQj080s0ez1po4+dpDeJHSnQPk2WSpXZhVJOudTPEdKSrM1hhBaHR2lDtuNbQyObYC6J6EtO0Vq3xAobZ2tD6ztqPUkmhXa0j27Z3uSgDRf5gLPcQykVClLeRwm+eqGigbbvayn4c7m8j7YJzI/EUbTg4NF36XF6ziE88Uc3wcbjimyH3mA71U4oKxuu9b6cOPElL9Yzs7Zn4dlrXknXA5ovcr08AAg+nwhRsSzpMg7nuPJDOaPsP9VmTS51/iB3DYmV/1c+YAq85vv0jEJJsSW+y9H0mQg6kES0cjn7nuWmpZ4jla5vXGVKWTQIPAvzd8o+wJF3/g0E9+W+BmVyUIRpURg9IYNCJSKMCW6UcFtcBS2QnXpp2LK3SAVrcrI78YiWrNqxV5YWEItJup5aL+EYbCWnUSeUiCTYfy4rAmpOzSTwzeLnUvS1fXEkoaR/Ai0C+sGxOuj9H4M7o0ZguS+Cbzam8S5R62VGUBKxfUaq9Bm1FDYplTBfen09vlr6tXmc4Hlqf5JWoqNq/l4W/Dq1IL7TN3gXZz/14+4T3p5/zXtaazcn7huKLfWz2B/Z52G+kmw6Hnx8X7rB4Bw0z+4Ng/0XgQG/6JnhWx7NH32F4B/QD7EP66R+z/sdH/5kl9ADf/ep/vLGDfdo9sR+/2Cd/bV5/WEpGZtqCmcGn0aag9vlnFgVNbxVvRybOJdu2u/Q/DnBx1q4/a3QSWB1cZ9+7ejKk5aHuZH1TCIciPrjttb6pyuaRjMy0fZflnkab6lJ0Zhmi7cjEVUQe0voBLc46LM4MRY+Phn+nfQ4Pi9GmYVXR7jjaFOHRDzHCeGEGjc1clxJwziwDSpYmhvXFqSM/6wsvvPDC34F/AeQ5XNVSHG1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0" name="Picture 2" descr="http://sphweb.bumc.bu.edu/otlt/MPH-Modules/BS/R/R5_Correlation-Regression/MultipleLinearRegression-Pl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41497" cy="53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 rot="18885983">
            <a:off x="6135848" y="512356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 err="1"/>
              <a:t>years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70025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-360040" y="808511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54360" y="189883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800" dirty="0"/>
              <a:t>Y   = </a:t>
            </a:r>
            <a:r>
              <a:rPr lang="es-ES" sz="4800" dirty="0">
                <a:latin typeface="Symbol" pitchFamily="18" charset="2"/>
              </a:rPr>
              <a:t>a</a:t>
            </a:r>
            <a:r>
              <a:rPr lang="es-ES" sz="4800" dirty="0"/>
              <a:t>+ X</a:t>
            </a:r>
            <a:r>
              <a:rPr lang="es-ES" sz="2800" dirty="0"/>
              <a:t>1</a:t>
            </a:r>
            <a:r>
              <a:rPr lang="es-ES" sz="4800" dirty="0"/>
              <a:t> </a:t>
            </a:r>
            <a:r>
              <a:rPr lang="es-ES" sz="4800" dirty="0">
                <a:latin typeface="Symbol" pitchFamily="18" charset="2"/>
              </a:rPr>
              <a:t>b</a:t>
            </a:r>
            <a:r>
              <a:rPr lang="es-ES" sz="3600" dirty="0"/>
              <a:t>1</a:t>
            </a:r>
            <a:r>
              <a:rPr lang="es-ES" sz="4800" dirty="0"/>
              <a:t>+…+ </a:t>
            </a:r>
            <a:r>
              <a:rPr lang="es-ES" sz="4800" dirty="0" err="1"/>
              <a:t>X</a:t>
            </a:r>
            <a:r>
              <a:rPr lang="es-ES" sz="2800" dirty="0" err="1"/>
              <a:t>k</a:t>
            </a:r>
            <a:r>
              <a:rPr lang="es-ES" sz="4800" dirty="0"/>
              <a:t> </a:t>
            </a:r>
            <a:r>
              <a:rPr lang="es-ES" sz="4800" dirty="0" err="1">
                <a:latin typeface="Symbol" pitchFamily="18" charset="2"/>
              </a:rPr>
              <a:t>b</a:t>
            </a:r>
            <a:r>
              <a:rPr lang="es-ES" sz="3600" dirty="0" err="1"/>
              <a:t>k</a:t>
            </a:r>
            <a:r>
              <a:rPr lang="es-ES" sz="3600" dirty="0"/>
              <a:t> </a:t>
            </a:r>
            <a:r>
              <a:rPr lang="es-ES" sz="4800" dirty="0"/>
              <a:t>+</a:t>
            </a:r>
            <a:r>
              <a:rPr lang="es-ES" sz="4800" dirty="0">
                <a:latin typeface="Symbol" pitchFamily="18" charset="2"/>
              </a:rPr>
              <a:t>e</a:t>
            </a:r>
          </a:p>
        </p:txBody>
      </p:sp>
      <p:sp>
        <p:nvSpPr>
          <p:cNvPr id="29" name="28 Elipse"/>
          <p:cNvSpPr/>
          <p:nvPr/>
        </p:nvSpPr>
        <p:spPr>
          <a:xfrm>
            <a:off x="1490464" y="1898830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29 Conector recto de flecha"/>
          <p:cNvCxnSpPr>
            <a:stCxn id="29" idx="2"/>
          </p:cNvCxnSpPr>
          <p:nvPr/>
        </p:nvCxnSpPr>
        <p:spPr>
          <a:xfrm flipH="1">
            <a:off x="1058416" y="2294874"/>
            <a:ext cx="432048" cy="4680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230832" y="2906942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Dependiente</a:t>
            </a:r>
          </a:p>
          <a:p>
            <a:r>
              <a:rPr lang="es-ES" sz="2800" b="1" dirty="0">
                <a:solidFill>
                  <a:srgbClr val="C00000"/>
                </a:solidFill>
              </a:rPr>
              <a:t>CUANTITATIVA</a:t>
            </a:r>
          </a:p>
        </p:txBody>
      </p:sp>
      <p:sp>
        <p:nvSpPr>
          <p:cNvPr id="35" name="34 Elipse"/>
          <p:cNvSpPr/>
          <p:nvPr/>
        </p:nvSpPr>
        <p:spPr>
          <a:xfrm>
            <a:off x="3506688" y="197083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3650704" y="2762926"/>
            <a:ext cx="0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2282552" y="3915054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C00000"/>
                </a:solidFill>
              </a:rPr>
              <a:t>Variables independiente </a:t>
            </a:r>
            <a:r>
              <a:rPr lang="es-ES" sz="2800" b="1" dirty="0">
                <a:solidFill>
                  <a:srgbClr val="C00000"/>
                </a:solidFill>
              </a:rPr>
              <a:t>CUANTITATIVAS</a:t>
            </a:r>
          </a:p>
        </p:txBody>
      </p:sp>
      <p:sp>
        <p:nvSpPr>
          <p:cNvPr id="39" name="38 Elipse"/>
          <p:cNvSpPr/>
          <p:nvPr/>
        </p:nvSpPr>
        <p:spPr>
          <a:xfrm>
            <a:off x="5810944" y="1898830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39 Conector recto de flecha"/>
          <p:cNvCxnSpPr/>
          <p:nvPr/>
        </p:nvCxnSpPr>
        <p:spPr>
          <a:xfrm>
            <a:off x="6098976" y="2618910"/>
            <a:ext cx="0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2354560" y="492316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C00000"/>
                </a:solidFill>
              </a:rPr>
              <a:t>O </a:t>
            </a:r>
            <a:r>
              <a:rPr lang="es-ES" sz="2800" b="1" dirty="0">
                <a:solidFill>
                  <a:srgbClr val="C00000"/>
                </a:solidFill>
              </a:rPr>
              <a:t>DUMMY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IV. REGRESIÓN LINEAL MÚLTIPLE</a:t>
            </a: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683568" y="620688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modelo: Variables</a:t>
            </a:r>
          </a:p>
        </p:txBody>
      </p:sp>
    </p:spTree>
    <p:extLst>
      <p:ext uri="{BB962C8B-B14F-4D97-AF65-F5344CB8AC3E}">
        <p14:creationId xmlns:p14="http://schemas.microsoft.com/office/powerpoint/2010/main" val="293065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5" grpId="0" animBg="1"/>
      <p:bldP spid="38" grpId="0"/>
      <p:bldP spid="39" grpId="0" animBg="1"/>
      <p:bldP spid="4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-360040" y="808511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54360" y="189883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4800" dirty="0"/>
              <a:t>Y   = </a:t>
            </a:r>
            <a:r>
              <a:rPr lang="es-ES" sz="4800" dirty="0">
                <a:latin typeface="Symbol" pitchFamily="18" charset="2"/>
              </a:rPr>
              <a:t>a</a:t>
            </a:r>
            <a:r>
              <a:rPr lang="es-ES" sz="4800" dirty="0"/>
              <a:t>+ X</a:t>
            </a:r>
            <a:r>
              <a:rPr lang="es-ES" sz="2800" dirty="0"/>
              <a:t>1</a:t>
            </a:r>
            <a:r>
              <a:rPr lang="es-ES" sz="4800" dirty="0"/>
              <a:t> </a:t>
            </a:r>
            <a:r>
              <a:rPr lang="es-ES" sz="4800" dirty="0">
                <a:latin typeface="Symbol" pitchFamily="18" charset="2"/>
              </a:rPr>
              <a:t>b</a:t>
            </a:r>
            <a:r>
              <a:rPr lang="es-ES" sz="3600" dirty="0"/>
              <a:t>1</a:t>
            </a:r>
            <a:r>
              <a:rPr lang="es-ES" sz="4800" dirty="0"/>
              <a:t>+…+ </a:t>
            </a:r>
            <a:r>
              <a:rPr lang="es-ES" sz="4800" dirty="0" err="1"/>
              <a:t>X</a:t>
            </a:r>
            <a:r>
              <a:rPr lang="es-ES" sz="2800" dirty="0" err="1"/>
              <a:t>k</a:t>
            </a:r>
            <a:r>
              <a:rPr lang="es-ES" sz="4800" dirty="0"/>
              <a:t> </a:t>
            </a:r>
            <a:r>
              <a:rPr lang="es-ES" sz="4800" dirty="0" err="1">
                <a:latin typeface="Symbol" pitchFamily="18" charset="2"/>
              </a:rPr>
              <a:t>b</a:t>
            </a:r>
            <a:r>
              <a:rPr lang="es-ES" sz="3600" dirty="0" err="1"/>
              <a:t>k</a:t>
            </a:r>
            <a:r>
              <a:rPr lang="es-ES" sz="3600" dirty="0"/>
              <a:t> </a:t>
            </a:r>
            <a:r>
              <a:rPr lang="es-ES" sz="4800" dirty="0"/>
              <a:t>+</a:t>
            </a:r>
            <a:r>
              <a:rPr lang="es-ES" sz="4800" dirty="0">
                <a:latin typeface="Symbol" pitchFamily="18" charset="2"/>
              </a:rPr>
              <a:t>e</a:t>
            </a:r>
          </a:p>
        </p:txBody>
      </p:sp>
      <p:sp>
        <p:nvSpPr>
          <p:cNvPr id="29" name="28 Elipse"/>
          <p:cNvSpPr/>
          <p:nvPr/>
        </p:nvSpPr>
        <p:spPr>
          <a:xfrm>
            <a:off x="2582813" y="1913223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29 Conector recto de flecha"/>
          <p:cNvCxnSpPr/>
          <p:nvPr/>
        </p:nvCxnSpPr>
        <p:spPr>
          <a:xfrm flipH="1">
            <a:off x="2391072" y="2705311"/>
            <a:ext cx="432048" cy="4680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230832" y="290694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Constante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4165054" y="1964110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4489090" y="2756198"/>
            <a:ext cx="0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2906849" y="3915054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C00000"/>
                </a:solidFill>
              </a:rPr>
              <a:t>Efecto de X en Y</a:t>
            </a:r>
          </a:p>
          <a:p>
            <a:pPr algn="ctr"/>
            <a:r>
              <a:rPr lang="es-ES" sz="2800" b="1" dirty="0">
                <a:solidFill>
                  <a:srgbClr val="C00000"/>
                </a:solidFill>
              </a:rPr>
              <a:t>(controlando por las demás X)</a:t>
            </a:r>
          </a:p>
        </p:txBody>
      </p:sp>
      <p:sp>
        <p:nvSpPr>
          <p:cNvPr id="39" name="38 Elipse"/>
          <p:cNvSpPr/>
          <p:nvPr/>
        </p:nvSpPr>
        <p:spPr>
          <a:xfrm>
            <a:off x="6517232" y="1972891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39 Conector recto de flecha"/>
          <p:cNvCxnSpPr>
            <a:stCxn id="39" idx="4"/>
          </p:cNvCxnSpPr>
          <p:nvPr/>
        </p:nvCxnSpPr>
        <p:spPr>
          <a:xfrm flipH="1">
            <a:off x="6300192" y="2764979"/>
            <a:ext cx="541076" cy="10713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IV. REGRESIÓN LINEAL MÚLTIPLE</a:t>
            </a: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683568" y="620688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 modelo: parámetros</a:t>
            </a:r>
          </a:p>
        </p:txBody>
      </p:sp>
    </p:spTree>
    <p:extLst>
      <p:ext uri="{BB962C8B-B14F-4D97-AF65-F5344CB8AC3E}">
        <p14:creationId xmlns:p14="http://schemas.microsoft.com/office/powerpoint/2010/main" val="20236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5" grpId="0" animBg="1"/>
      <p:bldP spid="38" grpId="0"/>
      <p:bldP spid="3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7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4800" dirty="0"/>
          </a:p>
          <a:p>
            <a:pPr algn="ctr">
              <a:buNone/>
            </a:pPr>
            <a:r>
              <a:rPr lang="es-ES" sz="4800" dirty="0"/>
              <a:t>Y   = </a:t>
            </a:r>
            <a:r>
              <a:rPr lang="es-ES" sz="4800" dirty="0">
                <a:latin typeface="Symbol" pitchFamily="18" charset="2"/>
              </a:rPr>
              <a:t>a</a:t>
            </a:r>
            <a:r>
              <a:rPr lang="es-ES" sz="4800" dirty="0"/>
              <a:t>+ X</a:t>
            </a:r>
            <a:r>
              <a:rPr lang="es-ES" sz="2800" dirty="0"/>
              <a:t>1</a:t>
            </a:r>
            <a:r>
              <a:rPr lang="es-ES" sz="4800" dirty="0"/>
              <a:t> </a:t>
            </a:r>
            <a:r>
              <a:rPr lang="es-ES" sz="4800" dirty="0">
                <a:latin typeface="Symbol" pitchFamily="18" charset="2"/>
              </a:rPr>
              <a:t>b</a:t>
            </a:r>
            <a:r>
              <a:rPr lang="es-ES" sz="3600" dirty="0"/>
              <a:t>1</a:t>
            </a:r>
            <a:r>
              <a:rPr lang="es-ES" sz="4800" dirty="0"/>
              <a:t>+…+ </a:t>
            </a:r>
            <a:r>
              <a:rPr lang="es-ES" sz="4800" dirty="0" err="1"/>
              <a:t>X</a:t>
            </a:r>
            <a:r>
              <a:rPr lang="es-ES" sz="2800" dirty="0" err="1"/>
              <a:t>k</a:t>
            </a:r>
            <a:r>
              <a:rPr lang="es-ES" sz="4800" dirty="0"/>
              <a:t> </a:t>
            </a:r>
            <a:r>
              <a:rPr lang="es-ES" sz="4800" dirty="0" err="1">
                <a:latin typeface="Symbol" pitchFamily="18" charset="2"/>
              </a:rPr>
              <a:t>b</a:t>
            </a:r>
            <a:r>
              <a:rPr lang="es-ES" sz="3600" dirty="0" err="1"/>
              <a:t>k</a:t>
            </a:r>
            <a:endParaRPr lang="es-ES" sz="4800" dirty="0">
              <a:latin typeface="Symbol" pitchFamily="18" charset="2"/>
            </a:endParaRPr>
          </a:p>
        </p:txBody>
      </p:sp>
      <p:grpSp>
        <p:nvGrpSpPr>
          <p:cNvPr id="34" name="33 Grupo"/>
          <p:cNvGrpSpPr/>
          <p:nvPr/>
        </p:nvGrpSpPr>
        <p:grpSpPr>
          <a:xfrm>
            <a:off x="6588224" y="2132856"/>
            <a:ext cx="288032" cy="144016"/>
            <a:chOff x="1691680" y="2132856"/>
            <a:chExt cx="288032" cy="144016"/>
          </a:xfrm>
        </p:grpSpPr>
        <p:cxnSp>
          <p:nvCxnSpPr>
            <p:cNvPr id="22" name="21 Conector recto"/>
            <p:cNvCxnSpPr/>
            <p:nvPr/>
          </p:nvCxnSpPr>
          <p:spPr>
            <a:xfrm flipV="1">
              <a:off x="1691680" y="2132856"/>
              <a:ext cx="15240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flipH="1" flipV="1">
              <a:off x="1844080" y="2132856"/>
              <a:ext cx="135632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>
          <a:xfrm>
            <a:off x="2843808" y="2276872"/>
            <a:ext cx="288032" cy="144016"/>
            <a:chOff x="1691680" y="2132856"/>
            <a:chExt cx="288032" cy="144016"/>
          </a:xfrm>
        </p:grpSpPr>
        <p:cxnSp>
          <p:nvCxnSpPr>
            <p:cNvPr id="36" name="35 Conector recto"/>
            <p:cNvCxnSpPr/>
            <p:nvPr/>
          </p:nvCxnSpPr>
          <p:spPr>
            <a:xfrm flipV="1">
              <a:off x="1691680" y="2132856"/>
              <a:ext cx="15240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flipH="1" flipV="1">
              <a:off x="1844080" y="2132856"/>
              <a:ext cx="135632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37 Grupo"/>
          <p:cNvGrpSpPr/>
          <p:nvPr/>
        </p:nvGrpSpPr>
        <p:grpSpPr>
          <a:xfrm>
            <a:off x="4283968" y="2132856"/>
            <a:ext cx="288032" cy="144016"/>
            <a:chOff x="1691680" y="2132856"/>
            <a:chExt cx="288032" cy="144016"/>
          </a:xfrm>
        </p:grpSpPr>
        <p:cxnSp>
          <p:nvCxnSpPr>
            <p:cNvPr id="39" name="38 Conector recto"/>
            <p:cNvCxnSpPr/>
            <p:nvPr/>
          </p:nvCxnSpPr>
          <p:spPr>
            <a:xfrm flipV="1">
              <a:off x="1691680" y="2132856"/>
              <a:ext cx="15240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flipH="1" flipV="1">
              <a:off x="1844080" y="2132856"/>
              <a:ext cx="135632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40 Grupo"/>
          <p:cNvGrpSpPr/>
          <p:nvPr/>
        </p:nvGrpSpPr>
        <p:grpSpPr>
          <a:xfrm>
            <a:off x="1691680" y="2204864"/>
            <a:ext cx="288032" cy="144016"/>
            <a:chOff x="1691680" y="2132856"/>
            <a:chExt cx="288032" cy="144016"/>
          </a:xfrm>
        </p:grpSpPr>
        <p:cxnSp>
          <p:nvCxnSpPr>
            <p:cNvPr id="42" name="41 Conector recto"/>
            <p:cNvCxnSpPr/>
            <p:nvPr/>
          </p:nvCxnSpPr>
          <p:spPr>
            <a:xfrm flipV="1">
              <a:off x="1691680" y="2132856"/>
              <a:ext cx="15240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flipH="1" flipV="1">
              <a:off x="1844080" y="2132856"/>
              <a:ext cx="135632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1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IV. REGRESIÓN LINEAL MÚLTIPLE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-1440160" y="148478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1547664" y="2121260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20 Conector recto de flecha"/>
          <p:cNvCxnSpPr>
            <a:stCxn id="20" idx="2"/>
          </p:cNvCxnSpPr>
          <p:nvPr/>
        </p:nvCxnSpPr>
        <p:spPr>
          <a:xfrm flipH="1">
            <a:off x="395536" y="2517304"/>
            <a:ext cx="1152128" cy="9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153852" y="3681264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Dependiente</a:t>
            </a:r>
          </a:p>
          <a:p>
            <a:r>
              <a:rPr lang="es-ES" sz="2800" dirty="0">
                <a:solidFill>
                  <a:srgbClr val="C00000"/>
                </a:solidFill>
              </a:rPr>
              <a:t>Predicha</a:t>
            </a:r>
          </a:p>
        </p:txBody>
      </p:sp>
      <p:sp>
        <p:nvSpPr>
          <p:cNvPr id="25" name="24 Elipse"/>
          <p:cNvSpPr/>
          <p:nvPr/>
        </p:nvSpPr>
        <p:spPr>
          <a:xfrm>
            <a:off x="3598168" y="2229272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25 Conector recto de flecha"/>
          <p:cNvCxnSpPr/>
          <p:nvPr/>
        </p:nvCxnSpPr>
        <p:spPr>
          <a:xfrm>
            <a:off x="4009839" y="2993275"/>
            <a:ext cx="0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915816" y="4029471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Variables Independientes</a:t>
            </a:r>
          </a:p>
        </p:txBody>
      </p:sp>
      <p:sp>
        <p:nvSpPr>
          <p:cNvPr id="28" name="27 Elipse"/>
          <p:cNvSpPr/>
          <p:nvPr/>
        </p:nvSpPr>
        <p:spPr>
          <a:xfrm>
            <a:off x="4180148" y="2085256"/>
            <a:ext cx="823900" cy="8820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28 Conector recto de flecha"/>
          <p:cNvCxnSpPr>
            <a:stCxn id="28" idx="0"/>
          </p:cNvCxnSpPr>
          <p:nvPr/>
        </p:nvCxnSpPr>
        <p:spPr>
          <a:xfrm flipV="1">
            <a:off x="4592098" y="1556792"/>
            <a:ext cx="627974" cy="5284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5220072" y="810972"/>
            <a:ext cx="3923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Estimador del Coeficiente del Modelo: Indica el efecto de X en Y</a:t>
            </a:r>
          </a:p>
        </p:txBody>
      </p:sp>
      <p:sp>
        <p:nvSpPr>
          <p:cNvPr id="31" name="30 Elipse"/>
          <p:cNvSpPr/>
          <p:nvPr/>
        </p:nvSpPr>
        <p:spPr>
          <a:xfrm>
            <a:off x="2746140" y="2201187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31 Conector recto de flecha"/>
          <p:cNvCxnSpPr/>
          <p:nvPr/>
        </p:nvCxnSpPr>
        <p:spPr>
          <a:xfrm flipH="1" flipV="1">
            <a:off x="1691680" y="1673226"/>
            <a:ext cx="1224136" cy="5560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0" y="980729"/>
            <a:ext cx="1979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Estimador de la Constante</a:t>
            </a:r>
          </a:p>
        </p:txBody>
      </p:sp>
      <p:sp>
        <p:nvSpPr>
          <p:cNvPr id="44" name="43 Elipse"/>
          <p:cNvSpPr/>
          <p:nvPr/>
        </p:nvSpPr>
        <p:spPr>
          <a:xfrm>
            <a:off x="5936332" y="2230810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44 Conector recto de flecha"/>
          <p:cNvCxnSpPr/>
          <p:nvPr/>
        </p:nvCxnSpPr>
        <p:spPr>
          <a:xfrm flipH="1">
            <a:off x="5004048" y="3030935"/>
            <a:ext cx="1256320" cy="13428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45 Elipse"/>
          <p:cNvSpPr/>
          <p:nvPr/>
        </p:nvSpPr>
        <p:spPr>
          <a:xfrm>
            <a:off x="6464306" y="2065090"/>
            <a:ext cx="823900" cy="8820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7" name="46 Conector recto de flecha"/>
          <p:cNvCxnSpPr/>
          <p:nvPr/>
        </p:nvCxnSpPr>
        <p:spPr>
          <a:xfrm flipV="1">
            <a:off x="7288206" y="1977675"/>
            <a:ext cx="627974" cy="5284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 animBg="1"/>
      <p:bldP spid="27" grpId="0"/>
      <p:bldP spid="28" grpId="0" animBg="1"/>
      <p:bldP spid="30" grpId="0"/>
      <p:bldP spid="31" grpId="0" animBg="1"/>
      <p:bldP spid="33" grpId="0"/>
      <p:bldP spid="44" grpId="0" animBg="1"/>
      <p:bldP spid="4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-61664" y="301867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857309"/>
                <a:ext cx="8229600" cy="3268854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400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  <m:r>
                      <a:rPr lang="es-CL" sz="4000" b="0" i="1" dirty="0" smtClean="0">
                        <a:latin typeface="Cambria Math"/>
                      </a:rPr>
                      <m:t>=</m:t>
                    </m:r>
                    <m:r>
                      <a:rPr lang="es-CL" sz="4000" b="0" i="1" dirty="0" smtClean="0">
                        <a:latin typeface="Cambria Math"/>
                      </a:rPr>
                      <m:t>𝑌</m:t>
                    </m:r>
                    <m:r>
                      <a:rPr lang="es-CL" sz="4000" b="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s-ES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4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4000" i="1" dirty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s-ES" sz="4000" dirty="0"/>
                  <a:t> </a:t>
                </a:r>
              </a:p>
              <a:p>
                <a:pPr algn="ctr">
                  <a:buNone/>
                </a:pPr>
                <a:endParaRPr lang="es-ES" sz="4800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8" name="7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857309"/>
                <a:ext cx="8229600" cy="326885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Elipse"/>
          <p:cNvSpPr/>
          <p:nvPr/>
        </p:nvSpPr>
        <p:spPr>
          <a:xfrm>
            <a:off x="3271789" y="2857309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>
            <a:stCxn id="9" idx="2"/>
          </p:cNvCxnSpPr>
          <p:nvPr/>
        </p:nvCxnSpPr>
        <p:spPr>
          <a:xfrm flipH="1">
            <a:off x="2119661" y="3253353"/>
            <a:ext cx="1152128" cy="9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1864" y="431481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Residuo</a:t>
            </a:r>
          </a:p>
        </p:txBody>
      </p:sp>
      <p:sp>
        <p:nvSpPr>
          <p:cNvPr id="13" name="12 Elipse"/>
          <p:cNvSpPr/>
          <p:nvPr/>
        </p:nvSpPr>
        <p:spPr>
          <a:xfrm>
            <a:off x="5158408" y="2915908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5773662" y="3288076"/>
            <a:ext cx="39285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382544" y="2611032"/>
            <a:ext cx="269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dependiente predicha</a:t>
            </a:r>
          </a:p>
        </p:txBody>
      </p:sp>
      <p:sp>
        <p:nvSpPr>
          <p:cNvPr id="26" name="25 Elipse"/>
          <p:cNvSpPr/>
          <p:nvPr/>
        </p:nvSpPr>
        <p:spPr>
          <a:xfrm>
            <a:off x="4186300" y="2857309"/>
            <a:ext cx="648072" cy="7920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 de flecha"/>
          <p:cNvCxnSpPr>
            <a:stCxn id="26" idx="1"/>
          </p:cNvCxnSpPr>
          <p:nvPr/>
        </p:nvCxnSpPr>
        <p:spPr>
          <a:xfrm flipH="1" flipV="1">
            <a:off x="3919861" y="2276872"/>
            <a:ext cx="361347" cy="6964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1415157" y="1226037"/>
            <a:ext cx="2180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Variable dependiente</a:t>
            </a: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395536" y="156013"/>
            <a:ext cx="8229600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Estimación del modelo:</a:t>
            </a:r>
          </a:p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Residuo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MÚLTIPLE</a:t>
            </a:r>
          </a:p>
        </p:txBody>
      </p:sp>
    </p:spTree>
    <p:extLst>
      <p:ext uri="{BB962C8B-B14F-4D97-AF65-F5344CB8AC3E}">
        <p14:creationId xmlns:p14="http://schemas.microsoft.com/office/powerpoint/2010/main" val="10601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20" grpId="0"/>
      <p:bldP spid="26" grpId="0" animBg="1"/>
      <p:bldP spid="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Mínimos cuadrados ordinarios (MCO)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640960" cy="5256584"/>
              </a:xfrm>
            </p:spPr>
            <p:txBody>
              <a:bodyPr>
                <a:noAutofit/>
              </a:bodyPr>
              <a:lstStyle/>
              <a:p>
                <a:pPr algn="ctr">
                  <a:buNone/>
                </a:pP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Siendo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s-CL" sz="3000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el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residuo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para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el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individuo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I,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buscamos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la recta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300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mbol" pitchFamily="18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s-CL" sz="3000" b="0" i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30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CL" sz="3000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CL" sz="3000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s-CL" sz="3000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s-CL" sz="3000" b="0" i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  <a:ea typeface="Cambria Math"/>
                      </a:rPr>
                      <m:t>…, </m:t>
                    </m:r>
                    <m:acc>
                      <m:accPr>
                        <m:chr m:val="̂"/>
                        <m:ctrlPr>
                          <a:rPr lang="en-US" sz="3000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CL" sz="3000" i="1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s-CL" sz="3000" b="0" i="1" dirty="0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que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minimice</a:t>
                </a:r>
                <a:r>
                  <a:rPr lang="en-US" sz="3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 </a:t>
                </a:r>
              </a:p>
              <a:p>
                <a:pPr algn="ctr">
                  <a:buNone/>
                </a:pPr>
                <a:endParaRPr lang="en-US" sz="3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00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CL" sz="30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s-CL" sz="30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CL" sz="30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300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000" i="1" dirty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000" i="1" dirty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 dirty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s-CL" sz="3000" i="1" dirty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s-CL" sz="30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buNone/>
                </a:pPr>
                <a:endParaRPr lang="en-US" sz="3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n-US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>
                  <a:buNone/>
                </a:pPr>
                <a:endParaRPr lang="en-US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640960" cy="5256584"/>
              </a:xfrm>
              <a:blipFill rotWithShape="1">
                <a:blip r:embed="rId3"/>
                <a:stretch>
                  <a:fillRect t="-139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MÚLTIPLE</a:t>
            </a:r>
          </a:p>
        </p:txBody>
      </p:sp>
    </p:spTree>
    <p:extLst>
      <p:ext uri="{BB962C8B-B14F-4D97-AF65-F5344CB8AC3E}">
        <p14:creationId xmlns:p14="http://schemas.microsoft.com/office/powerpoint/2010/main" val="39540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Supuestos del modelo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Relación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lineal entre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variables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Errores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independientes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 E(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)=0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Homocedasticidad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los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errores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Varianza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los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errores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constante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Ausencia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outliers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Independencia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X y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errores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30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Ausencia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30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multicolinealidad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: Variables </a:t>
            </a:r>
            <a:r>
              <a:rPr lang="en-US" sz="30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independientes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deben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ser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independientes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entre </a:t>
            </a:r>
            <a:r>
              <a:rPr lang="en-US" sz="30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sí</a:t>
            </a:r>
            <a:r>
              <a:rPr lang="en-US" sz="3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MÚLTIPLE</a:t>
            </a:r>
          </a:p>
        </p:txBody>
      </p:sp>
    </p:spTree>
    <p:extLst>
      <p:ext uri="{BB962C8B-B14F-4D97-AF65-F5344CB8AC3E}">
        <p14:creationId xmlns:p14="http://schemas.microsoft.com/office/powerpoint/2010/main" val="27445012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Ajuste del modelo: Coeficiente de determinación (R</a:t>
            </a:r>
            <a:r>
              <a:rPr lang="es-CL" sz="3600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CL" sz="3600" b="1" dirty="0">
              <a:solidFill>
                <a:srgbClr val="0000CC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8"/>
                <a:ext cx="8640960" cy="532859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s-CL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Suma total de cuadrados: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𝑺𝑺𝑻</m:t>
                      </m:r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CL" sz="24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CL" sz="2400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CL" sz="24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L" sz="2400" b="1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𝑺𝑺𝑬</m:t>
                      </m:r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𝑺𝑺𝑹</m:t>
                      </m:r>
                    </m:oMath>
                  </m:oMathPara>
                </a14:m>
                <a:endParaRPr lang="es-CL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r>
                  <a:rPr lang="es-CL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Suma de cuadrados explicada: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𝑺</m:t>
                      </m:r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𝑺𝑬</m:t>
                      </m:r>
                      <m:r>
                        <a:rPr lang="es-CL" sz="2400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CL" sz="2400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CL" sz="2400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CL" sz="2400" b="1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sz="2400" b="1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CL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s-CL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r>
                  <a:rPr lang="es-CL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Suma de cuadrados residual: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2400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𝑺</m:t>
                      </m:r>
                      <m:r>
                        <a:rPr lang="es-CL" sz="2400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𝑺𝑹</m:t>
                      </m:r>
                      <m:r>
                        <a:rPr lang="es-CL" sz="2400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CL" sz="2400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CL" sz="2400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CL" sz="2400" b="1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CL" sz="2400" b="1" i="1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CL" sz="2400" b="1" i="1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L" sz="2400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n-US" sz="29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just"/>
                <a:endParaRPr lang="en-US" sz="29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8"/>
                <a:ext cx="8640960" cy="5328592"/>
              </a:xfrm>
              <a:blipFill rotWithShape="1">
                <a:blip r:embed="rId3"/>
                <a:stretch>
                  <a:fillRect l="-917" t="-91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errar llave"/>
          <p:cNvSpPr/>
          <p:nvPr/>
        </p:nvSpPr>
        <p:spPr>
          <a:xfrm>
            <a:off x="4427984" y="1412776"/>
            <a:ext cx="792088" cy="47049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5364088" y="3224387"/>
                <a:ext cx="1760547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8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s-CL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CL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latin typeface="Cambria Math"/>
                            </a:rPr>
                            <m:t>𝑆𝑆</m:t>
                          </m:r>
                          <m:r>
                            <a:rPr lang="es-CL" sz="2800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s-CL" sz="2800" b="0" i="1" smtClean="0">
                              <a:latin typeface="Cambria Math"/>
                            </a:rPr>
                            <m:t>𝑆𝑆</m:t>
                          </m:r>
                          <m:r>
                            <a:rPr lang="es-CL" sz="2800" i="1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s-CL" sz="28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224387"/>
                <a:ext cx="1760547" cy="9019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5364088" y="4725144"/>
            <a:ext cx="338437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Interpretación: El modelo explica el R</a:t>
            </a:r>
            <a:r>
              <a:rPr lang="es-CL" sz="2000" b="1" baseline="30000" dirty="0"/>
              <a:t>2</a:t>
            </a:r>
            <a:r>
              <a:rPr lang="es-CL" sz="2000" b="1" dirty="0"/>
              <a:t>*100% de la varianza de la variable dependiente</a:t>
            </a:r>
            <a:endParaRPr lang="es-CL" b="1" dirty="0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MÚLTIPLE</a:t>
            </a:r>
          </a:p>
        </p:txBody>
      </p:sp>
    </p:spTree>
    <p:extLst>
      <p:ext uri="{BB962C8B-B14F-4D97-AF65-F5344CB8AC3E}">
        <p14:creationId xmlns:p14="http://schemas.microsoft.com/office/powerpoint/2010/main" val="344649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ANOVA y Estadístico F</a:t>
            </a:r>
            <a:endParaRPr lang="es-CL" sz="3600" b="1" dirty="0">
              <a:solidFill>
                <a:srgbClr val="0000CC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Autofit/>
          </a:bodyPr>
          <a:lstStyle/>
          <a:p>
            <a:r>
              <a:rPr lang="es-CL" dirty="0"/>
              <a:t>Media cuadrática:</a:t>
            </a:r>
          </a:p>
          <a:p>
            <a:pPr lvl="1"/>
            <a:r>
              <a:rPr lang="es-CL" dirty="0"/>
              <a:t>Residual (MSR)=SCR/n-(k+1)</a:t>
            </a:r>
            <a:r>
              <a:rPr lang="es-CL" dirty="0">
                <a:sym typeface="Wingdings" pitchFamily="2" charset="2"/>
              </a:rPr>
              <a:t></a:t>
            </a:r>
            <a:r>
              <a:rPr lang="es-CL" dirty="0"/>
              <a:t>n-(k+1) </a:t>
            </a:r>
            <a:r>
              <a:rPr lang="es-CL" dirty="0" err="1"/>
              <a:t>gl</a:t>
            </a:r>
            <a:endParaRPr lang="es-CL" dirty="0"/>
          </a:p>
          <a:p>
            <a:pPr lvl="1"/>
            <a:r>
              <a:rPr lang="es-CL" dirty="0"/>
              <a:t>Explicada (MSE): SCE/[(k +1) – 1]</a:t>
            </a:r>
            <a:r>
              <a:rPr lang="es-CL" dirty="0">
                <a:sym typeface="Wingdings" pitchFamily="2" charset="2"/>
              </a:rPr>
              <a:t></a:t>
            </a:r>
            <a:r>
              <a:rPr lang="es-CL" dirty="0"/>
              <a:t>k </a:t>
            </a:r>
            <a:r>
              <a:rPr lang="es-CL" dirty="0" err="1"/>
              <a:t>gl</a:t>
            </a:r>
            <a:endParaRPr lang="es-CL" dirty="0"/>
          </a:p>
          <a:p>
            <a:r>
              <a:rPr lang="es-CL" dirty="0"/>
              <a:t>Estadístico</a:t>
            </a:r>
          </a:p>
          <a:p>
            <a:endParaRPr lang="es-CL" dirty="0"/>
          </a:p>
          <a:p>
            <a:r>
              <a:rPr lang="es-CL" dirty="0"/>
              <a:t>H</a:t>
            </a:r>
            <a:r>
              <a:rPr lang="es-CL" baseline="-25000" dirty="0"/>
              <a:t>0</a:t>
            </a:r>
            <a:r>
              <a:rPr lang="es-CL" dirty="0"/>
              <a:t>: </a:t>
            </a:r>
          </a:p>
          <a:p>
            <a:r>
              <a:rPr lang="es-CL" dirty="0"/>
              <a:t>F&gt;F crítico se rechaza H</a:t>
            </a:r>
            <a:r>
              <a:rPr lang="es-CL" baseline="-25000" dirty="0"/>
              <a:t>0</a:t>
            </a:r>
            <a:r>
              <a:rPr lang="es-CL" dirty="0"/>
              <a:t>; P&lt;</a:t>
            </a:r>
            <a:r>
              <a:rPr lang="es-CL" dirty="0">
                <a:latin typeface="Symbol" pitchFamily="18" charset="2"/>
              </a:rPr>
              <a:t>a</a:t>
            </a:r>
            <a:r>
              <a:rPr lang="es-CL" dirty="0"/>
              <a:t> se rechaza H</a:t>
            </a:r>
            <a:r>
              <a:rPr lang="es-CL" baseline="-25000" dirty="0"/>
              <a:t>0</a:t>
            </a:r>
            <a:endParaRPr lang="en-US" sz="2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2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MÚLTIPLE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793"/>
          <a:stretch/>
        </p:blipFill>
        <p:spPr bwMode="auto">
          <a:xfrm>
            <a:off x="2843809" y="3032546"/>
            <a:ext cx="1213841" cy="1345307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221088"/>
            <a:ext cx="1638182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7002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Interpretación de coeficientes</a:t>
            </a:r>
            <a:endParaRPr lang="es-CL" sz="3600" b="1" dirty="0">
              <a:solidFill>
                <a:srgbClr val="0000CC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8"/>
                <a:ext cx="8640960" cy="5328592"/>
              </a:xfrm>
            </p:spPr>
            <p:txBody>
              <a:bodyPr>
                <a:noAutofit/>
              </a:bodyPr>
              <a:lstStyle/>
              <a:p>
                <a:pPr marL="514350" indent="-514350" algn="ctr">
                  <a:buNone/>
                </a:pPr>
                <a:r>
                  <a:rPr lang="en-US" sz="2800" b="1" dirty="0"/>
                  <a:t>Y=</a:t>
                </a:r>
                <a:r>
                  <a:rPr lang="en-US" sz="2800" b="1" dirty="0">
                    <a:latin typeface="Symbol" pitchFamily="18" charset="2"/>
                  </a:rPr>
                  <a:t>a</a:t>
                </a:r>
                <a:r>
                  <a:rPr lang="en-US" sz="2800" b="1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 +…+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b="1" dirty="0"/>
                  <a:t> + </a:t>
                </a:r>
                <a:r>
                  <a:rPr lang="en-US" sz="2800" b="1" dirty="0">
                    <a:latin typeface="Symbol" pitchFamily="18" charset="2"/>
                  </a:rPr>
                  <a:t>e</a:t>
                </a:r>
              </a:p>
              <a:p>
                <a:pPr marL="514350" indent="-514350" algn="ctr">
                  <a:buNone/>
                </a:pPr>
                <a:r>
                  <a:rPr lang="en-US" sz="2800" dirty="0"/>
                  <a:t>Al </a:t>
                </a:r>
                <a:r>
                  <a:rPr lang="en-US" sz="2800" dirty="0" err="1"/>
                  <a:t>aumentar</a:t>
                </a:r>
                <a:r>
                  <a:rPr lang="en-US" sz="2800" dirty="0"/>
                  <a:t> en </a:t>
                </a:r>
                <a:r>
                  <a:rPr lang="en-US" sz="2800" dirty="0" err="1"/>
                  <a:t>uno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mantendiendo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las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demás</a:t>
                </a:r>
                <a:r>
                  <a:rPr lang="en-US" sz="2800" dirty="0"/>
                  <a:t> variables </a:t>
                </a:r>
                <a:r>
                  <a:rPr lang="en-US" sz="2800" dirty="0" err="1"/>
                  <a:t>constantes</a:t>
                </a:r>
                <a:r>
                  <a:rPr lang="en-US" sz="2800" dirty="0"/>
                  <a:t>, Y </a:t>
                </a:r>
                <a:r>
                  <a:rPr lang="en-US" sz="2800" dirty="0" err="1"/>
                  <a:t>aumenta</a:t>
                </a:r>
                <a:r>
                  <a:rPr lang="en-US" sz="2800" dirty="0"/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s-CL" sz="2800" b="1" i="1" dirty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unidades</a:t>
                </a:r>
                <a:r>
                  <a:rPr lang="en-US" sz="2800" dirty="0"/>
                  <a:t>.</a:t>
                </a:r>
              </a:p>
              <a:p>
                <a:pPr marL="514350" indent="-514350" algn="ctr">
                  <a:buNone/>
                </a:pPr>
                <a:endParaRPr lang="en-US" sz="2800" dirty="0"/>
              </a:p>
              <a:p>
                <a:pPr marL="514350" indent="-514350" algn="ctr">
                  <a:buNone/>
                </a:pPr>
                <a:r>
                  <a:rPr lang="en-US" sz="2800" dirty="0"/>
                  <a:t>Para </a:t>
                </a:r>
                <a:r>
                  <a:rPr lang="en-US" sz="2800" dirty="0" err="1"/>
                  <a:t>cada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s-CL" sz="2800" b="1" i="1" dirty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dirty="0"/>
                  <a:t> , se </a:t>
                </a:r>
                <a:r>
                  <a:rPr lang="en-US" sz="2800" dirty="0" err="1"/>
                  <a:t>hace</a:t>
                </a:r>
                <a:r>
                  <a:rPr lang="en-US" sz="2800" dirty="0"/>
                  <a:t> un Test T, </a:t>
                </a:r>
                <a:r>
                  <a:rPr lang="en-US" sz="2800" dirty="0" err="1"/>
                  <a:t>que</a:t>
                </a:r>
                <a:r>
                  <a:rPr lang="en-US" sz="2800" dirty="0"/>
                  <a:t> pone a </a:t>
                </a:r>
                <a:r>
                  <a:rPr lang="en-US" sz="2800" dirty="0" err="1"/>
                  <a:t>prueba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las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hipótesis</a:t>
                </a:r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 smtClean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s-CL" sz="2800" b="1" i="1" dirty="0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s-CL" sz="2800" b="1" i="1" dirty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dirty="0"/>
                  <a:t>=0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s-CL" sz="2800" b="1" i="1" dirty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s-CL" sz="2800" b="1" i="1" dirty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dirty="0"/>
                  <a:t>≠0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Si Valor P&lt;</a:t>
                </a:r>
                <a:r>
                  <a:rPr lang="en-US" sz="2800" dirty="0">
                    <a:latin typeface="Symbol" pitchFamily="18" charset="2"/>
                  </a:rPr>
                  <a:t>a</a:t>
                </a:r>
                <a:r>
                  <a:rPr lang="en-US" sz="2800" dirty="0"/>
                  <a:t>: se </a:t>
                </a:r>
                <a:r>
                  <a:rPr lang="en-US" sz="2800" dirty="0" err="1"/>
                  <a:t>rechaza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s-CL" sz="2800" b="1" i="1" dirty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marL="0" indent="0" algn="just">
                  <a:buNone/>
                </a:pPr>
                <a:endParaRPr lang="en-US" sz="2900" b="1" dirty="0"/>
              </a:p>
            </p:txBody>
          </p:sp>
        </mc:Choice>
        <mc:Fallback xmlns="">
          <p:sp>
            <p:nvSpPr>
              <p:cNvPr id="1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8"/>
                <a:ext cx="8640960" cy="5328592"/>
              </a:xfrm>
              <a:blipFill rotWithShape="1">
                <a:blip r:embed="rId3"/>
                <a:stretch>
                  <a:fillRect t="-137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MÚLTIPLE</a:t>
            </a:r>
          </a:p>
        </p:txBody>
      </p:sp>
    </p:spTree>
    <p:extLst>
      <p:ext uri="{BB962C8B-B14F-4D97-AF65-F5344CB8AC3E}">
        <p14:creationId xmlns:p14="http://schemas.microsoft.com/office/powerpoint/2010/main" val="377307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Relación entre variables cuantitativas en grafico X/Y</a:t>
            </a: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Gráfico de dispersión conjunta de dos variables  (X e Y). </a:t>
            </a:r>
            <a:endParaRPr lang="es-ES" i="1" dirty="0"/>
          </a:p>
          <a:p>
            <a:pPr>
              <a:buNone/>
            </a:pPr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>
              <a:buNone/>
            </a:pP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I. Relación lineal y no lineal</a:t>
            </a:r>
          </a:p>
        </p:txBody>
      </p:sp>
      <p:pic>
        <p:nvPicPr>
          <p:cNvPr id="1026" name="Picture 2" descr="http://quiz.uprm.edu/tutorial_es/graph/images/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90" y="2564904"/>
            <a:ext cx="3774240" cy="36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03848" y="60932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Variable X</a:t>
            </a: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683568" y="37890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Variable Y</a:t>
            </a:r>
          </a:p>
        </p:txBody>
      </p:sp>
    </p:spTree>
    <p:extLst>
      <p:ext uri="{BB962C8B-B14F-4D97-AF65-F5344CB8AC3E}">
        <p14:creationId xmlns:p14="http://schemas.microsoft.com/office/powerpoint/2010/main" val="38715107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Interpretación de coeficientes</a:t>
            </a:r>
            <a:endParaRPr lang="es-CL" sz="3600" b="1" dirty="0">
              <a:solidFill>
                <a:srgbClr val="0000CC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8"/>
                <a:ext cx="8640960" cy="5328592"/>
              </a:xfrm>
            </p:spPr>
            <p:txBody>
              <a:bodyPr>
                <a:noAutofit/>
              </a:bodyPr>
              <a:lstStyle/>
              <a:p>
                <a:pPr marL="514350" indent="-514350" algn="ctr">
                  <a:buNone/>
                </a:pPr>
                <a:r>
                  <a:rPr lang="en-US" sz="2800" b="1" dirty="0"/>
                  <a:t>Y=</a:t>
                </a:r>
                <a:r>
                  <a:rPr lang="en-US" sz="2800" b="1" dirty="0">
                    <a:latin typeface="Symbol" pitchFamily="18" charset="2"/>
                  </a:rPr>
                  <a:t>a</a:t>
                </a:r>
                <a:r>
                  <a:rPr lang="en-US" sz="2800" b="1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 +…+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b="1" dirty="0"/>
                  <a:t> + </a:t>
                </a:r>
                <a:r>
                  <a:rPr lang="en-US" sz="2800" b="1" dirty="0">
                    <a:latin typeface="Symbol" pitchFamily="18" charset="2"/>
                  </a:rPr>
                  <a:t>e</a:t>
                </a:r>
              </a:p>
              <a:p>
                <a:pPr marL="514350" indent="-514350" algn="ctr">
                  <a:buNone/>
                </a:pPr>
                <a:r>
                  <a:rPr lang="en-US" sz="2800" dirty="0"/>
                  <a:t>Al </a:t>
                </a:r>
                <a:r>
                  <a:rPr lang="en-US" sz="2800" dirty="0" err="1"/>
                  <a:t>aumentar</a:t>
                </a:r>
                <a:r>
                  <a:rPr lang="en-US" sz="2800" dirty="0"/>
                  <a:t> en </a:t>
                </a:r>
                <a:r>
                  <a:rPr lang="en-US" sz="2800" dirty="0" err="1"/>
                  <a:t>uno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mantendiendo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las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demás</a:t>
                </a:r>
                <a:r>
                  <a:rPr lang="en-US" sz="2800" dirty="0"/>
                  <a:t> variables </a:t>
                </a:r>
                <a:r>
                  <a:rPr lang="en-US" sz="2800" dirty="0" err="1"/>
                  <a:t>constantes</a:t>
                </a:r>
                <a:r>
                  <a:rPr lang="en-US" sz="2800" dirty="0"/>
                  <a:t>, Y </a:t>
                </a:r>
                <a:r>
                  <a:rPr lang="en-US" sz="2800" dirty="0" err="1"/>
                  <a:t>aumenta</a:t>
                </a:r>
                <a:r>
                  <a:rPr lang="en-US" sz="2800" dirty="0"/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s-CL" sz="2800" b="1" i="1" dirty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unidades</a:t>
                </a:r>
                <a:r>
                  <a:rPr lang="en-US" sz="2800" dirty="0"/>
                  <a:t>.</a:t>
                </a:r>
              </a:p>
              <a:p>
                <a:pPr marL="514350" indent="-514350" algn="ctr">
                  <a:buNone/>
                </a:pPr>
                <a:endParaRPr lang="en-US" sz="2800" dirty="0"/>
              </a:p>
              <a:p>
                <a:pPr marL="514350" indent="-514350" algn="ctr">
                  <a:buNone/>
                </a:pPr>
                <a:r>
                  <a:rPr lang="en-US" sz="2800" dirty="0"/>
                  <a:t>Para </a:t>
                </a:r>
                <a:r>
                  <a:rPr lang="en-US" sz="2800" dirty="0" err="1"/>
                  <a:t>cada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s-CL" sz="2800" b="1" i="1" dirty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dirty="0"/>
                  <a:t> , se </a:t>
                </a:r>
                <a:r>
                  <a:rPr lang="en-US" sz="2800" dirty="0" err="1"/>
                  <a:t>hace</a:t>
                </a:r>
                <a:r>
                  <a:rPr lang="en-US" sz="2800" dirty="0"/>
                  <a:t> un Test T, </a:t>
                </a:r>
                <a:r>
                  <a:rPr lang="en-US" sz="2800" dirty="0" err="1"/>
                  <a:t>que</a:t>
                </a:r>
                <a:r>
                  <a:rPr lang="en-US" sz="2800" dirty="0"/>
                  <a:t> pone a </a:t>
                </a:r>
                <a:r>
                  <a:rPr lang="en-US" sz="2800" dirty="0" err="1"/>
                  <a:t>prueba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las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hipótesis</a:t>
                </a:r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 smtClean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s-CL" sz="2800" b="1" i="1" dirty="0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s-CL" sz="2800" b="1" i="1" dirty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dirty="0"/>
                  <a:t>=0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s-CL" sz="28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s-CL" sz="2800" b="1" i="1" dirty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s-CL" sz="2800" b="1" i="1" dirty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dirty="0"/>
                  <a:t>≠0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Si Valor P&lt;</a:t>
                </a:r>
                <a:r>
                  <a:rPr lang="en-US" sz="2800" dirty="0">
                    <a:latin typeface="Symbol" pitchFamily="18" charset="2"/>
                  </a:rPr>
                  <a:t>a</a:t>
                </a:r>
                <a:r>
                  <a:rPr lang="en-US" sz="2800" dirty="0"/>
                  <a:t>: se </a:t>
                </a:r>
                <a:r>
                  <a:rPr lang="en-US" sz="2800" dirty="0" err="1"/>
                  <a:t>rechaza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800" b="1" i="1" dirty="0"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s-CL" sz="2800" b="1" i="1" dirty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marL="0" indent="0" algn="just">
                  <a:buNone/>
                </a:pPr>
                <a:endParaRPr lang="en-US" sz="2900" b="1" dirty="0"/>
              </a:p>
            </p:txBody>
          </p:sp>
        </mc:Choice>
        <mc:Fallback xmlns="">
          <p:sp>
            <p:nvSpPr>
              <p:cNvPr id="1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8"/>
                <a:ext cx="8640960" cy="5328592"/>
              </a:xfrm>
              <a:blipFill rotWithShape="1">
                <a:blip r:embed="rId3"/>
                <a:stretch>
                  <a:fillRect t="-137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MÚLTIPLE</a:t>
            </a:r>
          </a:p>
        </p:txBody>
      </p:sp>
    </p:spTree>
    <p:extLst>
      <p:ext uri="{BB962C8B-B14F-4D97-AF65-F5344CB8AC3E}">
        <p14:creationId xmlns:p14="http://schemas.microsoft.com/office/powerpoint/2010/main" val="4562387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MÚLTIPLE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97"/>
          <a:stretch/>
        </p:blipFill>
        <p:spPr bwMode="auto">
          <a:xfrm>
            <a:off x="1139602" y="1844824"/>
            <a:ext cx="6747973" cy="376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323528" y="678979"/>
            <a:ext cx="8640960" cy="5328592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es-CL" sz="2800" b="1" dirty="0"/>
              <a:t>Ejemplo: ¿Cuál es el efecto de la escolaridad y el estado de actividad en los ingresos per </a:t>
            </a:r>
            <a:r>
              <a:rPr lang="es-CL" sz="2800" b="1" dirty="0" err="1"/>
              <a:t>capita</a:t>
            </a:r>
            <a:r>
              <a:rPr lang="es-CL" sz="2800" b="1" dirty="0"/>
              <a:t>?</a:t>
            </a:r>
            <a:endParaRPr lang="en-US" sz="2800" dirty="0"/>
          </a:p>
          <a:p>
            <a:pPr algn="ctr"/>
            <a:endParaRPr lang="en-US" sz="2800" dirty="0"/>
          </a:p>
          <a:p>
            <a:pPr marL="0" indent="0" algn="just">
              <a:buNone/>
            </a:pPr>
            <a:endParaRPr lang="en-US" sz="29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5652120" y="2420888"/>
            <a:ext cx="3024336" cy="1017404"/>
            <a:chOff x="5652120" y="2420888"/>
            <a:chExt cx="3024336" cy="1017404"/>
          </a:xfrm>
        </p:grpSpPr>
        <p:sp>
          <p:nvSpPr>
            <p:cNvPr id="5" name="4 Rectángulo"/>
            <p:cNvSpPr/>
            <p:nvPr/>
          </p:nvSpPr>
          <p:spPr>
            <a:xfrm>
              <a:off x="5652120" y="2420888"/>
              <a:ext cx="2160240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6588224" y="3068960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accent1"/>
                  </a:solidFill>
                </a:rPr>
                <a:t>Ajuste del modelo</a:t>
              </a:r>
            </a:p>
          </p:txBody>
        </p:sp>
      </p:grpSp>
      <p:sp>
        <p:nvSpPr>
          <p:cNvPr id="8" name="7 Rectángulo"/>
          <p:cNvSpPr/>
          <p:nvPr/>
        </p:nvSpPr>
        <p:spPr>
          <a:xfrm>
            <a:off x="5004048" y="3438292"/>
            <a:ext cx="720080" cy="20789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4319972" y="5517232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b="1" dirty="0">
                    <a:solidFill>
                      <a:schemeClr val="accent2"/>
                    </a:solidFill>
                  </a:rPr>
                  <a:t>Test 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b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s-CL" b="1" i="1" dirty="0">
                        <a:solidFill>
                          <a:schemeClr val="accent2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s-CL" b="1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=0)</a:t>
                </a:r>
                <a:endParaRPr lang="en-US" dirty="0"/>
              </a:p>
              <a:p>
                <a:r>
                  <a:rPr lang="es-CL" b="1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5517232"/>
                <a:ext cx="208823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632" t="-471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Rectángulo"/>
          <p:cNvSpPr/>
          <p:nvPr/>
        </p:nvSpPr>
        <p:spPr>
          <a:xfrm>
            <a:off x="2267744" y="3438292"/>
            <a:ext cx="1152128" cy="207894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CuadroTexto"/>
          <p:cNvSpPr txBox="1"/>
          <p:nvPr/>
        </p:nvSpPr>
        <p:spPr>
          <a:xfrm>
            <a:off x="1799692" y="562659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accent3"/>
                </a:solidFill>
              </a:rPr>
              <a:t>Estimación de parámetros del modelo</a:t>
            </a:r>
            <a:endParaRPr lang="en-US" b="1" dirty="0">
              <a:solidFill>
                <a:schemeClr val="accent3"/>
              </a:solidFill>
            </a:endParaRPr>
          </a:p>
          <a:p>
            <a:pPr algn="ctr"/>
            <a:r>
              <a:rPr lang="es-CL" b="1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99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MÚLTIPLE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1" t="10619" r="22427" b="50379"/>
          <a:stretch/>
        </p:blipFill>
        <p:spPr bwMode="auto">
          <a:xfrm>
            <a:off x="249100" y="344463"/>
            <a:ext cx="8645800" cy="60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2150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III. REGRESIÓN LINEAL MÚLTIPLE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971550"/>
            <a:ext cx="77057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27784" y="1268760"/>
            <a:ext cx="864096" cy="3888432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7859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PREGUNTAS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1926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grupo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investigadores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estima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regresión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lineal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estimar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cómo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sexo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el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tipo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contrato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indefinido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plazo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fijo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afectan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horas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trabajadas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usando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 CASEN 2013,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obteniendo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los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siguientes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resultados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Interprete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ajuste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modelo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los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coeficientes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(y el Test T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asociado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Interprete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sociológicamente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resultados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00"/>
          <a:stretch/>
        </p:blipFill>
        <p:spPr bwMode="auto">
          <a:xfrm>
            <a:off x="1259632" y="2492896"/>
            <a:ext cx="70568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55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Relación entre variables cuantitativas en grafico X/Y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I. Relación lineal y no lineal</a:t>
            </a:r>
          </a:p>
        </p:txBody>
      </p:sp>
      <p:pic>
        <p:nvPicPr>
          <p:cNvPr id="4" name="Picture 2" descr="http://3.bp.blogspot.com/_u2aZ2RZYRBY/TEdgJgmvlfI/AAAAAAAAZRQ/CEe7hI6Ai78/s1600/variab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715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5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Relación entre variables cuantitativas en grafico X/Y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I. Relación lineal y no lineal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7058"/>
            <a:ext cx="4250829" cy="311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" y="1882925"/>
            <a:ext cx="4178821" cy="30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07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9024"/>
          </a:xfrm>
        </p:spPr>
        <p:txBody>
          <a:bodyPr>
            <a:noAutofit/>
          </a:bodyPr>
          <a:lstStyle/>
          <a:p>
            <a:r>
              <a:rPr lang="es-CL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Relación lineal entre variables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I. Relación lineal y no lineal</a:t>
            </a:r>
          </a:p>
        </p:txBody>
      </p:sp>
      <p:pic>
        <p:nvPicPr>
          <p:cNvPr id="9" name="Picture 2" descr="http://3.bp.blogspot.com/_u2aZ2RZYRBY/TEdgJgmvlfI/AAAAAAAAZRQ/CEe7hI6Ai78/s1600/variabl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3568" y="2060848"/>
            <a:ext cx="829820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 flipV="1">
            <a:off x="1763688" y="2420888"/>
            <a:ext cx="1944216" cy="2232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 flipV="1">
            <a:off x="5868144" y="2672916"/>
            <a:ext cx="2304256" cy="20882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1691680" y="5598239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Efecto de una variable en otra es constante</a:t>
            </a:r>
          </a:p>
        </p:txBody>
      </p:sp>
    </p:spTree>
    <p:extLst>
      <p:ext uri="{BB962C8B-B14F-4D97-AF65-F5344CB8AC3E}">
        <p14:creationId xmlns:p14="http://schemas.microsoft.com/office/powerpoint/2010/main" val="227758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11320</TotalTime>
  <Words>1888</Words>
  <Application>Microsoft Office PowerPoint</Application>
  <PresentationFormat>Presentación en pantalla (4:3)</PresentationFormat>
  <Paragraphs>530</Paragraphs>
  <Slides>64</Slides>
  <Notes>64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70" baseType="lpstr">
      <vt:lpstr>Arial</vt:lpstr>
      <vt:lpstr>Calibri</vt:lpstr>
      <vt:lpstr>Cambria Math</vt:lpstr>
      <vt:lpstr>Symbol</vt:lpstr>
      <vt:lpstr>Wingdings</vt:lpstr>
      <vt:lpstr>Office Theme</vt:lpstr>
      <vt:lpstr>Presentación de PowerPoint</vt:lpstr>
      <vt:lpstr>Contenidos</vt:lpstr>
      <vt:lpstr>I. Relación lineal y no lineal</vt:lpstr>
      <vt:lpstr>Grafico X/Y</vt:lpstr>
      <vt:lpstr>Relación entre variables cuantitativas</vt:lpstr>
      <vt:lpstr>Relación entre variables cuantitativas en grafico X/Y</vt:lpstr>
      <vt:lpstr>Relación entre variables cuantitativas en grafico X/Y</vt:lpstr>
      <vt:lpstr>Relación entre variables cuantitativas en grafico X/Y</vt:lpstr>
      <vt:lpstr>Relación lineal entre variables</vt:lpstr>
      <vt:lpstr>II. Covarianza y Correlación</vt:lpstr>
      <vt:lpstr>Varianza y Covarianza</vt:lpstr>
      <vt:lpstr>Covarianza</vt:lpstr>
      <vt:lpstr>Correlación de Pearson</vt:lpstr>
      <vt:lpstr>Correlación de Pearson</vt:lpstr>
      <vt:lpstr>Correlación de Pearson</vt:lpstr>
      <vt:lpstr>Correlación de Pearson</vt:lpstr>
      <vt:lpstr>Correlación de Pearson con variable de control</vt:lpstr>
      <vt:lpstr>Correlaciones espurias</vt:lpstr>
      <vt:lpstr>Correlación de Pearson con variable de control</vt:lpstr>
      <vt:lpstr>Correlación de Pearson con variable de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III. Regresión lineal Simple</vt:lpstr>
      <vt:lpstr>Regresión Lineal Simple (RLS)</vt:lpstr>
      <vt:lpstr>Objetivos de investigación</vt:lpstr>
      <vt:lpstr>El modelo: la recta</vt:lpstr>
      <vt:lpstr>Presentación de PowerPoint</vt:lpstr>
      <vt:lpstr>El modelo: la recta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Estimación del modelo</vt:lpstr>
      <vt:lpstr>Estimación del modelo</vt:lpstr>
      <vt:lpstr>Estimación del modelo</vt:lpstr>
      <vt:lpstr>Estimación del modelo</vt:lpstr>
      <vt:lpstr>Mínimos cuadrados ordinarios (MCO)</vt:lpstr>
      <vt:lpstr>Supuestos del modelo</vt:lpstr>
      <vt:lpstr>IV. Regresión Lineal Múltiple</vt:lpstr>
      <vt:lpstr>Regresión Lineal Múltiple (RLM)</vt:lpstr>
      <vt:lpstr>Objetivos de investigación</vt:lpstr>
      <vt:lpstr>El modelo</vt:lpstr>
      <vt:lpstr>Presentación de PowerPoint</vt:lpstr>
      <vt:lpstr>Presentación de PowerPoint</vt:lpstr>
      <vt:lpstr>Estimación del modelo</vt:lpstr>
      <vt:lpstr>Presentación de PowerPoint</vt:lpstr>
      <vt:lpstr>Mínimos cuadrados ordinarios (MCO)</vt:lpstr>
      <vt:lpstr>Supuestos del modelo</vt:lpstr>
      <vt:lpstr>Ajuste del modelo: Coeficiente de determinación (R2)</vt:lpstr>
      <vt:lpstr>ANOVA y Estadístico F</vt:lpstr>
      <vt:lpstr>Interpretación de coeficientes</vt:lpstr>
      <vt:lpstr>Interpretación de coeficientes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ificc</dc:creator>
  <cp:lastModifiedBy>Catalina Cecilia Canals Cifuentes (catacanals)</cp:lastModifiedBy>
  <cp:revision>1017</cp:revision>
  <cp:lastPrinted>2016-04-03T19:20:01Z</cp:lastPrinted>
  <dcterms:created xsi:type="dcterms:W3CDTF">2012-11-29T18:38:36Z</dcterms:created>
  <dcterms:modified xsi:type="dcterms:W3CDTF">2016-08-01T13:34:56Z</dcterms:modified>
</cp:coreProperties>
</file>