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notesSlides/notesSlide43.xml" ContentType="application/vnd.openxmlformats-officedocument.presentationml.notesSlide+xml"/>
  <Override PartName="/ppt/charts/chart7.xml" ContentType="application/vnd.openxmlformats-officedocument.drawingml.chart+xml"/>
  <Override PartName="/ppt/notesSlides/notesSlide44.xml" ContentType="application/vnd.openxmlformats-officedocument.presentationml.notesSlide+xml"/>
  <Override PartName="/ppt/charts/chart8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509" r:id="rId4"/>
    <p:sldId id="735" r:id="rId5"/>
    <p:sldId id="999" r:id="rId6"/>
    <p:sldId id="1000" r:id="rId7"/>
    <p:sldId id="1001" r:id="rId8"/>
    <p:sldId id="1002" r:id="rId9"/>
    <p:sldId id="1003" r:id="rId10"/>
    <p:sldId id="1004" r:id="rId11"/>
    <p:sldId id="1005" r:id="rId12"/>
    <p:sldId id="1007" r:id="rId13"/>
    <p:sldId id="1008" r:id="rId14"/>
    <p:sldId id="1011" r:id="rId15"/>
    <p:sldId id="1009" r:id="rId16"/>
    <p:sldId id="1015" r:id="rId17"/>
    <p:sldId id="1010" r:id="rId18"/>
    <p:sldId id="1023" r:id="rId19"/>
    <p:sldId id="1012" r:id="rId20"/>
    <p:sldId id="1013" r:id="rId21"/>
    <p:sldId id="1018" r:id="rId22"/>
    <p:sldId id="1019" r:id="rId23"/>
    <p:sldId id="1014" r:id="rId24"/>
    <p:sldId id="1016" r:id="rId25"/>
    <p:sldId id="1017" r:id="rId26"/>
    <p:sldId id="1022" r:id="rId27"/>
    <p:sldId id="1021" r:id="rId28"/>
    <p:sldId id="684" r:id="rId29"/>
    <p:sldId id="1024" r:id="rId30"/>
    <p:sldId id="1025" r:id="rId31"/>
    <p:sldId id="1026" r:id="rId32"/>
    <p:sldId id="1027" r:id="rId33"/>
    <p:sldId id="1028" r:id="rId34"/>
    <p:sldId id="1029" r:id="rId35"/>
    <p:sldId id="1030" r:id="rId36"/>
    <p:sldId id="1033" r:id="rId37"/>
    <p:sldId id="1031" r:id="rId38"/>
    <p:sldId id="1035" r:id="rId39"/>
    <p:sldId id="1036" r:id="rId40"/>
    <p:sldId id="1032" r:id="rId41"/>
    <p:sldId id="1037" r:id="rId42"/>
    <p:sldId id="1038" r:id="rId43"/>
    <p:sldId id="1039" r:id="rId44"/>
    <p:sldId id="1040" r:id="rId45"/>
    <p:sldId id="1041" r:id="rId46"/>
    <p:sldId id="1042" r:id="rId47"/>
    <p:sldId id="1044" r:id="rId48"/>
    <p:sldId id="1066" r:id="rId49"/>
    <p:sldId id="1067" r:id="rId50"/>
    <p:sldId id="1069" r:id="rId51"/>
    <p:sldId id="1073" r:id="rId52"/>
    <p:sldId id="1074" r:id="rId53"/>
    <p:sldId id="1072" r:id="rId54"/>
    <p:sldId id="1075" r:id="rId55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  <p:cmAuthor id="1" name="Catalina Canals" initials="CC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9" autoAdjust="0"/>
    <p:restoredTop sz="94847" autoAdjust="0"/>
  </p:normalViewPr>
  <p:slideViewPr>
    <p:cSldViewPr>
      <p:cViewPr>
        <p:scale>
          <a:sx n="90" d="100"/>
          <a:sy n="90" d="100"/>
        </p:scale>
        <p:origin x="9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96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9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0"/>
            </a:pPr>
            <a:r>
              <a:rPr lang="en-US" sz="3000"/>
              <a:t>r=1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'Hoja1 (2)'!$B$1</c:f>
              <c:strCache>
                <c:ptCount val="1"/>
                <c:pt idx="0">
                  <c:v>sueldo</c:v>
                </c:pt>
              </c:strCache>
            </c:strRef>
          </c:tx>
          <c:marker>
            <c:symbol val="none"/>
          </c:marker>
          <c:cat>
            <c:numRef>
              <c:f>'Hoja1 (2)'!$A$2:$A$11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'Hoja1 (2)'!$B$2:$B$11</c:f>
              <c:numCache>
                <c:formatCode>General</c:formatCode>
                <c:ptCount val="10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400</c:v>
                </c:pt>
                <c:pt idx="6">
                  <c:v>450</c:v>
                </c:pt>
                <c:pt idx="7">
                  <c:v>500</c:v>
                </c:pt>
                <c:pt idx="8">
                  <c:v>550</c:v>
                </c:pt>
                <c:pt idx="9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53-445F-A037-3A45D4E13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126336"/>
        <c:axId val="275153280"/>
      </c:lineChart>
      <c:catAx>
        <c:axId val="27412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CL" sz="2000"/>
                  <a:t>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153280"/>
        <c:crosses val="autoZero"/>
        <c:auto val="1"/>
        <c:lblAlgn val="ctr"/>
        <c:lblOffset val="100"/>
        <c:noMultiLvlLbl val="0"/>
      </c:catAx>
      <c:valAx>
        <c:axId val="275153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s-CL" sz="2000"/>
                  <a:t>Sueldo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412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r=0,78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sueldo</c:v>
                </c:pt>
              </c:strCache>
            </c:strRef>
          </c:tx>
          <c:marker>
            <c:symbol val="none"/>
          </c:marker>
          <c:cat>
            <c:numRef>
              <c:f>Hoja1!$A$2:$A$11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150</c:v>
                </c:pt>
                <c:pt idx="1">
                  <c:v>250</c:v>
                </c:pt>
                <c:pt idx="2">
                  <c:v>350</c:v>
                </c:pt>
                <c:pt idx="3">
                  <c:v>400</c:v>
                </c:pt>
                <c:pt idx="4">
                  <c:v>600</c:v>
                </c:pt>
                <c:pt idx="5">
                  <c:v>600</c:v>
                </c:pt>
                <c:pt idx="6">
                  <c:v>580</c:v>
                </c:pt>
                <c:pt idx="7">
                  <c:v>570</c:v>
                </c:pt>
                <c:pt idx="8">
                  <c:v>530</c:v>
                </c:pt>
                <c:pt idx="9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78-4562-9063-1A27944FC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51776"/>
        <c:axId val="142653696"/>
      </c:lineChart>
      <c:catAx>
        <c:axId val="14265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CL" sz="2000" dirty="0"/>
                  <a:t>Experiencia laboral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2653696"/>
        <c:crosses val="autoZero"/>
        <c:auto val="1"/>
        <c:lblAlgn val="ctr"/>
        <c:lblOffset val="100"/>
        <c:noMultiLvlLbl val="0"/>
      </c:catAx>
      <c:valAx>
        <c:axId val="142653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s-CL" sz="2000"/>
                  <a:t>Sueldo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2651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r=0,02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'Hoja1 (3)'!$B$1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cat>
            <c:numRef>
              <c:f>'Hoja1 (3)'!$A$2:$A$18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'Hoja1 (3)'!$B$2:$B$18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  <c:pt idx="5">
                  <c:v>-5</c:v>
                </c:pt>
                <c:pt idx="6">
                  <c:v>-10</c:v>
                </c:pt>
                <c:pt idx="7">
                  <c:v>-5</c:v>
                </c:pt>
                <c:pt idx="8">
                  <c:v>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0</c:v>
                </c:pt>
                <c:pt idx="13">
                  <c:v>-5</c:v>
                </c:pt>
                <c:pt idx="14">
                  <c:v>-10</c:v>
                </c:pt>
                <c:pt idx="15">
                  <c:v>-5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2-4EC3-B70E-47519C457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65984"/>
        <c:axId val="142672256"/>
      </c:lineChart>
      <c:catAx>
        <c:axId val="142665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CL" sz="2000" dirty="0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2672256"/>
        <c:crosses val="autoZero"/>
        <c:auto val="1"/>
        <c:lblAlgn val="ctr"/>
        <c:lblOffset val="100"/>
        <c:noMultiLvlLbl val="0"/>
      </c:catAx>
      <c:valAx>
        <c:axId val="142672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s-CL" sz="2000" dirty="0"/>
                  <a:t>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2665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00-4572-9D63-ACFC9F699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708736"/>
        <c:axId val="142710656"/>
      </c:scatterChart>
      <c:valAx>
        <c:axId val="142708736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710656"/>
        <c:crosses val="autoZero"/>
        <c:crossBetween val="midCat"/>
        <c:majorUnit val="2"/>
        <c:minorUnit val="1"/>
      </c:valAx>
      <c:valAx>
        <c:axId val="142710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7087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35-44CA-AB33-51DE08447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736768"/>
        <c:axId val="142755328"/>
      </c:scatterChart>
      <c:valAx>
        <c:axId val="14273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755328"/>
        <c:crosses val="autoZero"/>
        <c:crossBetween val="midCat"/>
      </c:valAx>
      <c:valAx>
        <c:axId val="142755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7367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F8-4BEF-8BDB-D7CBCD994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795136"/>
        <c:axId val="142797056"/>
      </c:scatterChart>
      <c:valAx>
        <c:axId val="14279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797056"/>
        <c:crosses val="autoZero"/>
        <c:crossBetween val="midCat"/>
      </c:valAx>
      <c:valAx>
        <c:axId val="142797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795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FF-4B73-96EB-C6F74ED7F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26112"/>
        <c:axId val="142861056"/>
      </c:scatterChart>
      <c:valAx>
        <c:axId val="142826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861056"/>
        <c:crosses val="autoZero"/>
        <c:crossBetween val="midCat"/>
      </c:valAx>
      <c:valAx>
        <c:axId val="142861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2826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22-466F-805D-62AAFCA0D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041664"/>
        <c:axId val="143043584"/>
      </c:scatterChart>
      <c:valAx>
        <c:axId val="14304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3043584"/>
        <c:crosses val="autoZero"/>
        <c:crossBetween val="midCat"/>
      </c:valAx>
      <c:valAx>
        <c:axId val="143043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43041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01-08-2016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41</a:t>
            </a:fld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43</a:t>
            </a:fld>
            <a:endParaRPr lang="es-C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44</a:t>
            </a:fld>
            <a:endParaRPr lang="es-C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 algn="just">
              <a:buAutoNum type="arabicPeriod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46</a:t>
            </a:fld>
            <a:endParaRPr lang="es-C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47</a:t>
            </a:fld>
            <a:endParaRPr lang="es-C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48</a:t>
            </a:fld>
            <a:endParaRPr lang="es-C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49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50</a:t>
            </a:fld>
            <a:endParaRPr lang="es-C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3545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70554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53</a:t>
            </a:fld>
            <a:endParaRPr lang="es-C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17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lervigen.com/spurious-correlatio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twitter.com/clarroulet/status/73093186138450739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/>
              <a:t>Catalina Canals Cifuentes</a:t>
            </a:r>
          </a:p>
          <a:p>
            <a:pPr algn="r"/>
            <a:r>
              <a:rPr lang="es-CL" sz="2400" dirty="0"/>
              <a:t>30/05/2016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>
                <a:solidFill>
                  <a:srgbClr val="0000B8"/>
                </a:solidFill>
              </a:rPr>
              <a:t>Modulo 6. Pruebas de significación y relación entre variables cuantitativas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II. Covarianza y Correlación</a:t>
            </a:r>
          </a:p>
        </p:txBody>
      </p:sp>
    </p:spTree>
    <p:extLst>
      <p:ext uri="{BB962C8B-B14F-4D97-AF65-F5344CB8AC3E}">
        <p14:creationId xmlns:p14="http://schemas.microsoft.com/office/powerpoint/2010/main" val="185501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Varianza y Covarianza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Varianza: Medida de dispersión de una variable.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/>
              <a:t>Covarianza: Medida de dispersión conjunta de dos variables.</a:t>
            </a:r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755576" y="2587459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87459"/>
                <a:ext cx="2664296" cy="655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-324544" y="4549642"/>
                <a:ext cx="5040560" cy="67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4549642"/>
                <a:ext cx="5040560" cy="673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148064" y="2573821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573821"/>
                <a:ext cx="2664296" cy="6556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4281264" y="4513989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4" y="4513989"/>
                <a:ext cx="5040560" cy="6354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6156176" y="5683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Estimadores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63688" y="56836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Parámetro</a:t>
            </a:r>
          </a:p>
        </p:txBody>
      </p:sp>
    </p:spTree>
    <p:extLst>
      <p:ext uri="{BB962C8B-B14F-4D97-AF65-F5344CB8AC3E}">
        <p14:creationId xmlns:p14="http://schemas.microsoft.com/office/powerpoint/2010/main" val="268917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Covarianza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907704" y="1988840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88840"/>
                <a:ext cx="5040560" cy="635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7" y="2609893"/>
            <a:ext cx="8851007" cy="225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7236295" y="4679822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5" y="4679822"/>
                <a:ext cx="367986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388006" y="464755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06" y="4647556"/>
                <a:ext cx="36798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1403647" y="464755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4647556"/>
                <a:ext cx="367986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23981" y="355252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1" y="3552524"/>
                <a:ext cx="36798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3059831" y="355252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1" y="3552524"/>
                <a:ext cx="36798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5868143" y="352025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3" y="3520258"/>
                <a:ext cx="36798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7 Marcador de contenido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96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Problema: Depende de nivel medida de la variable, por tanto no es fácil de interpretar</a:t>
            </a:r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3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Medida de relación lineal entre dos variables cuantitativas.</a:t>
            </a:r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563888" y="3068960"/>
                <a:ext cx="2895921" cy="97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36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s-CL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600" b="0" i="1" dirty="0" smtClean="0">
                            <a:latin typeface="Cambria Math"/>
                          </a:rPr>
                          <m:t>𝐶𝑜𝑣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𝑋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,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𝑌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s-CL" sz="3600" b="0" i="1" dirty="0" smtClean="0">
                            <a:latin typeface="Cambria Math"/>
                          </a:rPr>
                          <m:t>𝑉𝑎𝑟</m:t>
                        </m:r>
                        <m:d>
                          <m:dPr>
                            <m:ctrlPr>
                              <a:rPr lang="es-CL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36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s-CL" sz="3600" b="0" i="1" dirty="0" smtClean="0">
                            <a:latin typeface="Cambria Math"/>
                          </a:rPr>
                          <m:t>𝑉𝑎𝑟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𝑌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068960"/>
                <a:ext cx="2895921" cy="974819"/>
              </a:xfrm>
              <a:prstGeom prst="rect">
                <a:avLst/>
              </a:prstGeom>
              <a:blipFill rotWithShape="1">
                <a:blip r:embed="rId3"/>
                <a:stretch>
                  <a:fillRect b="-43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755576" y="479715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s-ES" sz="2400" dirty="0"/>
              <a:t>r=1</a:t>
            </a:r>
            <a:r>
              <a:rPr lang="es-ES" sz="2400" dirty="0">
                <a:sym typeface="Wingdings" pitchFamily="2" charset="2"/>
              </a:rPr>
              <a:t> Correlación negativa perfecta</a:t>
            </a:r>
            <a:endParaRPr lang="es-ES" sz="2400" dirty="0"/>
          </a:p>
          <a:p>
            <a:pPr lvl="1">
              <a:buNone/>
            </a:pPr>
            <a:r>
              <a:rPr lang="es-ES" sz="2400" dirty="0"/>
              <a:t>r=0</a:t>
            </a:r>
            <a:r>
              <a:rPr lang="es-ES" sz="2400" dirty="0">
                <a:sym typeface="Wingdings" pitchFamily="2" charset="2"/>
              </a:rPr>
              <a:t>Nula correlación*</a:t>
            </a:r>
          </a:p>
          <a:p>
            <a:pPr lvl="1">
              <a:buNone/>
            </a:pPr>
            <a:r>
              <a:rPr lang="es-ES" sz="2400" dirty="0">
                <a:sym typeface="Wingdings" pitchFamily="2" charset="2"/>
              </a:rPr>
              <a:t>r=1Correlación positiva perfecta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3653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7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988840"/>
                <a:ext cx="7776864" cy="4536504"/>
              </a:xfrm>
            </p:spPr>
            <p:txBody>
              <a:bodyPr>
                <a:normAutofit/>
              </a:bodyPr>
              <a:lstStyle/>
              <a:p>
                <a:pPr lvl="1">
                  <a:buNone/>
                </a:pPr>
                <a:r>
                  <a:rPr lang="es-ES" sz="2000" dirty="0"/>
                  <a:t>r=-1			</a:t>
                </a:r>
                <a:r>
                  <a:rPr lang="es-ES" sz="2000" dirty="0">
                    <a:sym typeface="Wingdings" pitchFamily="2" charset="2"/>
                  </a:rPr>
                  <a:t>Correlación negativa perfecta</a:t>
                </a:r>
                <a:endParaRPr lang="es-ES" sz="2000" dirty="0"/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[−0,7;−1)</m:t>
                    </m:r>
                  </m:oMath>
                </a14:m>
                <a:r>
                  <a:rPr lang="es-ES" sz="2000" dirty="0"/>
                  <a:t>	Correlación negativa de alta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[−0,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;−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0.7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/>
                  <a:t>	Correlación negativa de mediana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[−0,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;−0.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/>
                  <a:t>	Correlación negativa de baja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0;−0.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/>
                  <a:t>		Correlación negativa de muy baja intensidad</a:t>
                </a:r>
              </a:p>
              <a:p>
                <a:pPr lvl="1">
                  <a:buNone/>
                </a:pPr>
                <a:r>
                  <a:rPr lang="es-ES" sz="2000" b="1" dirty="0"/>
                  <a:t>r=0			Nula correlación*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(0;0.1)</m:t>
                    </m:r>
                  </m:oMath>
                </a14:m>
                <a:r>
                  <a:rPr lang="es-ES" sz="2000" dirty="0"/>
                  <a:t>		Correlación positiva de muy baja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[0,1;0.3)</m:t>
                    </m:r>
                  </m:oMath>
                </a14:m>
                <a:r>
                  <a:rPr lang="es-ES" sz="2000" dirty="0"/>
                  <a:t>		Correlación positiva de baja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[0,3;0.7)</m:t>
                    </m:r>
                  </m:oMath>
                </a14:m>
                <a:r>
                  <a:rPr lang="es-ES" sz="2000" dirty="0"/>
                  <a:t>		Correlación positiva de mediana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[0,7;1)</m:t>
                    </m:r>
                  </m:oMath>
                </a14:m>
                <a:r>
                  <a:rPr lang="es-ES" sz="2000" dirty="0"/>
                  <a:t>		Correlación positiva de alta intensidad</a:t>
                </a:r>
              </a:p>
              <a:p>
                <a:pPr lvl="1">
                  <a:buNone/>
                </a:pPr>
                <a:r>
                  <a:rPr lang="es-ES" sz="2000" dirty="0"/>
                  <a:t>r=1			</a:t>
                </a:r>
                <a:r>
                  <a:rPr lang="es-ES" sz="2000" dirty="0">
                    <a:sym typeface="Wingdings" pitchFamily="2" charset="2"/>
                  </a:rPr>
                  <a:t>Correlación positiva perfecta</a:t>
                </a: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</p:txBody>
          </p:sp>
        </mc:Choice>
        <mc:Fallback xmlns="">
          <p:sp>
            <p:nvSpPr>
              <p:cNvPr id="20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988840"/>
                <a:ext cx="7776864" cy="4536504"/>
              </a:xfrm>
              <a:blipFill rotWithShape="1">
                <a:blip r:embed="rId3"/>
                <a:stretch>
                  <a:fillRect t="-67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encrypted-tbn3.gstatic.com/images?q=tbn:ANd9GcSrSotvK_amkChnys2n5yn8HmXk2VEqv8hvMYP9E7iKDy2Hex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16832"/>
            <a:ext cx="13189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1023 Grupo"/>
          <p:cNvGrpSpPr/>
          <p:nvPr/>
        </p:nvGrpSpPr>
        <p:grpSpPr>
          <a:xfrm>
            <a:off x="-173072" y="3933056"/>
            <a:ext cx="7272808" cy="2868126"/>
            <a:chOff x="-173072" y="3933056"/>
            <a:chExt cx="7272808" cy="2868126"/>
          </a:xfrm>
        </p:grpSpPr>
        <p:sp>
          <p:nvSpPr>
            <p:cNvPr id="4" name="3 CuadroTexto"/>
            <p:cNvSpPr txBox="1"/>
            <p:nvPr/>
          </p:nvSpPr>
          <p:spPr>
            <a:xfrm>
              <a:off x="-173072" y="6093296"/>
              <a:ext cx="7272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b="1" dirty="0">
                  <a:solidFill>
                    <a:schemeClr val="accent2"/>
                  </a:solidFill>
                </a:rPr>
                <a:t>Si trabajamos con muestras: </a:t>
              </a:r>
            </a:p>
            <a:p>
              <a:pPr algn="ctr"/>
              <a:r>
                <a:rPr lang="es-CL" sz="2000" b="1" dirty="0">
                  <a:solidFill>
                    <a:schemeClr val="accent2"/>
                  </a:solidFill>
                </a:rPr>
                <a:t>Test de hipótesis: H0</a:t>
              </a:r>
              <a:r>
                <a:rPr lang="es-CL" sz="2000" b="1" dirty="0">
                  <a:solidFill>
                    <a:schemeClr val="accent2"/>
                  </a:solidFill>
                  <a:sym typeface="Wingdings" pitchFamily="2" charset="2"/>
                </a:rPr>
                <a:t>r=0, H1r≠0</a:t>
              </a:r>
              <a:endParaRPr lang="es-CL" sz="2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24" name="23 Conector angular"/>
            <p:cNvCxnSpPr/>
            <p:nvPr/>
          </p:nvCxnSpPr>
          <p:spPr>
            <a:xfrm rot="16200000" flipH="1">
              <a:off x="1771143" y="4473115"/>
              <a:ext cx="2232248" cy="1152129"/>
            </a:xfrm>
            <a:prstGeom prst="bentConnector3">
              <a:avLst>
                <a:gd name="adj1" fmla="val 76"/>
              </a:avLst>
            </a:prstGeom>
            <a:ln w="5715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95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599699"/>
              </p:ext>
            </p:extLst>
          </p:nvPr>
        </p:nvGraphicFramePr>
        <p:xfrm>
          <a:off x="-108520" y="16973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96552"/>
              </p:ext>
            </p:extLst>
          </p:nvPr>
        </p:nvGraphicFramePr>
        <p:xfrm>
          <a:off x="4427984" y="1772816"/>
          <a:ext cx="4572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143153"/>
              </p:ext>
            </p:extLst>
          </p:nvPr>
        </p:nvGraphicFramePr>
        <p:xfrm>
          <a:off x="2286000" y="4365104"/>
          <a:ext cx="4572000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239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https://upload.wikimedia.org/wikipedia/commons/thumb/d/d4/Correlation_examples2.svg/506px-Correlation_examples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96083"/>
            <a:ext cx="80443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7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 con variable de control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89136" y="2060848"/>
            <a:ext cx="8064896" cy="4608512"/>
          </a:xfrm>
        </p:spPr>
        <p:txBody>
          <a:bodyPr numCol="1">
            <a:normAutofit fontScale="92500" lnSpcReduction="20000"/>
          </a:bodyPr>
          <a:lstStyle/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Analizar si correlación entre dos variables se explica por una tercera.</a:t>
            </a:r>
          </a:p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PROCEDIMIENTO: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Estimar correlación y test de hipótesis asociado para cada categoría de la tercera variable.</a:t>
            </a:r>
          </a:p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CONCLUSION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Correlación robusta: hay correlación en todas las categorías de la tercera variable.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Correlación espuria: no hay correlación en ninguna de las categorías de la tercera variable.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Correlación condicionada: hay asociación en alguna(s) de las categorías de la tercera variable.</a:t>
            </a:r>
          </a:p>
        </p:txBody>
      </p:sp>
    </p:spTree>
    <p:extLst>
      <p:ext uri="{BB962C8B-B14F-4D97-AF65-F5344CB8AC3E}">
        <p14:creationId xmlns:p14="http://schemas.microsoft.com/office/powerpoint/2010/main" val="148862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Correlaciones espurias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301208"/>
            <a:ext cx="8435280" cy="8249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>
                <a:hlinkClick r:id="rId3"/>
              </a:rPr>
              <a:t>http://www.tylervigen.com/spurious-correlations</a:t>
            </a:r>
            <a:endParaRPr lang="es-CL" dirty="0"/>
          </a:p>
          <a:p>
            <a:pPr marL="0" indent="0">
              <a:buNone/>
            </a:pPr>
            <a:r>
              <a:rPr lang="es-CL" dirty="0">
                <a:hlinkClick r:id="rId4"/>
              </a:rPr>
              <a:t>https://twitter.com/clarroulet/status/730931861384507392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65631" r="25591" b="7714"/>
          <a:stretch/>
        </p:blipFill>
        <p:spPr bwMode="auto">
          <a:xfrm>
            <a:off x="-11386" y="620688"/>
            <a:ext cx="91553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1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 con variable de control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89136" y="2060848"/>
            <a:ext cx="8064896" cy="4608512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Ejemplo: Datos CASEN 2013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50469"/>
              </p:ext>
            </p:extLst>
          </p:nvPr>
        </p:nvGraphicFramePr>
        <p:xfrm>
          <a:off x="1524000" y="3068960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Correlación ingresos escolaridad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Valor P Test de hipótesis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Toda la 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Mujeres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6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8555" y="1412775"/>
            <a:ext cx="8072190" cy="4788533"/>
          </a:xfrm>
        </p:spPr>
        <p:txBody>
          <a:bodyPr numCol="1">
            <a:noAutofit/>
          </a:bodyPr>
          <a:lstStyle/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Relación lineal y no lineal entre variables cuantitativas: Los gráficos X/Y.</a:t>
            </a:r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endParaRPr lang="es-CL" sz="2800" dirty="0"/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Covarianza y Correlación.</a:t>
            </a:r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endParaRPr lang="es-CL" sz="2800" dirty="0"/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Regresión lineal simple.</a:t>
            </a:r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endParaRPr lang="es-CL" sz="2800" dirty="0"/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Regresión lineal múltiple.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INTRODUCCIÓN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 con variable de control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89136" y="2060848"/>
            <a:ext cx="8064896" cy="4608512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Ejemplo: Datos CASEN 2013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20340"/>
              </p:ext>
            </p:extLst>
          </p:nvPr>
        </p:nvGraphicFramePr>
        <p:xfrm>
          <a:off x="1524000" y="306896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Correlación edad escolaridad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Valor P Test de hipótesis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Toda la 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-0.4431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-0.3985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Mujeres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-0.4801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1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0" t="10197" r="21002" b="47790"/>
          <a:stretch/>
        </p:blipFill>
        <p:spPr bwMode="auto">
          <a:xfrm>
            <a:off x="13369" y="332656"/>
            <a:ext cx="813303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98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t="21071" r="27402" b="65293"/>
          <a:stretch/>
        </p:blipFill>
        <p:spPr bwMode="auto">
          <a:xfrm>
            <a:off x="755575" y="1700808"/>
            <a:ext cx="792619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5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t="13583" r="32443" b="49946"/>
          <a:stretch/>
        </p:blipFill>
        <p:spPr bwMode="auto">
          <a:xfrm>
            <a:off x="-10344" y="414512"/>
            <a:ext cx="6030144" cy="641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8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t="29222" r="29179" b="49019"/>
          <a:stretch/>
        </p:blipFill>
        <p:spPr bwMode="auto">
          <a:xfrm>
            <a:off x="155575" y="476672"/>
            <a:ext cx="7226300" cy="383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5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13050" r="28228" b="50956"/>
          <a:stretch/>
        </p:blipFill>
        <p:spPr bwMode="auto">
          <a:xfrm>
            <a:off x="0" y="332656"/>
            <a:ext cx="772571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36096" y="34260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Congregación «Guadalupana»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92080" y="34650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Congregación «Jesuitas»</a:t>
            </a:r>
          </a:p>
        </p:txBody>
      </p:sp>
    </p:spTree>
    <p:extLst>
      <p:ext uri="{BB962C8B-B14F-4D97-AF65-F5344CB8AC3E}">
        <p14:creationId xmlns:p14="http://schemas.microsoft.com/office/powerpoint/2010/main" val="299248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056784" cy="484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99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9569" r="50075" b="56166"/>
          <a:stretch/>
        </p:blipFill>
        <p:spPr bwMode="auto">
          <a:xfrm>
            <a:off x="1331640" y="804714"/>
            <a:ext cx="625056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34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347663" lvl="1" indent="-342900" algn="just">
              <a:buAutoNum type="arabicPeriod"/>
            </a:pPr>
            <a:r>
              <a:rPr lang="es-CL" sz="1800" dirty="0"/>
              <a:t>Un grupo de investigadores estudia la relación entre un índice de satisfacción laboral (ISL) y las horas trabajadas en una muestra probabilística de trabajadores de Chile. Para ello realizan un gráfico, estiman la correlación de Pearson, y ponen a prueba la hipótesis nula de que la correlación es cero, obteniendo los siguientes resultados. Los investigadores concluyen que no existe relación entre ambas variables. Comente.</a:t>
            </a:r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Font typeface="Arial" pitchFamily="34" charset="0"/>
              <a:buAutoNum type="arabicPeriod"/>
            </a:pPr>
            <a:r>
              <a:rPr lang="es-CL" sz="1800" dirty="0"/>
              <a:t>A continuación se indica la correlación entre varios pares de variables (y entre paréntesis se indica el Valor P del test que prueba H</a:t>
            </a:r>
            <a:r>
              <a:rPr lang="es-CL" sz="1800" baseline="-25000" dirty="0"/>
              <a:t>0</a:t>
            </a:r>
            <a:r>
              <a:rPr lang="es-CL" sz="1800" dirty="0"/>
              <a:t>: r=0), para cada caso interprete los resultados estadística y sociológicamente.</a:t>
            </a:r>
          </a:p>
          <a:p>
            <a:pPr marL="862013" lvl="2" indent="-457200" algn="just">
              <a:buFont typeface="+mj-lt"/>
              <a:buAutoNum type="alphaLcPeriod"/>
            </a:pPr>
            <a:r>
              <a:rPr lang="es-CL" sz="2000" dirty="0"/>
              <a:t>Horas Trabajadas e ingresos: r=0,2 (Valor P=0,03)</a:t>
            </a:r>
          </a:p>
          <a:p>
            <a:pPr marL="862013" lvl="2" indent="-457200" algn="just">
              <a:buFont typeface="+mj-lt"/>
              <a:buAutoNum type="alphaLcPeriod"/>
            </a:pPr>
            <a:r>
              <a:rPr lang="es-CL" sz="2000" dirty="0"/>
              <a:t>Distancia estudiante-escuela e ingresos: r=0,5 (Valor P=0,01)</a:t>
            </a:r>
          </a:p>
          <a:p>
            <a:pPr marL="862013" lvl="2" indent="-457200" algn="just">
              <a:buFont typeface="+mj-lt"/>
              <a:buAutoNum type="alphaLcPeriod"/>
            </a:pPr>
            <a:r>
              <a:rPr lang="es-CL" sz="2000" dirty="0"/>
              <a:t>Escolaridad de la madre- Puntaje PSU: r=0,35 (Valor P=0,02). Escolaridad de la madre- Puntaje PSU en hombres: r=0,33 (Valor P=0,01). Escolaridad de la madre- Puntaje PSU en mujeres: r=0,36 (Valor P=0,03).</a:t>
            </a:r>
          </a:p>
          <a:p>
            <a:pPr marL="862013" lvl="2" indent="-457200" algn="just">
              <a:buFont typeface="+mj-lt"/>
              <a:buAutoNum type="alphaLcPeriod"/>
            </a:pPr>
            <a:endParaRPr lang="es-CL" sz="2000" dirty="0"/>
          </a:p>
          <a:p>
            <a:pPr marL="862013" lvl="2" indent="-457200" algn="just">
              <a:buFont typeface="+mj-lt"/>
              <a:buAutoNum type="alphaLcPeriod"/>
            </a:pPr>
            <a:endParaRPr lang="es-CL" sz="2000" dirty="0"/>
          </a:p>
          <a:p>
            <a:pPr marL="747713" lvl="2" indent="-342900" algn="just">
              <a:buAutoNum type="alphaLcPeriod"/>
            </a:pPr>
            <a:endParaRPr lang="es-CL" sz="2000" dirty="0"/>
          </a:p>
          <a:p>
            <a:pPr marL="347663" lvl="1" indent="-342900" algn="just">
              <a:buAutoNum type="arabicPeriod"/>
            </a:pPr>
            <a:endParaRPr lang="es-CL" sz="1800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PREGUNTAS</a:t>
            </a:r>
          </a:p>
        </p:txBody>
      </p:sp>
      <p:pic>
        <p:nvPicPr>
          <p:cNvPr id="5" name="Picture 2" descr="https://upload.wikimedia.org/wikipedia/commons/thumb/d/d4/Correlation_examples2.svg/506px-Correlation_examples2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7" t="74033" r="42494" b="3403"/>
          <a:stretch/>
        </p:blipFill>
        <p:spPr bwMode="auto">
          <a:xfrm rot="10800000">
            <a:off x="755576" y="2204864"/>
            <a:ext cx="1584176" cy="11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611560" y="198884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11560" y="350100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55576" y="36024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Horas Trabajadas</a:t>
            </a: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60467" y="2467925"/>
            <a:ext cx="46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ISL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67835"/>
              </p:ext>
            </p:extLst>
          </p:nvPr>
        </p:nvGraphicFramePr>
        <p:xfrm>
          <a:off x="2843808" y="2208825"/>
          <a:ext cx="59766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Correlación de Pearson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Valor P de Test que prueba H</a:t>
                      </a:r>
                      <a:r>
                        <a:rPr lang="es-CL" baseline="-25000" dirty="0"/>
                        <a:t>0</a:t>
                      </a:r>
                      <a:r>
                        <a:rPr lang="es-CL" dirty="0"/>
                        <a:t>: r=0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73211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I. Relación lineal y no lineal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Regresión Lineal Simple (RLS)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608512"/>
          </a:xfrm>
        </p:spPr>
        <p:txBody>
          <a:bodyPr numCol="1">
            <a:normAutofit fontScale="92500" lnSpcReduction="10000"/>
          </a:bodyPr>
          <a:lstStyle/>
          <a:p>
            <a:pPr algn="ctr">
              <a:buNone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utilizada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predictores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en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cuantitativa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predicha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respuesta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Permite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probar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la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hipótesis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que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efecto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la variable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independiente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en la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dependiente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distinta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0.)</a:t>
            </a:r>
          </a:p>
          <a:p>
            <a:pPr algn="ctr">
              <a:buNone/>
            </a:pP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utilizada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predecir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partir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otra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7250" lvl="1" indent="-457200" algn="just"/>
            <a:endParaRPr lang="es-CL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87506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de investigación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608512"/>
          </a:xfrm>
        </p:spPr>
        <p:txBody>
          <a:bodyPr numCol="1">
            <a:norm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Determinar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en B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/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Predecir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a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partir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A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7250" lvl="1" indent="-457200" algn="just"/>
            <a:endParaRPr lang="es-CL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474677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20 Marcador de contenido"/>
          <p:cNvSpPr txBox="1">
            <a:spLocks/>
          </p:cNvSpPr>
          <p:nvPr/>
        </p:nvSpPr>
        <p:spPr>
          <a:xfrm>
            <a:off x="457200" y="1676400"/>
            <a:ext cx="8229600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ES" dirty="0"/>
              <a:t>X</a:t>
            </a:r>
            <a:r>
              <a:rPr lang="es-ES" dirty="0">
                <a:sym typeface="Wingdings" pitchFamily="2" charset="2"/>
              </a:rPr>
              <a:t>Y</a:t>
            </a:r>
            <a:endParaRPr lang="es-ES" dirty="0"/>
          </a:p>
        </p:txBody>
      </p:sp>
      <p:grpSp>
        <p:nvGrpSpPr>
          <p:cNvPr id="10" name="9 Grupo"/>
          <p:cNvGrpSpPr/>
          <p:nvPr/>
        </p:nvGrpSpPr>
        <p:grpSpPr>
          <a:xfrm>
            <a:off x="0" y="2348880"/>
            <a:ext cx="9144000" cy="4509120"/>
            <a:chOff x="0" y="1870284"/>
            <a:chExt cx="9144000" cy="4987716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2205916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2" descr="http://www.agro.uba.ar/users/batista/EG/fe-3.gif"/>
            <p:cNvPicPr>
              <a:picLocks noChangeAspect="1" noChangeArrowheads="1"/>
            </p:cNvPicPr>
            <p:nvPr/>
          </p:nvPicPr>
          <p:blipFill>
            <a:blip r:embed="rId3" cstate="print"/>
            <a:srcRect l="15210" b="32435"/>
            <a:stretch>
              <a:fillRect/>
            </a:stretch>
          </p:blipFill>
          <p:spPr bwMode="auto">
            <a:xfrm>
              <a:off x="1691680" y="1870284"/>
              <a:ext cx="6360061" cy="4320480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 rot="16200000">
              <a:off x="189094" y="3300862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/>
                <a:t>Y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563888" y="6334780"/>
              <a:ext cx="21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6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63688" y="141277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Y = </a:t>
            </a:r>
            <a:r>
              <a:rPr lang="es-ES" sz="2800" b="1" dirty="0">
                <a:latin typeface="Symbol" pitchFamily="18" charset="2"/>
              </a:rPr>
              <a:t>a</a:t>
            </a:r>
            <a:r>
              <a:rPr lang="es-ES" sz="2800" b="1" dirty="0"/>
              <a:t> + X </a:t>
            </a:r>
            <a:r>
              <a:rPr lang="es-ES" sz="2800" b="1" dirty="0">
                <a:latin typeface="Symbol" pitchFamily="18" charset="2"/>
              </a:rPr>
              <a:t>b</a:t>
            </a:r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843808" y="198884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Intercepto        pendiente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779912" y="184482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004048" y="184482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339752" y="2636912"/>
            <a:ext cx="0" cy="367240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2339752" y="6309320"/>
            <a:ext cx="4248472" cy="838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827584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 y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084168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 x</a:t>
            </a:r>
          </a:p>
        </p:txBody>
      </p:sp>
      <p:cxnSp>
        <p:nvCxnSpPr>
          <p:cNvPr id="35" name="34 Conector recto"/>
          <p:cNvCxnSpPr/>
          <p:nvPr/>
        </p:nvCxnSpPr>
        <p:spPr>
          <a:xfrm flipV="1">
            <a:off x="1835696" y="3140968"/>
            <a:ext cx="4824536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79712" y="47251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</a:t>
            </a:r>
          </a:p>
        </p:txBody>
      </p:sp>
      <p:cxnSp>
        <p:nvCxnSpPr>
          <p:cNvPr id="40" name="39 Conector recto"/>
          <p:cNvCxnSpPr/>
          <p:nvPr/>
        </p:nvCxnSpPr>
        <p:spPr>
          <a:xfrm flipH="1">
            <a:off x="2339752" y="3789040"/>
            <a:ext cx="28803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5220072" y="3789040"/>
            <a:ext cx="0" cy="25202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835696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y</a:t>
            </a:r>
            <a:r>
              <a:rPr lang="es-ES" sz="1050" dirty="0"/>
              <a:t>2</a:t>
            </a:r>
            <a:endParaRPr lang="es-ES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93204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x</a:t>
            </a:r>
            <a:r>
              <a:rPr lang="es-ES" sz="1050" dirty="0"/>
              <a:t>2</a:t>
            </a:r>
            <a:endParaRPr lang="es-ES" dirty="0"/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2339752" y="4653136"/>
            <a:ext cx="8640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V="1">
            <a:off x="3203848" y="4653136"/>
            <a:ext cx="0" cy="165618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1907704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y</a:t>
            </a:r>
            <a:r>
              <a:rPr lang="es-ES" sz="1050" dirty="0"/>
              <a:t>1</a:t>
            </a:r>
            <a:endParaRPr lang="es-ES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059832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x</a:t>
            </a:r>
            <a:r>
              <a:rPr lang="es-ES" sz="1050" dirty="0"/>
              <a:t>1</a:t>
            </a:r>
            <a:endParaRPr lang="es-E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l="21827" t="21117" r="67012" b="69474"/>
          <a:stretch>
            <a:fillRect/>
          </a:stretch>
        </p:blipFill>
        <p:spPr bwMode="auto">
          <a:xfrm>
            <a:off x="6444208" y="3573016"/>
            <a:ext cx="1800200" cy="121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6084168" y="3933056"/>
            <a:ext cx="79158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Symbol" pitchFamily="18" charset="2"/>
              </a:rPr>
              <a:t>b</a:t>
            </a:r>
          </a:p>
          <a:p>
            <a:pPr algn="ctr"/>
            <a:endParaRPr lang="es-ES" sz="2800" b="1" dirty="0">
              <a:solidFill>
                <a:srgbClr val="C00000"/>
              </a:solidFill>
            </a:endParaRPr>
          </a:p>
          <a:p>
            <a:pPr algn="ctr"/>
            <a:endParaRPr lang="es-ES" sz="2800" b="1" dirty="0">
              <a:solidFill>
                <a:srgbClr val="C00000"/>
              </a:solidFill>
            </a:endParaRPr>
          </a:p>
          <a:p>
            <a:pPr algn="ctr"/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521643" y="430188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7659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8" grpId="0"/>
      <p:bldP spid="43" grpId="0"/>
      <p:bldP spid="44" grpId="0"/>
      <p:bldP spid="49" grpId="0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700808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347864" y="2888940"/>
            <a:ext cx="4392488" cy="20162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4867509" y="406834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3563888" y="460728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043608" y="609329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Al aumentar en 1 los años de escolaridad, aumenta en </a:t>
            </a:r>
            <a:r>
              <a:rPr lang="es-ES" sz="2000" b="1" dirty="0">
                <a:latin typeface="Symbol" pitchFamily="18" charset="2"/>
              </a:rPr>
              <a:t>b</a:t>
            </a:r>
            <a:r>
              <a:rPr lang="es-ES" sz="2000" dirty="0"/>
              <a:t> el ingreso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051720" y="980728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Y = </a:t>
            </a:r>
            <a:r>
              <a:rPr lang="es-ES" sz="2800" b="1" dirty="0">
                <a:latin typeface="Symbol" pitchFamily="18" charset="2"/>
              </a:rPr>
              <a:t>a</a:t>
            </a:r>
            <a:r>
              <a:rPr lang="es-ES" sz="2800" b="1" dirty="0"/>
              <a:t> + X </a:t>
            </a:r>
            <a:r>
              <a:rPr lang="es-ES" sz="2800" b="1" dirty="0">
                <a:latin typeface="Symbol" pitchFamily="18" charset="2"/>
              </a:rPr>
              <a:t>b</a:t>
            </a:r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131840" y="155679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Intercepto        pendiente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4067944" y="141277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292080" y="141277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673224" y="53752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37858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4000" dirty="0"/>
          </a:p>
          <a:p>
            <a:pPr algn="ctr">
              <a:buNone/>
            </a:pPr>
            <a:r>
              <a:rPr lang="es-ES" sz="4800" dirty="0"/>
              <a:t>Y   =</a:t>
            </a:r>
            <a:r>
              <a:rPr lang="es-ES" sz="4800" dirty="0">
                <a:latin typeface="Symbol" pitchFamily="18" charset="2"/>
              </a:rPr>
              <a:t>a</a:t>
            </a:r>
            <a:r>
              <a:rPr lang="es-ES" sz="4800" dirty="0"/>
              <a:t>+  X  </a:t>
            </a:r>
            <a:r>
              <a:rPr lang="es-ES" sz="4800" dirty="0">
                <a:latin typeface="Symbol" pitchFamily="18" charset="2"/>
              </a:rPr>
              <a:t>b </a:t>
            </a:r>
            <a:r>
              <a:rPr lang="es-ES" sz="4800" dirty="0"/>
              <a:t>+</a:t>
            </a:r>
            <a:r>
              <a:rPr lang="es-ES" sz="4800" dirty="0">
                <a:latin typeface="Symbol" pitchFamily="18" charset="2"/>
              </a:rPr>
              <a:t>e</a:t>
            </a:r>
          </a:p>
        </p:txBody>
      </p:sp>
      <p:sp>
        <p:nvSpPr>
          <p:cNvPr id="9" name="8 Elipse"/>
          <p:cNvSpPr/>
          <p:nvPr/>
        </p:nvSpPr>
        <p:spPr>
          <a:xfrm>
            <a:off x="2627784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1475656" y="2744924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584" y="386104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</p:txBody>
      </p:sp>
      <p:sp>
        <p:nvSpPr>
          <p:cNvPr id="13" name="12 Elipse"/>
          <p:cNvSpPr/>
          <p:nvPr/>
        </p:nvSpPr>
        <p:spPr>
          <a:xfrm>
            <a:off x="4572000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788024" y="3212976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347864" y="422108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Independiente</a:t>
            </a:r>
          </a:p>
        </p:txBody>
      </p:sp>
      <p:sp>
        <p:nvSpPr>
          <p:cNvPr id="18" name="17 Elipse"/>
          <p:cNvSpPr/>
          <p:nvPr/>
        </p:nvSpPr>
        <p:spPr>
          <a:xfrm>
            <a:off x="5148064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5508104" y="2132856"/>
            <a:ext cx="64807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084168" y="126876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Coeficiente del Modelo: Indica el efecto de X en Y</a:t>
            </a:r>
          </a:p>
        </p:txBody>
      </p:sp>
      <p:sp>
        <p:nvSpPr>
          <p:cNvPr id="22" name="21 Elipse"/>
          <p:cNvSpPr/>
          <p:nvPr/>
        </p:nvSpPr>
        <p:spPr>
          <a:xfrm>
            <a:off x="5940152" y="2492896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6156176" y="3140968"/>
            <a:ext cx="504056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084168" y="414908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Error: Variables no observadas que influyen en Y</a:t>
            </a:r>
          </a:p>
        </p:txBody>
      </p:sp>
      <p:sp>
        <p:nvSpPr>
          <p:cNvPr id="26" name="25 Elipse"/>
          <p:cNvSpPr/>
          <p:nvPr/>
        </p:nvSpPr>
        <p:spPr>
          <a:xfrm>
            <a:off x="3635896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2195736" y="1628800"/>
            <a:ext cx="165618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0" y="980729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Constante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32274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6" grpId="0"/>
      <p:bldP spid="18" grpId="0" animBg="1"/>
      <p:bldP spid="20" grpId="0"/>
      <p:bldP spid="22" grpId="0" animBg="1"/>
      <p:bldP spid="24" grpId="0"/>
      <p:bldP spid="26" grpId="0" animBg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4000" dirty="0"/>
          </a:p>
          <a:p>
            <a:pPr algn="ctr">
              <a:buNone/>
            </a:pPr>
            <a:r>
              <a:rPr lang="es-ES" sz="4800" dirty="0"/>
              <a:t>Y   =</a:t>
            </a:r>
            <a:r>
              <a:rPr lang="es-ES" sz="4800" dirty="0">
                <a:latin typeface="Symbol" pitchFamily="18" charset="2"/>
              </a:rPr>
              <a:t>a</a:t>
            </a:r>
            <a:r>
              <a:rPr lang="es-ES" sz="4800" dirty="0"/>
              <a:t>+  X  </a:t>
            </a:r>
            <a:r>
              <a:rPr lang="es-ES" sz="4800" dirty="0">
                <a:latin typeface="Symbol" pitchFamily="18" charset="2"/>
              </a:rPr>
              <a:t>b </a:t>
            </a:r>
            <a:r>
              <a:rPr lang="es-ES" sz="4800" dirty="0"/>
              <a:t>+</a:t>
            </a:r>
            <a:r>
              <a:rPr lang="es-ES" sz="4800" dirty="0">
                <a:latin typeface="Symbol" pitchFamily="18" charset="2"/>
              </a:rPr>
              <a:t>e</a:t>
            </a:r>
          </a:p>
        </p:txBody>
      </p:sp>
      <p:sp>
        <p:nvSpPr>
          <p:cNvPr id="9" name="8 Elipse"/>
          <p:cNvSpPr/>
          <p:nvPr/>
        </p:nvSpPr>
        <p:spPr>
          <a:xfrm>
            <a:off x="2627784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1475656" y="2744924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584" y="386104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CUANTITATIVA</a:t>
            </a:r>
          </a:p>
        </p:txBody>
      </p:sp>
      <p:sp>
        <p:nvSpPr>
          <p:cNvPr id="13" name="12 Elipse"/>
          <p:cNvSpPr/>
          <p:nvPr/>
        </p:nvSpPr>
        <p:spPr>
          <a:xfrm>
            <a:off x="4572000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788024" y="3212976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347864" y="422108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Independiente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CUANTITATIVA O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DUMMY</a:t>
            </a:r>
          </a:p>
        </p:txBody>
      </p:sp>
      <p:sp>
        <p:nvSpPr>
          <p:cNvPr id="18" name="17 Elipse"/>
          <p:cNvSpPr/>
          <p:nvPr/>
        </p:nvSpPr>
        <p:spPr>
          <a:xfrm>
            <a:off x="5148064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5508104" y="2132856"/>
            <a:ext cx="64807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084168" y="126876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Coeficiente del Modelo: Indica el efecto de X en Y</a:t>
            </a:r>
          </a:p>
        </p:txBody>
      </p:sp>
      <p:sp>
        <p:nvSpPr>
          <p:cNvPr id="22" name="21 Elipse"/>
          <p:cNvSpPr/>
          <p:nvPr/>
        </p:nvSpPr>
        <p:spPr>
          <a:xfrm>
            <a:off x="5940152" y="2492896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6156176" y="3140968"/>
            <a:ext cx="504056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084168" y="414908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Error: Variables no observadas que influyen en Y</a:t>
            </a:r>
          </a:p>
        </p:txBody>
      </p:sp>
      <p:sp>
        <p:nvSpPr>
          <p:cNvPr id="26" name="25 Elipse"/>
          <p:cNvSpPr/>
          <p:nvPr/>
        </p:nvSpPr>
        <p:spPr>
          <a:xfrm>
            <a:off x="3635896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2195736" y="1628800"/>
            <a:ext cx="165618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0" y="980729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Constante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11735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6" grpId="0"/>
      <p:bldP spid="18" grpId="0" animBg="1"/>
      <p:bldP spid="20" grpId="0"/>
      <p:bldP spid="22" grpId="0" animBg="1"/>
      <p:bldP spid="24" grpId="0"/>
      <p:bldP spid="26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endParaRPr lang="es-ES" sz="4000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800" b="0" i="1" dirty="0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s-ES" sz="4800" dirty="0"/>
                  <a:t>  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800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  <m:r>
                      <a:rPr lang="es-CL" sz="4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ES" sz="4800" dirty="0"/>
                  <a:t>+ 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8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s-ES" sz="4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8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Elipse"/>
          <p:cNvSpPr/>
          <p:nvPr/>
        </p:nvSpPr>
        <p:spPr>
          <a:xfrm>
            <a:off x="2987824" y="2312876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1835696" y="2708920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584" y="386104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  <a:p>
            <a:r>
              <a:rPr lang="es-ES" sz="2800" dirty="0">
                <a:solidFill>
                  <a:srgbClr val="C00000"/>
                </a:solidFill>
              </a:rPr>
              <a:t>Predicha</a:t>
            </a:r>
          </a:p>
        </p:txBody>
      </p:sp>
      <p:sp>
        <p:nvSpPr>
          <p:cNvPr id="13" name="12 Elipse"/>
          <p:cNvSpPr/>
          <p:nvPr/>
        </p:nvSpPr>
        <p:spPr>
          <a:xfrm>
            <a:off x="5148064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449999" y="3184891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355976" y="422108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Independiente</a:t>
            </a:r>
          </a:p>
        </p:txBody>
      </p:sp>
      <p:sp>
        <p:nvSpPr>
          <p:cNvPr id="18" name="17 Elipse"/>
          <p:cNvSpPr/>
          <p:nvPr/>
        </p:nvSpPr>
        <p:spPr>
          <a:xfrm>
            <a:off x="5636865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>
            <a:stCxn id="18" idx="0"/>
          </p:cNvCxnSpPr>
          <p:nvPr/>
        </p:nvCxnSpPr>
        <p:spPr>
          <a:xfrm flipV="1">
            <a:off x="5960901" y="2132856"/>
            <a:ext cx="195275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444208" y="1268760"/>
            <a:ext cx="2699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Estimador del Coeficiente del Modelo: Indica el efecto de X en Y</a:t>
            </a:r>
          </a:p>
        </p:txBody>
      </p:sp>
      <p:sp>
        <p:nvSpPr>
          <p:cNvPr id="26" name="25 Elipse"/>
          <p:cNvSpPr/>
          <p:nvPr/>
        </p:nvSpPr>
        <p:spPr>
          <a:xfrm>
            <a:off x="4186300" y="2392803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2195736" y="1628800"/>
            <a:ext cx="216024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0" y="980729"/>
            <a:ext cx="1979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Estimador de la Constante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</p:spTree>
    <p:extLst>
      <p:ext uri="{BB962C8B-B14F-4D97-AF65-F5344CB8AC3E}">
        <p14:creationId xmlns:p14="http://schemas.microsoft.com/office/powerpoint/2010/main" val="16368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6" grpId="0"/>
      <p:bldP spid="18" grpId="0" animBg="1"/>
      <p:bldP spid="20" grpId="0"/>
      <p:bldP spid="26" grpId="0" animBg="1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0900" name="Picture 4" descr="http://www.concejoeducativo.org/IMG/gif/imagen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392402" cy="504056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</p:spTree>
    <p:extLst>
      <p:ext uri="{BB962C8B-B14F-4D97-AF65-F5344CB8AC3E}">
        <p14:creationId xmlns:p14="http://schemas.microsoft.com/office/powerpoint/2010/main" val="561280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0900" name="Picture 4" descr="http://www.concejoeducativo.org/IMG/gif/imagen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392402" cy="5040560"/>
          </a:xfrm>
          <a:prstGeom prst="rect">
            <a:avLst/>
          </a:prstGeom>
          <a:noFill/>
        </p:spPr>
      </p:pic>
      <p:cxnSp>
        <p:nvCxnSpPr>
          <p:cNvPr id="12" name="11 Conector recto"/>
          <p:cNvCxnSpPr/>
          <p:nvPr/>
        </p:nvCxnSpPr>
        <p:spPr>
          <a:xfrm>
            <a:off x="1907704" y="3645024"/>
            <a:ext cx="0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508104" y="2204864"/>
            <a:ext cx="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modelo:</a:t>
            </a:r>
          </a:p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Residuo</a:t>
            </a:r>
          </a:p>
        </p:txBody>
      </p:sp>
    </p:spTree>
    <p:extLst>
      <p:ext uri="{BB962C8B-B14F-4D97-AF65-F5344CB8AC3E}">
        <p14:creationId xmlns:p14="http://schemas.microsoft.com/office/powerpoint/2010/main" val="28325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Grafico X/Y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Gráfico de dispersión conjunta de dos variables  (X e Y). </a:t>
            </a:r>
            <a:endParaRPr lang="es-ES" i="1" dirty="0"/>
          </a:p>
          <a:p>
            <a:pPr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1026" name="Picture 2" descr="http://quiz.uprm.edu/tutorial_es/graph/images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90" y="2564904"/>
            <a:ext cx="3774240" cy="36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3848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X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683568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Y</a:t>
            </a:r>
          </a:p>
        </p:txBody>
      </p:sp>
    </p:spTree>
    <p:extLst>
      <p:ext uri="{BB962C8B-B14F-4D97-AF65-F5344CB8AC3E}">
        <p14:creationId xmlns:p14="http://schemas.microsoft.com/office/powerpoint/2010/main" val="417128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-61664" y="301867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7309"/>
                <a:ext cx="8229600" cy="3268854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0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s-CL" sz="4000" b="0" i="1" dirty="0" smtClean="0">
                        <a:latin typeface="Cambria Math"/>
                      </a:rPr>
                      <m:t>=</m:t>
                    </m:r>
                    <m:r>
                      <a:rPr lang="es-CL" sz="4000" b="0" i="1" dirty="0" smtClean="0">
                        <a:latin typeface="Cambria Math"/>
                      </a:rPr>
                      <m:t>𝑌</m:t>
                    </m:r>
                    <m:r>
                      <a:rPr lang="es-CL" sz="40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s-E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000" i="1" dirty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s-ES" sz="4000" dirty="0"/>
                  <a:t> </a:t>
                </a:r>
              </a:p>
              <a:p>
                <a:pPr algn="ctr">
                  <a:buNone/>
                </a:pPr>
                <a:endParaRPr lang="es-ES" sz="4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8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7309"/>
                <a:ext cx="8229600" cy="326885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Elipse"/>
          <p:cNvSpPr/>
          <p:nvPr/>
        </p:nvSpPr>
        <p:spPr>
          <a:xfrm>
            <a:off x="3271789" y="2857309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2119661" y="3253353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1864" y="43148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Residuo</a:t>
            </a:r>
          </a:p>
        </p:txBody>
      </p:sp>
      <p:sp>
        <p:nvSpPr>
          <p:cNvPr id="13" name="12 Elipse"/>
          <p:cNvSpPr/>
          <p:nvPr/>
        </p:nvSpPr>
        <p:spPr>
          <a:xfrm>
            <a:off x="5158408" y="291590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773662" y="3288076"/>
            <a:ext cx="39285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382544" y="2611032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 predicha</a:t>
            </a:r>
          </a:p>
        </p:txBody>
      </p:sp>
      <p:sp>
        <p:nvSpPr>
          <p:cNvPr id="26" name="25 Elipse"/>
          <p:cNvSpPr/>
          <p:nvPr/>
        </p:nvSpPr>
        <p:spPr>
          <a:xfrm>
            <a:off x="4186300" y="2857309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>
            <a:stCxn id="26" idx="1"/>
          </p:cNvCxnSpPr>
          <p:nvPr/>
        </p:nvCxnSpPr>
        <p:spPr>
          <a:xfrm flipH="1" flipV="1">
            <a:off x="3919861" y="2276872"/>
            <a:ext cx="361347" cy="6964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415157" y="1226037"/>
            <a:ext cx="2180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modelo:</a:t>
            </a:r>
          </a:p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Residuo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12521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20" grpId="0"/>
      <p:bldP spid="26" grpId="0" animBg="1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261635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131840" y="4077072"/>
            <a:ext cx="4896544" cy="36004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524328" y="2276872"/>
            <a:ext cx="0" cy="18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724128" y="3645024"/>
            <a:ext cx="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788024" y="4149080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21988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131840" y="3501008"/>
            <a:ext cx="4752528" cy="93610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524328" y="2276872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724128" y="364502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355976" y="414908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13045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275856" y="2564904"/>
            <a:ext cx="4392488" cy="20162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524328" y="227687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724128" y="342900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788024" y="3861048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355976" y="4077072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8501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Mínimos cuadrados ordinarios (MCO)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640960" cy="5256584"/>
              </a:xfrm>
            </p:spPr>
            <p:txBody>
              <a:bodyPr>
                <a:noAutofit/>
              </a:bodyPr>
              <a:lstStyle/>
              <a:p>
                <a:pPr algn="ctr">
                  <a:buNone/>
                </a:pP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s-CL" sz="30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el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residuo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para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el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individuo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I,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buscamos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la recta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0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mbol" pitchFamily="18" charset="2"/>
                  </a:rPr>
                  <a:t> 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CL" sz="30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minimice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</a:t>
                </a:r>
              </a:p>
              <a:p>
                <a:pPr algn="ctr">
                  <a:buNone/>
                </a:pPr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0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0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 dirty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s-CL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CL" sz="30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buNone/>
                </a:pPr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>
                  <a:buNone/>
                </a:pPr>
                <a:endParaRPr lang="en-US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640960" cy="5256584"/>
              </a:xfrm>
              <a:blipFill rotWithShape="1">
                <a:blip r:embed="rId3"/>
                <a:stretch>
                  <a:fillRect t="-139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41347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Supuestos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Relación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lineal entre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E(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)=0</a:t>
            </a: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Homocedasticidad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Varianza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constante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Ausencia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outliers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Independencia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X y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140940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Ajuste del modelo: Coeficiente de determinación (R</a:t>
            </a:r>
            <a:r>
              <a:rPr lang="es-CL" sz="36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CL" sz="3600" b="1" dirty="0">
              <a:solidFill>
                <a:srgbClr val="0000C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s-CL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Suma total de cuadrados: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𝑺𝑺𝑻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24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4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4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𝑺𝑺𝑬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𝑺𝑺𝑹</m:t>
                      </m:r>
                    </m:oMath>
                  </m:oMathPara>
                </a14:m>
                <a:endParaRPr lang="es-CL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r>
                  <a:rPr lang="es-CL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Suma de cuadrados explicada: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CL" sz="2400" b="1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400" b="1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s-CL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r>
                  <a:rPr lang="es-CL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Suma de cuadrados residual: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𝑺𝑹</m:t>
                      </m:r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CL" sz="2400" b="1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400" b="1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  <a:blipFill rotWithShape="1">
                <a:blip r:embed="rId3"/>
                <a:stretch>
                  <a:fillRect l="-917" t="-9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errar llave"/>
          <p:cNvSpPr/>
          <p:nvPr/>
        </p:nvSpPr>
        <p:spPr>
          <a:xfrm>
            <a:off x="4427984" y="1412776"/>
            <a:ext cx="792088" cy="47049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364088" y="3224387"/>
                <a:ext cx="1760547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8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CL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L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/>
                            </a:rPr>
                            <m:t>𝑆𝑆</m:t>
                          </m:r>
                          <m:r>
                            <a:rPr lang="es-CL" sz="2800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/>
                            </a:rPr>
                            <m:t>𝑆𝑆</m:t>
                          </m:r>
                          <m:r>
                            <a:rPr lang="es-CL" sz="2800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224387"/>
                <a:ext cx="1760547" cy="901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364088" y="4725144"/>
            <a:ext cx="33843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Interpretación: El modelo explica el R</a:t>
            </a:r>
            <a:r>
              <a:rPr lang="es-CL" sz="2000" b="1" baseline="30000" dirty="0"/>
              <a:t>2</a:t>
            </a:r>
            <a:r>
              <a:rPr lang="es-CL" sz="2000" b="1" dirty="0"/>
              <a:t>*100% de la varianza de la variable dependiente</a:t>
            </a:r>
            <a:endParaRPr lang="es-CL" b="1" dirty="0"/>
          </a:p>
        </p:txBody>
      </p:sp>
      <p:sp>
        <p:nvSpPr>
          <p:cNvPr id="10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44649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ANOVA y Estadístico F</a:t>
            </a:r>
            <a:endParaRPr lang="es-CL" sz="3600" b="1" dirty="0">
              <a:solidFill>
                <a:srgbClr val="0000C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r>
              <a:rPr lang="es-CL" dirty="0"/>
              <a:t>Media cuadrática:</a:t>
            </a:r>
          </a:p>
          <a:p>
            <a:pPr lvl="1"/>
            <a:r>
              <a:rPr lang="es-CL" dirty="0"/>
              <a:t>Residual (MSR)=SCR/n-(k+1)</a:t>
            </a:r>
            <a:r>
              <a:rPr lang="es-CL" dirty="0">
                <a:sym typeface="Wingdings" pitchFamily="2" charset="2"/>
              </a:rPr>
              <a:t></a:t>
            </a:r>
            <a:r>
              <a:rPr lang="es-CL" dirty="0"/>
              <a:t>n-(k+1) </a:t>
            </a:r>
            <a:r>
              <a:rPr lang="es-CL" dirty="0" err="1"/>
              <a:t>gl</a:t>
            </a:r>
            <a:endParaRPr lang="es-CL" dirty="0"/>
          </a:p>
          <a:p>
            <a:pPr lvl="1"/>
            <a:r>
              <a:rPr lang="es-CL" dirty="0"/>
              <a:t>Explicada (MSE): SCE/[(k +1) – 1]</a:t>
            </a:r>
            <a:r>
              <a:rPr lang="es-CL" dirty="0">
                <a:sym typeface="Wingdings" pitchFamily="2" charset="2"/>
              </a:rPr>
              <a:t></a:t>
            </a:r>
            <a:r>
              <a:rPr lang="es-CL" dirty="0"/>
              <a:t>k </a:t>
            </a:r>
            <a:r>
              <a:rPr lang="es-CL" dirty="0" err="1"/>
              <a:t>gl</a:t>
            </a:r>
            <a:endParaRPr lang="es-CL" dirty="0"/>
          </a:p>
          <a:p>
            <a:r>
              <a:rPr lang="es-CL" dirty="0"/>
              <a:t>Estadístico</a:t>
            </a:r>
          </a:p>
          <a:p>
            <a:endParaRPr lang="es-CL" dirty="0"/>
          </a:p>
          <a:p>
            <a:r>
              <a:rPr lang="es-CL" dirty="0"/>
              <a:t>H</a:t>
            </a:r>
            <a:r>
              <a:rPr lang="es-CL" baseline="-25000" dirty="0"/>
              <a:t>0</a:t>
            </a:r>
            <a:r>
              <a:rPr lang="es-CL" dirty="0"/>
              <a:t>: </a:t>
            </a:r>
          </a:p>
          <a:p>
            <a:r>
              <a:rPr lang="es-CL" dirty="0"/>
              <a:t>F&gt;F crítico se rechaza H</a:t>
            </a:r>
            <a:r>
              <a:rPr lang="es-CL" baseline="-25000" dirty="0"/>
              <a:t>0</a:t>
            </a:r>
            <a:r>
              <a:rPr lang="es-CL" dirty="0"/>
              <a:t>; P&lt;</a:t>
            </a:r>
            <a:r>
              <a:rPr lang="es-CL" dirty="0">
                <a:latin typeface="Symbol" pitchFamily="18" charset="2"/>
              </a:rPr>
              <a:t>a</a:t>
            </a:r>
            <a:r>
              <a:rPr lang="es-CL" dirty="0"/>
              <a:t> se rechaza H</a:t>
            </a:r>
            <a:r>
              <a:rPr lang="es-CL" baseline="-25000" dirty="0"/>
              <a:t>0</a:t>
            </a:r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793"/>
          <a:stretch/>
        </p:blipFill>
        <p:spPr bwMode="auto">
          <a:xfrm>
            <a:off x="2843809" y="3032546"/>
            <a:ext cx="1213841" cy="1345307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221088"/>
            <a:ext cx="1638182" cy="504056"/>
          </a:xfrm>
          <a:prstGeom prst="rect">
            <a:avLst/>
          </a:prstGeom>
          <a:noFill/>
        </p:spPr>
      </p:pic>
      <p:sp>
        <p:nvSpPr>
          <p:cNvPr id="9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2564700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Interpretación de coeficientes</a:t>
            </a:r>
            <a:endParaRPr lang="es-CL" sz="3600" b="1" dirty="0">
              <a:solidFill>
                <a:srgbClr val="0000C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</p:spPr>
            <p:txBody>
              <a:bodyPr>
                <a:noAutofit/>
              </a:bodyPr>
              <a:lstStyle/>
              <a:p>
                <a:pPr marL="514350" indent="-514350" algn="ctr">
                  <a:buNone/>
                </a:pPr>
                <a:r>
                  <a:rPr lang="en-US" sz="2800" b="1" dirty="0"/>
                  <a:t>Y=</a:t>
                </a:r>
                <a:r>
                  <a:rPr lang="en-US" sz="2800" b="1" dirty="0">
                    <a:latin typeface="Symbol" pitchFamily="18" charset="2"/>
                  </a:rPr>
                  <a:t>a</a:t>
                </a:r>
                <a:r>
                  <a:rPr lang="en-US" sz="2800" b="1" dirty="0"/>
                  <a:t> + </a:t>
                </a:r>
                <a14:m>
                  <m:oMath xmlns:m="http://schemas.openxmlformats.org/officeDocument/2006/math">
                    <m:r>
                      <a:rPr lang="es-CL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dirty="0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800" b="1" dirty="0"/>
                  <a:t>+ </a:t>
                </a:r>
                <a:r>
                  <a:rPr lang="en-US" sz="2800" b="1" dirty="0">
                    <a:latin typeface="Symbol" pitchFamily="18" charset="2"/>
                  </a:rPr>
                  <a:t>e</a:t>
                </a:r>
              </a:p>
              <a:p>
                <a:pPr marL="514350" indent="-514350" algn="ctr">
                  <a:buNone/>
                </a:pPr>
                <a:r>
                  <a:rPr lang="en-US" sz="2800" dirty="0"/>
                  <a:t>Al </a:t>
                </a:r>
                <a:r>
                  <a:rPr lang="en-US" sz="2800" dirty="0" err="1"/>
                  <a:t>aumentar</a:t>
                </a:r>
                <a:r>
                  <a:rPr lang="en-US" sz="2800" dirty="0"/>
                  <a:t> en </a:t>
                </a:r>
                <a:r>
                  <a:rPr lang="en-US" sz="2800" dirty="0" err="1"/>
                  <a:t>uno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s-CL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, Y </a:t>
                </a:r>
                <a:r>
                  <a:rPr lang="en-US" sz="2800" dirty="0" err="1"/>
                  <a:t>aumenta</a:t>
                </a:r>
                <a:r>
                  <a:rPr lang="en-US" sz="2800" dirty="0"/>
                  <a:t> en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unidades</a:t>
                </a:r>
                <a:r>
                  <a:rPr lang="en-US" sz="2800" dirty="0"/>
                  <a:t>.</a:t>
                </a:r>
              </a:p>
              <a:p>
                <a:pPr marL="514350" indent="-514350" algn="ctr">
                  <a:buNone/>
                </a:pPr>
                <a:endParaRPr lang="en-US" sz="2800" dirty="0"/>
              </a:p>
              <a:p>
                <a:pPr marL="514350" indent="-514350" algn="ctr">
                  <a:buNone/>
                </a:pPr>
                <a:r>
                  <a:rPr lang="en-US" sz="2800" dirty="0"/>
                  <a:t>Se </a:t>
                </a:r>
                <a:r>
                  <a:rPr lang="en-US" sz="2800" dirty="0" err="1"/>
                  <a:t>hace</a:t>
                </a:r>
                <a:r>
                  <a:rPr lang="en-US" sz="2800" dirty="0"/>
                  <a:t> un Test T, que pone a </a:t>
                </a:r>
                <a:r>
                  <a:rPr lang="en-US" sz="2800" dirty="0" err="1"/>
                  <a:t>prueba</a:t>
                </a:r>
                <a:r>
                  <a:rPr lang="en-US" sz="2800" dirty="0"/>
                  <a:t> las </a:t>
                </a:r>
                <a:r>
                  <a:rPr lang="en-US" sz="2800" dirty="0" err="1"/>
                  <a:t>hipótesis</a:t>
                </a:r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s-CL" sz="2800" b="1" i="1" dirty="0" smtClean="0">
                        <a:latin typeface="Cambria Math"/>
                      </a:rPr>
                      <m:t>:</m:t>
                    </m:r>
                    <m:r>
                      <a:rPr lang="en-US" sz="2800" b="1" i="1" dirty="0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800" dirty="0"/>
                  <a:t>=0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s-CL" sz="2800" b="1" i="1" dirty="0">
                        <a:latin typeface="Cambria Math"/>
                      </a:rPr>
                      <m:t>:</m:t>
                    </m:r>
                    <m:r>
                      <a:rPr lang="en-US" sz="2800" b="1" i="1" dirty="0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800" dirty="0"/>
                  <a:t>≠0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Si Valor P&lt;</a:t>
                </a:r>
                <a:r>
                  <a:rPr lang="en-US" sz="2800" dirty="0">
                    <a:latin typeface="Symbol" pitchFamily="18" charset="2"/>
                  </a:rPr>
                  <a:t>a</a:t>
                </a:r>
                <a:r>
                  <a:rPr lang="en-US" sz="2800" dirty="0"/>
                  <a:t>: se </a:t>
                </a:r>
                <a:r>
                  <a:rPr lang="en-US" sz="2800" dirty="0" err="1"/>
                  <a:t>rechaza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marL="0" indent="0" algn="just">
                  <a:buNone/>
                </a:pPr>
                <a:endParaRPr lang="en-US" sz="2900" b="1" dirty="0"/>
              </a:p>
            </p:txBody>
          </p:sp>
        </mc:Choice>
        <mc:Fallback>
          <p:sp>
            <p:nvSpPr>
              <p:cNvPr id="1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  <a:blipFill>
                <a:blip r:embed="rId3"/>
                <a:stretch>
                  <a:fillRect t="-14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77307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/>
              <a:t>Dos variables están relacionadas cuando varían conjuntamente. Es decir: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/>
              <a:t>Al variar la variable X, varía la variable Y</a:t>
            </a:r>
            <a:endParaRPr lang="es-ES" i="1" dirty="0"/>
          </a:p>
          <a:p>
            <a:pPr algn="ctr">
              <a:buNone/>
            </a:pPr>
            <a:endParaRPr lang="es-ES" dirty="0"/>
          </a:p>
          <a:p>
            <a:pPr lvl="1" algn="ctr"/>
            <a:endParaRPr lang="es-ES" dirty="0"/>
          </a:p>
          <a:p>
            <a:pPr lvl="1" algn="ctr"/>
            <a:endParaRPr lang="es-ES" dirty="0"/>
          </a:p>
          <a:p>
            <a:pPr lvl="1" algn="ctr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</p:spTree>
    <p:extLst>
      <p:ext uri="{BB962C8B-B14F-4D97-AF65-F5344CB8AC3E}">
        <p14:creationId xmlns:p14="http://schemas.microsoft.com/office/powerpoint/2010/main" val="2248301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7" b="19617"/>
          <a:stretch/>
        </p:blipFill>
        <p:spPr bwMode="auto">
          <a:xfrm>
            <a:off x="1139602" y="1844824"/>
            <a:ext cx="6747973" cy="30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23528" y="678979"/>
            <a:ext cx="8640960" cy="5328592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s-CL" sz="2800" b="1" dirty="0"/>
              <a:t>Ejemplo 1: ¿Cuál es el efecto de la escolaridad en los ingresos per </a:t>
            </a:r>
            <a:r>
              <a:rPr lang="es-CL" sz="2800" b="1" dirty="0" err="1"/>
              <a:t>capita</a:t>
            </a:r>
            <a:r>
              <a:rPr lang="es-CL" sz="2800" b="1" dirty="0"/>
              <a:t>?</a:t>
            </a:r>
            <a:endParaRPr lang="en-US" sz="2800" dirty="0"/>
          </a:p>
          <a:p>
            <a:pPr algn="ctr"/>
            <a:endParaRPr lang="en-US" sz="2800" dirty="0"/>
          </a:p>
          <a:p>
            <a:pPr marL="0" indent="0" algn="just">
              <a:buNone/>
            </a:pPr>
            <a:endParaRPr lang="en-US" sz="29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5652120" y="2420888"/>
            <a:ext cx="3024336" cy="1017404"/>
            <a:chOff x="5652120" y="2420888"/>
            <a:chExt cx="3024336" cy="1017404"/>
          </a:xfrm>
        </p:grpSpPr>
        <p:sp>
          <p:nvSpPr>
            <p:cNvPr id="5" name="4 Rectángulo"/>
            <p:cNvSpPr/>
            <p:nvPr/>
          </p:nvSpPr>
          <p:spPr>
            <a:xfrm>
              <a:off x="5652120" y="2420888"/>
              <a:ext cx="2160240" cy="3744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588224" y="306896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accent1"/>
                  </a:solidFill>
                </a:rPr>
                <a:t>Ajuste del modelo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4 CuadroTexto"/>
              <p:cNvSpPr txBox="1"/>
              <p:nvPr/>
            </p:nvSpPr>
            <p:spPr>
              <a:xfrm>
                <a:off x="4319972" y="5517232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solidFill>
                      <a:schemeClr val="accent2"/>
                    </a:solidFill>
                  </a:rPr>
                  <a:t>Test 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s-CL" b="1" i="1" dirty="0">
                        <a:solidFill>
                          <a:schemeClr val="accent2"/>
                        </a:solidFill>
                        <a:latin typeface="Cambria Math"/>
                      </a:rPr>
                      <m:t>:</m:t>
                    </m:r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=0)</a:t>
                </a:r>
                <a:endParaRPr lang="en-US" dirty="0"/>
              </a:p>
              <a:p>
                <a:r>
                  <a:rPr lang="es-CL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5517232"/>
                <a:ext cx="2088232" cy="646331"/>
              </a:xfrm>
              <a:prstGeom prst="rect">
                <a:avLst/>
              </a:prstGeom>
              <a:blipFill>
                <a:blip r:embed="rId4"/>
                <a:stretch>
                  <a:fillRect l="-2632" t="-471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1799692" y="562659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accent3"/>
                </a:solidFill>
              </a:rPr>
              <a:t>Estimación de parámetros del modelo</a:t>
            </a:r>
            <a:endParaRPr lang="en-US" b="1" dirty="0">
              <a:solidFill>
                <a:schemeClr val="accent3"/>
              </a:solidFill>
            </a:endParaRPr>
          </a:p>
          <a:p>
            <a:pPr algn="ctr"/>
            <a:r>
              <a:rPr lang="es-CL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4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52120" y="2808312"/>
            <a:ext cx="2235455" cy="116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/>
          <p:cNvSpPr/>
          <p:nvPr/>
        </p:nvSpPr>
        <p:spPr>
          <a:xfrm>
            <a:off x="650859" y="4293096"/>
            <a:ext cx="7236716" cy="58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7" r="46097"/>
          <a:stretch/>
        </p:blipFill>
        <p:spPr bwMode="auto">
          <a:xfrm>
            <a:off x="1139601" y="4110618"/>
            <a:ext cx="6747973" cy="7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267744" y="3438292"/>
            <a:ext cx="1152128" cy="207894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5004048" y="3438292"/>
            <a:ext cx="720080" cy="20789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99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-693" r="45906" b="44830"/>
          <a:stretch/>
        </p:blipFill>
        <p:spPr bwMode="auto">
          <a:xfrm>
            <a:off x="1139602" y="1844824"/>
            <a:ext cx="6747973" cy="21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23528" y="678979"/>
            <a:ext cx="8640960" cy="5328592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s-CL" sz="2800" b="1" dirty="0"/>
              <a:t>Ejemplo: ¿Cuál es el efecto de la escolaridad y el estado de actividad en los ingresos per </a:t>
            </a:r>
            <a:r>
              <a:rPr lang="es-CL" sz="2800" b="1" dirty="0" err="1"/>
              <a:t>capita</a:t>
            </a:r>
            <a:r>
              <a:rPr lang="es-CL" sz="2800" b="1" dirty="0"/>
              <a:t>?</a:t>
            </a:r>
            <a:endParaRPr lang="en-US" sz="2800" dirty="0"/>
          </a:p>
          <a:p>
            <a:pPr algn="ctr"/>
            <a:endParaRPr lang="en-US" sz="2800" dirty="0"/>
          </a:p>
          <a:p>
            <a:pPr marL="0" indent="0" algn="just">
              <a:buNone/>
            </a:pPr>
            <a:endParaRPr lang="en-US" sz="29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4 CuadroTexto"/>
              <p:cNvSpPr txBox="1"/>
              <p:nvPr/>
            </p:nvSpPr>
            <p:spPr>
              <a:xfrm>
                <a:off x="4319972" y="5517232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solidFill>
                      <a:schemeClr val="accent2"/>
                    </a:solidFill>
                  </a:rPr>
                  <a:t>Test 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s-CL" b="1" i="1" dirty="0">
                        <a:solidFill>
                          <a:schemeClr val="accent2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/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=0)</a:t>
                </a:r>
                <a:endParaRPr lang="en-US" dirty="0"/>
              </a:p>
              <a:p>
                <a:r>
                  <a:rPr lang="es-CL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5517232"/>
                <a:ext cx="2088232" cy="646331"/>
              </a:xfrm>
              <a:prstGeom prst="rect">
                <a:avLst/>
              </a:prstGeom>
              <a:blipFill>
                <a:blip r:embed="rId4"/>
                <a:stretch>
                  <a:fillRect l="-2632" t="-471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1799692" y="562659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accent3"/>
                </a:solidFill>
              </a:rPr>
              <a:t>Estimación de parámetros del modelo</a:t>
            </a:r>
            <a:endParaRPr lang="en-US" b="1" dirty="0">
              <a:solidFill>
                <a:schemeClr val="accent3"/>
              </a:solidFill>
            </a:endParaRPr>
          </a:p>
          <a:p>
            <a:pPr algn="ctr"/>
            <a:r>
              <a:rPr lang="es-CL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4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652120" y="2808312"/>
            <a:ext cx="2235455" cy="116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6 Grupo"/>
          <p:cNvGrpSpPr/>
          <p:nvPr/>
        </p:nvGrpSpPr>
        <p:grpSpPr>
          <a:xfrm>
            <a:off x="5652120" y="2420888"/>
            <a:ext cx="3024336" cy="1017404"/>
            <a:chOff x="5652120" y="2420888"/>
            <a:chExt cx="3024336" cy="1017404"/>
          </a:xfrm>
        </p:grpSpPr>
        <p:sp>
          <p:nvSpPr>
            <p:cNvPr id="5" name="4 Rectángulo"/>
            <p:cNvSpPr/>
            <p:nvPr/>
          </p:nvSpPr>
          <p:spPr>
            <a:xfrm>
              <a:off x="5652120" y="2420888"/>
              <a:ext cx="216024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588224" y="306896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accent1"/>
                  </a:solidFill>
                </a:rPr>
                <a:t>Ajuste del modelo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1" r="46097"/>
          <a:stretch/>
        </p:blipFill>
        <p:spPr bwMode="auto">
          <a:xfrm>
            <a:off x="1139602" y="3867708"/>
            <a:ext cx="6747973" cy="13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39602" y="4293096"/>
            <a:ext cx="6747973" cy="270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-11584" y="3969876"/>
            <a:ext cx="2235455" cy="116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5004048" y="3438292"/>
            <a:ext cx="720080" cy="20789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2267744" y="3438292"/>
            <a:ext cx="1152128" cy="207894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018669" y="2591616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000" dirty="0"/>
              <a:t>0.13</a:t>
            </a:r>
          </a:p>
        </p:txBody>
      </p:sp>
    </p:spTree>
    <p:extLst>
      <p:ext uri="{BB962C8B-B14F-4D97-AF65-F5344CB8AC3E}">
        <p14:creationId xmlns:p14="http://schemas.microsoft.com/office/powerpoint/2010/main" val="42455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23528" y="678979"/>
            <a:ext cx="8640960" cy="5328592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s-CL" sz="2800" b="1" dirty="0"/>
              <a:t>Ejemplo:</a:t>
            </a:r>
          </a:p>
          <a:p>
            <a:pPr marL="514350" indent="-514350" algn="ctr">
              <a:buNone/>
            </a:pPr>
            <a:endParaRPr lang="es-CL" sz="2000" b="1" dirty="0"/>
          </a:p>
          <a:p>
            <a:pPr marL="0" indent="0" algn="ctr">
              <a:buNone/>
            </a:pPr>
            <a:r>
              <a:rPr lang="es-CL" sz="2400" b="1" dirty="0" err="1"/>
              <a:t>Towards</a:t>
            </a:r>
            <a:r>
              <a:rPr lang="es-CL" sz="2400" b="1" dirty="0"/>
              <a:t> a </a:t>
            </a:r>
            <a:r>
              <a:rPr lang="es-CL" sz="2400" b="1" dirty="0" err="1"/>
              <a:t>definition</a:t>
            </a:r>
            <a:r>
              <a:rPr lang="es-CL" sz="2400" b="1" dirty="0"/>
              <a:t> of </a:t>
            </a:r>
            <a:r>
              <a:rPr lang="es-CL" sz="2400" b="1" dirty="0" err="1"/>
              <a:t>educational</a:t>
            </a:r>
            <a:r>
              <a:rPr lang="es-CL" sz="2400" b="1" dirty="0"/>
              <a:t> </a:t>
            </a:r>
            <a:r>
              <a:rPr lang="es-CL" sz="2400" b="1" dirty="0" err="1"/>
              <a:t>markets</a:t>
            </a:r>
            <a:r>
              <a:rPr lang="es-CL" sz="2400" b="1" dirty="0"/>
              <a:t>: </a:t>
            </a:r>
            <a:r>
              <a:rPr lang="es-CL" sz="2400" b="1" dirty="0" err="1"/>
              <a:t>The</a:t>
            </a:r>
            <a:r>
              <a:rPr lang="es-CL" sz="2400" b="1" dirty="0"/>
              <a:t> case of Santiago, Chile</a:t>
            </a:r>
            <a:endParaRPr lang="es-CL" sz="2400" dirty="0"/>
          </a:p>
          <a:p>
            <a:pPr marL="0" indent="0" algn="ctr">
              <a:buNone/>
            </a:pPr>
            <a:r>
              <a:rPr lang="es-CL" sz="2400" dirty="0"/>
              <a:t>Catalina Canals, Alejandra </a:t>
            </a:r>
            <a:r>
              <a:rPr lang="es-CL" sz="2400" dirty="0" err="1"/>
              <a:t>Mizala</a:t>
            </a:r>
            <a:r>
              <a:rPr lang="es-CL" sz="2400" dirty="0"/>
              <a:t>, Patricio Rodríguez</a:t>
            </a:r>
          </a:p>
          <a:p>
            <a:pPr marL="514350" indent="-514350" algn="ctr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900" b="1" dirty="0"/>
          </a:p>
        </p:txBody>
      </p:sp>
      <p:sp>
        <p:nvSpPr>
          <p:cNvPr id="14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59747"/>
              </p:ext>
            </p:extLst>
          </p:nvPr>
        </p:nvGraphicFramePr>
        <p:xfrm>
          <a:off x="1259632" y="2852936"/>
          <a:ext cx="6829371" cy="2750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889">
                  <a:extLst>
                    <a:ext uri="{9D8B030D-6E8A-4147-A177-3AD203B41FA5}">
                      <a16:colId xmlns:a16="http://schemas.microsoft.com/office/drawing/2014/main" val="1871054988"/>
                    </a:ext>
                  </a:extLst>
                </a:gridCol>
                <a:gridCol w="412564">
                  <a:extLst>
                    <a:ext uri="{9D8B030D-6E8A-4147-A177-3AD203B41FA5}">
                      <a16:colId xmlns:a16="http://schemas.microsoft.com/office/drawing/2014/main" val="2975363200"/>
                    </a:ext>
                  </a:extLst>
                </a:gridCol>
                <a:gridCol w="1212087">
                  <a:extLst>
                    <a:ext uri="{9D8B030D-6E8A-4147-A177-3AD203B41FA5}">
                      <a16:colId xmlns:a16="http://schemas.microsoft.com/office/drawing/2014/main" val="3896361207"/>
                    </a:ext>
                  </a:extLst>
                </a:gridCol>
                <a:gridCol w="1108946">
                  <a:extLst>
                    <a:ext uri="{9D8B030D-6E8A-4147-A177-3AD203B41FA5}">
                      <a16:colId xmlns:a16="http://schemas.microsoft.com/office/drawing/2014/main" val="3817542324"/>
                    </a:ext>
                  </a:extLst>
                </a:gridCol>
                <a:gridCol w="1108946">
                  <a:extLst>
                    <a:ext uri="{9D8B030D-6E8A-4147-A177-3AD203B41FA5}">
                      <a16:colId xmlns:a16="http://schemas.microsoft.com/office/drawing/2014/main" val="492919215"/>
                    </a:ext>
                  </a:extLst>
                </a:gridCol>
                <a:gridCol w="1007939">
                  <a:extLst>
                    <a:ext uri="{9D8B030D-6E8A-4147-A177-3AD203B41FA5}">
                      <a16:colId xmlns:a16="http://schemas.microsoft.com/office/drawing/2014/main" val="2183121663"/>
                    </a:ext>
                  </a:extLst>
                </a:gridCol>
              </a:tblGrid>
              <a:tr h="53470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Table 2: Results of the regressions to predict the unitary price of a school j using different market definitions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79015"/>
                  </a:ext>
                </a:extLst>
              </a:tr>
              <a:tr h="3592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err="1">
                          <a:effectLst/>
                        </a:rPr>
                        <a:t>Approach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Variable independiente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4054"/>
                  </a:ext>
                </a:extLst>
              </a:tr>
              <a:tr h="65865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Average of unitary Price of competitors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Weighted average of unitary Price of competitors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197042"/>
                  </a:ext>
                </a:extLst>
              </a:tr>
              <a:tr h="29938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b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r</a:t>
                      </a:r>
                      <a:r>
                        <a:rPr lang="es-CL" sz="1200" baseline="30000" dirty="0">
                          <a:effectLst/>
                        </a:rPr>
                        <a:t>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b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r</a:t>
                      </a:r>
                      <a:r>
                        <a:rPr lang="es-CL" sz="1200" baseline="30000">
                          <a:effectLst/>
                        </a:rPr>
                        <a:t>2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6460056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Student mobility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0.784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0.533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0.783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0.532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332033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Nearest neighbour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1.348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0.409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1.350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0.409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8555231"/>
                  </a:ext>
                </a:extLst>
              </a:tr>
              <a:tr h="299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Transport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1.082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0.195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1.085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0.196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10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25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PREGUNTAS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grupo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investigadores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regresión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lineal para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cómo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sexo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afecta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las horas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trabajadas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usando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CASEN 2013,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obteniendo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siguientes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Interprete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los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coeficientes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(y el Test T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asociado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Interprete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sociológicamente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0" b="39992"/>
          <a:stretch/>
        </p:blipFill>
        <p:spPr bwMode="auto">
          <a:xfrm>
            <a:off x="1043566" y="1916832"/>
            <a:ext cx="7056868" cy="21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96136" y="2852936"/>
            <a:ext cx="22322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776600" y="4077360"/>
            <a:ext cx="7251783" cy="431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0" r="46900"/>
          <a:stretch/>
        </p:blipFill>
        <p:spPr bwMode="auto">
          <a:xfrm>
            <a:off x="1043566" y="4077070"/>
            <a:ext cx="7056868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236275" y="2658615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000" dirty="0"/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4158553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PREGUNTAS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grupo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investigadores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regresión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lineal para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cómo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tipo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contrato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indefinido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plazo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fijo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afecta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las horas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trabajadas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usando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CASEN 2013,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obteniendo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siguientes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Interprete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los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coeficientes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(y el Test T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asociado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Interprete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sociológicamente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0" b="28000"/>
          <a:stretch/>
        </p:blipFill>
        <p:spPr bwMode="auto">
          <a:xfrm>
            <a:off x="1259632" y="2492896"/>
            <a:ext cx="70568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 r="46900"/>
          <a:stretch/>
        </p:blipFill>
        <p:spPr bwMode="auto">
          <a:xfrm>
            <a:off x="1259632" y="5136396"/>
            <a:ext cx="705686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 en grafico X/Y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Gráfico de dispersión conjunta de dos variables  (X e Y). </a:t>
            </a:r>
            <a:endParaRPr lang="es-ES" i="1" dirty="0"/>
          </a:p>
          <a:p>
            <a:pPr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1026" name="Picture 2" descr="http://quiz.uprm.edu/tutorial_es/graph/images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90" y="2564904"/>
            <a:ext cx="3774240" cy="36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3848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X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683568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Y</a:t>
            </a:r>
          </a:p>
        </p:txBody>
      </p:sp>
    </p:spTree>
    <p:extLst>
      <p:ext uri="{BB962C8B-B14F-4D97-AF65-F5344CB8AC3E}">
        <p14:creationId xmlns:p14="http://schemas.microsoft.com/office/powerpoint/2010/main" val="387151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 en grafico X/Y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4" name="Picture 2" descr="http://3.bp.blogspot.com/_u2aZ2RZYRBY/TEdgJgmvlfI/AAAAAAAAZRQ/CEe7hI6Ai78/s1600/vari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715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5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 en grafico X/Y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7058"/>
            <a:ext cx="4250829" cy="31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" y="1882925"/>
            <a:ext cx="4178821" cy="30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7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lineal entre variables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9" name="Picture 2" descr="http://3.bp.blogspot.com/_u2aZ2RZYRBY/TEdgJgmvlfI/AAAAAAAAZRQ/CEe7hI6Ai78/s1600/variab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2060848"/>
            <a:ext cx="82982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V="1">
            <a:off x="1763688" y="2420888"/>
            <a:ext cx="194421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 flipV="1">
            <a:off x="5868144" y="2672916"/>
            <a:ext cx="2304256" cy="20882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691680" y="559823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Efecto de una variable en otra es constante</a:t>
            </a:r>
          </a:p>
        </p:txBody>
      </p:sp>
    </p:spTree>
    <p:extLst>
      <p:ext uri="{BB962C8B-B14F-4D97-AF65-F5344CB8AC3E}">
        <p14:creationId xmlns:p14="http://schemas.microsoft.com/office/powerpoint/2010/main" val="227758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11367</TotalTime>
  <Words>1734</Words>
  <Application>Microsoft Office PowerPoint</Application>
  <PresentationFormat>Presentación en pantalla (4:3)</PresentationFormat>
  <Paragraphs>476</Paragraphs>
  <Slides>54</Slides>
  <Notes>54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Presentación de PowerPoint</vt:lpstr>
      <vt:lpstr>Contenidos</vt:lpstr>
      <vt:lpstr>I. Relación lineal y no lineal</vt:lpstr>
      <vt:lpstr>Grafico X/Y</vt:lpstr>
      <vt:lpstr>Relación entre variables cuantitativas</vt:lpstr>
      <vt:lpstr>Relación entre variables cuantitativas en grafico X/Y</vt:lpstr>
      <vt:lpstr>Relación entre variables cuantitativas en grafico X/Y</vt:lpstr>
      <vt:lpstr>Relación entre variables cuantitativas en grafico X/Y</vt:lpstr>
      <vt:lpstr>Relación lineal entre variables</vt:lpstr>
      <vt:lpstr>II. Covarianza y Correlación</vt:lpstr>
      <vt:lpstr>Varianza y Covarianza</vt:lpstr>
      <vt:lpstr>Covarianza</vt:lpstr>
      <vt:lpstr>Correlación de Pearson</vt:lpstr>
      <vt:lpstr>Correlación de Pearson</vt:lpstr>
      <vt:lpstr>Correlación de Pearson</vt:lpstr>
      <vt:lpstr>Correlación de Pearson</vt:lpstr>
      <vt:lpstr>Correlación de Pearson con variable de control</vt:lpstr>
      <vt:lpstr>Correlaciones espurias</vt:lpstr>
      <vt:lpstr>Correlación de Pearson con variable de control</vt:lpstr>
      <vt:lpstr>Correlación de Pearson con variable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III. Regresión lineal Simple</vt:lpstr>
      <vt:lpstr>Regresión Lineal Simple (RLS)</vt:lpstr>
      <vt:lpstr>Objetivos de investigación</vt:lpstr>
      <vt:lpstr>El modelo: la recta</vt:lpstr>
      <vt:lpstr>Presentación de PowerPoint</vt:lpstr>
      <vt:lpstr>El modelo: la recta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Estimación del modelo</vt:lpstr>
      <vt:lpstr>Estimación del modelo</vt:lpstr>
      <vt:lpstr>Estimación del modelo</vt:lpstr>
      <vt:lpstr>Estimación del modelo</vt:lpstr>
      <vt:lpstr>Mínimos cuadrados ordinarios (MCO)</vt:lpstr>
      <vt:lpstr>Supuestos del modelo</vt:lpstr>
      <vt:lpstr>Ajuste del modelo: Coeficiente de determinación (R2)</vt:lpstr>
      <vt:lpstr>ANOVA y Estadístico F</vt:lpstr>
      <vt:lpstr>Interpretación de coeficientes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Cecilia Canals Cifuentes (catacanals)</cp:lastModifiedBy>
  <cp:revision>1020</cp:revision>
  <cp:lastPrinted>2016-04-03T19:20:01Z</cp:lastPrinted>
  <dcterms:created xsi:type="dcterms:W3CDTF">2012-11-29T18:38:36Z</dcterms:created>
  <dcterms:modified xsi:type="dcterms:W3CDTF">2016-08-01T14:03:55Z</dcterms:modified>
</cp:coreProperties>
</file>