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509" r:id="rId4"/>
    <p:sldId id="619" r:id="rId5"/>
    <p:sldId id="650" r:id="rId6"/>
    <p:sldId id="672" r:id="rId7"/>
    <p:sldId id="618" r:id="rId8"/>
    <p:sldId id="620" r:id="rId9"/>
    <p:sldId id="621" r:id="rId10"/>
    <p:sldId id="625" r:id="rId11"/>
    <p:sldId id="628" r:id="rId12"/>
    <p:sldId id="627" r:id="rId13"/>
    <p:sldId id="629" r:id="rId14"/>
    <p:sldId id="631" r:id="rId15"/>
    <p:sldId id="632" r:id="rId16"/>
    <p:sldId id="635" r:id="rId17"/>
    <p:sldId id="634" r:id="rId18"/>
    <p:sldId id="636" r:id="rId19"/>
    <p:sldId id="644" r:id="rId20"/>
    <p:sldId id="638" r:id="rId21"/>
    <p:sldId id="639" r:id="rId22"/>
    <p:sldId id="646" r:id="rId23"/>
    <p:sldId id="647" r:id="rId24"/>
    <p:sldId id="640" r:id="rId25"/>
    <p:sldId id="642" r:id="rId26"/>
    <p:sldId id="648" r:id="rId27"/>
    <p:sldId id="651" r:id="rId28"/>
    <p:sldId id="652" r:id="rId29"/>
    <p:sldId id="654" r:id="rId30"/>
    <p:sldId id="655" r:id="rId31"/>
    <p:sldId id="673" r:id="rId32"/>
    <p:sldId id="659" r:id="rId33"/>
    <p:sldId id="661" r:id="rId34"/>
    <p:sldId id="675" r:id="rId35"/>
    <p:sldId id="663" r:id="rId36"/>
    <p:sldId id="677" r:id="rId37"/>
    <p:sldId id="669" r:id="rId38"/>
    <p:sldId id="670" r:id="rId39"/>
    <p:sldId id="679" r:id="rId40"/>
    <p:sldId id="680" r:id="rId41"/>
    <p:sldId id="681" r:id="rId42"/>
    <p:sldId id="682" r:id="rId43"/>
    <p:sldId id="683" r:id="rId44"/>
    <p:sldId id="684" r:id="rId45"/>
    <p:sldId id="685" r:id="rId46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ote book" initials="M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B8"/>
    <a:srgbClr val="41953B"/>
    <a:srgbClr val="50B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43" autoAdjust="0"/>
    <p:restoredTop sz="76322" autoAdjust="0"/>
  </p:normalViewPr>
  <p:slideViewPr>
    <p:cSldViewPr>
      <p:cViewPr>
        <p:scale>
          <a:sx n="70" d="100"/>
          <a:sy n="70" d="100"/>
        </p:scale>
        <p:origin x="-273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82" y="-10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7011-DEFC-4391-96DE-04239A2DD009}" type="datetimeFigureOut">
              <a:rPr lang="es-CL" smtClean="0"/>
              <a:pPr/>
              <a:t>03-04-2016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46E9B-08EC-4838-A847-5BB69FE4235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220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2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2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5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7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9D84-E45D-417D-BEDD-5EF7D910ADF6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7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9952" y="5661248"/>
            <a:ext cx="477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/>
              <a:t>Catalina Canals Cifuentes</a:t>
            </a:r>
          </a:p>
          <a:p>
            <a:pPr algn="r"/>
            <a:r>
              <a:rPr lang="es-CL" sz="2400" dirty="0" smtClean="0"/>
              <a:t>28/03/2016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3068960"/>
            <a:ext cx="8153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3600" b="1" dirty="0" smtClean="0">
                <a:solidFill>
                  <a:srgbClr val="0000B8"/>
                </a:solidFill>
              </a:rPr>
              <a:t>Modulo 4. Pruebas de Hipótesis para una población</a:t>
            </a:r>
          </a:p>
          <a:p>
            <a:pPr algn="ctr" eaLnBrk="1" hangingPunct="1"/>
            <a:r>
              <a:rPr lang="es-ES" sz="3600" b="1" dirty="0" smtClean="0">
                <a:solidFill>
                  <a:srgbClr val="0000B8"/>
                </a:solidFill>
              </a:rPr>
              <a:t>Parte I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0" y="476672"/>
            <a:ext cx="738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Facultad de Ciencias Sociales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Departamento de Sociología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Estadística II</a:t>
            </a:r>
          </a:p>
        </p:txBody>
      </p:sp>
      <p:pic>
        <p:nvPicPr>
          <p:cNvPr id="25602" name="Picture 2" descr="http://psicologosarica.files.wordpress.com/2008/08/12-universidad_de_chi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187624" cy="2243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0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para medias de dos colas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 fontScale="85000" lnSpcReduction="20000"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DOS COLAS: ZONA DE RECHAZO</a:t>
                </a:r>
              </a:p>
              <a:p>
                <a:pPr marL="857250" lvl="1" indent="-457200" algn="ctr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/>
              </a:p>
              <a:p>
                <a:pPr marL="857250" lvl="1" indent="-457200" algn="ctr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</a:rPr>
                      <m:t>𝑆</m:t>
                    </m:r>
                    <m:r>
                      <a:rPr lang="es-CL" b="0" i="1" smtClean="0">
                        <a:latin typeface="Cambria Math"/>
                      </a:rPr>
                      <m:t>𝑖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𝑒𝑠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 smtClean="0"/>
                  <a:t>,</a:t>
                </a:r>
                <a:endParaRPr lang="es-CL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CL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L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s-CL" dirty="0"/>
                            <m:t> 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𝑆𝐸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es-CL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s-CL" i="1" smtClean="0">
                          <a:latin typeface="Cambria Math"/>
                          <a:ea typeface="Cambria Math"/>
                        </a:rPr>
                        <m:t>∼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(0,1)</m:t>
                      </m:r>
                    </m:oMath>
                  </m:oMathPara>
                </a14:m>
                <a:endParaRPr lang="es-CL" dirty="0" smtClean="0"/>
              </a:p>
              <a:p>
                <a:pPr marL="857250" lvl="1" indent="-457200" algn="ctr">
                  <a:buFont typeface="Wingdings"/>
                  <a:buChar char="à"/>
                </a:pP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</m:t>
                        </m:r>
                        <m:sSub>
                          <m:sSubPr>
                            <m:ctrlPr>
                              <a:rPr lang="es-CL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s-CL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es-CL" b="0" i="1" smtClean="0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s-CL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s-CL" b="0" i="1" smtClean="0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≤</m:t>
                        </m:r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≤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es-CL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s-CL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s-CL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es-CL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=1−</m:t>
                    </m:r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Zona de Rechazo: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d>
                          <m:dPr>
                            <m:ctrlPr>
                              <a:rPr lang="es-CL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s-CL" dirty="0" smtClean="0"/>
                  <a:t>&lt;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−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s-CL" i="1" smtClean="0">
                        <a:latin typeface="Cambria Math"/>
                        <a:ea typeface="Cambria Math"/>
                        <a:sym typeface="Wingdings" pitchFamily="2" charset="2"/>
                      </a:rPr>
                      <m:t>∪</m:t>
                    </m:r>
                  </m:oMath>
                </a14:m>
                <a:r>
                  <a:rPr lang="es-C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d>
                          <m:dPr>
                            <m:ctrlPr>
                              <a:rPr lang="es-CL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s-CL" b="0" i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s-CL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287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TEST Z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3120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Z para medias de </a:t>
            </a:r>
            <a:r>
              <a:rPr lang="es-ES" sz="3600" b="1" dirty="0" smtClean="0">
                <a:solidFill>
                  <a:srgbClr val="C00000"/>
                </a:solidFill>
              </a:rPr>
              <a:t>dos colas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DOS COLAS: ZONA DE RECHAZO</a:t>
                </a:r>
              </a:p>
              <a:p>
                <a:pPr marL="400050" lvl="1" indent="0" algn="ctr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CL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L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s-CL" dirty="0"/>
                            <m:t> 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𝑆𝐸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es-CL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s-CL" i="1" smtClean="0">
                          <a:latin typeface="Cambria Math"/>
                          <a:ea typeface="Cambria Math"/>
                        </a:rPr>
                        <m:t>∼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(0,1)</m:t>
                      </m:r>
                    </m:oMath>
                  </m:oMathPara>
                </a14:m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13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2" descr="data:image/png;base64,iVBORw0KGgoAAAANSUhEUgAAARQAAAC3CAMAAADkUVG/AAAA/FBMVEX////+/v6VlZX7+/t/e32RkZH09PSZmZmcnJza2tqPj4/4+Pivr6/x8fGMjIzt7e3l5eXPz8+5ubmioqLS0tJHzYmpqam3t7fY2NhIyYLBwcFHfmDh4eHIyMjJyclJyYd/kYg4vHhIZFaFhYVycnIAAABjgnBsbGyxqK5OfWaIko0ASysAPR5gYGBKx4E/0YM2pnIxsm83VUcvh1x1hX0yt3dMwINFtHhE04wFRjBFf1tKfF5YbGHIvsQ1d1JXf2hHR0c4ODhMTEyYoJo2Qzo9o28KZz0vlGITe1K3w8A0a1Uha0csZ0pIY1VGU00/NDoAWTcoPzEldkc5Yky1ZITwAAAP60lEQVR4nO1dC4OjxpGupsVLPJrXAsMi6S7SepLbrHcvTmY3dta7tm9vHTt2nNz//y9X1YA0DzQDDEig0TejF0LQ/VFVXV1d3QCcccYZZ5w0WIVjF2REQDLkHz2dUYLVvn3yEPbscrPZrLMzKVJxOMBiY5jFx8VM1QoTc+SCHROMMzA3QUkBvThuDMCfMCkkEGxtA7FQfka5MdcCSH6eKJCJdOaQXFSCIRXHUvynSgoj1Ynj2u/i7Gm2z5wEBUWiDgyyQBrhJweUk3VeLw1IxyJ7iqSgIVk7eypOioWy8rTsijSnfK3du5PtPy1/hVPT697PCYcwh6fk9pMAICf3qgc2Pqr2pCSFw1w8JASMiflT4UR6saDkTfZN7SeiPtKVt+v9kzuI02ELMxqgpPhBQwlgqjVwacYBlJNcb8gJZ54xcHHGAQbauvm+ECyegg/HYO4035kx1+FPwNiGZvN90f6gAp0+KY2NLIGClXY0YGlGALzwQm174bnLi+GPEwWaiDVvWT8GkQ2n7O4zMHJoGVFDPhTvpKNwZFBYu9aEVE4/1d4yaYBwu1UuiU6VFDQmc62bbbDcE9UfVBoZS+v040XQc2lGAga50XXkD73gE+0YMrdzJ4ZBGp9ms/yY2AgD1TlFUvKwe3eXwg2n2AVij2lASEgM78RcfawN9o2714l+2L7TNHLwwlA+7iBxi5DDFMCsNVHyOFY0t6fSjAOF8jxaVOzTCe3TiIYZSyl5FCmMoaicjKllzHL7yGFjFIM7EVZYkT/Qw3GkqJxKaN/r3Oe5DhmuTU9EVNBDt/rwMOgQ1sk0QMGiv2OdSmRfKD16oqciKrrTHynsFESFywSDHknB1n3ycRWGvnmfScJ4LOoBTZsVmczX55Vl4ExfVMy4nITQF1BU8glLikyVndPAV591QFFR+zvawUGk9OLf34b+YF7leEGpJfoQkt6r43NgoCVR9+XePw5q80yokQHJWGQwwMB4mds0TWFhw4UP5w7wibISNkqqbg1UyDye6sxLs34i3OOBbKwtPr1gE7n2c6vxtSwsRNNrz6aZs0/VS5YNa8kYzXFx0O9tkeE0mx4pWGJ0Jpqm34OBHWm3eNsUy2x6rDBQG8+3xk5j7MAcfLdNYs6mW8GOBTkS6GfQ3JcIUU4UUMFu7JQxCPZrJyuG3Xh5/nJZFn7Mic7FnEm3eYvJIGRepiMtzUnBs2xgTwih3EjTFKuVavj2c+MT9AxWRoKagoPOIUZZ0eIWpECS7rvuzFRJE5EDjgB6htxk0MqS9wzkxAxb9Hk4mLToA3gtMp1IE2b79NMCMLA5wzbNYfiC3DDH90HwYwanZNbe/acv9FxWSr4p1Z1DueXBsBQrgk17zp8u0XU0rFd2IuwQLb4XztIkeXwySGewwgg+tBMvXqrlqXhpAPjuw0Mnstb7pr+ToCQi83Qy3hvUZD8105lxRN+GcUd9uOFhbK0o8+3HhVVUsGgloJlNNMSeL/xAswIzECoovukiKZG/9A2+gCPOplKosPefn4EVAnlsDtpWzYFQK14tR7MYPjGuPezkaOta6tEG2/GSPOoU/4IcfWXIYkcLRbtJAdjvnKvSdSrmnUjh9fJ9jd49B6KZpMnDYooqoluWFvq27Udx7Nt6nJmxnXnxZQaxHVqvwvvn/EuotRGEosjlE4PrlWhZGfSgOFjIJJpuSzLD0Vo5LZt2+pm1bhC8x3K+sl/FoBtGSCITogsMpo6+Ps1DjS9FgzimnE9V5zaz0kDxUg8rY9WiIgT8RbqAPNTxCiUirgx2YLftjFJmp9lEdRlHLhQgq0LTVvCK6KlP/hu1p5A1CsMyWPO6ZTOYZMXCb0xRmCnOOuSW4f6GBYFYSIOdbNBhiCIzmoWbdraJXJRG8R8mSUn9XFVTfESxBbqnGIr3vZKBrWxQUh4Ut3LO5V1OqMzonWDnO0OXDSzGLUuqQFtEGWNZnnnSYKtIiu9HkQ7tRyjWHBro7k7tb2y5/rnBMQpRuftNsk7RS4nDzF8bmh0nTvxRS0L7oQPeAgc7DPESZRDhX2KinYYgFJYuoHmkSKJDUkDpjndqLb0a15kx2wrcS0cByLylKdA/EQEqgNK6XPIZKtdSdhegcBjaFbLtmWFnF9v/EmojCAxsEYjcUmG5yBe56mxgDbIX3g58a6bL/iST/aj2RXW19nXjFkWYjG5jOWaNUjBToyXRhGJ5jidEYIrQEJrS9gSs7IBgjXIB1xqxNrSQf7/o0r1g1ADZVrexnA3UZHL30sdhRY445R9m5TpI1QKxbTiR0ya7kPK9rn/Pu2RYMBKVgVazwv7TzEQvJdYDf6Zrdpg4xkcn0O02nHNYW9Byei2BFZLi60onY3s51GghdhecbH1JweaF56eOPgMtQcuktqpk4ndK/cXfoA8X62A7XaSMehWDkEI97cDxLBcNtrk059aGbJ+LhW14PrpYwi3ftgVWDC2mwuIupDBqgAYixcSeagCeq0mDnaRCV4Xmek27DNiqSuXpWgCSMH3R/vdkTVJ7mFVnSlNV9hAqHiiq2cx3K5ee6i7GMpgK7YdCpVu1GUZ/ZEPDqyAheVMlQQ3tOu6Gbtsj4sLSMepipKmQ6TCD1kVhdgSUflwVOn0YHGaP8g5K+eyiPvi7yy6N3rCQxOnDpF00O38ejjCLtHChjnZ6PpRVeQSwPNbsiKVCPfeUseV7YWHcHuckdDk/rLWRGRUO8WNa437KUB/YPyLSEawjZXjHPf9tOOsq2+GY2IxGVCQTM1YX0jhwQeTi6Uctwg7IylqMYMFL5GMzAnEtwEA3j29QigiXemxrv0WyaB3cHgIUMzT2pWZ0OmCVKLLtLO/ikLsOM9w2G/KrbCyaTOWdbTtxsBsQZNt+3fY7thtkri19HodRkTGXa0VAP5C3BqHOoBZSjReh4EYCVhzmN9WEPmVtFgwdHNUqE5xdY6XoKm7tTRUGqPJi6lQ/FFaZaJYUUXxwuZnJX4PC/SXkAdN9K8+cmFk31QT3TbIxeddyXUrYBYfkew63Ci2/k0GOaqc7FYjRHdUuF4kbZXMDa81pHE2FTMmQFDAXgAzhFhGo8e1QKCtCZWMxbiAH3CtdSeLYKiqcFgV0ZNaAvJR+SNcf6xOFHqQ1t9KxXTWTSaxK5mU5EStJ2QQbuEYKDyHT8uR6zge+rtNxcYKl8dTSHLqWVY5VqvILiDLLLhKfvITjNt3yYt9SQeV3h+9CLn83ByVwMmm9VRA2uMwH3IiM4L8KSGaKXMNOLfHY5J+MiJGiXIugDO/gNfXdXNfZTJcDdJGPVbEMQ4AnZV8Bx8Yqskvbu1OJpUXmElJXM90ESB0MFXf23JyeYtySzPNgPs+Fa+w4wdeFDsf2Yu9AzuQslp15pcwdSqJY5sU4jSRlma/1DPIdKb7PMqtm9Jvt9IFGlAtTzStxYNfNVJmbS1846wyg1nIfEYXikDMJMsMg8DJvkes0TiNJCXIz8DwiRSU10OwUG94c5neOswvi12FrrYtTVsnukLhaEekeFUp/KyRTR81iKiC0IZwLZALFXkXht0OsQDI3NVObG3yt6xDMG97/Yt9JS7uar5c9VWMAYAHjIeZC33tGEPOwl3VzBgIVEbseB/OfJCWG4ozNltwGKk94gJNUfl+qKt7eHsM4UAxVparIrKqkfRe26iDQkUUwkz2C8RJSgdF6In99bvOq/H0fvjiiyLO1EllDpcf0DCqk+NO3n74JAIaZzqL5yey7f136DgzDe/+QpRTPr/79+c0f3ndQn3uraHn++9l3//Pyfz9fvZHxen7TmRstqFLi+btnn37+/OlDuZxadT2v9Y5hz2Vm/Jcv/oD48Mt3//z466+//vI7Cfny4ad//Pz5zdXqGeIvv5+AKbkB8fz16mL1+duvvvrwexr9KI3jLpBSbqtTr8Xnd++ePXu3+vTp7RVi9eUOFxf41eriYrVaTZMUrNZq9fbfP//40xd/L8IGNfvVNaXu1esLxOtnK/l3cQtyy1RJWa3kBb369OPPL/+1yRaIZYVF9fT+vXmnZv/3bEWoSPjyy1WFi+271VTVZ1XK+bPV2zc/vvwj4uVvv/32sngn8ce/fv7059s/Tb+6uCCbcZ2A1S0QWUjKxFghUp5dA5qCL6+u3iKkmZBb3q2u3l69vnNTt/AvF3dIuE6GxOuClGmBbMpNUyDN5E3jIB93SPnTm7dv/hvxn1ugdS1RsUWkTlF93t2QlBtSc/3DXVLCH374wUD81xb/scUXW3x4/u37Y1TsMeB/+/qb57fw9fPn31zfSB++/lbfewzbuI1QdSusZ7O5MjVgoZth74yXielGv9hX+fo+zbVw5DT8+2to2ku7b7+abypfb+/o4mhRBZ6boGMvehpd4+vgYBlDX8bJkQKQvBh6edYx5J+0AoPvXgyd2CtX3pgUshcvXniDNqkM8hfBtCytI1wx9DjM5sXHtjdpPSo4pZEMzEmOwjiWLK5GYKz1bPXWsMRaTGpVXEnK4Po+OO/9gh2kxGdSanAmpQZTIqWwJHcycfo+ywFseW9gNI3XASZyAeaAd7gsMiYnAurPZ2ta6S3OsmDA+WoMhlqsegAwzjwdHf0oDtcDLYJAa60JD0Q+meAcJeap6Fv5qqFl5gC5KWC+AvDiILMHOPyACCE19VjoYf9LplPKnw7MS/zwMpzSKvW70OkA89rtmPJyIbKNpTapFdnxAmpVgkHfhwYSRBGFhgh1MSFJkXMpYHS5z0fGATxaxvik+sgHIgX2jyyOEochZToercS5Q1iDMyk1OJNSgzMpNTiTUoMzKTU4k1KDMyk1OIxnNTVSDhJAnRopB+mYTI6UQ6SOTOsGxYfghBYKGPwk/WB3jyA5AMRvrJNibb/vIfw0nURABqEDUKwHs73XbFV2kSxpYKKIKD46djudlDcmh0tViFxa4yGfB7AMBYPY9bxlLNKPtpM7bgj06ENS7m7lTW+9eEDQlH4eW6jttkM3hMm8Sw4sMyGKDPkwfRU0Ty6G0vUU4MoH0DosxQbYruuzTH2QKyeUd2TooUq9IF+EHMxwoykoK3TTMAYLuttKBHS7FdOnploBr82tMW+Ay4V2FpC4OR4kcE1rqaCpchXwF5EffYyQlvkConk2pnw4Y0n25FJTpaTQEM0igmVEpChgLnUQuVJe5C7gJCYuGSdVZCIB1boEacDSuYmKa8gFeiLc0ORGVgeDicX2dNOK8Dkr7sST6I4QIERmO56l22DpcXebwiCIUPmCcCMCJEXREiD/mRXLNimgS6dOgbjD7YQGw3aVKKnXUK0Cs10laPfoengxF2Bm/FVJCg0TqsBTtSCFJGWBj3BMpAwMWt+MxC+LTS2HTPEsk2hXDPLlfHmLr1TxwVQOu4bLkVHenQ2qIevKE+RyiX3YzY+finPXA24vJkj+s3SdJTv0hle3HRjX0mZnnDEo/h8HCdoVvNSWQ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8" name="Picture 4" descr="http://www.eumed.net/tesis-doctorales/2007/ams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373" y="3356992"/>
            <a:ext cx="4569254" cy="303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TEST Z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5969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Z para medias de </a:t>
            </a:r>
            <a:r>
              <a:rPr lang="es-ES" sz="3600" b="1" dirty="0" smtClean="0">
                <a:solidFill>
                  <a:srgbClr val="C00000"/>
                </a:solidFill>
              </a:rPr>
              <a:t>dos colas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DOS COLAS: ZONA DE RECHAZO</a:t>
                </a:r>
              </a:p>
              <a:p>
                <a:pPr marL="400050" lvl="1" indent="0" algn="ctr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=23</m:t>
                    </m:r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≠23</m:t>
                    </m:r>
                  </m:oMath>
                </a14:m>
                <a:endParaRPr lang="es-CL" dirty="0" smtClean="0"/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</a:rPr>
                      <m:t>𝑆</m:t>
                    </m:r>
                    <m:r>
                      <a:rPr lang="es-CL" b="0" i="1" smtClean="0">
                        <a:latin typeface="Cambria Math"/>
                      </a:rPr>
                      <m:t>𝑖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𝑒𝑠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r>
                          <a:rPr lang="es-CL" i="1" smtClean="0">
                            <a:latin typeface="Cambria Math"/>
                          </a:rPr>
                          <m:t>2</m:t>
                        </m:r>
                        <m:r>
                          <a:rPr lang="es-CL" b="0" i="1" smtClean="0">
                            <a:latin typeface="Cambria Math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b="0" i="1" smtClean="0">
                            <a:latin typeface="Cambria Math"/>
                          </a:rPr>
                          <m:t>𝑆𝐸</m:t>
                        </m:r>
                        <m:r>
                          <a:rPr lang="es-CL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i="1" smtClean="0">
                        <a:latin typeface="Cambria Math"/>
                        <a:ea typeface="Cambria Math"/>
                      </a:rPr>
                      <m:t>∼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(0,1)</m:t>
                    </m:r>
                  </m:oMath>
                </a14:m>
                <a:r>
                  <a:rPr lang="es-CL" dirty="0" smtClean="0">
                    <a:sym typeface="Wingdings" pitchFamily="2" charset="2"/>
                  </a:rPr>
                  <a:t> eligiendo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</m:oMath>
                </a14:m>
                <a:r>
                  <a:rPr lang="es-CL" dirty="0" smtClean="0">
                    <a:sym typeface="Wingdings" pitchFamily="2" charset="2"/>
                  </a:rPr>
                  <a:t>=5%</a:t>
                </a:r>
                <a:endParaRPr lang="es-CL" dirty="0" smtClean="0"/>
              </a:p>
              <a:p>
                <a:pPr marL="85725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i="1" smtClean="0">
                          <a:latin typeface="Cambria Math"/>
                          <a:ea typeface="Cambria Math"/>
                          <a:sym typeface="Wingdings" pitchFamily="2" charset="2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2400" b="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s-CL" sz="2400" b="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−1,96≤</m:t>
                          </m:r>
                          <m:f>
                            <m:fPr>
                              <m:ctrlPr>
                                <a:rPr lang="es-CL" sz="2400" i="1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s-CL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CL" sz="24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s-CL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L" sz="2400" b="0" i="1" smtClean="0">
                                  <a:latin typeface="Cambria Math"/>
                                </a:rPr>
                                <m:t>23</m:t>
                              </m:r>
                              <m:r>
                                <m:rPr>
                                  <m:nor/>
                                </m:rPr>
                                <a:rPr lang="es-CL" sz="2400" dirty="0"/>
                                <m:t> </m:t>
                              </m:r>
                            </m:num>
                            <m:den>
                              <m:r>
                                <a:rPr lang="es-CL" sz="2400" i="1">
                                  <a:latin typeface="Cambria Math"/>
                                </a:rPr>
                                <m:t>𝑆𝐸</m:t>
                              </m:r>
                              <m:d>
                                <m:dPr>
                                  <m:ctrlPr>
                                    <a:rPr lang="es-CL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s-CL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sz="2400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  <m:r>
                            <a:rPr lang="es-CL" sz="2400" i="1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≤</m:t>
                          </m:r>
                          <m:r>
                            <a:rPr lang="es-CL" sz="2400" b="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1,96</m:t>
                          </m:r>
                        </m:e>
                      </m:d>
                      <m:r>
                        <a:rPr lang="es-CL" sz="2400" b="0" i="1" smtClean="0">
                          <a:latin typeface="Cambria Math"/>
                          <a:ea typeface="Cambria Math"/>
                          <a:sym typeface="Wingdings" pitchFamily="2" charset="2"/>
                        </a:rPr>
                        <m:t>=95%</m:t>
                      </m:r>
                    </m:oMath>
                  </m:oMathPara>
                </a14:m>
                <a:endParaRPr lang="es-CL" dirty="0" smtClean="0"/>
              </a:p>
              <a:p>
                <a:pPr marL="400050" lvl="1" indent="0" algn="ctr">
                  <a:buNone/>
                </a:pPr>
                <a:r>
                  <a:rPr lang="es-CL" dirty="0" smtClean="0"/>
                  <a:t>Siendo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r>
                          <a:rPr lang="es-CL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s-CL" b="0" i="1" smtClean="0">
                        <a:latin typeface="Cambria Math"/>
                      </a:rPr>
                      <m:t>=22, </m:t>
                    </m:r>
                    <m:r>
                      <a:rPr lang="es-CL" b="0" i="1" smtClean="0">
                        <a:latin typeface="Cambria Math"/>
                      </a:rPr>
                      <m:t>𝑠</m:t>
                    </m:r>
                    <m:r>
                      <a:rPr lang="es-CL" b="0" i="1" smtClean="0">
                        <a:latin typeface="Cambria Math"/>
                      </a:rPr>
                      <m:t>=2 </m:t>
                    </m:r>
                    <m:r>
                      <a:rPr lang="es-CL" b="0" i="1" smtClean="0">
                        <a:latin typeface="Cambria Math"/>
                      </a:rPr>
                      <m:t>𝑦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𝑛</m:t>
                    </m:r>
                    <m:r>
                      <a:rPr lang="es-CL" b="0" i="1" smtClean="0">
                        <a:latin typeface="Cambria Math"/>
                      </a:rPr>
                      <m:t>=1000</m:t>
                    </m:r>
                  </m:oMath>
                </a14:m>
                <a:endParaRPr lang="es-CL" b="0" i="1" dirty="0" smtClean="0">
                  <a:latin typeface="Cambria Math"/>
                </a:endParaRP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−23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d>
                          <m:dPr>
                            <m:ctrlPr>
                              <a:rPr lang="es-CL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s-CL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−23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b="0" i="1" smtClean="0">
                            <a:latin typeface="Cambria Math"/>
                          </a:rPr>
                          <m:t>𝑠</m:t>
                        </m:r>
                        <m:r>
                          <a:rPr lang="es-CL" i="1">
                            <a:latin typeface="Cambria Math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s-CL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s-C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r>
                          <a:rPr lang="es-CL" i="1">
                            <a:latin typeface="Cambria Math"/>
                          </a:rPr>
                          <m:t>22−23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2/</m:t>
                        </m:r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i="1">
                                <a:latin typeface="Cambria Math"/>
                              </a:rPr>
                              <m:t>1000</m:t>
                            </m:r>
                          </m:e>
                        </m:rad>
                      </m:den>
                    </m:f>
                  </m:oMath>
                </a14:m>
                <a:r>
                  <a:rPr lang="es-CL" b="0" i="1" dirty="0" smtClean="0">
                    <a:latin typeface="Cambria Math"/>
                  </a:rPr>
                  <a:t>=-15,8</a:t>
                </a:r>
              </a:p>
              <a:p>
                <a:pPr marL="400050" lvl="1" indent="0" algn="ctr">
                  <a:buNone/>
                </a:pPr>
                <a:r>
                  <a:rPr lang="es-CL" i="1" dirty="0">
                    <a:latin typeface="Cambria Math"/>
                  </a:rPr>
                  <a:t>-</a:t>
                </a:r>
                <a:r>
                  <a:rPr lang="es-CL" i="1" dirty="0" smtClean="0">
                    <a:latin typeface="Cambria Math"/>
                  </a:rPr>
                  <a:t>15,8&lt;-1,96</a:t>
                </a:r>
                <a:r>
                  <a:rPr lang="es-CL" i="1" dirty="0" smtClean="0">
                    <a:latin typeface="Cambria Math"/>
                    <a:sym typeface="Wingdings" pitchFamily="2" charset="2"/>
                  </a:rPr>
                  <a:t> Está en Zona de Rechazo</a:t>
                </a:r>
                <a:endParaRPr lang="es-CL" i="1" dirty="0">
                  <a:latin typeface="Cambria Math"/>
                </a:endParaRPr>
              </a:p>
              <a:p>
                <a:pPr marL="400050" lvl="1" indent="0" algn="ctr">
                  <a:buNone/>
                </a:pPr>
                <a:endParaRPr lang="es-CL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  <a:blipFill rotWithShape="1">
                <a:blip r:embed="rId5"/>
                <a:stretch>
                  <a:fillRect t="-1121" r="-68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II. TEST Z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1133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Z para medias de </a:t>
            </a:r>
            <a:r>
              <a:rPr lang="es-ES" sz="3600" b="1" dirty="0" smtClean="0">
                <a:solidFill>
                  <a:srgbClr val="C00000"/>
                </a:solidFill>
              </a:rPr>
              <a:t>dos colas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032448"/>
          </a:xfrm>
        </p:spPr>
        <p:txBody>
          <a:bodyPr numCol="1">
            <a:normAutofit/>
          </a:bodyPr>
          <a:lstStyle/>
          <a:p>
            <a:pPr marL="400050" lvl="1" indent="0" algn="just">
              <a:buNone/>
            </a:pPr>
            <a:r>
              <a:rPr lang="es-CL" dirty="0" smtClean="0"/>
              <a:t>TEST DE DOS COLAS: ZONA DE RECHAZO</a:t>
            </a:r>
          </a:p>
        </p:txBody>
      </p:sp>
      <p:sp>
        <p:nvSpPr>
          <p:cNvPr id="3" name="AutoShape 2" descr="data:image/png;base64,iVBORw0KGgoAAAANSUhEUgAAARQAAAC3CAMAAADkUVG/AAAA/FBMVEX////+/v6VlZX7+/t/e32RkZH09PSZmZmcnJza2tqPj4/4+Pivr6/x8fGMjIzt7e3l5eXPz8+5ubmioqLS0tJHzYmpqam3t7fY2NhIyYLBwcFHfmDh4eHIyMjJyclJyYd/kYg4vHhIZFaFhYVycnIAAABjgnBsbGyxqK5OfWaIko0ASysAPR5gYGBKx4E/0YM2pnIxsm83VUcvh1x1hX0yt3dMwINFtHhE04wFRjBFf1tKfF5YbGHIvsQ1d1JXf2hHR0c4ODhMTEyYoJo2Qzo9o28KZz0vlGITe1K3w8A0a1Uha0csZ0pIY1VGU00/NDoAWTcoPzEldkc5Yky1ZITwAAAP60lEQVR4nO1dC4OjxpGupsVLPJrXAsMi6S7SepLbrHcvTmY3dta7tm9vHTt2nNz//y9X1YA0DzQDDEig0TejF0LQ/VFVXV1d3QCcccYZZ5w0WIVjF2REQDLkHz2dUYLVvn3yEPbscrPZrLMzKVJxOMBiY5jFx8VM1QoTc+SCHROMMzA3QUkBvThuDMCfMCkkEGxtA7FQfka5MdcCSH6eKJCJdOaQXFSCIRXHUvynSgoj1Ynj2u/i7Gm2z5wEBUWiDgyyQBrhJweUk3VeLw1IxyJ7iqSgIVk7eypOioWy8rTsijSnfK3du5PtPy1/hVPT697PCYcwh6fk9pMAICf3qgc2Pqr2pCSFw1w8JASMiflT4UR6saDkTfZN7SeiPtKVt+v9kzuI02ELMxqgpPhBQwlgqjVwacYBlJNcb8gJZ54xcHHGAQbauvm+ECyegg/HYO4035kx1+FPwNiGZvN90f6gAp0+KY2NLIGClXY0YGlGALzwQm174bnLi+GPEwWaiDVvWT8GkQ2n7O4zMHJoGVFDPhTvpKNwZFBYu9aEVE4/1d4yaYBwu1UuiU6VFDQmc62bbbDcE9UfVBoZS+v040XQc2lGAga50XXkD73gE+0YMrdzJ4ZBGp9ms/yY2AgD1TlFUvKwe3eXwg2n2AVij2lASEgM78RcfawN9o2714l+2L7TNHLwwlA+7iBxi5DDFMCsNVHyOFY0t6fSjAOF8jxaVOzTCe3TiIYZSyl5FCmMoaicjKllzHL7yGFjFIM7EVZYkT/Qw3GkqJxKaN/r3Oe5DhmuTU9EVNBDt/rwMOgQ1sk0QMGiv2OdSmRfKD16oqciKrrTHynsFESFywSDHknB1n3ycRWGvnmfScJ4LOoBTZsVmczX55Vl4ExfVMy4nITQF1BU8glLikyVndPAV591QFFR+zvawUGk9OLf34b+YF7leEGpJfoQkt6r43NgoCVR9+XePw5q80yokQHJWGQwwMB4mds0TWFhw4UP5w7wibISNkqqbg1UyDye6sxLs34i3OOBbKwtPr1gE7n2c6vxtSwsRNNrz6aZs0/VS5YNa8kYzXFx0O9tkeE0mx4pWGJ0Jpqm34OBHWm3eNsUy2x6rDBQG8+3xk5j7MAcfLdNYs6mW8GOBTkS6GfQ3JcIUU4UUMFu7JQxCPZrJyuG3Xh5/nJZFn7Mic7FnEm3eYvJIGRepiMtzUnBs2xgTwih3EjTFKuVavj2c+MT9AxWRoKagoPOIUZZ0eIWpECS7rvuzFRJE5EDjgB6htxk0MqS9wzkxAxb9Hk4mLToA3gtMp1IE2b79NMCMLA5wzbNYfiC3DDH90HwYwanZNbe/acv9FxWSr4p1Z1DueXBsBQrgk17zp8u0XU0rFd2IuwQLb4XztIkeXwySGewwgg+tBMvXqrlqXhpAPjuw0Mnstb7pr+ToCQi83Qy3hvUZD8105lxRN+GcUd9uOFhbK0o8+3HhVVUsGgloJlNNMSeL/xAswIzECoovukiKZG/9A2+gCPOplKosPefn4EVAnlsDtpWzYFQK14tR7MYPjGuPezkaOta6tEG2/GSPOoU/4IcfWXIYkcLRbtJAdjvnKvSdSrmnUjh9fJ9jd49B6KZpMnDYooqoluWFvq27Udx7Nt6nJmxnXnxZQaxHVqvwvvn/EuotRGEosjlE4PrlWhZGfSgOFjIJJpuSzLD0Vo5LZt2+pm1bhC8x3K+sl/FoBtGSCITogsMpo6+Ps1DjS9FgzimnE9V5zaz0kDxUg8rY9WiIgT8RbqAPNTxCiUirgx2YLftjFJmp9lEdRlHLhQgq0LTVvCK6KlP/hu1p5A1CsMyWPO6ZTOYZMXCb0xRmCnOOuSW4f6GBYFYSIOdbNBhiCIzmoWbdraJXJRG8R8mSUn9XFVTfESxBbqnGIr3vZKBrWxQUh4Ut3LO5V1OqMzonWDnO0OXDSzGLUuqQFtEGWNZnnnSYKtIiu9HkQ7tRyjWHBro7k7tb2y5/rnBMQpRuftNsk7RS4nDzF8bmh0nTvxRS0L7oQPeAgc7DPESZRDhX2KinYYgFJYuoHmkSKJDUkDpjndqLb0a15kx2wrcS0cByLylKdA/EQEqgNK6XPIZKtdSdhegcBjaFbLtmWFnF9v/EmojCAxsEYjcUmG5yBe56mxgDbIX3g58a6bL/iST/aj2RXW19nXjFkWYjG5jOWaNUjBToyXRhGJ5jidEYIrQEJrS9gSs7IBgjXIB1xqxNrSQf7/o0r1g1ADZVrexnA3UZHL30sdhRY445R9m5TpI1QKxbTiR0ya7kPK9rn/Pu2RYMBKVgVazwv7TzEQvJdYDf6Zrdpg4xkcn0O02nHNYW9Byei2BFZLi60onY3s51GghdhecbH1JweaF56eOPgMtQcuktqpk4ndK/cXfoA8X62A7XaSMehWDkEI97cDxLBcNtrk059aGbJ+LhW14PrpYwi3ftgVWDC2mwuIupDBqgAYixcSeagCeq0mDnaRCV4Xmek27DNiqSuXpWgCSMH3R/vdkTVJ7mFVnSlNV9hAqHiiq2cx3K5ee6i7GMpgK7YdCpVu1GUZ/ZEPDqyAheVMlQQ3tOu6Gbtsj4sLSMepipKmQ6TCD1kVhdgSUflwVOn0YHGaP8g5K+eyiPvi7yy6N3rCQxOnDpF00O38ejjCLtHChjnZ6PpRVeQSwPNbsiKVCPfeUseV7YWHcHuckdDk/rLWRGRUO8WNa437KUB/YPyLSEawjZXjHPf9tOOsq2+GY2IxGVCQTM1YX0jhwQeTi6Uctwg7IylqMYMFL5GMzAnEtwEA3j29QigiXemxrv0WyaB3cHgIUMzT2pWZ0OmCVKLLtLO/ikLsOM9w2G/KrbCyaTOWdbTtxsBsQZNt+3fY7thtkri19HodRkTGXa0VAP5C3BqHOoBZSjReh4EYCVhzmN9WEPmVtFgwdHNUqE5xdY6XoKm7tTRUGqPJi6lQ/FFaZaJYUUXxwuZnJX4PC/SXkAdN9K8+cmFk31QT3TbIxeddyXUrYBYfkew63Ci2/k0GOaqc7FYjRHdUuF4kbZXMDa81pHE2FTMmQFDAXgAzhFhGo8e1QKCtCZWMxbiAH3CtdSeLYKiqcFgV0ZNaAvJR+SNcf6xOFHqQ1t9KxXTWTSaxK5mU5EStJ2QQbuEYKDyHT8uR6zge+rtNxcYKl8dTSHLqWVY5VqvILiDLLLhKfvITjNt3yYt9SQeV3h+9CLn83ByVwMmm9VRA2uMwH3IiM4L8KSGaKXMNOLfHY5J+MiJGiXIugDO/gNfXdXNfZTJcDdJGPVbEMQ4AnZV8Bx8Yqskvbu1OJpUXmElJXM90ESB0MFXf23JyeYtySzPNgPs+Fa+w4wdeFDsf2Yu9AzuQslp15pcwdSqJY5sU4jSRlma/1DPIdKb7PMqtm9Jvt9IFGlAtTzStxYNfNVJmbS1846wyg1nIfEYXikDMJMsMg8DJvkes0TiNJCXIz8DwiRSU10OwUG94c5neOswvi12FrrYtTVsnukLhaEekeFUp/KyRTR81iKiC0IZwLZALFXkXht0OsQDI3NVObG3yt6xDMG97/Yt9JS7uar5c9VWMAYAHjIeZC33tGEPOwl3VzBgIVEbseB/OfJCWG4ozNltwGKk94gJNUfl+qKt7eHsM4UAxVparIrKqkfRe26iDQkUUwkz2C8RJSgdF6In99bvOq/H0fvjiiyLO1EllDpcf0DCqk+NO3n74JAIaZzqL5yey7f136DgzDe/+QpRTPr/79+c0f3ndQn3uraHn++9l3//Pyfz9fvZHxen7TmRstqFLi+btnn37+/OlDuZxadT2v9Y5hz2Vm/Jcv/oD48Mt3//z466+//vI7Cfny4ad//Pz5zdXqGeIvv5+AKbkB8fz16mL1+duvvvrwexr9KI3jLpBSbqtTr8Xnd++ePXu3+vTp7RVi9eUOFxf41eriYrVaTZMUrNZq9fbfP//40xd/L8IGNfvVNaXu1esLxOtnK/l3cQtyy1RJWa3kBb369OPPL/+1yRaIZYVF9fT+vXmnZv/3bEWoSPjyy1WFi+271VTVZ1XK+bPV2zc/vvwj4uVvv/32sngn8ce/fv7059s/Tb+6uCCbcZ2A1S0QWUjKxFghUp5dA5qCL6+u3iKkmZBb3q2u3l69vnNTt/AvF3dIuE6GxOuClGmBbMpNUyDN5E3jIB93SPnTm7dv/hvxn1ugdS1RsUWkTlF93t2QlBtSc/3DXVLCH374wUD81xb/scUXW3x4/u37Y1TsMeB/+/qb57fw9fPn31zfSB++/lbfewzbuI1QdSusZ7O5MjVgoZth74yXielGv9hX+fo+zbVw5DT8+2to2ku7b7+abypfb+/o4mhRBZ6boGMvehpd4+vgYBlDX8bJkQKQvBh6edYx5J+0AoPvXgyd2CtX3pgUshcvXniDNqkM8hfBtCytI1wx9DjM5sXHtjdpPSo4pZEMzEmOwjiWLK5GYKz1bPXWsMRaTGpVXEnK4Po+OO/9gh2kxGdSanAmpQZTIqWwJHcycfo+ywFseW9gNI3XASZyAeaAd7gsMiYnAurPZ2ta6S3OsmDA+WoMhlqsegAwzjwdHf0oDtcDLYJAa60JD0Q+meAcJeap6Fv5qqFl5gC5KWC+AvDiILMHOPyACCE19VjoYf9LplPKnw7MS/zwMpzSKvW70OkA89rtmPJyIbKNpTapFdnxAmpVgkHfhwYSRBGFhgh1MSFJkXMpYHS5z0fGATxaxvik+sgHIgX2jyyOEochZToercS5Q1iDMyk1OJNSgzMpNTiTUoMzKTU4k1KDMyk1OIxnNTVSDhJAnRopB+mYTI6UQ6SOTOsGxYfghBYKGPwk/WB3jyA5AMRvrJNibb/vIfw0nURABqEDUKwHs73XbFV2kSxpYKKIKD46djudlDcmh0tViFxa4yGfB7AMBYPY9bxlLNKPtpM7bgj06ENS7m7lTW+9eEDQlH4eW6jttkM3hMm8Sw4sMyGKDPkwfRU0Ty6G0vUU4MoH0DosxQbYruuzTH2QKyeUd2TooUq9IF+EHMxwoykoK3TTMAYLuttKBHS7FdOnploBr82tMW+Ay4V2FpC4OR4kcE1rqaCpchXwF5EffYyQlvkConk2pnw4Y0n25FJTpaTQEM0igmVEpChgLnUQuVJe5C7gJCYuGSdVZCIB1boEacDSuYmKa8gFeiLc0ORGVgeDicX2dNOK8Dkr7sST6I4QIERmO56l22DpcXebwiCIUPmCcCMCJEXREiD/mRXLNimgS6dOgbjD7YQGw3aVKKnXUK0Cs10laPfoengxF2Bm/FVJCg0TqsBTtSCFJGWBj3BMpAwMWt+MxC+LTS2HTPEsk2hXDPLlfHmLr1TxwVQOu4bLkVHenQ2qIevKE+RyiX3YzY+finPXA24vJkj+s3SdJTv0hle3HRjX0mZnnDEo/h8HCdoVvNSWQ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8" name="Picture 4" descr="http://www.eumed.net/tesis-doctorales/2007/ams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09" y="1916832"/>
            <a:ext cx="6086961" cy="404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9592" y="4865649"/>
            <a:ext cx="1098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1" indent="0" algn="ctr">
              <a:buNone/>
            </a:pPr>
            <a:r>
              <a:rPr lang="es-CL" i="1" dirty="0" smtClean="0">
                <a:latin typeface="Cambria Math"/>
              </a:rPr>
              <a:t>-15,8</a:t>
            </a:r>
            <a:endParaRPr lang="es-CL" i="1" dirty="0">
              <a:latin typeface="Cambria Math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TEST Z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4258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Z para medias de </a:t>
            </a:r>
            <a:r>
              <a:rPr lang="es-ES" sz="3600" b="1" dirty="0" smtClean="0">
                <a:solidFill>
                  <a:srgbClr val="C00000"/>
                </a:solidFill>
              </a:rPr>
              <a:t>dos colas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DOS COLAS: VALOR P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	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:endParaRPr lang="es-CL" dirty="0" smtClean="0"/>
              </a:p>
              <a:p>
                <a:pPr marL="400050" lvl="1" indent="0" algn="ctr">
                  <a:buNone/>
                </a:pPr>
                <a:r>
                  <a:rPr lang="es-CL" dirty="0" smtClean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−|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|≤</m:t>
                        </m:r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d>
                    <m:r>
                      <a:rPr lang="es-CL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+</m:t>
                    </m:r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|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|</m:t>
                        </m:r>
                        <m:r>
                          <a:rPr lang="es-CL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≥</m:t>
                        </m:r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s-CL" dirty="0" smtClean="0"/>
                  <a:t>=</a:t>
                </a:r>
              </a:p>
              <a:p>
                <a:pPr marL="400050" lvl="1" indent="0" algn="ctr">
                  <a:buNone/>
                </a:pPr>
                <a:r>
                  <a:rPr lang="es-CL" dirty="0" smtClean="0"/>
                  <a:t>2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|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|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≥</m:t>
                        </m:r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13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TEST Z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0578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Z para medias de </a:t>
            </a:r>
            <a:r>
              <a:rPr lang="es-ES" sz="3600" b="1" dirty="0" smtClean="0">
                <a:solidFill>
                  <a:srgbClr val="C00000"/>
                </a:solidFill>
              </a:rPr>
              <a:t>dos colas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968552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DOS COLAS: VALOR P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	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=23</m:t>
                    </m:r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≠23</m:t>
                    </m:r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:endParaRPr lang="es-CL" dirty="0" smtClean="0"/>
              </a:p>
              <a:p>
                <a:pPr marL="400050" lvl="1" indent="0" algn="ctr">
                  <a:buNone/>
                </a:pPr>
                <a:r>
                  <a:rPr lang="es-CL" dirty="0" smtClean="0">
                    <a:ea typeface="Cambria Math"/>
                    <a:sym typeface="Wingdings" pitchFamily="2" charset="2"/>
                  </a:rPr>
                  <a:t>Valor P=</a:t>
                </a:r>
                <a:r>
                  <a:rPr lang="es-CL" dirty="0" smtClean="0"/>
                  <a:t>2</a:t>
                </a:r>
                <a:r>
                  <a:rPr lang="es-CL" dirty="0" smtClean="0">
                    <a:ea typeface="Cambria Math"/>
                    <a:sym typeface="Wingdings" pitchFamily="2" charset="2"/>
                  </a:rPr>
                  <a:t> P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−15,8≤</m:t>
                        </m:r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s-CL" dirty="0"/>
              </a:p>
              <a:p>
                <a:pPr marL="400050" lvl="1" indent="0">
                  <a:buNone/>
                </a:pPr>
                <a:r>
                  <a:rPr lang="es-CL" dirty="0" smtClean="0"/>
                  <a:t>Dado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d>
                          <m:dPr>
                            <m:ctrlPr>
                              <a:rPr lang="es-CL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s-CL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∼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(0,1)</m:t>
                    </m:r>
                  </m:oMath>
                </a14:m>
                <a:r>
                  <a:rPr lang="es-CL" dirty="0" smtClean="0"/>
                  <a:t>,</a:t>
                </a:r>
              </a:p>
              <a:p>
                <a:pPr marL="400050" lvl="1" indent="0" algn="ctr">
                  <a:buNone/>
                </a:pPr>
                <a:r>
                  <a:rPr lang="es-CL" dirty="0">
                    <a:ea typeface="Cambria Math"/>
                    <a:sym typeface="Wingdings" pitchFamily="2" charset="2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−15,8≤</m:t>
                        </m:r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s-CL" dirty="0" smtClean="0"/>
                  <a:t>= (Ver tabla)</a:t>
                </a:r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968552"/>
              </a:xfrm>
              <a:blipFill rotWithShape="1">
                <a:blip r:embed="rId3"/>
                <a:stretch>
                  <a:fillRect t="-110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TEST Z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4980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de dos colas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10526" r="40095" b="44737"/>
          <a:stretch/>
        </p:blipFill>
        <p:spPr bwMode="auto">
          <a:xfrm>
            <a:off x="326304" y="476672"/>
            <a:ext cx="8446169" cy="787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TEST Z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2908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Z para medias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968552"/>
              </a:xfrm>
            </p:spPr>
            <p:txBody>
              <a:bodyPr numCol="1">
                <a:normAutofit fontScale="92500"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DOS COLAS: VALOR P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	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:endParaRPr lang="es-CL" dirty="0" smtClean="0"/>
              </a:p>
              <a:p>
                <a:pPr marL="400050" lvl="1" indent="0" algn="ctr">
                  <a:buNone/>
                </a:pPr>
                <a:r>
                  <a:rPr lang="es-CL" dirty="0" smtClean="0">
                    <a:ea typeface="Cambria Math"/>
                    <a:sym typeface="Wingdings" pitchFamily="2" charset="2"/>
                  </a:rPr>
                  <a:t>Valor P=</a:t>
                </a:r>
                <a:r>
                  <a:rPr lang="es-CL" dirty="0" smtClean="0"/>
                  <a:t>2</a:t>
                </a:r>
                <a:r>
                  <a:rPr lang="es-CL" dirty="0" smtClean="0">
                    <a:ea typeface="Cambria Math"/>
                    <a:sym typeface="Wingdings" pitchFamily="2" charset="2"/>
                  </a:rPr>
                  <a:t> P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−15,8≤</m:t>
                        </m:r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s-CL" dirty="0"/>
              </a:p>
              <a:p>
                <a:pPr marL="400050" lvl="1" indent="0">
                  <a:buNone/>
                </a:pPr>
                <a:r>
                  <a:rPr lang="es-CL" dirty="0" smtClean="0"/>
                  <a:t>Dado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d>
                          <m:dPr>
                            <m:ctrlPr>
                              <a:rPr lang="es-CL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s-CL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∼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(0,1)</m:t>
                    </m:r>
                  </m:oMath>
                </a14:m>
                <a:r>
                  <a:rPr lang="es-CL" dirty="0" smtClean="0"/>
                  <a:t>,</a:t>
                </a:r>
              </a:p>
              <a:p>
                <a:pPr marL="400050" lvl="1" indent="0" algn="ctr">
                  <a:buNone/>
                </a:pPr>
                <a:r>
                  <a:rPr lang="es-CL" dirty="0">
                    <a:ea typeface="Cambria Math"/>
                    <a:sym typeface="Wingdings" pitchFamily="2" charset="2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−15,8≤</m:t>
                        </m:r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d>
                    <m:r>
                      <a:rPr lang="es-CL" b="0" i="0" smtClean="0">
                        <a:latin typeface="Cambria Math"/>
                      </a:rPr>
                      <m:t>&lt;0.003</m:t>
                    </m:r>
                  </m:oMath>
                </a14:m>
                <a:endParaRPr lang="es-CL" b="0" dirty="0" smtClean="0"/>
              </a:p>
              <a:p>
                <a:pPr marL="857250" lvl="1" indent="-457200" algn="ctr">
                  <a:buFont typeface="Wingdings"/>
                  <a:buChar char="à"/>
                </a:pPr>
                <a:r>
                  <a:rPr lang="es-CL" dirty="0" smtClean="0">
                    <a:sym typeface="Wingdings" pitchFamily="2" charset="2"/>
                  </a:rPr>
                  <a:t>Valor P&lt;0.006</a:t>
                </a:r>
              </a:p>
              <a:p>
                <a:pPr marL="400050" lvl="1" indent="0" algn="ctr">
                  <a:buNone/>
                </a:pPr>
                <a:r>
                  <a:rPr lang="es-CL" dirty="0" smtClean="0">
                    <a:sym typeface="Wingdings" pitchFamily="2" charset="2"/>
                  </a:rPr>
                  <a:t>Con 1% de significancia rechazamos la hipótesis nula.</a:t>
                </a:r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968552"/>
              </a:xfrm>
              <a:blipFill rotWithShape="1">
                <a:blip r:embed="rId3"/>
                <a:stretch>
                  <a:fillRect t="-98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TEST Z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7998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para medias de una cola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 lnSpcReduction="10000"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UNA COLA: ZONA DE RECHAZO</a:t>
                </a:r>
              </a:p>
              <a:p>
                <a:pPr marL="857250" lvl="1" indent="-457200" algn="ctr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		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</a:rPr>
                      <m:t>𝑆</m:t>
                    </m:r>
                    <m:r>
                      <a:rPr lang="es-CL" b="0" i="1" smtClean="0">
                        <a:latin typeface="Cambria Math"/>
                      </a:rPr>
                      <m:t>𝑖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𝑒𝑠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b="0" i="1" smtClean="0">
                            <a:latin typeface="Cambria Math"/>
                          </a:rPr>
                          <m:t>𝑆𝐸</m:t>
                        </m:r>
                        <m:r>
                          <a:rPr lang="es-CL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i="1" smtClean="0">
                        <a:latin typeface="Cambria Math"/>
                        <a:ea typeface="Cambria Math"/>
                      </a:rPr>
                      <m:t>∼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(0,1)</m:t>
                    </m:r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Zona de Rechazo:</a:t>
                </a:r>
              </a:p>
              <a:p>
                <a:pPr marL="400050" lvl="1" indent="0" algn="ctr">
                  <a:buNone/>
                </a:pPr>
                <a:r>
                  <a:rPr lang="es-CL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d>
                          <m:dPr>
                            <m:ctrlPr>
                              <a:rPr lang="es-CL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s-CL" dirty="0" smtClean="0"/>
                  <a:t>&gt;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s-CL" dirty="0"/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d>
                          <m:dPr>
                            <m:ctrlPr>
                              <a:rPr lang="es-CL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s-CL" dirty="0"/>
                  <a:t>&lt;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−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242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3 Conector recto"/>
          <p:cNvCxnSpPr/>
          <p:nvPr/>
        </p:nvCxnSpPr>
        <p:spPr>
          <a:xfrm>
            <a:off x="4572000" y="2420888"/>
            <a:ext cx="0" cy="3384376"/>
          </a:xfrm>
          <a:prstGeom prst="line">
            <a:avLst/>
          </a:prstGeom>
          <a:ln w="28575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TEST Z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1700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Z para medias de </a:t>
            </a:r>
            <a:r>
              <a:rPr lang="es-ES" sz="3600" b="1" dirty="0" smtClean="0">
                <a:solidFill>
                  <a:srgbClr val="C00000"/>
                </a:solidFill>
              </a:rPr>
              <a:t>una cola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84784"/>
                <a:ext cx="7992888" cy="2880320"/>
              </a:xfrm>
            </p:spPr>
            <p:txBody>
              <a:bodyPr numCol="1">
                <a:normAutofit lnSpcReduction="10000"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UNA COLA: ZONA DE RECHAZO</a:t>
                </a:r>
              </a:p>
              <a:p>
                <a:pPr marL="857250" lvl="1" indent="-457200" algn="ctr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		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:r>
                  <a:rPr lang="es-CL" dirty="0" smtClean="0"/>
                  <a:t>Zona de Rechazo:</a:t>
                </a:r>
              </a:p>
              <a:p>
                <a:pPr marL="400050" lvl="1" indent="0" algn="ctr">
                  <a:buNone/>
                </a:pPr>
                <a:r>
                  <a:rPr lang="es-CL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d>
                          <m:dPr>
                            <m:ctrlPr>
                              <a:rPr lang="es-CL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s-CL" dirty="0" smtClean="0"/>
                  <a:t>&gt;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s-CL" dirty="0"/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d>
                          <m:dPr>
                            <m:ctrlPr>
                              <a:rPr lang="es-CL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s-CL" dirty="0"/>
                  <a:t>&lt;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−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84784"/>
                <a:ext cx="7992888" cy="2880320"/>
              </a:xfrm>
              <a:blipFill rotWithShape="1">
                <a:blip r:embed="rId3"/>
                <a:stretch>
                  <a:fillRect t="-339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3 Conector recto"/>
          <p:cNvCxnSpPr/>
          <p:nvPr/>
        </p:nvCxnSpPr>
        <p:spPr>
          <a:xfrm>
            <a:off x="4572000" y="2420888"/>
            <a:ext cx="0" cy="3384376"/>
          </a:xfrm>
          <a:prstGeom prst="line">
            <a:avLst/>
          </a:prstGeom>
          <a:ln w="28575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Resultado de imagen para test z una c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Resultado de imagen para test z una col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11"/>
          <a:stretch/>
        </p:blipFill>
        <p:spPr bwMode="auto">
          <a:xfrm>
            <a:off x="-252537" y="4395076"/>
            <a:ext cx="4701707" cy="24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4442293" y="4345449"/>
            <a:ext cx="4701707" cy="2462924"/>
            <a:chOff x="4442293" y="4345449"/>
            <a:chExt cx="4701707" cy="2462924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111"/>
            <a:stretch/>
          </p:blipFill>
          <p:spPr bwMode="auto">
            <a:xfrm flipH="1">
              <a:off x="4521931" y="4345449"/>
              <a:ext cx="4542430" cy="2462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707" r="19111"/>
            <a:stretch/>
          </p:blipFill>
          <p:spPr bwMode="auto">
            <a:xfrm>
              <a:off x="4442293" y="6086900"/>
              <a:ext cx="4701707" cy="721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9" r="19111" b="56115"/>
            <a:stretch/>
          </p:blipFill>
          <p:spPr bwMode="auto">
            <a:xfrm>
              <a:off x="4716016" y="4405501"/>
              <a:ext cx="998608" cy="1080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4" t="33895" r="52615" b="44494"/>
            <a:stretch/>
          </p:blipFill>
          <p:spPr bwMode="auto">
            <a:xfrm>
              <a:off x="6444208" y="5094276"/>
              <a:ext cx="996287" cy="53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1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TEST Z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846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467544" y="1484784"/>
            <a:ext cx="7992888" cy="504056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71500" algn="just">
              <a:buFont typeface="+mj-lt"/>
              <a:buAutoNum type="romanUcPeriod"/>
            </a:pPr>
            <a:r>
              <a:rPr lang="es-CL" b="1" dirty="0" smtClean="0">
                <a:solidFill>
                  <a:schemeClr val="accent1"/>
                </a:solidFill>
              </a:rPr>
              <a:t>Test de hipótesis para una población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b="1" dirty="0" smtClean="0">
                <a:solidFill>
                  <a:schemeClr val="accent1"/>
                </a:solidFill>
              </a:rPr>
              <a:t>Test Z para medias: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b="1" dirty="0" smtClean="0">
                <a:solidFill>
                  <a:schemeClr val="accent1"/>
                </a:solidFill>
              </a:rPr>
              <a:t>Test Z para proporciones: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b="1" dirty="0" smtClean="0">
                <a:solidFill>
                  <a:schemeClr val="accent1"/>
                </a:solidFill>
              </a:rPr>
              <a:t>Relación entre pruebas de hipótesis e intervalos de confianza.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T para medias: Estadísticos, supuestos, distribución nula. Relación Test T y Test Z.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Binomial para proporciones: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Pruebas de hipótesis para mediana.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Pruebas de hipótesis de distribución de variables: normalidad, simetría y </a:t>
            </a:r>
            <a:r>
              <a:rPr lang="es-CL" dirty="0" err="1" smtClean="0"/>
              <a:t>curtósis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Contenidos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5040560"/>
          </a:xfrm>
        </p:spPr>
        <p:txBody>
          <a:bodyPr numCol="1">
            <a:normAutofit fontScale="85000" lnSpcReduction="20000"/>
          </a:bodyPr>
          <a:lstStyle/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de hipótesis para una población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Z para medias: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/>
              <a:t>Test Z para </a:t>
            </a:r>
            <a:r>
              <a:rPr lang="es-CL" dirty="0" smtClean="0"/>
              <a:t>proporciones: </a:t>
            </a:r>
            <a:r>
              <a:rPr lang="es-CL" dirty="0"/>
              <a:t>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Relación </a:t>
            </a:r>
            <a:r>
              <a:rPr lang="es-CL" dirty="0"/>
              <a:t>entre pruebas de hipótesis e intervalos de confianza.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/>
              <a:t>Test </a:t>
            </a:r>
            <a:r>
              <a:rPr lang="es-CL" dirty="0" smtClean="0"/>
              <a:t>T </a:t>
            </a:r>
            <a:r>
              <a:rPr lang="es-CL" dirty="0"/>
              <a:t>para </a:t>
            </a:r>
            <a:r>
              <a:rPr lang="es-CL" dirty="0" smtClean="0"/>
              <a:t>medias: </a:t>
            </a:r>
            <a:r>
              <a:rPr lang="es-CL" dirty="0"/>
              <a:t>Estadísticos, </a:t>
            </a:r>
            <a:r>
              <a:rPr lang="es-CL" dirty="0" smtClean="0"/>
              <a:t>supuestos, distribución </a:t>
            </a:r>
            <a:r>
              <a:rPr lang="es-CL" dirty="0"/>
              <a:t>nula</a:t>
            </a:r>
            <a:r>
              <a:rPr lang="es-CL" dirty="0" smtClean="0"/>
              <a:t>. Relación Test T y Test Z.</a:t>
            </a:r>
            <a:endParaRPr lang="es-CL" dirty="0"/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/>
              <a:t>Test </a:t>
            </a:r>
            <a:r>
              <a:rPr lang="es-CL" dirty="0" smtClean="0"/>
              <a:t>Binomial </a:t>
            </a:r>
            <a:r>
              <a:rPr lang="es-CL" dirty="0"/>
              <a:t>para </a:t>
            </a:r>
            <a:r>
              <a:rPr lang="es-CL" dirty="0" smtClean="0"/>
              <a:t>proporciones: </a:t>
            </a:r>
            <a:r>
              <a:rPr lang="es-CL" dirty="0"/>
              <a:t>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Pruebas de hipótesis para mediana.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Pruebas de hipótesis de distribución de variables: normalidad, simetría y </a:t>
            </a:r>
            <a:r>
              <a:rPr lang="es-CL" dirty="0" err="1" smtClean="0"/>
              <a:t>curtósis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INTRODUCCIÓN</a:t>
            </a:r>
            <a:endParaRPr lang="es-CL" sz="2800" b="1" dirty="0"/>
          </a:p>
        </p:txBody>
      </p:sp>
      <p:sp>
        <p:nvSpPr>
          <p:cNvPr id="4" name="3 CuadroTexto"/>
          <p:cNvSpPr txBox="1"/>
          <p:nvPr/>
        </p:nvSpPr>
        <p:spPr>
          <a:xfrm rot="16200000">
            <a:off x="-2580966" y="3419419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1"/>
                </a:solidFill>
              </a:rPr>
              <a:t>PARTE III	PARTE II	PARTE I</a:t>
            </a:r>
            <a:endParaRPr lang="es-CL" sz="2800" dirty="0">
              <a:solidFill>
                <a:schemeClr val="accent1"/>
              </a:solidFill>
            </a:endParaRPr>
          </a:p>
        </p:txBody>
      </p:sp>
      <p:sp>
        <p:nvSpPr>
          <p:cNvPr id="5" name="4 Cerrar llave"/>
          <p:cNvSpPr/>
          <p:nvPr/>
        </p:nvSpPr>
        <p:spPr>
          <a:xfrm flipH="1">
            <a:off x="740984" y="1456612"/>
            <a:ext cx="360040" cy="21884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errar llave"/>
          <p:cNvSpPr/>
          <p:nvPr/>
        </p:nvSpPr>
        <p:spPr>
          <a:xfrm flipH="1">
            <a:off x="713364" y="3861047"/>
            <a:ext cx="357870" cy="9216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errar llave"/>
          <p:cNvSpPr/>
          <p:nvPr/>
        </p:nvSpPr>
        <p:spPr>
          <a:xfrm flipH="1">
            <a:off x="711194" y="4975769"/>
            <a:ext cx="360040" cy="11175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Z para medias de </a:t>
            </a:r>
            <a:r>
              <a:rPr lang="es-ES" sz="3600" b="1" dirty="0" smtClean="0">
                <a:solidFill>
                  <a:srgbClr val="C00000"/>
                </a:solidFill>
              </a:rPr>
              <a:t>una cola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UNA COLA: ZONA DE RECHAZO</a:t>
                </a:r>
              </a:p>
              <a:p>
                <a:pPr marL="400050" lvl="1" indent="0" algn="ctr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=23</m:t>
                    </m:r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&gt;23</m:t>
                    </m:r>
                  </m:oMath>
                </a14:m>
                <a:endParaRPr lang="es-CL" dirty="0" smtClean="0"/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</a:rPr>
                      <m:t>𝑆</m:t>
                    </m:r>
                    <m:r>
                      <a:rPr lang="es-CL" b="0" i="1" smtClean="0">
                        <a:latin typeface="Cambria Math"/>
                      </a:rPr>
                      <m:t>𝑖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𝑒𝑠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r>
                          <a:rPr lang="es-CL" i="1" smtClean="0">
                            <a:latin typeface="Cambria Math"/>
                          </a:rPr>
                          <m:t>2</m:t>
                        </m:r>
                        <m:r>
                          <a:rPr lang="es-CL" b="0" i="1" smtClean="0">
                            <a:latin typeface="Cambria Math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b="0" i="1" smtClean="0">
                            <a:latin typeface="Cambria Math"/>
                          </a:rPr>
                          <m:t>𝑆𝐸</m:t>
                        </m:r>
                        <m:r>
                          <a:rPr lang="es-CL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i="1" smtClean="0">
                        <a:latin typeface="Cambria Math"/>
                        <a:ea typeface="Cambria Math"/>
                      </a:rPr>
                      <m:t>∼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(0,1)</m:t>
                    </m:r>
                  </m:oMath>
                </a14:m>
                <a:r>
                  <a:rPr lang="es-CL" dirty="0" smtClean="0">
                    <a:sym typeface="Wingdings" pitchFamily="2" charset="2"/>
                  </a:rPr>
                  <a:t> eligiendo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</m:oMath>
                </a14:m>
                <a:r>
                  <a:rPr lang="es-CL" dirty="0" smtClean="0">
                    <a:sym typeface="Wingdings" pitchFamily="2" charset="2"/>
                  </a:rPr>
                  <a:t>=5%</a:t>
                </a:r>
                <a:endParaRPr lang="es-CL" dirty="0" smtClean="0"/>
              </a:p>
              <a:p>
                <a:pPr marL="85725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40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s-CL" sz="2400" b="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𝑍</m:t>
                          </m:r>
                        </m:e>
                        <m:sub>
                          <m:r>
                            <a:rPr lang="es-CL" sz="240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𝛼</m:t>
                          </m:r>
                        </m:sub>
                      </m:sSub>
                      <m:r>
                        <a:rPr lang="es-CL" sz="2400" b="0" i="1" smtClean="0">
                          <a:latin typeface="Cambria Math"/>
                          <a:ea typeface="Cambria Math"/>
                          <a:sym typeface="Wingdings" pitchFamily="2" charset="2"/>
                        </a:rPr>
                        <m:t>=1.645</m:t>
                      </m:r>
                    </m:oMath>
                  </m:oMathPara>
                </a14:m>
                <a:endParaRPr lang="es-CL" sz="2400" dirty="0" smtClean="0">
                  <a:ea typeface="Cambria Math"/>
                  <a:sym typeface="Wingdings" pitchFamily="2" charset="2"/>
                </a:endParaRPr>
              </a:p>
              <a:p>
                <a:pPr marL="85725" lvl="1" indent="0" algn="ctr">
                  <a:buNone/>
                </a:pPr>
                <a:r>
                  <a:rPr lang="es-CL" dirty="0" smtClean="0"/>
                  <a:t>Siendo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r>
                          <a:rPr lang="es-CL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s-CL" b="0" i="1" smtClean="0">
                        <a:latin typeface="Cambria Math"/>
                      </a:rPr>
                      <m:t>=22, </m:t>
                    </m:r>
                    <m:r>
                      <a:rPr lang="es-CL" b="0" i="1" smtClean="0">
                        <a:latin typeface="Cambria Math"/>
                      </a:rPr>
                      <m:t>𝑠</m:t>
                    </m:r>
                    <m:r>
                      <a:rPr lang="es-CL" b="0" i="1" smtClean="0">
                        <a:latin typeface="Cambria Math"/>
                      </a:rPr>
                      <m:t>=2 </m:t>
                    </m:r>
                    <m:r>
                      <a:rPr lang="es-CL" b="0" i="1" smtClean="0">
                        <a:latin typeface="Cambria Math"/>
                      </a:rPr>
                      <m:t>𝑦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𝑛</m:t>
                    </m:r>
                    <m:r>
                      <a:rPr lang="es-CL" b="0" i="1" smtClean="0">
                        <a:latin typeface="Cambria Math"/>
                      </a:rPr>
                      <m:t>=1000</m:t>
                    </m:r>
                  </m:oMath>
                </a14:m>
                <a:endParaRPr lang="es-CL" b="0" i="1" dirty="0" smtClean="0">
                  <a:latin typeface="Cambria Math"/>
                </a:endParaRP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−23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d>
                          <m:dPr>
                            <m:ctrlPr>
                              <a:rPr lang="es-CL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s-CL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−23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b="0" i="1" smtClean="0">
                            <a:latin typeface="Cambria Math"/>
                          </a:rPr>
                          <m:t>𝑠</m:t>
                        </m:r>
                        <m:r>
                          <a:rPr lang="es-CL" i="1">
                            <a:latin typeface="Cambria Math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s-CL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s-C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r>
                          <a:rPr lang="es-CL" i="1">
                            <a:latin typeface="Cambria Math"/>
                          </a:rPr>
                          <m:t>22−23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2/</m:t>
                        </m:r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i="1">
                                <a:latin typeface="Cambria Math"/>
                              </a:rPr>
                              <m:t>1000</m:t>
                            </m:r>
                          </m:e>
                        </m:rad>
                      </m:den>
                    </m:f>
                  </m:oMath>
                </a14:m>
                <a:r>
                  <a:rPr lang="es-CL" b="0" i="1" dirty="0" smtClean="0">
                    <a:latin typeface="Cambria Math"/>
                  </a:rPr>
                  <a:t>=-15,8</a:t>
                </a:r>
              </a:p>
              <a:p>
                <a:pPr marL="400050" lvl="1" indent="0" algn="ctr">
                  <a:buNone/>
                </a:pPr>
                <a:r>
                  <a:rPr lang="es-CL" i="1" dirty="0">
                    <a:latin typeface="Cambria Math"/>
                  </a:rPr>
                  <a:t>-</a:t>
                </a:r>
                <a:r>
                  <a:rPr lang="es-CL" i="1" dirty="0" smtClean="0">
                    <a:latin typeface="Cambria Math"/>
                  </a:rPr>
                  <a:t>15,8&lt;1.645</a:t>
                </a:r>
                <a:r>
                  <a:rPr lang="es-CL" i="1" dirty="0" smtClean="0">
                    <a:latin typeface="Cambria Math"/>
                    <a:sym typeface="Wingdings" pitchFamily="2" charset="2"/>
                  </a:rPr>
                  <a:t> No está en Zona de Rechazo</a:t>
                </a:r>
                <a:endParaRPr lang="es-CL" i="1" dirty="0">
                  <a:latin typeface="Cambria Math"/>
                </a:endParaRPr>
              </a:p>
              <a:p>
                <a:pPr marL="400050" lvl="1" indent="0" algn="ctr">
                  <a:buNone/>
                </a:pPr>
                <a:endParaRPr lang="es-CL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  <a:blipFill rotWithShape="1">
                <a:blip r:embed="rId3"/>
                <a:stretch>
                  <a:fillRect t="-1121" r="-68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TEST Z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5880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Z para medias de </a:t>
            </a:r>
            <a:r>
              <a:rPr lang="es-ES" sz="3600" b="1" dirty="0" smtClean="0">
                <a:solidFill>
                  <a:srgbClr val="C00000"/>
                </a:solidFill>
              </a:rPr>
              <a:t>una cola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032448"/>
          </a:xfrm>
        </p:spPr>
        <p:txBody>
          <a:bodyPr numCol="1">
            <a:normAutofit/>
          </a:bodyPr>
          <a:lstStyle/>
          <a:p>
            <a:pPr marL="400050" lvl="1" indent="0" algn="just">
              <a:buNone/>
            </a:pPr>
            <a:r>
              <a:rPr lang="es-CL" dirty="0" smtClean="0"/>
              <a:t>ZONA DE RECHAZO</a:t>
            </a:r>
          </a:p>
        </p:txBody>
      </p:sp>
      <p:sp>
        <p:nvSpPr>
          <p:cNvPr id="3" name="AutoShape 2" descr="data:image/png;base64,iVBORw0KGgoAAAANSUhEUgAAARQAAAC3CAMAAADkUVG/AAAA/FBMVEX////+/v6VlZX7+/t/e32RkZH09PSZmZmcnJza2tqPj4/4+Pivr6/x8fGMjIzt7e3l5eXPz8+5ubmioqLS0tJHzYmpqam3t7fY2NhIyYLBwcFHfmDh4eHIyMjJyclJyYd/kYg4vHhIZFaFhYVycnIAAABjgnBsbGyxqK5OfWaIko0ASysAPR5gYGBKx4E/0YM2pnIxsm83VUcvh1x1hX0yt3dMwINFtHhE04wFRjBFf1tKfF5YbGHIvsQ1d1JXf2hHR0c4ODhMTEyYoJo2Qzo9o28KZz0vlGITe1K3w8A0a1Uha0csZ0pIY1VGU00/NDoAWTcoPzEldkc5Yky1ZITwAAAP60lEQVR4nO1dC4OjxpGupsVLPJrXAsMi6S7SepLbrHcvTmY3dta7tm9vHTt2nNz//y9X1YA0DzQDDEig0TejF0LQ/VFVXV1d3QCcccYZZ5w0WIVjF2REQDLkHz2dUYLVvn3yEPbscrPZrLMzKVJxOMBiY5jFx8VM1QoTc+SCHROMMzA3QUkBvThuDMCfMCkkEGxtA7FQfka5MdcCSH6eKJCJdOaQXFSCIRXHUvynSgoj1Ynj2u/i7Gm2z5wEBUWiDgyyQBrhJweUk3VeLw1IxyJ7iqSgIVk7eypOioWy8rTsijSnfK3du5PtPy1/hVPT697PCYcwh6fk9pMAICf3qgc2Pqr2pCSFw1w8JASMiflT4UR6saDkTfZN7SeiPtKVt+v9kzuI02ELMxqgpPhBQwlgqjVwacYBlJNcb8gJZ54xcHHGAQbauvm+ECyegg/HYO4035kx1+FPwNiGZvN90f6gAp0+KY2NLIGClXY0YGlGALzwQm174bnLi+GPEwWaiDVvWT8GkQ2n7O4zMHJoGVFDPhTvpKNwZFBYu9aEVE4/1d4yaYBwu1UuiU6VFDQmc62bbbDcE9UfVBoZS+v040XQc2lGAga50XXkD73gE+0YMrdzJ4ZBGp9ms/yY2AgD1TlFUvKwe3eXwg2n2AVij2lASEgM78RcfawN9o2714l+2L7TNHLwwlA+7iBxi5DDFMCsNVHyOFY0t6fSjAOF8jxaVOzTCe3TiIYZSyl5FCmMoaicjKllzHL7yGFjFIM7EVZYkT/Qw3GkqJxKaN/r3Oe5DhmuTU9EVNBDt/rwMOgQ1sk0QMGiv2OdSmRfKD16oqciKrrTHynsFESFywSDHknB1n3ycRWGvnmfScJ4LOoBTZsVmczX55Vl4ExfVMy4nITQF1BU8glLikyVndPAV591QFFR+zvawUGk9OLf34b+YF7leEGpJfoQkt6r43NgoCVR9+XePw5q80yokQHJWGQwwMB4mds0TWFhw4UP5w7wibISNkqqbg1UyDye6sxLs34i3OOBbKwtPr1gE7n2c6vxtSwsRNNrz6aZs0/VS5YNa8kYzXFx0O9tkeE0mx4pWGJ0Jpqm34OBHWm3eNsUy2x6rDBQG8+3xk5j7MAcfLdNYs6mW8GOBTkS6GfQ3JcIUU4UUMFu7JQxCPZrJyuG3Xh5/nJZFn7Mic7FnEm3eYvJIGRepiMtzUnBs2xgTwih3EjTFKuVavj2c+MT9AxWRoKagoPOIUZZ0eIWpECS7rvuzFRJE5EDjgB6htxk0MqS9wzkxAxb9Hk4mLToA3gtMp1IE2b79NMCMLA5wzbNYfiC3DDH90HwYwanZNbe/acv9FxWSr4p1Z1DueXBsBQrgk17zp8u0XU0rFd2IuwQLb4XztIkeXwySGewwgg+tBMvXqrlqXhpAPjuw0Mnstb7pr+ToCQi83Qy3hvUZD8105lxRN+GcUd9uOFhbK0o8+3HhVVUsGgloJlNNMSeL/xAswIzECoovukiKZG/9A2+gCPOplKosPefn4EVAnlsDtpWzYFQK14tR7MYPjGuPezkaOta6tEG2/GSPOoU/4IcfWXIYkcLRbtJAdjvnKvSdSrmnUjh9fJ9jd49B6KZpMnDYooqoluWFvq27Udx7Nt6nJmxnXnxZQaxHVqvwvvn/EuotRGEosjlE4PrlWhZGfSgOFjIJJpuSzLD0Vo5LZt2+pm1bhC8x3K+sl/FoBtGSCITogsMpo6+Ps1DjS9FgzimnE9V5zaz0kDxUg8rY9WiIgT8RbqAPNTxCiUirgx2YLftjFJmp9lEdRlHLhQgq0LTVvCK6KlP/hu1p5A1CsMyWPO6ZTOYZMXCb0xRmCnOOuSW4f6GBYFYSIOdbNBhiCIzmoWbdraJXJRG8R8mSUn9XFVTfESxBbqnGIr3vZKBrWxQUh4Ut3LO5V1OqMzonWDnO0OXDSzGLUuqQFtEGWNZnnnSYKtIiu9HkQ7tRyjWHBro7k7tb2y5/rnBMQpRuftNsk7RS4nDzF8bmh0nTvxRS0L7oQPeAgc7DPESZRDhX2KinYYgFJYuoHmkSKJDUkDpjndqLb0a15kx2wrcS0cByLylKdA/EQEqgNK6XPIZKtdSdhegcBjaFbLtmWFnF9v/EmojCAxsEYjcUmG5yBe56mxgDbIX3g58a6bL/iST/aj2RXW19nXjFkWYjG5jOWaNUjBToyXRhGJ5jidEYIrQEJrS9gSs7IBgjXIB1xqxNrSQf7/o0r1g1ADZVrexnA3UZHL30sdhRY445R9m5TpI1QKxbTiR0ya7kPK9rn/Pu2RYMBKVgVazwv7TzEQvJdYDf6Zrdpg4xkcn0O02nHNYW9Byei2BFZLi60onY3s51GghdhecbH1JweaF56eOPgMtQcuktqpk4ndK/cXfoA8X62A7XaSMehWDkEI97cDxLBcNtrk059aGbJ+LhW14PrpYwi3ftgVWDC2mwuIupDBqgAYixcSeagCeq0mDnaRCV4Xmek27DNiqSuXpWgCSMH3R/vdkTVJ7mFVnSlNV9hAqHiiq2cx3K5ee6i7GMpgK7YdCpVu1GUZ/ZEPDqyAheVMlQQ3tOu6Gbtsj4sLSMepipKmQ6TCD1kVhdgSUflwVOn0YHGaP8g5K+eyiPvi7yy6N3rCQxOnDpF00O38ejjCLtHChjnZ6PpRVeQSwPNbsiKVCPfeUseV7YWHcHuckdDk/rLWRGRUO8WNa437KUB/YPyLSEawjZXjHPf9tOOsq2+GY2IxGVCQTM1YX0jhwQeTi6Uctwg7IylqMYMFL5GMzAnEtwEA3j29QigiXemxrv0WyaB3cHgIUMzT2pWZ0OmCVKLLtLO/ikLsOM9w2G/KrbCyaTOWdbTtxsBsQZNt+3fY7thtkri19HodRkTGXa0VAP5C3BqHOoBZSjReh4EYCVhzmN9WEPmVtFgwdHNUqE5xdY6XoKm7tTRUGqPJi6lQ/FFaZaJYUUXxwuZnJX4PC/SXkAdN9K8+cmFk31QT3TbIxeddyXUrYBYfkew63Ci2/k0GOaqc7FYjRHdUuF4kbZXMDa81pHE2FTMmQFDAXgAzhFhGo8e1QKCtCZWMxbiAH3CtdSeLYKiqcFgV0ZNaAvJR+SNcf6xOFHqQ1t9KxXTWTSaxK5mU5EStJ2QQbuEYKDyHT8uR6zge+rtNxcYKl8dTSHLqWVY5VqvILiDLLLhKfvITjNt3yYt9SQeV3h+9CLn83ByVwMmm9VRA2uMwH3IiM4L8KSGaKXMNOLfHY5J+MiJGiXIugDO/gNfXdXNfZTJcDdJGPVbEMQ4AnZV8Bx8Yqskvbu1OJpUXmElJXM90ESB0MFXf23JyeYtySzPNgPs+Fa+w4wdeFDsf2Yu9AzuQslp15pcwdSqJY5sU4jSRlma/1DPIdKb7PMqtm9Jvt9IFGlAtTzStxYNfNVJmbS1846wyg1nIfEYXikDMJMsMg8DJvkes0TiNJCXIz8DwiRSU10OwUG94c5neOswvi12FrrYtTVsnukLhaEekeFUp/KyRTR81iKiC0IZwLZALFXkXht0OsQDI3NVObG3yt6xDMG97/Yt9JS7uar5c9VWMAYAHjIeZC33tGEPOwl3VzBgIVEbseB/OfJCWG4ozNltwGKk94gJNUfl+qKt7eHsM4UAxVparIrKqkfRe26iDQkUUwkz2C8RJSgdF6In99bvOq/H0fvjiiyLO1EllDpcf0DCqk+NO3n74JAIaZzqL5yey7f136DgzDe/+QpRTPr/79+c0f3ndQn3uraHn++9l3//Pyfz9fvZHxen7TmRstqFLi+btnn37+/OlDuZxadT2v9Y5hz2Vm/Jcv/oD48Mt3//z466+//vI7Cfny4ad//Pz5zdXqGeIvv5+AKbkB8fz16mL1+duvvvrwexr9KI3jLpBSbqtTr8Xnd++ePXu3+vTp7RVi9eUOFxf41eriYrVaTZMUrNZq9fbfP//40xd/L8IGNfvVNaXu1esLxOtnK/l3cQtyy1RJWa3kBb369OPPL/+1yRaIZYVF9fT+vXmnZv/3bEWoSPjyy1WFi+271VTVZ1XK+bPV2zc/vvwj4uVvv/32sngn8ce/fv7059s/Tb+6uCCbcZ2A1S0QWUjKxFghUp5dA5qCL6+u3iKkmZBb3q2u3l69vnNTt/AvF3dIuE6GxOuClGmBbMpNUyDN5E3jIB93SPnTm7dv/hvxn1ugdS1RsUWkTlF93t2QlBtSc/3DXVLCH374wUD81xb/scUXW3x4/u37Y1TsMeB/+/qb57fw9fPn31zfSB++/lbfewzbuI1QdSusZ7O5MjVgoZth74yXielGv9hX+fo+zbVw5DT8+2to2ku7b7+abypfb+/o4mhRBZ6boGMvehpd4+vgYBlDX8bJkQKQvBh6edYx5J+0AoPvXgyd2CtX3pgUshcvXniDNqkM8hfBtCytI1wx9DjM5sXHtjdpPSo4pZEMzEmOwjiWLK5GYKz1bPXWsMRaTGpVXEnK4Po+OO/9gh2kxGdSanAmpQZTIqWwJHcycfo+ywFseW9gNI3XASZyAeaAd7gsMiYnAurPZ2ta6S3OsmDA+WoMhlqsegAwzjwdHf0oDtcDLYJAa60JD0Q+meAcJeap6Fv5qqFl5gC5KWC+AvDiILMHOPyACCE19VjoYf9LplPKnw7MS/zwMpzSKvW70OkA89rtmPJyIbKNpTapFdnxAmpVgkHfhwYSRBGFhgh1MSFJkXMpYHS5z0fGATxaxvik+sgHIgX2jyyOEochZToercS5Q1iDMyk1OJNSgzMpNTiTUoMzKTU4k1KDMyk1OIxnNTVSDhJAnRopB+mYTI6UQ6SOTOsGxYfghBYKGPwk/WB3jyA5AMRvrJNibb/vIfw0nURABqEDUKwHs73XbFV2kSxpYKKIKD46djudlDcmh0tViFxa4yGfB7AMBYPY9bxlLNKPtpM7bgj06ENS7m7lTW+9eEDQlH4eW6jttkM3hMm8Sw4sMyGKDPkwfRU0Ty6G0vUU4MoH0DosxQbYruuzTH2QKyeUd2TooUq9IF+EHMxwoykoK3TTMAYLuttKBHS7FdOnploBr82tMW+Ay4V2FpC4OR4kcE1rqaCpchXwF5EffYyQlvkConk2pnw4Y0n25FJTpaTQEM0igmVEpChgLnUQuVJe5C7gJCYuGSdVZCIB1boEacDSuYmKa8gFeiLc0ORGVgeDicX2dNOK8Dkr7sST6I4QIERmO56l22DpcXebwiCIUPmCcCMCJEXREiD/mRXLNimgS6dOgbjD7YQGw3aVKKnXUK0Cs10laPfoengxF2Bm/FVJCg0TqsBTtSCFJGWBj3BMpAwMWt+MxC+LTS2HTPEsk2hXDPLlfHmLr1TxwVQOu4bLkVHenQ2qIevKE+RyiX3YzY+finPXA24vJkj+s3SdJTv0hle3HRjX0mZnnDEo/h8HCdoVvNSWQ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11"/>
          <a:stretch/>
        </p:blipFill>
        <p:spPr bwMode="auto">
          <a:xfrm>
            <a:off x="1619672" y="2060848"/>
            <a:ext cx="6192688" cy="324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309081" y="4496317"/>
            <a:ext cx="1098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1" indent="0" algn="ctr">
              <a:buNone/>
            </a:pPr>
            <a:r>
              <a:rPr lang="es-CL" i="1" dirty="0" smtClean="0">
                <a:latin typeface="Cambria Math"/>
              </a:rPr>
              <a:t>-15,8</a:t>
            </a:r>
            <a:endParaRPr lang="es-CL" i="1" dirty="0">
              <a:latin typeface="Cambria Math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TEST Z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3032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Z para medias de </a:t>
            </a:r>
            <a:r>
              <a:rPr lang="es-ES" sz="3600" b="1" dirty="0" smtClean="0">
                <a:solidFill>
                  <a:srgbClr val="C00000"/>
                </a:solidFill>
              </a:rPr>
              <a:t>una cola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UNA COLA: ZONA DE RECHAZO</a:t>
                </a:r>
              </a:p>
              <a:p>
                <a:pPr marL="400050" lvl="1" indent="0" algn="ctr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=23</m:t>
                    </m:r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&lt;23</m:t>
                    </m:r>
                  </m:oMath>
                </a14:m>
                <a:endParaRPr lang="es-CL" dirty="0" smtClean="0"/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</a:rPr>
                      <m:t>𝑆</m:t>
                    </m:r>
                    <m:r>
                      <a:rPr lang="es-CL" b="0" i="1" smtClean="0">
                        <a:latin typeface="Cambria Math"/>
                      </a:rPr>
                      <m:t>𝑖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𝑒𝑠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r>
                          <a:rPr lang="es-CL" i="1" smtClean="0">
                            <a:latin typeface="Cambria Math"/>
                          </a:rPr>
                          <m:t>2</m:t>
                        </m:r>
                        <m:r>
                          <a:rPr lang="es-CL" b="0" i="1" smtClean="0">
                            <a:latin typeface="Cambria Math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b="0" i="1" smtClean="0">
                            <a:latin typeface="Cambria Math"/>
                          </a:rPr>
                          <m:t>𝑆𝐸</m:t>
                        </m:r>
                        <m:r>
                          <a:rPr lang="es-CL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i="1" smtClean="0">
                        <a:latin typeface="Cambria Math"/>
                        <a:ea typeface="Cambria Math"/>
                      </a:rPr>
                      <m:t>∼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(0,1)</m:t>
                    </m:r>
                  </m:oMath>
                </a14:m>
                <a:r>
                  <a:rPr lang="es-CL" dirty="0" smtClean="0">
                    <a:sym typeface="Wingdings" pitchFamily="2" charset="2"/>
                  </a:rPr>
                  <a:t> eligiendo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</m:oMath>
                </a14:m>
                <a:r>
                  <a:rPr lang="es-CL" dirty="0" smtClean="0">
                    <a:sym typeface="Wingdings" pitchFamily="2" charset="2"/>
                  </a:rPr>
                  <a:t>=5%</a:t>
                </a:r>
                <a:endParaRPr lang="es-CL" dirty="0" smtClean="0"/>
              </a:p>
              <a:p>
                <a:pPr marL="85725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40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s-CL" sz="2400" b="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𝑍</m:t>
                          </m:r>
                        </m:e>
                        <m:sub>
                          <m:r>
                            <a:rPr lang="es-CL" sz="2400" i="1" smtClean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𝛼</m:t>
                          </m:r>
                        </m:sub>
                      </m:sSub>
                      <m:r>
                        <a:rPr lang="es-CL" sz="2400" b="0" i="1" smtClean="0">
                          <a:latin typeface="Cambria Math"/>
                          <a:ea typeface="Cambria Math"/>
                          <a:sym typeface="Wingdings" pitchFamily="2" charset="2"/>
                        </a:rPr>
                        <m:t>=1.645</m:t>
                      </m:r>
                    </m:oMath>
                  </m:oMathPara>
                </a14:m>
                <a:endParaRPr lang="es-CL" sz="2400" dirty="0" smtClean="0">
                  <a:ea typeface="Cambria Math"/>
                  <a:sym typeface="Wingdings" pitchFamily="2" charset="2"/>
                </a:endParaRPr>
              </a:p>
              <a:p>
                <a:pPr marL="85725" lvl="1" indent="0" algn="ctr">
                  <a:buNone/>
                </a:pPr>
                <a:r>
                  <a:rPr lang="es-CL" dirty="0" smtClean="0"/>
                  <a:t>Siendo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r>
                          <a:rPr lang="es-CL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s-CL" b="0" i="1" smtClean="0">
                        <a:latin typeface="Cambria Math"/>
                      </a:rPr>
                      <m:t>=22, </m:t>
                    </m:r>
                    <m:r>
                      <a:rPr lang="es-CL" b="0" i="1" smtClean="0">
                        <a:latin typeface="Cambria Math"/>
                      </a:rPr>
                      <m:t>𝑠</m:t>
                    </m:r>
                    <m:r>
                      <a:rPr lang="es-CL" b="0" i="1" smtClean="0">
                        <a:latin typeface="Cambria Math"/>
                      </a:rPr>
                      <m:t>=2 </m:t>
                    </m:r>
                    <m:r>
                      <a:rPr lang="es-CL" b="0" i="1" smtClean="0">
                        <a:latin typeface="Cambria Math"/>
                      </a:rPr>
                      <m:t>𝑦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𝑛</m:t>
                    </m:r>
                    <m:r>
                      <a:rPr lang="es-CL" b="0" i="1" smtClean="0">
                        <a:latin typeface="Cambria Math"/>
                      </a:rPr>
                      <m:t>=1000</m:t>
                    </m:r>
                  </m:oMath>
                </a14:m>
                <a:endParaRPr lang="es-CL" b="0" i="1" dirty="0" smtClean="0">
                  <a:latin typeface="Cambria Math"/>
                </a:endParaRP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−23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d>
                          <m:dPr>
                            <m:ctrlPr>
                              <a:rPr lang="es-CL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s-CL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−23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b="0" i="1" smtClean="0">
                            <a:latin typeface="Cambria Math"/>
                          </a:rPr>
                          <m:t>𝑠</m:t>
                        </m:r>
                        <m:r>
                          <a:rPr lang="es-CL" i="1">
                            <a:latin typeface="Cambria Math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s-CL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s-C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r>
                          <a:rPr lang="es-CL" i="1">
                            <a:latin typeface="Cambria Math"/>
                          </a:rPr>
                          <m:t>22−23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2/</m:t>
                        </m:r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i="1">
                                <a:latin typeface="Cambria Math"/>
                              </a:rPr>
                              <m:t>1000</m:t>
                            </m:r>
                          </m:e>
                        </m:rad>
                      </m:den>
                    </m:f>
                  </m:oMath>
                </a14:m>
                <a:r>
                  <a:rPr lang="es-CL" b="0" i="1" dirty="0" smtClean="0">
                    <a:latin typeface="Cambria Math"/>
                  </a:rPr>
                  <a:t>=-15,8</a:t>
                </a:r>
              </a:p>
              <a:p>
                <a:pPr marL="400050" lvl="1" indent="0" algn="ctr">
                  <a:buNone/>
                </a:pPr>
                <a:r>
                  <a:rPr lang="es-CL" i="1" dirty="0">
                    <a:latin typeface="Cambria Math"/>
                  </a:rPr>
                  <a:t>-</a:t>
                </a:r>
                <a:r>
                  <a:rPr lang="es-CL" i="1" dirty="0" smtClean="0">
                    <a:latin typeface="Cambria Math"/>
                  </a:rPr>
                  <a:t>15,8&lt;-1.645</a:t>
                </a:r>
                <a:r>
                  <a:rPr lang="es-CL" i="1" dirty="0" smtClean="0">
                    <a:latin typeface="Cambria Math"/>
                    <a:sym typeface="Wingdings" pitchFamily="2" charset="2"/>
                  </a:rPr>
                  <a:t> Está en Zona de Rechazo</a:t>
                </a:r>
                <a:endParaRPr lang="es-CL" i="1" dirty="0">
                  <a:latin typeface="Cambria Math"/>
                </a:endParaRPr>
              </a:p>
              <a:p>
                <a:pPr marL="400050" lvl="1" indent="0" algn="ctr">
                  <a:buNone/>
                </a:pPr>
                <a:endParaRPr lang="es-CL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  <a:blipFill rotWithShape="1">
                <a:blip r:embed="rId3"/>
                <a:stretch>
                  <a:fillRect t="-1121" r="-68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TEST Z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8352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1770832" y="2402724"/>
            <a:ext cx="5177432" cy="2826475"/>
            <a:chOff x="4442293" y="4345449"/>
            <a:chExt cx="4701707" cy="2462924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111"/>
            <a:stretch/>
          </p:blipFill>
          <p:spPr bwMode="auto">
            <a:xfrm flipH="1">
              <a:off x="4521931" y="4345449"/>
              <a:ext cx="4542430" cy="2462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707" r="19111"/>
            <a:stretch/>
          </p:blipFill>
          <p:spPr bwMode="auto">
            <a:xfrm>
              <a:off x="4442293" y="6086900"/>
              <a:ext cx="4701707" cy="721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9" r="19111" b="56115"/>
            <a:stretch/>
          </p:blipFill>
          <p:spPr bwMode="auto">
            <a:xfrm>
              <a:off x="4716016" y="4405501"/>
              <a:ext cx="998608" cy="1080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4" t="33895" r="52615" b="44494"/>
            <a:stretch/>
          </p:blipFill>
          <p:spPr bwMode="auto">
            <a:xfrm>
              <a:off x="6444208" y="5094276"/>
              <a:ext cx="996287" cy="53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Z para medias de </a:t>
            </a:r>
            <a:r>
              <a:rPr lang="es-ES" sz="3600" b="1" dirty="0" smtClean="0">
                <a:solidFill>
                  <a:srgbClr val="C00000"/>
                </a:solidFill>
              </a:rPr>
              <a:t>una cola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032448"/>
          </a:xfrm>
        </p:spPr>
        <p:txBody>
          <a:bodyPr numCol="1">
            <a:normAutofit/>
          </a:bodyPr>
          <a:lstStyle/>
          <a:p>
            <a:pPr marL="400050" lvl="1" indent="0" algn="just">
              <a:buNone/>
            </a:pPr>
            <a:r>
              <a:rPr lang="es-CL" dirty="0" smtClean="0"/>
              <a:t>ZONA DE RECHAZO</a:t>
            </a:r>
          </a:p>
        </p:txBody>
      </p:sp>
      <p:sp>
        <p:nvSpPr>
          <p:cNvPr id="3" name="AutoShape 2" descr="data:image/png;base64,iVBORw0KGgoAAAANSUhEUgAAARQAAAC3CAMAAADkUVG/AAAA/FBMVEX////+/v6VlZX7+/t/e32RkZH09PSZmZmcnJza2tqPj4/4+Pivr6/x8fGMjIzt7e3l5eXPz8+5ubmioqLS0tJHzYmpqam3t7fY2NhIyYLBwcFHfmDh4eHIyMjJyclJyYd/kYg4vHhIZFaFhYVycnIAAABjgnBsbGyxqK5OfWaIko0ASysAPR5gYGBKx4E/0YM2pnIxsm83VUcvh1x1hX0yt3dMwINFtHhE04wFRjBFf1tKfF5YbGHIvsQ1d1JXf2hHR0c4ODhMTEyYoJo2Qzo9o28KZz0vlGITe1K3w8A0a1Uha0csZ0pIY1VGU00/NDoAWTcoPzEldkc5Yky1ZITwAAAP60lEQVR4nO1dC4OjxpGupsVLPJrXAsMi6S7SepLbrHcvTmY3dta7tm9vHTt2nNz//y9X1YA0DzQDDEig0TejF0LQ/VFVXV1d3QCcccYZZ5w0WIVjF2REQDLkHz2dUYLVvn3yEPbscrPZrLMzKVJxOMBiY5jFx8VM1QoTc+SCHROMMzA3QUkBvThuDMCfMCkkEGxtA7FQfka5MdcCSH6eKJCJdOaQXFSCIRXHUvynSgoj1Ynj2u/i7Gm2z5wEBUWiDgyyQBrhJweUk3VeLw1IxyJ7iqSgIVk7eypOioWy8rTsijSnfK3du5PtPy1/hVPT697PCYcwh6fk9pMAICf3qgc2Pqr2pCSFw1w8JASMiflT4UR6saDkTfZN7SeiPtKVt+v9kzuI02ELMxqgpPhBQwlgqjVwacYBlJNcb8gJZ54xcHHGAQbauvm+ECyegg/HYO4035kx1+FPwNiGZvN90f6gAp0+KY2NLIGClXY0YGlGALzwQm174bnLi+GPEwWaiDVvWT8GkQ2n7O4zMHJoGVFDPhTvpKNwZFBYu9aEVE4/1d4yaYBwu1UuiU6VFDQmc62bbbDcE9UfVBoZS+v040XQc2lGAga50XXkD73gE+0YMrdzJ4ZBGp9ms/yY2AgD1TlFUvKwe3eXwg2n2AVij2lASEgM78RcfawN9o2714l+2L7TNHLwwlA+7iBxi5DDFMCsNVHyOFY0t6fSjAOF8jxaVOzTCe3TiIYZSyl5FCmMoaicjKllzHL7yGFjFIM7EVZYkT/Qw3GkqJxKaN/r3Oe5DhmuTU9EVNBDt/rwMOgQ1sk0QMGiv2OdSmRfKD16oqciKrrTHynsFESFywSDHknB1n3ycRWGvnmfScJ4LOoBTZsVmczX55Vl4ExfVMy4nITQF1BU8glLikyVndPAV591QFFR+zvawUGk9OLf34b+YF7leEGpJfoQkt6r43NgoCVR9+XePw5q80yokQHJWGQwwMB4mds0TWFhw4UP5w7wibISNkqqbg1UyDye6sxLs34i3OOBbKwtPr1gE7n2c6vxtSwsRNNrz6aZs0/VS5YNa8kYzXFx0O9tkeE0mx4pWGJ0Jpqm34OBHWm3eNsUy2x6rDBQG8+3xk5j7MAcfLdNYs6mW8GOBTkS6GfQ3JcIUU4UUMFu7JQxCPZrJyuG3Xh5/nJZFn7Mic7FnEm3eYvJIGRepiMtzUnBs2xgTwih3EjTFKuVavj2c+MT9AxWRoKagoPOIUZZ0eIWpECS7rvuzFRJE5EDjgB6htxk0MqS9wzkxAxb9Hk4mLToA3gtMp1IE2b79NMCMLA5wzbNYfiC3DDH90HwYwanZNbe/acv9FxWSr4p1Z1DueXBsBQrgk17zp8u0XU0rFd2IuwQLb4XztIkeXwySGewwgg+tBMvXqrlqXhpAPjuw0Mnstb7pr+ToCQi83Qy3hvUZD8105lxRN+GcUd9uOFhbK0o8+3HhVVUsGgloJlNNMSeL/xAswIzECoovukiKZG/9A2+gCPOplKosPefn4EVAnlsDtpWzYFQK14tR7MYPjGuPezkaOta6tEG2/GSPOoU/4IcfWXIYkcLRbtJAdjvnKvSdSrmnUjh9fJ9jd49B6KZpMnDYooqoluWFvq27Udx7Nt6nJmxnXnxZQaxHVqvwvvn/EuotRGEosjlE4PrlWhZGfSgOFjIJJpuSzLD0Vo5LZt2+pm1bhC8x3K+sl/FoBtGSCITogsMpo6+Ps1DjS9FgzimnE9V5zaz0kDxUg8rY9WiIgT8RbqAPNTxCiUirgx2YLftjFJmp9lEdRlHLhQgq0LTVvCK6KlP/hu1p5A1CsMyWPO6ZTOYZMXCb0xRmCnOOuSW4f6GBYFYSIOdbNBhiCIzmoWbdraJXJRG8R8mSUn9XFVTfESxBbqnGIr3vZKBrWxQUh4Ut3LO5V1OqMzonWDnO0OXDSzGLUuqQFtEGWNZnnnSYKtIiu9HkQ7tRyjWHBro7k7tb2y5/rnBMQpRuftNsk7RS4nDzF8bmh0nTvxRS0L7oQPeAgc7DPESZRDhX2KinYYgFJYuoHmkSKJDUkDpjndqLb0a15kx2wrcS0cByLylKdA/EQEqgNK6XPIZKtdSdhegcBjaFbLtmWFnF9v/EmojCAxsEYjcUmG5yBe56mxgDbIX3g58a6bL/iST/aj2RXW19nXjFkWYjG5jOWaNUjBToyXRhGJ5jidEYIrQEJrS9gSs7IBgjXIB1xqxNrSQf7/o0r1g1ADZVrexnA3UZHL30sdhRY445R9m5TpI1QKxbTiR0ya7kPK9rn/Pu2RYMBKVgVazwv7TzEQvJdYDf6Zrdpg4xkcn0O02nHNYW9Byei2BFZLi60onY3s51GghdhecbH1JweaF56eOPgMtQcuktqpk4ndK/cXfoA8X62A7XaSMehWDkEI97cDxLBcNtrk059aGbJ+LhW14PrpYwi3ftgVWDC2mwuIupDBqgAYixcSeagCeq0mDnaRCV4Xmek27DNiqSuXpWgCSMH3R/vdkTVJ7mFVnSlNV9hAqHiiq2cx3K5ee6i7GMpgK7YdCpVu1GUZ/ZEPDqyAheVMlQQ3tOu6Gbtsj4sLSMepipKmQ6TCD1kVhdgSUflwVOn0YHGaP8g5K+eyiPvi7yy6N3rCQxOnDpF00O38ejjCLtHChjnZ6PpRVeQSwPNbsiKVCPfeUseV7YWHcHuckdDk/rLWRGRUO8WNa437KUB/YPyLSEawjZXjHPf9tOOsq2+GY2IxGVCQTM1YX0jhwQeTi6Uctwg7IylqMYMFL5GMzAnEtwEA3j29QigiXemxrv0WyaB3cHgIUMzT2pWZ0OmCVKLLtLO/ikLsOM9w2G/KrbCyaTOWdbTtxsBsQZNt+3fY7thtkri19HodRkTGXa0VAP5C3BqHOoBZSjReh4EYCVhzmN9WEPmVtFgwdHNUqE5xdY6XoKm7tTRUGqPJi6lQ/FFaZaJYUUXxwuZnJX4PC/SXkAdN9K8+cmFk31QT3TbIxeddyXUrYBYfkew63Ci2/k0GOaqc7FYjRHdUuF4kbZXMDa81pHE2FTMmQFDAXgAzhFhGo8e1QKCtCZWMxbiAH3CtdSeLYKiqcFgV0ZNaAvJR+SNcf6xOFHqQ1t9KxXTWTSaxK5mU5EStJ2QQbuEYKDyHT8uR6zge+rtNxcYKl8dTSHLqWVY5VqvILiDLLLhKfvITjNt3yYt9SQeV3h+9CLn83ByVwMmm9VRA2uMwH3IiM4L8KSGaKXMNOLfHY5J+MiJGiXIugDO/gNfXdXNfZTJcDdJGPVbEMQ4AnZV8Bx8Yqskvbu1OJpUXmElJXM90ESB0MFXf23JyeYtySzPNgPs+Fa+w4wdeFDsf2Yu9AzuQslp15pcwdSqJY5sU4jSRlma/1DPIdKb7PMqtm9Jvt9IFGlAtTzStxYNfNVJmbS1846wyg1nIfEYXikDMJMsMg8DJvkes0TiNJCXIz8DwiRSU10OwUG94c5neOswvi12FrrYtTVsnukLhaEekeFUp/KyRTR81iKiC0IZwLZALFXkXht0OsQDI3NVObG3yt6xDMG97/Yt9JS7uar5c9VWMAYAHjIeZC33tGEPOwl3VzBgIVEbseB/OfJCWG4ozNltwGKk94gJNUfl+qKt7eHsM4UAxVparIrKqkfRe26iDQkUUwkz2C8RJSgdF6In99bvOq/H0fvjiiyLO1EllDpcf0DCqk+NO3n74JAIaZzqL5yey7f136DgzDe/+QpRTPr/79+c0f3ndQn3uraHn++9l3//Pyfz9fvZHxen7TmRstqFLi+btnn37+/OlDuZxadT2v9Y5hz2Vm/Jcv/oD48Mt3//z466+//vI7Cfny4ad//Pz5zdXqGeIvv5+AKbkB8fz16mL1+duvvvrwexr9KI3jLpBSbqtTr8Xnd++ePXu3+vTp7RVi9eUOFxf41eriYrVaTZMUrNZq9fbfP//40xd/L8IGNfvVNaXu1esLxOtnK/l3cQtyy1RJWa3kBb369OPPL/+1yRaIZYVF9fT+vXmnZv/3bEWoSPjyy1WFi+271VTVZ1XK+bPV2zc/vvwj4uVvv/32sngn8ce/fv7059s/Tb+6uCCbcZ2A1S0QWUjKxFghUp5dA5qCL6+u3iKkmZBb3q2u3l69vnNTt/AvF3dIuE6GxOuClGmBbMpNUyDN5E3jIB93SPnTm7dv/hvxn1ugdS1RsUWkTlF93t2QlBtSc/3DXVLCH374wUD81xb/scUXW3x4/u37Y1TsMeB/+/qb57fw9fPn31zfSB++/lbfewzbuI1QdSusZ7O5MjVgoZth74yXielGv9hX+fo+zbVw5DT8+2to2ku7b7+abypfb+/o4mhRBZ6boGMvehpd4+vgYBlDX8bJkQKQvBh6edYx5J+0AoPvXgyd2CtX3pgUshcvXniDNqkM8hfBtCytI1wx9DjM5sXHtjdpPSo4pZEMzEmOwjiWLK5GYKz1bPXWsMRaTGpVXEnK4Po+OO/9gh2kxGdSanAmpQZTIqWwJHcycfo+ywFseW9gNI3XASZyAeaAd7gsMiYnAurPZ2ta6S3OsmDA+WoMhlqsegAwzjwdHf0oDtcDLYJAa60JD0Q+meAcJeap6Fv5qqFl5gC5KWC+AvDiILMHOPyACCE19VjoYf9LplPKnw7MS/zwMpzSKvW70OkA89rtmPJyIbKNpTapFdnxAmpVgkHfhwYSRBGFhgh1MSFJkXMpYHS5z0fGATxaxvik+sgHIgX2jyyOEochZToercS5Q1iDMyk1OJNSgzMpNTiTUoMzKTU4k1KDMyk1OIxnNTVSDhJAnRopB+mYTI6UQ6SOTOsGxYfghBYKGPwk/WB3jyA5AMRvrJNibb/vIfw0nURABqEDUKwHs73XbFV2kSxpYKKIKD46djudlDcmh0tViFxa4yGfB7AMBYPY9bxlLNKPtpM7bgj06ENS7m7lTW+9eEDQlH4eW6jttkM3hMm8Sw4sMyGKDPkwfRU0Ty6G0vUU4MoH0DosxQbYruuzTH2QKyeUd2TooUq9IF+EHMxwoykoK3TTMAYLuttKBHS7FdOnploBr82tMW+Ay4V2FpC4OR4kcE1rqaCpchXwF5EffYyQlvkConk2pnw4Y0n25FJTpaTQEM0igmVEpChgLnUQuVJe5C7gJCYuGSdVZCIB1boEacDSuYmKa8gFeiLc0ORGVgeDicX2dNOK8Dkr7sST6I4QIERmO56l22DpcXebwiCIUPmCcCMCJEXREiD/mRXLNimgS6dOgbjD7YQGw3aVKKnXUK0Cs10laPfoengxF2Bm/FVJCg0TqsBTtSCFJGWBj3BMpAwMWt+MxC+LTS2HTPEsk2hXDPLlfHmLr1TxwVQOu4bLkVHenQ2qIevKE+RyiX3YzY+finPXA24vJkj+s3SdJTv0hle3HRjX0mZnnDEo/h8HCdoVvNSWQ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2309081" y="4496317"/>
            <a:ext cx="1098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1" indent="0" algn="ctr">
              <a:buNone/>
            </a:pPr>
            <a:r>
              <a:rPr lang="es-CL" i="1" dirty="0" smtClean="0">
                <a:latin typeface="Cambria Math"/>
              </a:rPr>
              <a:t>-15,8</a:t>
            </a:r>
            <a:endParaRPr lang="es-CL" i="1" dirty="0">
              <a:latin typeface="Cambria Math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TEST Z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9400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Z para medias de </a:t>
            </a:r>
            <a:r>
              <a:rPr lang="es-ES" sz="3600" b="1" dirty="0" smtClean="0">
                <a:solidFill>
                  <a:srgbClr val="C00000"/>
                </a:solidFill>
              </a:rPr>
              <a:t>una cola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0" y="1412776"/>
                <a:ext cx="9468544" cy="4824536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UNA COLA: VALOR P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=23</a:t>
                </a:r>
                <a:r>
                  <a:rPr lang="es-CL" dirty="0"/>
                  <a:t>	</a:t>
                </a:r>
              </a:p>
              <a:p>
                <a:pPr marL="400050" lvl="1" indent="0" algn="ctr">
                  <a:buNone/>
                </a:pPr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=23</a:t>
                </a:r>
                <a:r>
                  <a:rPr lang="es-CL" dirty="0"/>
                  <a:t>	 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=23</a:t>
                </a:r>
              </a:p>
              <a:p>
                <a:pPr marL="4763" lvl="1" indent="0" algn="ctr">
                  <a:buNone/>
                </a:pPr>
                <a:r>
                  <a:rPr lang="es-CL" sz="2300" dirty="0" smtClean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r>
                      <a:rPr lang="es-CL" sz="23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3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3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sz="23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3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sz="23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300" dirty="0"/>
                              <m:t> </m:t>
                            </m:r>
                          </m:num>
                          <m:den>
                            <m:r>
                              <a:rPr lang="es-CL" sz="2300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sz="23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3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s-CL" sz="2300" dirty="0"/>
                          <m:t>&gt;</m:t>
                        </m:r>
                        <m:r>
                          <m:rPr>
                            <m:nor/>
                          </m:rPr>
                          <a:rPr lang="es-CL" sz="2300" dirty="0"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</m:e>
                    </m:d>
                  </m:oMath>
                </a14:m>
                <a:r>
                  <a:rPr lang="es-CL" sz="2300" dirty="0" smtClean="0"/>
                  <a:t> </a:t>
                </a:r>
                <a:r>
                  <a:rPr lang="es-CL" sz="2300" dirty="0" smtClean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sz="2300" dirty="0">
                    <a:ea typeface="Cambria Math"/>
                    <a:sym typeface="Wingdings" pitchFamily="2" charset="2"/>
                  </a:rPr>
                  <a:t>P=</a:t>
                </a:r>
                <a14:m>
                  <m:oMath xmlns:m="http://schemas.openxmlformats.org/officeDocument/2006/math">
                    <m:r>
                      <a:rPr lang="es-CL" sz="23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3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3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sz="23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3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sz="23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300" dirty="0"/>
                              <m:t> </m:t>
                            </m:r>
                          </m:num>
                          <m:den>
                            <m:r>
                              <a:rPr lang="es-CL" sz="2300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sz="23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3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s-CL" sz="2300" b="0" i="1" dirty="0" smtClean="0"/>
                          <m:t>&lt;</m:t>
                        </m:r>
                        <m: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</m:e>
                    </m:d>
                  </m:oMath>
                </a14:m>
                <a:endParaRPr lang="es-CL" sz="2300" dirty="0" smtClean="0">
                  <a:ea typeface="Cambria Math"/>
                  <a:sym typeface="Wingdings" pitchFamily="2" charset="2"/>
                </a:endParaRPr>
              </a:p>
              <a:p>
                <a:pPr marL="4763" lvl="1" indent="0" algn="ctr">
                  <a:buNone/>
                </a:pPr>
                <a:r>
                  <a:rPr lang="es-CL" sz="2300" dirty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r>
                      <a:rPr lang="es-CL" sz="23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3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3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sz="23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3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sz="23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300" dirty="0"/>
                              <m:t> </m:t>
                            </m:r>
                          </m:num>
                          <m:den>
                            <m:r>
                              <a:rPr lang="es-CL" sz="2300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sz="23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3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s-CL" sz="2300" dirty="0"/>
                          <m:t>&gt;</m:t>
                        </m:r>
                        <m:r>
                          <m:rPr>
                            <m:nor/>
                          </m:rPr>
                          <a:rPr lang="es-CL" sz="2300" dirty="0"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−15.8</m:t>
                        </m:r>
                      </m:e>
                    </m:d>
                  </m:oMath>
                </a14:m>
                <a:r>
                  <a:rPr lang="es-CL" sz="2300" dirty="0"/>
                  <a:t> </a:t>
                </a:r>
                <a:r>
                  <a:rPr lang="es-CL" sz="2300" dirty="0">
                    <a:ea typeface="Cambria Math"/>
                    <a:sym typeface="Wingdings" pitchFamily="2" charset="2"/>
                  </a:rPr>
                  <a:t>Valor P=</a:t>
                </a:r>
                <a14:m>
                  <m:oMath xmlns:m="http://schemas.openxmlformats.org/officeDocument/2006/math">
                    <m:r>
                      <a:rPr lang="es-CL" sz="23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3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3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sz="23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3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sz="23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300" dirty="0"/>
                              <m:t> </m:t>
                            </m:r>
                          </m:num>
                          <m:den>
                            <m:r>
                              <a:rPr lang="es-CL" sz="2300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sz="23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3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s-CL" sz="2300" i="1" dirty="0"/>
                          <m:t>&lt;</m:t>
                        </m:r>
                        <m:r>
                          <a:rPr lang="es-CL" sz="23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15.8</m:t>
                        </m:r>
                      </m:e>
                    </m:d>
                  </m:oMath>
                </a14:m>
                <a:endParaRPr lang="es-CL" sz="2300" dirty="0" smtClean="0"/>
              </a:p>
              <a:p>
                <a:pPr marL="4763" lvl="1" indent="0" algn="ctr">
                  <a:buNone/>
                </a:pPr>
                <a:r>
                  <a:rPr lang="es-CL" sz="2400" dirty="0"/>
                  <a:t>Dado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d>
                          <m:d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s-CL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</a:rPr>
                      <m:t>∼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(0,1)</m:t>
                    </m:r>
                  </m:oMath>
                </a14:m>
                <a:r>
                  <a:rPr lang="es-CL" sz="2400" dirty="0"/>
                  <a:t>,</a:t>
                </a:r>
                <a:endParaRPr lang="es-CL" sz="2400" dirty="0" smtClean="0"/>
              </a:p>
              <a:p>
                <a:pPr marL="4763" lvl="1" indent="0" algn="ctr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𝑉𝑒𝑟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𝑇𝑎𝑏𝑙𝑎</m:t>
                        </m:r>
                      </m:e>
                    </m:d>
                  </m:oMath>
                </a14:m>
                <a:r>
                  <a:rPr lang="es-CL" sz="2400" dirty="0"/>
                  <a:t> 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Valor P=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𝑉𝑒𝑟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𝑇𝑎𝑏𝑙𝑎</m:t>
                        </m:r>
                      </m:e>
                    </m:d>
                  </m:oMath>
                </a14:m>
                <a:endParaRPr lang="es-CL" sz="2400" dirty="0"/>
              </a:p>
              <a:p>
                <a:pPr marL="4763" lvl="1" indent="0" algn="ctr">
                  <a:buNone/>
                </a:pPr>
                <a:endParaRPr lang="es-CL" sz="2300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2776"/>
                <a:ext cx="9468544" cy="4824536"/>
              </a:xfrm>
              <a:blipFill rotWithShape="1">
                <a:blip r:embed="rId3"/>
                <a:stretch>
                  <a:fillRect t="-113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TEST Z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9647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de dos colas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10526" r="40095" b="44737"/>
          <a:stretch/>
        </p:blipFill>
        <p:spPr bwMode="auto">
          <a:xfrm>
            <a:off x="326304" y="476672"/>
            <a:ext cx="8446169" cy="787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TEST Z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9994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Z para medias de </a:t>
            </a:r>
            <a:r>
              <a:rPr lang="es-ES" sz="3600" b="1" dirty="0" smtClean="0">
                <a:solidFill>
                  <a:srgbClr val="C00000"/>
                </a:solidFill>
              </a:rPr>
              <a:t>una cola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0" y="1412776"/>
                <a:ext cx="9468544" cy="4824536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UNA COLA: VALOR P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=23</a:t>
                </a:r>
                <a:r>
                  <a:rPr lang="es-CL" dirty="0"/>
                  <a:t>	</a:t>
                </a:r>
              </a:p>
              <a:p>
                <a:pPr marL="400050" lvl="1" indent="0" algn="ctr">
                  <a:buNone/>
                </a:pPr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=23</a:t>
                </a:r>
                <a:r>
                  <a:rPr lang="es-CL" dirty="0"/>
                  <a:t>	 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=23</a:t>
                </a:r>
              </a:p>
              <a:p>
                <a:pPr marL="4763" lvl="1" indent="0" algn="ctr">
                  <a:buNone/>
                </a:pPr>
                <a:r>
                  <a:rPr lang="es-CL" sz="2300" dirty="0" smtClean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r>
                      <a:rPr lang="es-CL" sz="23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3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3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sz="23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3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sz="23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300" dirty="0"/>
                              <m:t> </m:t>
                            </m:r>
                          </m:num>
                          <m:den>
                            <m:r>
                              <a:rPr lang="es-CL" sz="2300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sz="23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3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s-CL" sz="2300" dirty="0"/>
                          <m:t>&gt;</m:t>
                        </m:r>
                        <m:r>
                          <m:rPr>
                            <m:nor/>
                          </m:rPr>
                          <a:rPr lang="es-CL" sz="2300" dirty="0"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</m:e>
                    </m:d>
                  </m:oMath>
                </a14:m>
                <a:r>
                  <a:rPr lang="es-CL" sz="2300" dirty="0" smtClean="0"/>
                  <a:t> </a:t>
                </a:r>
                <a:r>
                  <a:rPr lang="es-CL" sz="2300" dirty="0" smtClean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sz="2300" dirty="0">
                    <a:ea typeface="Cambria Math"/>
                    <a:sym typeface="Wingdings" pitchFamily="2" charset="2"/>
                  </a:rPr>
                  <a:t>P=</a:t>
                </a:r>
                <a14:m>
                  <m:oMath xmlns:m="http://schemas.openxmlformats.org/officeDocument/2006/math">
                    <m:r>
                      <a:rPr lang="es-CL" sz="23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3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3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sz="23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3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sz="23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300" dirty="0"/>
                              <m:t> </m:t>
                            </m:r>
                          </m:num>
                          <m:den>
                            <m:r>
                              <a:rPr lang="es-CL" sz="2300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sz="23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3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s-CL" sz="2300" b="0" i="1" dirty="0" smtClean="0"/>
                          <m:t>&lt;</m:t>
                        </m:r>
                        <m: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</m:e>
                    </m:d>
                  </m:oMath>
                </a14:m>
                <a:endParaRPr lang="es-CL" sz="2300" dirty="0" smtClean="0">
                  <a:ea typeface="Cambria Math"/>
                  <a:sym typeface="Wingdings" pitchFamily="2" charset="2"/>
                </a:endParaRPr>
              </a:p>
              <a:p>
                <a:pPr marL="4763" lvl="1" indent="0" algn="ctr">
                  <a:buNone/>
                </a:pPr>
                <a:r>
                  <a:rPr lang="es-CL" sz="2300" dirty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r>
                      <a:rPr lang="es-CL" sz="23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3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3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sz="23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3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sz="23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300" dirty="0"/>
                              <m:t> </m:t>
                            </m:r>
                          </m:num>
                          <m:den>
                            <m:r>
                              <a:rPr lang="es-CL" sz="2300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sz="23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3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s-CL" sz="2300" dirty="0"/>
                          <m:t>&gt;</m:t>
                        </m:r>
                        <m:r>
                          <m:rPr>
                            <m:nor/>
                          </m:rPr>
                          <a:rPr lang="es-CL" sz="2300" dirty="0"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−15.8</m:t>
                        </m:r>
                      </m:e>
                    </m:d>
                  </m:oMath>
                </a14:m>
                <a:r>
                  <a:rPr lang="es-CL" sz="2300" dirty="0"/>
                  <a:t> </a:t>
                </a:r>
                <a:r>
                  <a:rPr lang="es-CL" sz="2300" dirty="0">
                    <a:ea typeface="Cambria Math"/>
                    <a:sym typeface="Wingdings" pitchFamily="2" charset="2"/>
                  </a:rPr>
                  <a:t>Valor P=</a:t>
                </a:r>
                <a14:m>
                  <m:oMath xmlns:m="http://schemas.openxmlformats.org/officeDocument/2006/math">
                    <m:r>
                      <a:rPr lang="es-CL" sz="23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3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3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sz="23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3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sz="23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300" dirty="0"/>
                              <m:t> </m:t>
                            </m:r>
                          </m:num>
                          <m:den>
                            <m:r>
                              <a:rPr lang="es-CL" sz="2300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sz="23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3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s-CL" sz="2300" i="1" dirty="0"/>
                          <m:t>&lt;</m:t>
                        </m:r>
                        <m:r>
                          <a:rPr lang="es-CL" sz="23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s-CL" sz="23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15.8</m:t>
                        </m:r>
                      </m:e>
                    </m:d>
                  </m:oMath>
                </a14:m>
                <a:endParaRPr lang="es-CL" sz="2300" dirty="0" smtClean="0"/>
              </a:p>
              <a:p>
                <a:pPr marL="4763" lvl="1" indent="0" algn="ctr">
                  <a:buNone/>
                </a:pPr>
                <a:r>
                  <a:rPr lang="es-CL" sz="2400" dirty="0"/>
                  <a:t>Dado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d>
                          <m:d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s-CL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</a:rPr>
                      <m:t>∼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(0,1)</m:t>
                    </m:r>
                  </m:oMath>
                </a14:m>
                <a:r>
                  <a:rPr lang="es-CL" sz="2400" dirty="0"/>
                  <a:t>,</a:t>
                </a:r>
                <a:endParaRPr lang="es-CL" sz="2400" dirty="0" smtClean="0"/>
              </a:p>
              <a:p>
                <a:pPr marL="4763" lvl="1" indent="0" algn="ctr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P&gt;99.7	</a:t>
                </a:r>
                <a:r>
                  <a:rPr lang="es-CL" sz="2400" dirty="0" smtClean="0"/>
                  <a:t> 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P&lt;0.003</a:t>
                </a:r>
              </a:p>
              <a:p>
                <a:pPr marL="4763" lvl="1" indent="0" algn="ctr">
                  <a:buNone/>
                </a:pPr>
                <a:r>
                  <a:rPr lang="es-CL" sz="2400" dirty="0" smtClean="0">
                    <a:ea typeface="Cambria Math"/>
                    <a:sym typeface="Wingdings" pitchFamily="2" charset="2"/>
                  </a:rPr>
                  <a:t>No Rechaza </a:t>
                </a:r>
                <a:r>
                  <a:rPr lang="es-CL" sz="2400" dirty="0"/>
                  <a:t>H</a:t>
                </a:r>
                <a:r>
                  <a:rPr lang="es-CL" sz="2400" baseline="-25000" dirty="0"/>
                  <a:t>0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  		Rechaza </a:t>
                </a:r>
                <a:r>
                  <a:rPr lang="es-CL" sz="2400" dirty="0"/>
                  <a:t>H</a:t>
                </a:r>
                <a:r>
                  <a:rPr lang="es-CL" sz="2400" baseline="-25000" dirty="0"/>
                  <a:t>0</a:t>
                </a:r>
                <a:endParaRPr lang="es-CL" sz="2300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2776"/>
                <a:ext cx="9468544" cy="4824536"/>
              </a:xfrm>
              <a:blipFill rotWithShape="1">
                <a:blip r:embed="rId3"/>
                <a:stretch>
                  <a:fillRect t="-113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TEST Z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3223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 smtClean="0"/>
              <a:t>III. Test Z para proporciones</a:t>
            </a:r>
          </a:p>
        </p:txBody>
      </p:sp>
    </p:spTree>
    <p:extLst>
      <p:ext uri="{BB962C8B-B14F-4D97-AF65-F5344CB8AC3E}">
        <p14:creationId xmlns:p14="http://schemas.microsoft.com/office/powerpoint/2010/main" val="28911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para proporciones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III. TEST Z PARA PROPORCIONES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4032448"/>
          </a:xfrm>
        </p:spPr>
        <p:txBody>
          <a:bodyPr numCol="1">
            <a:normAutofit/>
          </a:bodyPr>
          <a:lstStyle/>
          <a:p>
            <a:pPr marL="400050" lvl="1" indent="0" algn="ctr">
              <a:buNone/>
            </a:pPr>
            <a:r>
              <a:rPr lang="es-CL" sz="2400" dirty="0" smtClean="0"/>
              <a:t>Test de hipótesis </a:t>
            </a:r>
            <a:r>
              <a:rPr lang="es-CL" sz="2400" b="1" dirty="0" smtClean="0"/>
              <a:t>paramétrico </a:t>
            </a:r>
            <a:r>
              <a:rPr lang="es-CL" sz="2400" dirty="0" smtClean="0"/>
              <a:t>para evaluar hipótesis sobre el valor de una proporción (porcentaje) poblacional (</a:t>
            </a:r>
            <a:r>
              <a:rPr lang="es-CL" sz="2400" b="1" dirty="0" smtClean="0"/>
              <a:t>parámetro</a:t>
            </a:r>
            <a:r>
              <a:rPr lang="es-CL" sz="2400" dirty="0" smtClean="0"/>
              <a:t>)</a:t>
            </a:r>
            <a:endParaRPr lang="es-CL" sz="2400" dirty="0"/>
          </a:p>
          <a:p>
            <a:pPr marL="400050" lvl="1" indent="0" algn="just">
              <a:buNone/>
            </a:pPr>
            <a:endParaRPr lang="es-CL" sz="2400" dirty="0" smtClean="0"/>
          </a:p>
          <a:p>
            <a:pPr marL="400050" lvl="1" indent="0" algn="just">
              <a:buNone/>
            </a:pPr>
            <a:r>
              <a:rPr lang="es-CL" sz="2400" dirty="0" smtClean="0"/>
              <a:t>SUPUESTOS:</a:t>
            </a:r>
          </a:p>
          <a:p>
            <a:pPr marL="857250" lvl="1" indent="-457200" algn="just"/>
            <a:r>
              <a:rPr lang="es-CL" sz="2400" dirty="0" smtClean="0"/>
              <a:t>Variable categórica</a:t>
            </a:r>
          </a:p>
          <a:p>
            <a:pPr marL="857250" lvl="1" indent="-457200" algn="just"/>
            <a:r>
              <a:rPr lang="es-CL" sz="2400" dirty="0" smtClean="0"/>
              <a:t>Muestreo probabilístico</a:t>
            </a:r>
          </a:p>
          <a:p>
            <a:pPr marL="857250" lvl="1" indent="-457200" algn="just"/>
            <a:r>
              <a:rPr lang="es-CL" sz="2400" dirty="0" smtClean="0"/>
              <a:t>Muestra grande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2 Marcador de contenido"/>
              <p:cNvSpPr txBox="1">
                <a:spLocks/>
              </p:cNvSpPr>
              <p:nvPr/>
            </p:nvSpPr>
            <p:spPr>
              <a:xfrm>
                <a:off x="755576" y="4365104"/>
                <a:ext cx="7992888" cy="4032448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 algn="r">
                  <a:buFont typeface="Arial" pitchFamily="34" charset="0"/>
                  <a:buNone/>
                </a:pPr>
                <a:r>
                  <a:rPr lang="es-CL" sz="2400" dirty="0" smtClean="0"/>
                  <a:t>HIPÓTESIS:</a:t>
                </a:r>
              </a:p>
              <a:p>
                <a:pPr marL="857250" lvl="1" indent="-457200" algn="r"/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0</a:t>
                </a:r>
                <a:r>
                  <a:rPr lang="es-CL" sz="2400" dirty="0" smtClean="0"/>
                  <a:t>: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sz="240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sz="240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857250" lvl="1" indent="-457200" algn="r"/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1</a:t>
                </a:r>
                <a:r>
                  <a:rPr lang="es-CL" sz="2400" dirty="0" smtClean="0"/>
                  <a:t>: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sz="2400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sz="2400" dirty="0" smtClean="0"/>
                  <a:t>(Prueba de </a:t>
                </a:r>
                <a:r>
                  <a:rPr lang="es-CL" sz="2400" i="1" dirty="0" smtClean="0"/>
                  <a:t>dos</a:t>
                </a:r>
                <a:r>
                  <a:rPr lang="es-CL" sz="2400" dirty="0" smtClean="0"/>
                  <a:t> colas)</a:t>
                </a:r>
              </a:p>
              <a:p>
                <a:pPr marL="857250" lvl="1" indent="-457200" algn="r"/>
                <a:r>
                  <a:rPr lang="es-CL" sz="2400" dirty="0"/>
                  <a:t>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sz="240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sz="2400" dirty="0"/>
                  <a:t>(Prueba de </a:t>
                </a:r>
                <a:r>
                  <a:rPr lang="es-CL" sz="2400" i="1" dirty="0" smtClean="0"/>
                  <a:t>una</a:t>
                </a:r>
                <a:r>
                  <a:rPr lang="es-CL" sz="2400" dirty="0" smtClean="0"/>
                  <a:t> cola)</a:t>
                </a:r>
              </a:p>
              <a:p>
                <a:pPr marL="857250" lvl="1" indent="-457200" algn="r"/>
                <a:r>
                  <a:rPr lang="es-CL" sz="2400" dirty="0"/>
                  <a:t>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sz="240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sz="2400" dirty="0"/>
                  <a:t>(Prueba de </a:t>
                </a:r>
                <a:r>
                  <a:rPr lang="es-CL" sz="2400" i="1" dirty="0"/>
                  <a:t>una</a:t>
                </a:r>
                <a:r>
                  <a:rPr lang="es-CL" sz="2400" dirty="0"/>
                  <a:t> cola)</a:t>
                </a:r>
              </a:p>
              <a:p>
                <a:pPr marL="857250" lvl="1" indent="-457200" algn="r"/>
                <a:endParaRPr lang="es-CL" sz="2400" dirty="0"/>
              </a:p>
              <a:p>
                <a:pPr marL="857250" lvl="1" indent="-457200" algn="r"/>
                <a:endParaRPr lang="es-CL" sz="2400" dirty="0" smtClean="0"/>
              </a:p>
            </p:txBody>
          </p:sp>
        </mc:Choice>
        <mc:Fallback xmlns="">
          <p:sp>
            <p:nvSpPr>
              <p:cNvPr id="5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365104"/>
                <a:ext cx="7992888" cy="4032448"/>
              </a:xfrm>
              <a:prstGeom prst="rect">
                <a:avLst/>
              </a:prstGeom>
              <a:blipFill rotWithShape="1">
                <a:blip r:embed="rId3"/>
                <a:stretch>
                  <a:fillRect t="-1208" r="-114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0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9050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Estadístico y distribución nula en Test Z para proporciones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901532"/>
                <a:ext cx="7992888" cy="4032448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s-CL" b="0" i="1" smtClean="0">
                          <a:latin typeface="Cambria Math"/>
                        </a:rPr>
                        <m:t>:</m:t>
                      </m:r>
                      <m:r>
                        <a:rPr lang="es-CL" b="0" i="1" smtClean="0">
                          <a:latin typeface="Cambria Math"/>
                        </a:rPr>
                        <m:t>𝑝𝑟𝑜𝑝𝑜𝑟𝑐𝑖</m:t>
                      </m:r>
                      <m:r>
                        <a:rPr lang="es-CL" b="0" i="1" smtClean="0">
                          <a:latin typeface="Cambria Math"/>
                        </a:rPr>
                        <m:t>ó</m:t>
                      </m:r>
                      <m:r>
                        <a:rPr lang="es-CL" b="0" i="1" smtClean="0">
                          <a:latin typeface="Cambria Math"/>
                        </a:rPr>
                        <m:t>𝑛</m:t>
                      </m:r>
                      <m:r>
                        <a:rPr lang="es-CL" b="0" i="1" smtClean="0">
                          <a:latin typeface="Cambria Math"/>
                        </a:rPr>
                        <m:t> </m:t>
                      </m:r>
                      <m:r>
                        <a:rPr lang="es-CL" b="0" i="1" smtClean="0">
                          <a:latin typeface="Cambria Math"/>
                        </a:rPr>
                        <m:t>𝑚𝑢𝑒𝑠𝑡𝑟𝑎𝑙</m:t>
                      </m:r>
                    </m:oMath>
                  </m:oMathPara>
                </a14:m>
                <a:endParaRPr lang="es-CL" dirty="0" smtClean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Si n es grande, por TCL y LGN… </a:t>
                </a:r>
                <a:r>
                  <a:rPr lang="es-CL" dirty="0"/>
                  <a:t>Estadístico Z=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b="0" i="1" smtClean="0">
                            <a:latin typeface="Cambria Math"/>
                          </a:rPr>
                          <m:t>𝑆𝐸</m:t>
                        </m:r>
                        <m:r>
                          <a:rPr lang="es-CL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i="1" smtClean="0">
                        <a:latin typeface="Cambria Math"/>
                        <a:ea typeface="Cambria Math"/>
                      </a:rPr>
                      <m:t>∼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(0,1)</m:t>
                    </m:r>
                  </m:oMath>
                </a14:m>
                <a:endParaRPr lang="es-CL" dirty="0" smtClean="0"/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</a:rPr>
                      <m:t>𝑆𝑖</m:t>
                    </m:r>
                    <m:r>
                      <a:rPr lang="es-CL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𝑒𝑠</m:t>
                    </m:r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/>
                  <a:t>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CL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s-CL" dirty="0"/>
                            <m:t> </m:t>
                          </m:r>
                        </m:num>
                        <m:den>
                          <m:r>
                            <a:rPr lang="es-CL" i="1">
                              <a:latin typeface="Cambria Math"/>
                            </a:rPr>
                            <m:t>𝑆𝐸</m:t>
                          </m:r>
                          <m:r>
                            <a:rPr lang="es-CL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s-CL" i="1">
                          <a:latin typeface="Cambria Math"/>
                          <a:ea typeface="Cambria Math"/>
                        </a:rPr>
                        <m:t>∼</m:t>
                      </m:r>
                      <m:r>
                        <a:rPr lang="es-CL" i="1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s-CL" i="1">
                          <a:latin typeface="Cambria Math"/>
                          <a:ea typeface="Cambria Math"/>
                        </a:rPr>
                        <m:t>(0,1)</m:t>
                      </m:r>
                    </m:oMath>
                  </m:oMathPara>
                </a14:m>
                <a:endParaRPr lang="es-CL" dirty="0"/>
              </a:p>
              <a:p>
                <a:pPr marL="400050" lvl="1" indent="0" algn="just">
                  <a:buNone/>
                </a:pPr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901532"/>
                <a:ext cx="7992888" cy="4032448"/>
              </a:xfrm>
              <a:blipFill rotWithShape="1">
                <a:blip r:embed="rId3"/>
                <a:stretch>
                  <a:fillRect r="-152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Elipse"/>
          <p:cNvSpPr/>
          <p:nvPr/>
        </p:nvSpPr>
        <p:spPr>
          <a:xfrm>
            <a:off x="2372898" y="1973540"/>
            <a:ext cx="504056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2901391" y="3933056"/>
            <a:ext cx="1407014" cy="11521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III. TEST Z PARA PROPORCIONES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1645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 smtClean="0"/>
              <a:t>I. Test de hipótesis para una población</a:t>
            </a:r>
          </a:p>
        </p:txBody>
      </p:sp>
    </p:spTree>
    <p:extLst>
      <p:ext uri="{BB962C8B-B14F-4D97-AF65-F5344CB8AC3E}">
        <p14:creationId xmlns:p14="http://schemas.microsoft.com/office/powerpoint/2010/main" val="41179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eumed.net/tesis-doctorales/2007/ams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208" y="4149080"/>
            <a:ext cx="4052472" cy="26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para proporciones de dos colas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/>
              </a:bodyPr>
              <a:lstStyle/>
              <a:p>
                <a:pPr marL="400050" lvl="1" indent="0">
                  <a:buNone/>
                </a:pPr>
                <a:r>
                  <a:rPr lang="es-CL" dirty="0" smtClean="0"/>
                  <a:t>TEST DE DOS COLAS: ZONA DE RECHAZO</a:t>
                </a:r>
              </a:p>
              <a:p>
                <a:pPr marL="857250" lvl="1" indent="-457200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</a:rPr>
                      <m:t>𝑆</m:t>
                    </m:r>
                    <m:r>
                      <a:rPr lang="es-CL" b="0" i="1" smtClean="0">
                        <a:latin typeface="Cambria Math"/>
                      </a:rPr>
                      <m:t>𝑖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𝑒𝑠</m:t>
                    </m:r>
                    <m:r>
                      <a:rPr lang="es-CL" b="0" i="1" smtClean="0">
                        <a:latin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b="0" i="1" smtClean="0">
                            <a:latin typeface="Cambria Math"/>
                          </a:rPr>
                          <m:t>𝑆𝐸</m:t>
                        </m:r>
                        <m:r>
                          <a:rPr lang="es-CL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i="1" smtClean="0">
                        <a:latin typeface="Cambria Math"/>
                        <a:ea typeface="Cambria Math"/>
                      </a:rPr>
                      <m:t>∼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(0,1)</m:t>
                    </m:r>
                  </m:oMath>
                </a14:m>
                <a:endParaRPr lang="es-CL" dirty="0" smtClean="0"/>
              </a:p>
              <a:p>
                <a:pPr marL="857250" lvl="1" indent="-457200">
                  <a:buFont typeface="Wingdings"/>
                  <a:buChar char="à"/>
                </a:pP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</m:t>
                        </m:r>
                        <m:sSub>
                          <m:sSubPr>
                            <m:ctrlPr>
                              <a:rPr lang="es-CL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s-CL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es-CL" b="0" i="1" smtClean="0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s-CL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s-CL" b="0" i="1" smtClean="0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≤</m:t>
                        </m:r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≤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es-CL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s-CL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s-CL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es-CL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=1−</m:t>
                    </m:r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𝛼</m:t>
                    </m:r>
                  </m:oMath>
                </a14:m>
                <a:endParaRPr lang="es-CL" dirty="0" smtClean="0"/>
              </a:p>
              <a:p>
                <a:pPr marL="400050" lvl="1" indent="0">
                  <a:buNone/>
                </a:pPr>
                <a:r>
                  <a:rPr lang="es-CL" dirty="0" smtClean="0"/>
                  <a:t>Zona de Rechazo:</a:t>
                </a:r>
              </a:p>
              <a:p>
                <a:pPr marL="400050" lvl="1" indent="0">
                  <a:buNone/>
                </a:pPr>
                <a:r>
                  <a:rPr lang="es-CL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d>
                          <m:dPr>
                            <m:ctrlPr>
                              <a:rPr lang="es-CL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s-CL" dirty="0" smtClean="0"/>
                  <a:t>&lt;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−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s-CL" i="1" smtClean="0">
                        <a:latin typeface="Cambria Math"/>
                        <a:ea typeface="Cambria Math"/>
                        <a:sym typeface="Wingdings" pitchFamily="2" charset="2"/>
                      </a:rPr>
                      <m:t>∪</m:t>
                    </m:r>
                  </m:oMath>
                </a14:m>
                <a:r>
                  <a:rPr lang="es-C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d>
                          <m:dPr>
                            <m:ctrlPr>
                              <a:rPr lang="es-CL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s-CL" b="0" i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s-CL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4"/>
                <a:stretch>
                  <a:fillRect t="-13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III. TEST Z PARA PROPORCIONES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4270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eumed.net/tesis-doctorales/2007/ams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00" y="4077072"/>
            <a:ext cx="4160880" cy="276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para proporciones de dos colas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968552"/>
              </a:xfrm>
            </p:spPr>
            <p:txBody>
              <a:bodyPr numCol="1">
                <a:normAutofit/>
              </a:bodyPr>
              <a:lstStyle/>
              <a:p>
                <a:pPr marL="400050" lvl="1" indent="0">
                  <a:buNone/>
                </a:pPr>
                <a:r>
                  <a:rPr lang="es-CL" sz="2400" dirty="0" smtClean="0"/>
                  <a:t>TEST DE DOS COLAS: ZONA DE RECHAZO</a:t>
                </a:r>
              </a:p>
              <a:p>
                <a:pPr marL="857250" lvl="1" indent="-457200"/>
                <a:r>
                  <a:rPr lang="es-CL" sz="2400" dirty="0"/>
                  <a:t>H</a:t>
                </a:r>
                <a:r>
                  <a:rPr lang="es-CL" sz="2400" baseline="-25000" dirty="0"/>
                  <a:t>0</a:t>
                </a:r>
                <a:r>
                  <a:rPr lang="es-CL" sz="2400" dirty="0"/>
                  <a:t>: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CL" sz="2400" i="1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0%</m:t>
                    </m:r>
                  </m:oMath>
                </a14:m>
                <a:r>
                  <a:rPr lang="es-CL" sz="2400" dirty="0" smtClean="0"/>
                  <a:t>	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s-CL" sz="2400" i="1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0%</m:t>
                    </m:r>
                  </m:oMath>
                </a14:m>
                <a:endParaRPr lang="es-CL" sz="2400" dirty="0" smtClean="0"/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s-CL" sz="2400" i="1" smtClean="0">
                        <a:latin typeface="Cambria Math"/>
                      </a:rPr>
                      <m:t>𝑆</m:t>
                    </m:r>
                    <m:r>
                      <a:rPr lang="es-CL" sz="2400" b="0" i="1" smtClean="0">
                        <a:latin typeface="Cambria Math"/>
                      </a:rPr>
                      <m:t>𝑖</m:t>
                    </m:r>
                    <m:r>
                      <a:rPr lang="es-CL" sz="2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</a:rPr>
                      <m:t> </m:t>
                    </m:r>
                    <m:r>
                      <a:rPr lang="es-CL" sz="2400" b="0" i="1" smtClean="0">
                        <a:latin typeface="Cambria Math"/>
                      </a:rPr>
                      <m:t>𝑒𝑠</m:t>
                    </m:r>
                    <m:r>
                      <a:rPr lang="es-CL" sz="2400" b="0" i="1" smtClean="0">
                        <a:latin typeface="Cambria Math"/>
                      </a:rPr>
                      <m:t> </m:t>
                    </m:r>
                    <m:r>
                      <a:rPr lang="es-CL" sz="2400" b="0" i="1" smtClean="0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sz="24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−</m:t>
                        </m:r>
                        <m:r>
                          <a:rPr lang="es-CL" sz="2400" i="1" smtClean="0">
                            <a:latin typeface="Cambria Math"/>
                          </a:rPr>
                          <m:t>0</m:t>
                        </m:r>
                        <m:r>
                          <a:rPr lang="es-CL" sz="2400" b="0" i="1" smtClean="0">
                            <a:latin typeface="Cambria Math"/>
                          </a:rPr>
                          <m:t>.5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b="0" i="1" smtClean="0">
                            <a:latin typeface="Cambria Math"/>
                          </a:rPr>
                          <m:t>𝑆𝐸</m:t>
                        </m:r>
                        <m:r>
                          <a:rPr lang="es-CL" sz="24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sz="2400" i="1" smtClean="0">
                        <a:latin typeface="Cambria Math"/>
                        <a:ea typeface="Cambria Math"/>
                      </a:rPr>
                      <m:t>∼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(0,1)</m:t>
                    </m:r>
                  </m:oMath>
                </a14:m>
                <a:r>
                  <a:rPr lang="es-CL" sz="2400" dirty="0" smtClean="0"/>
                  <a:t>, con </a:t>
                </a:r>
                <a:r>
                  <a:rPr lang="es-CL" sz="2400" dirty="0" smtClean="0">
                    <a:latin typeface="Symbol" pitchFamily="18" charset="2"/>
                  </a:rPr>
                  <a:t>a</a:t>
                </a:r>
                <a:r>
                  <a:rPr lang="es-CL" sz="2400" dirty="0" smtClean="0"/>
                  <a:t>=5%</a:t>
                </a:r>
              </a:p>
              <a:p>
                <a:pPr marL="857250" lvl="1" indent="-457200">
                  <a:buFont typeface="Wingdings"/>
                  <a:buChar char="à"/>
                </a:pPr>
                <a14:m>
                  <m:oMath xmlns:m="http://schemas.openxmlformats.org/officeDocument/2006/math">
                    <m:r>
                      <a:rPr lang="es-CL" sz="24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</m:t>
                        </m:r>
                        <m:sSub>
                          <m:sSubPr>
                            <m:ctrlPr>
                              <a:rPr lang="es-CL" sz="2400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s-CL" sz="2400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es-CL" sz="2400" b="0" i="1" smtClean="0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s-CL" sz="2400" b="0" i="1" smtClean="0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≤</m:t>
                        </m:r>
                        <m:f>
                          <m:f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−0.5</m:t>
                            </m:r>
                            <m:r>
                              <m:rPr>
                                <m:nor/>
                              </m:rPr>
                              <a:rPr lang="es-CL" sz="2400" dirty="0"/>
                              <m:t> 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</a:rPr>
                              <m:t>𝑆𝐸</m:t>
                            </m:r>
                            <m:r>
                              <a:rPr lang="es-CL" sz="24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≤</m:t>
                        </m:r>
                        <m:sSub>
                          <m:sSubPr>
                            <m:ctrlP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es-CL" sz="2400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es-CL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=95%</m:t>
                    </m:r>
                  </m:oMath>
                </a14:m>
                <a:endParaRPr lang="es-CL" sz="2400" b="0" dirty="0" smtClean="0">
                  <a:ea typeface="Cambria Math"/>
                  <a:sym typeface="Wingdings" pitchFamily="2" charset="2"/>
                </a:endParaRPr>
              </a:p>
              <a:p>
                <a:pPr marL="857250" lvl="1" indent="-457200">
                  <a:buFont typeface="Wingdings"/>
                  <a:buChar char="à"/>
                </a:pPr>
                <a:r>
                  <a:rPr lang="es-CL" sz="2400" dirty="0"/>
                  <a:t>Siendo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s-CL" sz="2400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s-CL" sz="2400" i="1">
                        <a:latin typeface="Cambria Math"/>
                      </a:rPr>
                      <m:t>=</m:t>
                    </m:r>
                    <m:r>
                      <a:rPr lang="es-CL" sz="2400" b="0" i="1" smtClean="0">
                        <a:latin typeface="Cambria Math"/>
                      </a:rPr>
                      <m:t>78% </m:t>
                    </m:r>
                    <m:r>
                      <a:rPr lang="es-CL" sz="2400" i="1">
                        <a:latin typeface="Cambria Math"/>
                      </a:rPr>
                      <m:t>𝑦</m:t>
                    </m:r>
                    <m:r>
                      <a:rPr lang="es-CL" sz="2400" i="1">
                        <a:latin typeface="Cambria Math"/>
                      </a:rPr>
                      <m:t> </m:t>
                    </m:r>
                    <m:r>
                      <a:rPr lang="es-CL" sz="2400" i="1">
                        <a:latin typeface="Cambria Math"/>
                      </a:rPr>
                      <m:t>𝑛</m:t>
                    </m:r>
                    <m:r>
                      <a:rPr lang="es-CL" sz="2400" i="1">
                        <a:latin typeface="Cambria Math"/>
                      </a:rPr>
                      <m:t>=1000</m:t>
                    </m:r>
                  </m:oMath>
                </a14:m>
                <a:endParaRPr lang="es-CL" sz="2400" i="1" dirty="0">
                  <a:latin typeface="Cambria Math"/>
                </a:endParaRP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−</m:t>
                        </m:r>
                        <m:r>
                          <a:rPr lang="es-CL" sz="2400" b="0" i="1" smtClean="0">
                            <a:latin typeface="Cambria Math"/>
                          </a:rPr>
                          <m:t>0.5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d>
                          <m:d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4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s-CL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L" sz="240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−</m:t>
                        </m:r>
                        <m:r>
                          <a:rPr lang="es-CL" sz="2400" b="0" i="1" smtClean="0">
                            <a:latin typeface="Cambria Math"/>
                          </a:rPr>
                          <m:t>0.5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L" sz="240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1−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s-CL" sz="2400" b="0" i="1" smtClean="0">
                                    <a:latin typeface="Cambria Math"/>
                                  </a:rPr>
                                  <m:t>)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−1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s-CL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s-CL" sz="2400" b="0" i="1" smtClean="0">
                            <a:latin typeface="Cambria Math"/>
                          </a:rPr>
                          <m:t>0.78</m:t>
                        </m:r>
                        <m:r>
                          <a:rPr lang="es-CL" sz="2400" i="1">
                            <a:latin typeface="Cambria Math"/>
                          </a:rPr>
                          <m:t>−0.5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CL" sz="240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0.78∗0.22</m:t>
                                </m:r>
                              </m:num>
                              <m:den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999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s-CL" sz="2400" i="1" dirty="0"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s-CL" sz="2400" i="1">
                            <a:latin typeface="Cambria Math"/>
                          </a:rPr>
                          <m:t>0.</m:t>
                        </m:r>
                        <m:r>
                          <a:rPr lang="es-CL" sz="2400" b="0" i="1" smtClean="0">
                            <a:latin typeface="Cambria Math"/>
                          </a:rPr>
                          <m:t>2</m:t>
                        </m:r>
                        <m:r>
                          <a:rPr lang="es-CL" sz="2400" i="1">
                            <a:latin typeface="Cambria Math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b="0" i="1" dirty="0" smtClean="0">
                            <a:latin typeface="Cambria Math"/>
                          </a:rPr>
                          <m:t>0.013</m:t>
                        </m:r>
                      </m:den>
                    </m:f>
                  </m:oMath>
                </a14:m>
                <a:r>
                  <a:rPr lang="es-CL" sz="2400" i="1" dirty="0" smtClean="0">
                    <a:latin typeface="Cambria Math"/>
                  </a:rPr>
                  <a:t>=21.5</a:t>
                </a:r>
              </a:p>
              <a:p>
                <a:pPr marL="400050" lvl="1" indent="0">
                  <a:buNone/>
                </a:pPr>
                <a:r>
                  <a:rPr lang="es-CL" sz="2400" i="1" dirty="0" smtClean="0">
                    <a:latin typeface="Cambria Math"/>
                  </a:rPr>
                  <a:t>21.5&gt;1.96</a:t>
                </a:r>
              </a:p>
              <a:p>
                <a:pPr marL="400050" lvl="1" indent="0">
                  <a:buNone/>
                </a:pPr>
                <a:r>
                  <a:rPr lang="es-CL" sz="2400" i="1" dirty="0" smtClean="0">
                    <a:latin typeface="Cambria Math"/>
                    <a:sym typeface="Wingdings" pitchFamily="2" charset="2"/>
                  </a:rPr>
                  <a:t> </a:t>
                </a:r>
                <a:r>
                  <a:rPr lang="es-CL" sz="2400" i="1" dirty="0">
                    <a:latin typeface="Cambria Math"/>
                    <a:sym typeface="Wingdings" pitchFamily="2" charset="2"/>
                  </a:rPr>
                  <a:t>Está en Zona de Rechazo</a:t>
                </a:r>
                <a:endParaRPr lang="es-CL" sz="2400" i="1" dirty="0">
                  <a:latin typeface="Cambria Math"/>
                </a:endParaRPr>
              </a:p>
              <a:p>
                <a:pPr marL="400050" lvl="1" indent="0">
                  <a:buNone/>
                </a:pPr>
                <a:endParaRPr lang="es-CL" sz="2400" dirty="0" smtClean="0"/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968552"/>
              </a:xfrm>
              <a:blipFill rotWithShape="1">
                <a:blip r:embed="rId4"/>
                <a:stretch>
                  <a:fillRect t="-98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III. TEST Z PARA PROPORCIONES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9966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Z para </a:t>
            </a:r>
            <a:r>
              <a:rPr lang="es-ES" sz="3600" b="1" dirty="0" smtClean="0">
                <a:solidFill>
                  <a:srgbClr val="C00000"/>
                </a:solidFill>
              </a:rPr>
              <a:t>proporciones </a:t>
            </a:r>
            <a:r>
              <a:rPr lang="es-ES" sz="3600" b="1" dirty="0">
                <a:solidFill>
                  <a:srgbClr val="C00000"/>
                </a:solidFill>
              </a:rPr>
              <a:t>de </a:t>
            </a:r>
            <a:r>
              <a:rPr lang="es-ES" sz="3600" b="1" dirty="0" smtClean="0">
                <a:solidFill>
                  <a:srgbClr val="C00000"/>
                </a:solidFill>
              </a:rPr>
              <a:t>dos colas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 fontScale="85000" lnSpcReduction="20000"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DOS COLAS: VALOR P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	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:r>
                  <a:rPr lang="es-CL" dirty="0" smtClean="0">
                    <a:ea typeface="Cambria Math"/>
                    <a:sym typeface="Wingdings" pitchFamily="2" charset="2"/>
                  </a:rPr>
                  <a:t>Valor P=</a:t>
                </a:r>
                <a:r>
                  <a:rPr lang="es-CL" dirty="0" smtClean="0"/>
                  <a:t>2</a:t>
                </a:r>
                <a:r>
                  <a:rPr lang="es-CL" dirty="0" smtClean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|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|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≥</m:t>
                        </m:r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s-CL" dirty="0" smtClean="0"/>
              </a:p>
              <a:p>
                <a:pPr marL="400050" lvl="1" indent="0">
                  <a:buNone/>
                </a:pPr>
                <a:r>
                  <a:rPr lang="es-CL" dirty="0" smtClean="0"/>
                  <a:t>EJEMPLO:</a:t>
                </a:r>
              </a:p>
              <a:p>
                <a:pPr marL="400050" lvl="1" indent="0" algn="ctr">
                  <a:buNone/>
                </a:pPr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=50%</m:t>
                    </m:r>
                  </m:oMath>
                </a14:m>
                <a:r>
                  <a:rPr lang="es-CL" dirty="0"/>
                  <a:t>	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≠50%</m:t>
                    </m:r>
                  </m:oMath>
                </a14:m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>
                    <a:ea typeface="Cambria Math"/>
                    <a:sym typeface="Wingdings" pitchFamily="2" charset="2"/>
                  </a:rPr>
                  <a:t>Valor P=</a:t>
                </a:r>
                <a:r>
                  <a:rPr lang="es-CL" dirty="0"/>
                  <a:t>2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21.5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≥</m:t>
                        </m:r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s-CL" dirty="0" smtClean="0"/>
              </a:p>
              <a:p>
                <a:pPr marL="400050" lvl="1" indent="0">
                  <a:buNone/>
                </a:pPr>
                <a:r>
                  <a:rPr lang="es-CL" dirty="0"/>
                  <a:t>Dado que</a:t>
                </a:r>
                <a:r>
                  <a:rPr lang="es-CL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d>
                          <m:dPr>
                            <m:ctrlPr>
                              <a:rPr lang="es-CL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s-CL" i="1">
                        <a:latin typeface="Cambria Math"/>
                        <a:ea typeface="Cambria Math"/>
                      </a:rPr>
                      <m:t>∼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(0,1)</m:t>
                    </m:r>
                  </m:oMath>
                </a14:m>
                <a:r>
                  <a:rPr lang="es-CL" dirty="0"/>
                  <a:t>,</a:t>
                </a:r>
              </a:p>
              <a:p>
                <a:pPr marL="400050" lvl="1" indent="0" algn="ctr">
                  <a:buNone/>
                </a:pPr>
                <a:r>
                  <a:rPr lang="es-CL" dirty="0">
                    <a:ea typeface="Cambria Math"/>
                    <a:sym typeface="Wingdings" pitchFamily="2" charset="2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CL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21.5≥</m:t>
                        </m:r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d>
                    <m:r>
                      <a:rPr lang="es-CL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s-CL" dirty="0">
                        <a:ea typeface="Cambria Math"/>
                        <a:sym typeface="Wingdings" pitchFamily="2" charset="2"/>
                      </a:rPr>
                      <m:t>P</m:t>
                    </m:r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21.5</m:t>
                        </m:r>
                        <m:r>
                          <a:rPr lang="es-CL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≤</m:t>
                        </m:r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s-CL" dirty="0"/>
                  <a:t>= (Ver tabla)</a:t>
                </a:r>
              </a:p>
              <a:p>
                <a:pPr marL="400050" lvl="1" indent="0" algn="ctr">
                  <a:buNone/>
                </a:pPr>
                <a:endParaRPr lang="es-CL" dirty="0"/>
              </a:p>
              <a:p>
                <a:pPr marL="400050" lvl="1" indent="0" algn="ctr">
                  <a:buNone/>
                </a:pPr>
                <a:endParaRPr lang="es-CL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287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III. TEST Z PARA PROPORCIONES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8210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de dos colas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10526" r="40095" b="44737"/>
          <a:stretch/>
        </p:blipFill>
        <p:spPr bwMode="auto">
          <a:xfrm>
            <a:off x="326304" y="476672"/>
            <a:ext cx="8446169" cy="787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I. TEST Z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5733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Z para </a:t>
            </a:r>
            <a:r>
              <a:rPr lang="es-ES" sz="3600" b="1" dirty="0" smtClean="0">
                <a:solidFill>
                  <a:srgbClr val="C00000"/>
                </a:solidFill>
              </a:rPr>
              <a:t>proporciones </a:t>
            </a:r>
            <a:r>
              <a:rPr lang="es-ES" sz="3600" b="1" dirty="0">
                <a:solidFill>
                  <a:srgbClr val="C00000"/>
                </a:solidFill>
              </a:rPr>
              <a:t>de </a:t>
            </a:r>
            <a:r>
              <a:rPr lang="es-ES" sz="3600" b="1" dirty="0" smtClean="0">
                <a:solidFill>
                  <a:srgbClr val="C00000"/>
                </a:solidFill>
              </a:rPr>
              <a:t>dos colas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752528"/>
              </a:xfrm>
            </p:spPr>
            <p:txBody>
              <a:bodyPr numCol="1">
                <a:normAutofit fontScale="92500" lnSpcReduction="20000"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DOS COLAS: VALOR P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	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:r>
                  <a:rPr lang="es-CL" dirty="0" smtClean="0">
                    <a:ea typeface="Cambria Math"/>
                    <a:sym typeface="Wingdings" pitchFamily="2" charset="2"/>
                  </a:rPr>
                  <a:t>Valor P=</a:t>
                </a:r>
                <a:r>
                  <a:rPr lang="es-CL" dirty="0" smtClean="0"/>
                  <a:t>2</a:t>
                </a:r>
                <a:r>
                  <a:rPr lang="es-CL" dirty="0" smtClean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|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|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≥</m:t>
                        </m:r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s-CL" dirty="0" smtClean="0"/>
              </a:p>
              <a:p>
                <a:pPr marL="400050" lvl="1" indent="0">
                  <a:buNone/>
                </a:pPr>
                <a:r>
                  <a:rPr lang="es-CL" dirty="0" smtClean="0"/>
                  <a:t>EJEMPLO:</a:t>
                </a:r>
              </a:p>
              <a:p>
                <a:pPr marL="400050" lvl="1" indent="0" algn="ctr">
                  <a:buNone/>
                </a:pPr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=50%</m:t>
                    </m:r>
                  </m:oMath>
                </a14:m>
                <a:r>
                  <a:rPr lang="es-CL" dirty="0"/>
                  <a:t>	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≠50%</m:t>
                    </m:r>
                  </m:oMath>
                </a14:m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>
                    <a:ea typeface="Cambria Math"/>
                    <a:sym typeface="Wingdings" pitchFamily="2" charset="2"/>
                  </a:rPr>
                  <a:t>Valor P=</a:t>
                </a:r>
                <a:r>
                  <a:rPr lang="es-CL" dirty="0"/>
                  <a:t>2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21.5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≥</m:t>
                        </m:r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s-CL" dirty="0" smtClean="0"/>
              </a:p>
              <a:p>
                <a:pPr marL="400050" lvl="1" indent="0">
                  <a:buNone/>
                </a:pPr>
                <a:r>
                  <a:rPr lang="es-CL" dirty="0"/>
                  <a:t>Dado que</a:t>
                </a:r>
                <a:r>
                  <a:rPr lang="es-CL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i="1">
                            <a:latin typeface="Cambria Math"/>
                          </a:rPr>
                          <m:t>𝑆𝐸</m:t>
                        </m:r>
                        <m:d>
                          <m:dPr>
                            <m:ctrlPr>
                              <a:rPr lang="es-CL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s-CL" i="1">
                        <a:latin typeface="Cambria Math"/>
                        <a:ea typeface="Cambria Math"/>
                      </a:rPr>
                      <m:t>∼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(0,1)</m:t>
                    </m:r>
                  </m:oMath>
                </a14:m>
                <a:r>
                  <a:rPr lang="es-CL" dirty="0"/>
                  <a:t>,</a:t>
                </a:r>
              </a:p>
              <a:p>
                <a:pPr marL="400050" lvl="1" indent="0" algn="ctr">
                  <a:buNone/>
                </a:pPr>
                <a:r>
                  <a:rPr lang="es-CL" dirty="0" smtClean="0">
                    <a:ea typeface="Cambria Math"/>
                    <a:sym typeface="Wingdings" pitchFamily="2" charset="2"/>
                  </a:rPr>
                  <a:t>2P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CL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21.5≥</m:t>
                        </m:r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d>
                    <m:r>
                      <a:rPr lang="es-CL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s-CL" b="0" i="0" smtClean="0"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es-CL" dirty="0">
                        <a:ea typeface="Cambria Math"/>
                        <a:sym typeface="Wingdings" pitchFamily="2" charset="2"/>
                      </a:rPr>
                      <m:t>P</m:t>
                    </m:r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21.5</m:t>
                        </m:r>
                        <m:r>
                          <a:rPr lang="es-CL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≤</m:t>
                        </m:r>
                        <m:f>
                          <m:fPr>
                            <m:ctrlPr>
                              <a:rPr lang="es-CL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num>
                          <m:den>
                            <m:r>
                              <a:rPr lang="es-CL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s-CL" dirty="0" smtClean="0"/>
                  <a:t>&lt;0.006</a:t>
                </a:r>
              </a:p>
              <a:p>
                <a:pPr marL="400050" lvl="1" indent="0" algn="ctr">
                  <a:buNone/>
                </a:pPr>
                <a:r>
                  <a:rPr lang="es-CL" dirty="0">
                    <a:sym typeface="Wingdings" pitchFamily="2" charset="2"/>
                  </a:rPr>
                  <a:t>Con 1% de significancia rechazamos la hipótesis nula.</a:t>
                </a:r>
                <a:endParaRPr lang="es-CL" dirty="0"/>
              </a:p>
              <a:p>
                <a:pPr marL="400050" lvl="1" indent="0" algn="ctr">
                  <a:buNone/>
                </a:pPr>
                <a:endParaRPr lang="es-CL" dirty="0"/>
              </a:p>
              <a:p>
                <a:pPr marL="400050" lvl="1" indent="0" algn="ctr">
                  <a:buNone/>
                </a:pPr>
                <a:endParaRPr lang="es-CL" dirty="0"/>
              </a:p>
              <a:p>
                <a:pPr marL="400050" lvl="1" indent="0" algn="ctr">
                  <a:buNone/>
                </a:pPr>
                <a:endParaRPr lang="es-CL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752528"/>
              </a:xfrm>
              <a:blipFill rotWithShape="1">
                <a:blip r:embed="rId3"/>
                <a:stretch>
                  <a:fillRect t="-25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III. TEST Z PARA PROPORCIONES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7887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11"/>
          <a:stretch/>
        </p:blipFill>
        <p:spPr bwMode="auto">
          <a:xfrm>
            <a:off x="-252537" y="4395076"/>
            <a:ext cx="4701707" cy="24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442293" y="4345449"/>
            <a:ext cx="4701707" cy="2462924"/>
            <a:chOff x="4442293" y="4345449"/>
            <a:chExt cx="4701707" cy="2462924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111"/>
            <a:stretch/>
          </p:blipFill>
          <p:spPr bwMode="auto">
            <a:xfrm flipH="1">
              <a:off x="4521931" y="4345449"/>
              <a:ext cx="4542430" cy="2462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707" r="19111"/>
            <a:stretch/>
          </p:blipFill>
          <p:spPr bwMode="auto">
            <a:xfrm>
              <a:off x="4442293" y="6086900"/>
              <a:ext cx="4701707" cy="721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9" r="19111" b="56115"/>
            <a:stretch/>
          </p:blipFill>
          <p:spPr bwMode="auto">
            <a:xfrm>
              <a:off x="4716016" y="4405501"/>
              <a:ext cx="998608" cy="1080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4" t="33895" r="52615" b="44494"/>
            <a:stretch/>
          </p:blipFill>
          <p:spPr bwMode="auto">
            <a:xfrm>
              <a:off x="6444208" y="5094276"/>
              <a:ext cx="996287" cy="53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para proporciones de una cola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sz="2400" dirty="0" smtClean="0"/>
                  <a:t>TEST DE UNA COLA: ZONA DE RECHAZO</a:t>
                </a:r>
              </a:p>
              <a:p>
                <a:pPr marL="857250" lvl="1" indent="-457200" algn="ctr"/>
                <a:r>
                  <a:rPr lang="es-CL" sz="2400" dirty="0"/>
                  <a:t>H</a:t>
                </a:r>
                <a:r>
                  <a:rPr lang="es-CL" sz="2400" baseline="-25000" dirty="0"/>
                  <a:t>0</a:t>
                </a:r>
                <a:r>
                  <a:rPr lang="es-CL" sz="2400" dirty="0"/>
                  <a:t>: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sz="2400" dirty="0"/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sz="2400" dirty="0" smtClean="0"/>
                  <a:t>			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r>
                      <a:rPr lang="es-CL" sz="2400" i="1" smtClean="0">
                        <a:latin typeface="Cambria Math"/>
                      </a:rPr>
                      <m:t>𝑆</m:t>
                    </m:r>
                    <m:r>
                      <a:rPr lang="es-CL" sz="2400" b="0" i="1" smtClean="0">
                        <a:latin typeface="Cambria Math"/>
                      </a:rPr>
                      <m:t>𝑖</m:t>
                    </m:r>
                    <m:r>
                      <a:rPr lang="es-CL" sz="2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</a:rPr>
                      <m:t> </m:t>
                    </m:r>
                    <m:r>
                      <a:rPr lang="es-CL" sz="2400" b="0" i="1" smtClean="0">
                        <a:latin typeface="Cambria Math"/>
                      </a:rPr>
                      <m:t>𝑒𝑠</m:t>
                    </m:r>
                    <m:r>
                      <a:rPr lang="es-CL" sz="2400" b="0" i="1" smtClean="0">
                        <a:latin typeface="Cambria Math"/>
                      </a:rPr>
                      <m:t> </m:t>
                    </m:r>
                    <m:r>
                      <a:rPr lang="es-CL" sz="2400" b="0" i="1" smtClean="0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sz="24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s-CL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b="0" i="1" smtClean="0">
                            <a:latin typeface="Cambria Math"/>
                          </a:rPr>
                          <m:t>𝑆𝐸</m:t>
                        </m:r>
                        <m:r>
                          <a:rPr lang="es-CL" sz="24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sz="2400" i="1" smtClean="0">
                        <a:latin typeface="Cambria Math"/>
                        <a:ea typeface="Cambria Math"/>
                      </a:rPr>
                      <m:t>∼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(0,1)</m:t>
                    </m:r>
                  </m:oMath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Zona de Rechazo: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 smtClean="0"/>
                  <a:t>&gt;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s-CL" sz="2400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&lt;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−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endParaRPr lang="es-CL" sz="2400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4"/>
                <a:stretch>
                  <a:fillRect t="-121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3 Conector recto"/>
          <p:cNvCxnSpPr/>
          <p:nvPr/>
        </p:nvCxnSpPr>
        <p:spPr>
          <a:xfrm>
            <a:off x="4572000" y="2420888"/>
            <a:ext cx="0" cy="3384376"/>
          </a:xfrm>
          <a:prstGeom prst="line">
            <a:avLst/>
          </a:prstGeom>
          <a:ln w="28575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III. TEST Z PARA PROPORCIONES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4365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11"/>
          <a:stretch/>
        </p:blipFill>
        <p:spPr bwMode="auto">
          <a:xfrm>
            <a:off x="-252537" y="5094276"/>
            <a:ext cx="4701707" cy="24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4442293" y="5044649"/>
            <a:ext cx="4701707" cy="2462924"/>
            <a:chOff x="4442293" y="4345449"/>
            <a:chExt cx="4701707" cy="2462924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111"/>
            <a:stretch/>
          </p:blipFill>
          <p:spPr bwMode="auto">
            <a:xfrm flipH="1">
              <a:off x="4521931" y="4345449"/>
              <a:ext cx="4542430" cy="2462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707" r="19111"/>
            <a:stretch/>
          </p:blipFill>
          <p:spPr bwMode="auto">
            <a:xfrm>
              <a:off x="4442293" y="6086900"/>
              <a:ext cx="4701707" cy="721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9" r="19111" b="56115"/>
            <a:stretch/>
          </p:blipFill>
          <p:spPr bwMode="auto">
            <a:xfrm>
              <a:off x="4716016" y="4405501"/>
              <a:ext cx="998608" cy="1080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4" t="33895" r="52615" b="44494"/>
            <a:stretch/>
          </p:blipFill>
          <p:spPr bwMode="auto">
            <a:xfrm>
              <a:off x="6444208" y="5094276"/>
              <a:ext cx="996287" cy="53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para proporciones de una cola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sz="2400" dirty="0" smtClean="0"/>
                  <a:t>TEST DE UNA COLA: ZONA DE RECHAZO</a:t>
                </a:r>
              </a:p>
              <a:p>
                <a:pPr marL="857250" lvl="1" indent="-457200" algn="ctr"/>
                <a:r>
                  <a:rPr lang="es-CL" sz="2400" dirty="0"/>
                  <a:t>H</a:t>
                </a:r>
                <a:r>
                  <a:rPr lang="es-CL" sz="2400" baseline="-25000" dirty="0"/>
                  <a:t>0</a:t>
                </a:r>
                <a:r>
                  <a:rPr lang="es-CL" sz="2400" dirty="0"/>
                  <a:t>: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CL" sz="2400" i="1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0%</m:t>
                    </m:r>
                  </m:oMath>
                </a14:m>
                <a:endParaRPr lang="es-CL" sz="2400" dirty="0"/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&gt;50%</m:t>
                    </m:r>
                  </m:oMath>
                </a14:m>
                <a:r>
                  <a:rPr lang="es-CL" sz="2400" dirty="0" smtClean="0"/>
                  <a:t>			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&lt;50%</m:t>
                    </m:r>
                  </m:oMath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Con 5% de significancia, Zona de Rechazo: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 smtClean="0"/>
                  <a:t>&gt;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1.645</m:t>
                    </m:r>
                  </m:oMath>
                </a14:m>
                <a:r>
                  <a:rPr lang="es-CL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/>
                  <a:t>&lt;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−1.645</m:t>
                    </m:r>
                  </m:oMath>
                </a14:m>
                <a:endParaRPr lang="es-CL" sz="2400" dirty="0" smtClean="0"/>
              </a:p>
              <a:p>
                <a:pPr marL="400050" lvl="1" indent="0">
                  <a:buNone/>
                </a:pPr>
                <a:r>
                  <a:rPr lang="es-CL" sz="2400" dirty="0"/>
                  <a:t>Siendo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s-CL" sz="2400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s-CL" sz="2400" i="1">
                        <a:latin typeface="Cambria Math"/>
                      </a:rPr>
                      <m:t>=78% </m:t>
                    </m:r>
                    <m:r>
                      <a:rPr lang="es-CL" sz="2400" i="1">
                        <a:latin typeface="Cambria Math"/>
                      </a:rPr>
                      <m:t>𝑦</m:t>
                    </m:r>
                    <m:r>
                      <a:rPr lang="es-CL" sz="2400" i="1">
                        <a:latin typeface="Cambria Math"/>
                      </a:rPr>
                      <m:t> </m:t>
                    </m:r>
                    <m:r>
                      <a:rPr lang="es-CL" sz="2400" i="1">
                        <a:latin typeface="Cambria Math"/>
                      </a:rPr>
                      <m:t>𝑛</m:t>
                    </m:r>
                    <m:r>
                      <a:rPr lang="es-CL" sz="2400" i="1">
                        <a:latin typeface="Cambria Math"/>
                      </a:rPr>
                      <m:t>=1000</m:t>
                    </m:r>
                  </m:oMath>
                </a14:m>
                <a:r>
                  <a:rPr lang="es-CL" sz="2400" i="1" dirty="0" smtClean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sz="2400" dirty="0" smtClean="0"/>
                  <a:t>=21.5</a:t>
                </a:r>
              </a:p>
              <a:p>
                <a:pPr marL="400050" lvl="1" indent="0">
                  <a:buNone/>
                </a:pPr>
                <a:r>
                  <a:rPr lang="es-CL" sz="2400" i="1" dirty="0" smtClean="0">
                    <a:latin typeface="Cambria Math"/>
                  </a:rPr>
                  <a:t>Se rechaza </a:t>
                </a: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0			</a:t>
                </a:r>
                <a:r>
                  <a:rPr lang="es-CL" sz="2400" i="1" dirty="0">
                    <a:latin typeface="Cambria Math"/>
                  </a:rPr>
                  <a:t> </a:t>
                </a:r>
                <a:r>
                  <a:rPr lang="es-CL" sz="2400" i="1" dirty="0" smtClean="0">
                    <a:latin typeface="Cambria Math"/>
                  </a:rPr>
                  <a:t>No se </a:t>
                </a:r>
                <a:r>
                  <a:rPr lang="es-CL" sz="2400" i="1" dirty="0">
                    <a:latin typeface="Cambria Math"/>
                  </a:rPr>
                  <a:t>rechaza </a:t>
                </a:r>
                <a:r>
                  <a:rPr lang="es-CL" sz="2400" dirty="0"/>
                  <a:t>H</a:t>
                </a:r>
                <a:r>
                  <a:rPr lang="es-CL" sz="2400" baseline="-25000" dirty="0"/>
                  <a:t>0</a:t>
                </a:r>
                <a:endParaRPr lang="es-CL" sz="2400" i="1" dirty="0">
                  <a:latin typeface="Cambria Math"/>
                </a:endParaRPr>
              </a:p>
              <a:p>
                <a:pPr marL="400050" lvl="1" indent="0" algn="ctr">
                  <a:buNone/>
                </a:pPr>
                <a:endParaRPr lang="es-CL" sz="2400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4"/>
                <a:stretch>
                  <a:fillRect t="-104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3 Conector recto"/>
          <p:cNvCxnSpPr/>
          <p:nvPr/>
        </p:nvCxnSpPr>
        <p:spPr>
          <a:xfrm>
            <a:off x="4572000" y="2420888"/>
            <a:ext cx="0" cy="3384376"/>
          </a:xfrm>
          <a:prstGeom prst="line">
            <a:avLst/>
          </a:prstGeom>
          <a:ln w="28575">
            <a:solidFill>
              <a:schemeClr val="accent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III. TEST Z PARA PROPORCIONES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5715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Z para </a:t>
            </a:r>
            <a:r>
              <a:rPr lang="es-ES" sz="3600" b="1" dirty="0" smtClean="0">
                <a:solidFill>
                  <a:srgbClr val="C00000"/>
                </a:solidFill>
              </a:rPr>
              <a:t>proporciones </a:t>
            </a:r>
            <a:r>
              <a:rPr lang="es-ES" sz="3600" b="1" dirty="0">
                <a:solidFill>
                  <a:srgbClr val="C00000"/>
                </a:solidFill>
              </a:rPr>
              <a:t>de </a:t>
            </a:r>
            <a:r>
              <a:rPr lang="es-ES" sz="3600" b="1" dirty="0" smtClean="0">
                <a:solidFill>
                  <a:srgbClr val="C00000"/>
                </a:solidFill>
              </a:rPr>
              <a:t>una cola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0" y="1412776"/>
                <a:ext cx="9468544" cy="4824536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UNA COLA: VALOR P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=50%</a:t>
                </a:r>
                <a:r>
                  <a:rPr lang="es-CL" dirty="0"/>
                  <a:t>	</a:t>
                </a:r>
              </a:p>
              <a:p>
                <a:pPr marL="400050" lvl="1" indent="0" algn="ctr">
                  <a:buNone/>
                </a:pPr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=50%</a:t>
                </a:r>
                <a:r>
                  <a:rPr lang="es-CL" dirty="0"/>
                  <a:t>	 </a:t>
                </a:r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=50%</a:t>
                </a:r>
              </a:p>
              <a:p>
                <a:pPr marL="4763" lvl="1" indent="0" algn="ctr">
                  <a:buNone/>
                </a:pPr>
                <a:r>
                  <a:rPr lang="es-CL" sz="2300" dirty="0" smtClean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r>
                      <a:rPr lang="es-CL" sz="20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0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sz="20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000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s-CL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000" dirty="0"/>
                              <m:t> </m:t>
                            </m:r>
                          </m:num>
                          <m:den>
                            <m:r>
                              <a:rPr lang="es-CL" sz="2000" i="1">
                                <a:latin typeface="Cambria Math"/>
                              </a:rPr>
                              <m:t>𝑆𝐸</m:t>
                            </m:r>
                            <m:r>
                              <a:rPr lang="es-CL" sz="20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CL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sz="20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s-CL" sz="2000" dirty="0"/>
                          <m:t>&gt;</m:t>
                        </m:r>
                        <m:r>
                          <m:rPr>
                            <m:nor/>
                          </m:rPr>
                          <a:rPr lang="es-CL" sz="2000" dirty="0"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</m:e>
                    </m:d>
                  </m:oMath>
                </a14:m>
                <a:r>
                  <a:rPr lang="es-CL" sz="2300" dirty="0" smtClean="0"/>
                  <a:t> </a:t>
                </a:r>
                <a:r>
                  <a:rPr lang="es-CL" sz="2300" dirty="0" smtClean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sz="2300" dirty="0">
                    <a:ea typeface="Cambria Math"/>
                    <a:sym typeface="Wingdings" pitchFamily="2" charset="2"/>
                  </a:rPr>
                  <a:t>P=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400" dirty="0"/>
                              <m:t> 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</a:rPr>
                              <m:t>𝑆𝐸</m:t>
                            </m:r>
                            <m:r>
                              <a:rPr lang="es-CL" sz="24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s-CL" sz="2400" b="0" i="1" smtClean="0">
                            <a:latin typeface="Cambria Math"/>
                          </a:rPr>
                          <m:t>&lt;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</m:e>
                    </m:d>
                  </m:oMath>
                </a14:m>
                <a:endParaRPr lang="es-CL" sz="2300" dirty="0" smtClean="0">
                  <a:ea typeface="Cambria Math"/>
                  <a:sym typeface="Wingdings" pitchFamily="2" charset="2"/>
                </a:endParaRPr>
              </a:p>
              <a:p>
                <a:pPr marL="4763" lvl="1" indent="0" algn="ctr">
                  <a:buNone/>
                </a:pPr>
                <a:r>
                  <a:rPr lang="es-CL" sz="2300" dirty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400" dirty="0"/>
                              <m:t> 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</a:rPr>
                              <m:t>𝑆𝐸</m:t>
                            </m:r>
                            <m:r>
                              <a:rPr lang="es-CL" sz="24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s-CL" sz="2400" dirty="0"/>
                          <m:t>&gt;</m:t>
                        </m:r>
                        <m:r>
                          <m:rPr>
                            <m:nor/>
                          </m:rPr>
                          <a:rPr lang="es-CL" sz="2400" dirty="0"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21.5</m:t>
                        </m:r>
                      </m:e>
                    </m:d>
                  </m:oMath>
                </a14:m>
                <a:r>
                  <a:rPr lang="es-CL" sz="2300" dirty="0"/>
                  <a:t> </a:t>
                </a:r>
                <a:r>
                  <a:rPr lang="es-CL" sz="2300" dirty="0">
                    <a:ea typeface="Cambria Math"/>
                    <a:sym typeface="Wingdings" pitchFamily="2" charset="2"/>
                  </a:rPr>
                  <a:t>Valor P=</a:t>
                </a:r>
                <a14:m>
                  <m:oMath xmlns:m="http://schemas.openxmlformats.org/officeDocument/2006/math">
                    <m:r>
                      <a:rPr lang="es-CL" sz="23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3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3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sz="23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3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sz="23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300" dirty="0"/>
                              <m:t> </m:t>
                            </m:r>
                          </m:num>
                          <m:den>
                            <m:r>
                              <a:rPr lang="es-CL" sz="2300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sz="23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3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s-CL" sz="2300" i="1" dirty="0"/>
                          <m:t>&lt;</m:t>
                        </m:r>
                        <m:r>
                          <a:rPr lang="es-CL" sz="2300" b="0" i="1" dirty="0" smtClean="0">
                            <a:latin typeface="Cambria Math"/>
                          </a:rPr>
                          <m:t>21.5</m:t>
                        </m:r>
                      </m:e>
                    </m:d>
                  </m:oMath>
                </a14:m>
                <a:endParaRPr lang="es-CL" sz="2300" dirty="0" smtClean="0"/>
              </a:p>
              <a:p>
                <a:pPr marL="4763" lvl="1" indent="0" algn="ctr">
                  <a:buNone/>
                </a:pPr>
                <a:r>
                  <a:rPr lang="es-CL" sz="2400" dirty="0"/>
                  <a:t>Dado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sz="2400" i="1">
                        <a:latin typeface="Cambria Math"/>
                        <a:ea typeface="Cambria Math"/>
                      </a:rPr>
                      <m:t>∼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(0,1)</m:t>
                    </m:r>
                  </m:oMath>
                </a14:m>
                <a:r>
                  <a:rPr lang="es-CL" sz="2400" dirty="0"/>
                  <a:t>,</a:t>
                </a:r>
                <a:endParaRPr lang="es-CL" sz="2400" dirty="0" smtClean="0"/>
              </a:p>
              <a:p>
                <a:pPr marL="4763" lvl="1" indent="0" algn="ctr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𝑉𝑒𝑟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𝑇𝑎𝑏𝑙𝑎</m:t>
                        </m:r>
                      </m:e>
                    </m:d>
                  </m:oMath>
                </a14:m>
                <a:r>
                  <a:rPr lang="es-CL" sz="2400" dirty="0"/>
                  <a:t> 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Valor P=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𝑉𝑒𝑟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𝑇𝑎𝑏𝑙𝑎</m:t>
                        </m:r>
                      </m:e>
                    </m:d>
                  </m:oMath>
                </a14:m>
                <a:endParaRPr lang="es-CL" sz="2400" dirty="0"/>
              </a:p>
              <a:p>
                <a:pPr marL="4763" lvl="1" indent="0" algn="ctr">
                  <a:buNone/>
                </a:pPr>
                <a:endParaRPr lang="es-CL" sz="2300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2776"/>
                <a:ext cx="9468544" cy="4824536"/>
              </a:xfrm>
              <a:blipFill rotWithShape="1">
                <a:blip r:embed="rId3"/>
                <a:stretch>
                  <a:fillRect t="-113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III. TEST Z PARA PROPORCIONES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5637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de dos colas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10526" r="40095" b="44737"/>
          <a:stretch/>
        </p:blipFill>
        <p:spPr bwMode="auto">
          <a:xfrm>
            <a:off x="326304" y="476672"/>
            <a:ext cx="8446169" cy="787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III. TEST Z PARA PROPORCIONES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2807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Z para </a:t>
            </a:r>
            <a:r>
              <a:rPr lang="es-ES" sz="3600" b="1" dirty="0" smtClean="0">
                <a:solidFill>
                  <a:srgbClr val="C00000"/>
                </a:solidFill>
              </a:rPr>
              <a:t>proporciones </a:t>
            </a:r>
            <a:r>
              <a:rPr lang="es-ES" sz="3600" b="1" dirty="0">
                <a:solidFill>
                  <a:srgbClr val="C00000"/>
                </a:solidFill>
              </a:rPr>
              <a:t>de </a:t>
            </a:r>
            <a:r>
              <a:rPr lang="es-ES" sz="3600" b="1" dirty="0" smtClean="0">
                <a:solidFill>
                  <a:srgbClr val="C00000"/>
                </a:solidFill>
              </a:rPr>
              <a:t>una cola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0" y="1412776"/>
                <a:ext cx="9468544" cy="4824536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UNA COLA: VALOR P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=50%</a:t>
                </a:r>
                <a:r>
                  <a:rPr lang="es-CL" dirty="0"/>
                  <a:t>	</a:t>
                </a:r>
              </a:p>
              <a:p>
                <a:pPr marL="400050" lvl="1" indent="0" algn="ctr">
                  <a:buNone/>
                </a:pPr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=50%</a:t>
                </a:r>
                <a:r>
                  <a:rPr lang="es-CL" dirty="0"/>
                  <a:t>	 </a:t>
                </a:r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=50%</a:t>
                </a:r>
              </a:p>
              <a:p>
                <a:pPr marL="4763" lvl="1" indent="0" algn="ctr">
                  <a:buNone/>
                </a:pPr>
                <a:r>
                  <a:rPr lang="es-CL" sz="2300" dirty="0" smtClean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r>
                      <a:rPr lang="es-CL" sz="20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0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sz="20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000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s-CL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000" dirty="0"/>
                              <m:t> </m:t>
                            </m:r>
                          </m:num>
                          <m:den>
                            <m:r>
                              <a:rPr lang="es-CL" sz="2000" i="1">
                                <a:latin typeface="Cambria Math"/>
                              </a:rPr>
                              <m:t>𝑆𝐸</m:t>
                            </m:r>
                            <m:r>
                              <a:rPr lang="es-CL" sz="20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CL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sz="20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s-CL" sz="2000" dirty="0"/>
                          <m:t>&gt;</m:t>
                        </m:r>
                        <m:r>
                          <m:rPr>
                            <m:nor/>
                          </m:rPr>
                          <a:rPr lang="es-CL" sz="2000" dirty="0"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</m:e>
                    </m:d>
                  </m:oMath>
                </a14:m>
                <a:r>
                  <a:rPr lang="es-CL" sz="2300" dirty="0" smtClean="0"/>
                  <a:t> </a:t>
                </a:r>
                <a:r>
                  <a:rPr lang="es-CL" sz="2300" dirty="0" smtClean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sz="2300" dirty="0">
                    <a:ea typeface="Cambria Math"/>
                    <a:sym typeface="Wingdings" pitchFamily="2" charset="2"/>
                  </a:rPr>
                  <a:t>P=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400" dirty="0"/>
                              <m:t> 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</a:rPr>
                              <m:t>𝑆𝐸</m:t>
                            </m:r>
                            <m:r>
                              <a:rPr lang="es-CL" sz="24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s-CL" sz="2400" b="0" i="1" smtClean="0">
                            <a:latin typeface="Cambria Math"/>
                          </a:rPr>
                          <m:t>&lt;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</m:e>
                    </m:d>
                  </m:oMath>
                </a14:m>
                <a:endParaRPr lang="es-CL" sz="2300" dirty="0" smtClean="0">
                  <a:ea typeface="Cambria Math"/>
                  <a:sym typeface="Wingdings" pitchFamily="2" charset="2"/>
                </a:endParaRPr>
              </a:p>
              <a:p>
                <a:pPr marL="4763" lvl="1" indent="0" algn="ctr">
                  <a:buNone/>
                </a:pPr>
                <a:r>
                  <a:rPr lang="es-CL" sz="2300" dirty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400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s-CL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400" dirty="0"/>
                              <m:t> </m:t>
                            </m:r>
                          </m:num>
                          <m:den>
                            <m:r>
                              <a:rPr lang="es-CL" sz="2400" i="1">
                                <a:latin typeface="Cambria Math"/>
                              </a:rPr>
                              <m:t>𝑆𝐸</m:t>
                            </m:r>
                            <m:r>
                              <a:rPr lang="es-CL" sz="24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s-CL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s-CL" sz="2400" dirty="0"/>
                          <m:t>&gt;</m:t>
                        </m:r>
                        <m:r>
                          <m:rPr>
                            <m:nor/>
                          </m:rPr>
                          <a:rPr lang="es-CL" sz="2400" dirty="0"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21.5</m:t>
                        </m:r>
                      </m:e>
                    </m:d>
                  </m:oMath>
                </a14:m>
                <a:r>
                  <a:rPr lang="es-CL" sz="2300" dirty="0"/>
                  <a:t> </a:t>
                </a:r>
                <a:r>
                  <a:rPr lang="es-CL" sz="2300" dirty="0">
                    <a:ea typeface="Cambria Math"/>
                    <a:sym typeface="Wingdings" pitchFamily="2" charset="2"/>
                  </a:rPr>
                  <a:t>Valor P=</a:t>
                </a:r>
                <a14:m>
                  <m:oMath xmlns:m="http://schemas.openxmlformats.org/officeDocument/2006/math">
                    <m:r>
                      <a:rPr lang="es-CL" sz="23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3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3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3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s-CL" sz="23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CL" sz="23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CL" sz="23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s-CL" sz="2300" dirty="0"/>
                              <m:t> </m:t>
                            </m:r>
                          </m:num>
                          <m:den>
                            <m:r>
                              <a:rPr lang="es-CL" sz="2300" i="1">
                                <a:latin typeface="Cambria Math"/>
                              </a:rPr>
                              <m:t>𝑆𝐸</m:t>
                            </m:r>
                            <m:d>
                              <m:dPr>
                                <m:ctrlPr>
                                  <a:rPr lang="es-CL" sz="2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CL" sz="23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3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s-CL" sz="2300" i="1" dirty="0"/>
                          <m:t>&lt;</m:t>
                        </m:r>
                        <m:r>
                          <a:rPr lang="es-CL" sz="2300" b="0" i="1" dirty="0" smtClean="0">
                            <a:latin typeface="Cambria Math"/>
                          </a:rPr>
                          <m:t>21.5</m:t>
                        </m:r>
                      </m:e>
                    </m:d>
                  </m:oMath>
                </a14:m>
                <a:endParaRPr lang="es-CL" sz="2300" dirty="0" smtClean="0"/>
              </a:p>
              <a:p>
                <a:pPr marL="4763" lvl="1" indent="0" algn="ctr">
                  <a:buNone/>
                </a:pPr>
                <a:r>
                  <a:rPr lang="es-CL" sz="2400" dirty="0"/>
                  <a:t>Dado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𝑆𝐸</m:t>
                        </m:r>
                        <m:r>
                          <a:rPr lang="es-CL" sz="24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s-CL" sz="2400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sz="2400" i="1">
                        <a:latin typeface="Cambria Math"/>
                        <a:ea typeface="Cambria Math"/>
                      </a:rPr>
                      <m:t>∼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(0,1)</m:t>
                    </m:r>
                  </m:oMath>
                </a14:m>
                <a:r>
                  <a:rPr lang="es-CL" sz="2400" dirty="0"/>
                  <a:t>,</a:t>
                </a:r>
                <a:endParaRPr lang="es-CL" sz="2400" dirty="0" smtClean="0"/>
              </a:p>
              <a:p>
                <a:pPr marL="4763" lvl="1" indent="0" algn="ctr">
                  <a:buNone/>
                </a:pPr>
                <a:r>
                  <a:rPr lang="es-CL" sz="2400" dirty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P&lt;0.003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	</a:t>
                </a:r>
                <a:r>
                  <a:rPr lang="es-CL" sz="2400" dirty="0"/>
                  <a:t> 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Valor P&gt;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0.997</m:t>
                    </m:r>
                  </m:oMath>
                </a14:m>
                <a:endParaRPr lang="es-CL" sz="2400" dirty="0"/>
              </a:p>
              <a:p>
                <a:pPr marL="4763" lvl="1" indent="0" algn="ctr">
                  <a:buNone/>
                </a:pPr>
                <a:r>
                  <a:rPr lang="es-CL" sz="2400" dirty="0" smtClean="0">
                    <a:ea typeface="Cambria Math"/>
                    <a:sym typeface="Wingdings" pitchFamily="2" charset="2"/>
                  </a:rPr>
                  <a:t>Se rechaza </a:t>
                </a: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0		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No se 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rechaza </a:t>
                </a:r>
                <a:r>
                  <a:rPr lang="es-CL" sz="2400" dirty="0"/>
                  <a:t>H</a:t>
                </a:r>
                <a:r>
                  <a:rPr lang="es-CL" sz="2400" baseline="-25000" dirty="0"/>
                  <a:t>0</a:t>
                </a:r>
                <a:endParaRPr lang="es-CL" sz="2400" dirty="0"/>
              </a:p>
              <a:p>
                <a:pPr marL="4763" lvl="1" indent="0" algn="ctr">
                  <a:buNone/>
                </a:pPr>
                <a:endParaRPr lang="es-CL" sz="2400" dirty="0"/>
              </a:p>
              <a:p>
                <a:pPr marL="4763" lvl="1" indent="0" algn="ctr">
                  <a:buNone/>
                </a:pPr>
                <a:endParaRPr lang="es-CL" sz="2300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2776"/>
                <a:ext cx="9468544" cy="4824536"/>
              </a:xfrm>
              <a:blipFill rotWithShape="1">
                <a:blip r:embed="rId3"/>
                <a:stretch>
                  <a:fillRect t="-113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III. TEST Z PARA PROPORCIONES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8913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6119" y="980728"/>
            <a:ext cx="8229600" cy="432048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1"/>
                </a:solidFill>
              </a:rPr>
              <a:t>0. Verificar Supuestos</a:t>
            </a:r>
            <a:br>
              <a:rPr lang="es-ES" sz="3600" b="1" dirty="0" smtClean="0">
                <a:solidFill>
                  <a:schemeClr val="accent1"/>
                </a:solidFill>
              </a:rPr>
            </a:br>
            <a:r>
              <a:rPr lang="es-ES" sz="3600" b="1" dirty="0" smtClean="0">
                <a:solidFill>
                  <a:schemeClr val="accent1"/>
                </a:solidFill>
              </a:rPr>
              <a:t>1. Definir Hipótesis</a:t>
            </a:r>
            <a:br>
              <a:rPr lang="es-ES" sz="3600" b="1" dirty="0" smtClean="0">
                <a:solidFill>
                  <a:schemeClr val="accent1"/>
                </a:solidFill>
              </a:rPr>
            </a:br>
            <a:r>
              <a:rPr lang="es-ES" sz="3600" b="1" dirty="0" smtClean="0">
                <a:solidFill>
                  <a:srgbClr val="C00000"/>
                </a:solidFill>
              </a:rPr>
              <a:t>2. Definir significancia</a:t>
            </a:r>
            <a:br>
              <a:rPr lang="es-ES" sz="3600" b="1" dirty="0" smtClean="0">
                <a:solidFill>
                  <a:srgbClr val="C00000"/>
                </a:solidFill>
              </a:rPr>
            </a:br>
            <a:r>
              <a:rPr lang="es-ES" sz="3600" b="1" dirty="0">
                <a:solidFill>
                  <a:schemeClr val="accent1"/>
                </a:solidFill>
              </a:rPr>
              <a:t>3. Determinar el estadístico del </a:t>
            </a:r>
            <a:r>
              <a:rPr lang="es-ES" sz="3600" b="1" dirty="0" smtClean="0">
                <a:solidFill>
                  <a:schemeClr val="accent1"/>
                </a:solidFill>
              </a:rPr>
              <a:t>Test</a:t>
            </a:r>
            <a:br>
              <a:rPr lang="es-ES" sz="3600" b="1" dirty="0" smtClean="0">
                <a:solidFill>
                  <a:schemeClr val="accent1"/>
                </a:solidFill>
              </a:rPr>
            </a:br>
            <a:r>
              <a:rPr lang="es-ES" sz="3600" b="1" dirty="0">
                <a:solidFill>
                  <a:schemeClr val="accent1"/>
                </a:solidFill>
              </a:rPr>
              <a:t>4. Identificar la distribución nula</a:t>
            </a:r>
            <a:br>
              <a:rPr lang="es-ES" sz="3600" b="1" dirty="0">
                <a:solidFill>
                  <a:schemeClr val="accent1"/>
                </a:solidFill>
              </a:rPr>
            </a:br>
            <a:r>
              <a:rPr lang="es-ES" sz="3600" b="1" dirty="0">
                <a:solidFill>
                  <a:schemeClr val="accent1"/>
                </a:solidFill>
              </a:rPr>
              <a:t>5. Rechazamos o No rechazamos H</a:t>
            </a:r>
            <a:r>
              <a:rPr lang="es-ES" sz="3600" b="1" baseline="-25000" dirty="0">
                <a:solidFill>
                  <a:schemeClr val="accent1"/>
                </a:solidFill>
              </a:rPr>
              <a:t>0</a:t>
            </a:r>
            <a:r>
              <a:rPr lang="es-ES" sz="3600" b="1" baseline="-25000" dirty="0">
                <a:solidFill>
                  <a:srgbClr val="C00000"/>
                </a:solidFill>
              </a:rPr>
              <a:t/>
            </a:r>
            <a:br>
              <a:rPr lang="es-ES" sz="3600" b="1" baseline="-25000" dirty="0">
                <a:solidFill>
                  <a:srgbClr val="C00000"/>
                </a:solidFill>
              </a:rPr>
            </a:br>
            <a:endParaRPr lang="es-ES" sz="3600" b="1" dirty="0" smtClean="0">
              <a:solidFill>
                <a:srgbClr val="C00000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-141081" y="218045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TEST DE HIPÓTESIS PARA UNA POBLACIÓN</a:t>
            </a:r>
            <a:endParaRPr lang="es-CL" sz="2800" b="1" dirty="0"/>
          </a:p>
        </p:txBody>
      </p:sp>
      <p:sp>
        <p:nvSpPr>
          <p:cNvPr id="6" name="5 Rectángulo"/>
          <p:cNvSpPr/>
          <p:nvPr/>
        </p:nvSpPr>
        <p:spPr>
          <a:xfrm>
            <a:off x="4744465" y="610972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3851920" y="623731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88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 smtClean="0"/>
              <a:t>IV. Relación Test de Hipótesis e intervalos de confianza</a:t>
            </a:r>
          </a:p>
        </p:txBody>
      </p:sp>
    </p:spTree>
    <p:extLst>
      <p:ext uri="{BB962C8B-B14F-4D97-AF65-F5344CB8AC3E}">
        <p14:creationId xmlns:p14="http://schemas.microsoft.com/office/powerpoint/2010/main" val="20933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Relación Test Z -IC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412776"/>
                <a:ext cx="7848872" cy="4824536"/>
              </a:xfrm>
            </p:spPr>
            <p:txBody>
              <a:bodyPr numCol="1">
                <a:normAutofit/>
              </a:bodyPr>
              <a:lstStyle/>
              <a:p>
                <a:pPr marL="347663" lvl="1" indent="-342900" algn="just">
                  <a:buFont typeface="Arial" pitchFamily="34" charset="0"/>
                  <a:buChar char="•"/>
                </a:pPr>
                <a:r>
                  <a:rPr lang="es-CL" dirty="0" smtClean="0"/>
                  <a:t>Ambos se basan en TCL y LGN (y por ende requieren n grande)</a:t>
                </a:r>
              </a:p>
              <a:p>
                <a:pPr marL="347663" lvl="1" indent="-342900" algn="just">
                  <a:buFont typeface="Arial" pitchFamily="34" charset="0"/>
                  <a:buChar char="•"/>
                </a:pPr>
                <a:r>
                  <a:rPr lang="es-CL" dirty="0" smtClean="0"/>
                  <a:t>Sus resultados son consistentes para test de dos colas: </a:t>
                </a:r>
              </a:p>
              <a:p>
                <a:pPr marL="4763" lvl="1" indent="0" algn="just">
                  <a:buNone/>
                </a:pPr>
                <a:r>
                  <a:rPr lang="es-CL" dirty="0" smtClean="0"/>
                  <a:t>Siendo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[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,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] </m:t>
                    </m:r>
                  </m:oMath>
                </a14:m>
                <a:r>
                  <a:rPr lang="es-CL" dirty="0" smtClean="0"/>
                  <a:t>un IC con (1-</a:t>
                </a:r>
                <a:r>
                  <a:rPr lang="es-CL" dirty="0" smtClean="0">
                    <a:latin typeface="Symbol" pitchFamily="18" charset="2"/>
                  </a:rPr>
                  <a:t>a</a:t>
                </a:r>
                <a:r>
                  <a:rPr lang="es-CL" dirty="0" smtClean="0"/>
                  <a:t>)% de confianza para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𝑠𝑖𝑒𝑛𝑑𝑜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s-CL" dirty="0" smtClean="0"/>
                  <a:t>(H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es-CL" dirty="0" smtClean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s-CL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[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s-CL" dirty="0" smtClean="0"/>
                  <a:t> es equivalente a NO rechazar 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 con significancia igual a  </a:t>
                </a:r>
                <a:r>
                  <a:rPr lang="es-CL" dirty="0" err="1" smtClean="0">
                    <a:latin typeface="Symbol" pitchFamily="18" charset="2"/>
                  </a:rPr>
                  <a:t>a</a:t>
                </a:r>
                <a:r>
                  <a:rPr lang="es-CL" dirty="0" smtClean="0">
                    <a:latin typeface="Symbol" pitchFamily="18" charset="2"/>
                  </a:rPr>
                  <a:t>.</a:t>
                </a:r>
                <a:endParaRPr lang="es-CL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412776"/>
                <a:ext cx="7848872" cy="4824536"/>
              </a:xfrm>
              <a:blipFill rotWithShape="1">
                <a:blip r:embed="rId3"/>
                <a:stretch>
                  <a:fillRect l="-1554" t="-1138" r="-155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IV. RELACIÓN TEST DE HIPÓTESIS E INTERVALOS ..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6553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Relación Test Z -IC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412776"/>
                <a:ext cx="7848872" cy="4824536"/>
              </a:xfrm>
            </p:spPr>
            <p:txBody>
              <a:bodyPr numCol="1">
                <a:normAutofit/>
              </a:bodyPr>
              <a:lstStyle/>
              <a:p>
                <a:pPr marL="347663" lvl="1" indent="-342900" algn="just">
                  <a:buFont typeface="Arial" pitchFamily="34" charset="0"/>
                  <a:buChar char="•"/>
                </a:pP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=15% </m:t>
                    </m:r>
                  </m:oMath>
                </a14:m>
                <a:r>
                  <a:rPr lang="es-CL" dirty="0" smtClean="0"/>
                  <a:t> y 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s-CL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15% </m:t>
                    </m:r>
                  </m:oMath>
                </a14:m>
                <a:endParaRPr lang="es-CL" dirty="0" smtClean="0">
                  <a:ea typeface="Cambria Math"/>
                </a:endParaRPr>
              </a:p>
              <a:p>
                <a:pPr marL="347663" lvl="1" indent="-342900" algn="just">
                  <a:buFont typeface="Arial" pitchFamily="34" charset="0"/>
                  <a:buChar char="•"/>
                </a:pPr>
                <a:endParaRPr lang="es-CL" dirty="0" smtClean="0"/>
              </a:p>
              <a:p>
                <a:pPr marL="347663" lvl="1" indent="-342900" algn="just">
                  <a:buFont typeface="Arial" pitchFamily="34" charset="0"/>
                  <a:buChar char="•"/>
                </a:pPr>
                <a:r>
                  <a:rPr lang="es-CL" dirty="0" smtClean="0"/>
                  <a:t>Con 95% de probabilidad el porcentaje de ausentes al día de examen corresponde a [10%, 16%]</a:t>
                </a:r>
              </a:p>
              <a:p>
                <a:pPr marL="347663" lvl="1" indent="-342900" algn="just">
                  <a:buFont typeface="Arial" pitchFamily="34" charset="0"/>
                  <a:buChar char="•"/>
                </a:pPr>
                <a:endParaRPr lang="es-CL" dirty="0"/>
              </a:p>
              <a:p>
                <a:pPr marL="347663" lvl="1" indent="-342900" algn="just">
                  <a:buFont typeface="Arial" pitchFamily="34" charset="0"/>
                  <a:buChar char="•"/>
                </a:pPr>
                <a:r>
                  <a:rPr lang="es-CL" dirty="0" smtClean="0"/>
                  <a:t>¿Se rechaza 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 con 5% de significancia?</a:t>
                </a:r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412776"/>
                <a:ext cx="7848872" cy="4824536"/>
              </a:xfrm>
              <a:blipFill rotWithShape="1">
                <a:blip r:embed="rId3"/>
                <a:stretch>
                  <a:fillRect l="-1321" t="-1138" r="-155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IV. RELACIÓN TEST DE HIPÓTESIS E INTERVALOS ..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7855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-2072" y="332656"/>
            <a:ext cx="9146071" cy="6525344"/>
          </a:xfrm>
        </p:spPr>
        <p:txBody>
          <a:bodyPr numCol="1">
            <a:normAutofit fontScale="92500" lnSpcReduction="10000"/>
          </a:bodyPr>
          <a:lstStyle/>
          <a:p>
            <a:pPr marL="4763" lvl="1" indent="0" algn="just">
              <a:buNone/>
            </a:pPr>
            <a:r>
              <a:rPr lang="es-CL" dirty="0" smtClean="0"/>
              <a:t>Considere una muestra probabilística de chilenos con los siguientes datos:</a:t>
            </a:r>
          </a:p>
          <a:p>
            <a:pPr marL="4763" lvl="1" indent="0" algn="just">
              <a:buNone/>
            </a:pPr>
            <a:endParaRPr lang="es-CL" dirty="0" smtClean="0"/>
          </a:p>
          <a:p>
            <a:pPr marL="4763" lvl="1" indent="0" algn="just">
              <a:buNone/>
            </a:pPr>
            <a:endParaRPr lang="es-CL" dirty="0"/>
          </a:p>
          <a:p>
            <a:pPr marL="4763" lvl="1" indent="0" algn="just">
              <a:buNone/>
            </a:pPr>
            <a:endParaRPr lang="es-CL" dirty="0" smtClean="0"/>
          </a:p>
          <a:p>
            <a:pPr marL="4763" lvl="1" indent="0" algn="just">
              <a:buNone/>
            </a:pPr>
            <a:endParaRPr lang="es-CL" sz="1400" dirty="0" smtClean="0"/>
          </a:p>
          <a:p>
            <a:pPr marL="4763" lvl="1" indent="0" algn="just">
              <a:buNone/>
            </a:pPr>
            <a:endParaRPr lang="es-CL" sz="1400" dirty="0" smtClean="0"/>
          </a:p>
          <a:p>
            <a:pPr marL="4763" lvl="1" indent="0" algn="just">
              <a:buNone/>
            </a:pPr>
            <a:r>
              <a:rPr lang="es-CL" dirty="0" smtClean="0"/>
              <a:t>Realice test de hipótesis para probar las siguientes hipótesis: defina las hipótesis nula y alternativa, indique qué test utilizará y porqué, refiérase al cumplimiento de los supuestos del test, determine el estadístico del test y la distribución nula, elija </a:t>
            </a:r>
            <a:r>
              <a:rPr lang="es-CL" dirty="0" smtClean="0">
                <a:latin typeface="Symbol" pitchFamily="18" charset="2"/>
              </a:rPr>
              <a:t>a</a:t>
            </a:r>
            <a:r>
              <a:rPr lang="es-CL" dirty="0" smtClean="0"/>
              <a:t>, estime el estadístico y el valor P, interprete estadística y sociológicamente sus resultados.</a:t>
            </a:r>
          </a:p>
          <a:p>
            <a:pPr marL="519113" lvl="1" indent="-514350" algn="just">
              <a:buAutoNum type="arabicPeriod"/>
            </a:pPr>
            <a:r>
              <a:rPr lang="es-CL" dirty="0" smtClean="0"/>
              <a:t>La minoría de chilenos viven hacinados.</a:t>
            </a:r>
          </a:p>
          <a:p>
            <a:pPr marL="519113" lvl="1" indent="-514350" algn="just">
              <a:buAutoNum type="arabicPeriod"/>
            </a:pPr>
            <a:r>
              <a:rPr lang="es-CL" dirty="0" smtClean="0"/>
              <a:t>Los chilenos viven en hogares de 3 miembros promedio.</a:t>
            </a:r>
          </a:p>
          <a:p>
            <a:pPr marL="519113" lvl="1" indent="-514350" algn="just">
              <a:buAutoNum type="arabicPeriod"/>
            </a:pPr>
            <a:r>
              <a:rPr lang="es-CL" dirty="0" smtClean="0"/>
              <a:t>Los chilenos viven en hogares de más de 5 miembros promedio.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EJERCICIOS</a:t>
            </a:r>
            <a:endParaRPr lang="es-CL" sz="28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973054"/>
              </p:ext>
            </p:extLst>
          </p:nvPr>
        </p:nvGraphicFramePr>
        <p:xfrm>
          <a:off x="2843808" y="836712"/>
          <a:ext cx="6096000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4576"/>
                <a:gridCol w="911424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n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2000</a:t>
                      </a:r>
                      <a:endParaRPr lang="es-C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Promedio de tamaño del hogar (n° personas)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4</a:t>
                      </a:r>
                      <a:endParaRPr lang="es-C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Desviación</a:t>
                      </a:r>
                      <a:r>
                        <a:rPr lang="es-CL" sz="2000" baseline="0" dirty="0" smtClean="0"/>
                        <a:t> estándar de tamaño del hogar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1.3</a:t>
                      </a:r>
                      <a:endParaRPr lang="es-C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Proporción de personas que viven en</a:t>
                      </a:r>
                      <a:r>
                        <a:rPr lang="es-CL" sz="2000" baseline="0" dirty="0" smtClean="0"/>
                        <a:t> condiciones de hacinamiento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9%</a:t>
                      </a:r>
                      <a:endParaRPr lang="es-CL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1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-2072" y="332656"/>
            <a:ext cx="9146071" cy="6525344"/>
          </a:xfrm>
        </p:spPr>
        <p:txBody>
          <a:bodyPr numCol="1">
            <a:normAutofit fontScale="92500" lnSpcReduction="20000"/>
          </a:bodyPr>
          <a:lstStyle/>
          <a:p>
            <a:pPr marL="4763" lvl="1" indent="0" algn="just">
              <a:buNone/>
            </a:pPr>
            <a:r>
              <a:rPr lang="es-CL" dirty="0" smtClean="0"/>
              <a:t>4. Un grupo de investigadores quiere realizar un test de hipótesis para probar la hipótesis alternativa de que la minoría de los chilenos fuma, a partir de una encuesta con una muestra probabilística de 1000 chilenos. Uno de ellos sugiere estimar un intervalo de confianza mediante aproximaciones asintóticas para probar dicha hipótesis. Comente.</a:t>
            </a:r>
          </a:p>
          <a:p>
            <a:pPr marL="4763" lvl="1" indent="0" algn="just">
              <a:buNone/>
            </a:pPr>
            <a:r>
              <a:rPr lang="es-CL" dirty="0" smtClean="0"/>
              <a:t>5. </a:t>
            </a:r>
            <a:r>
              <a:rPr lang="es-CL" dirty="0"/>
              <a:t>Un grupo de investigadores quiere realizar un test de hipótesis para probar la hipótesis alternativa de que </a:t>
            </a:r>
            <a:r>
              <a:rPr lang="es-CL" dirty="0" smtClean="0"/>
              <a:t>no existen diferencias en el consumo de proteínas entre hombres y mujeres, </a:t>
            </a:r>
            <a:r>
              <a:rPr lang="es-CL" dirty="0"/>
              <a:t>a partir de una encuesta </a:t>
            </a:r>
            <a:r>
              <a:rPr lang="es-CL" dirty="0" smtClean="0"/>
              <a:t>con una muestra probabilística </a:t>
            </a:r>
            <a:r>
              <a:rPr lang="es-CL" dirty="0"/>
              <a:t>a </a:t>
            </a:r>
            <a:r>
              <a:rPr lang="es-CL" dirty="0" smtClean="0"/>
              <a:t>50 </a:t>
            </a:r>
            <a:r>
              <a:rPr lang="es-CL" dirty="0"/>
              <a:t>chilenos. Uno de ellos sugiere estimar un intervalo de confianza mediante aproximaciones asintóticas para probar dicha hipótesis. Comente</a:t>
            </a:r>
            <a:r>
              <a:rPr lang="es-CL" dirty="0" smtClean="0"/>
              <a:t>.</a:t>
            </a:r>
          </a:p>
          <a:p>
            <a:pPr marL="4763" lvl="1" indent="0" algn="just">
              <a:buNone/>
            </a:pPr>
            <a:r>
              <a:rPr lang="es-CL" dirty="0" smtClean="0"/>
              <a:t>6. </a:t>
            </a:r>
            <a:r>
              <a:rPr lang="es-CL" dirty="0"/>
              <a:t>Un grupo de investigadores quiere realizar un test de hipótesis para probar la hipótesis alternativa de que no existen diferencias en </a:t>
            </a:r>
            <a:r>
              <a:rPr lang="es-CL" dirty="0" smtClean="0"/>
              <a:t>el puntaje NEM de </a:t>
            </a:r>
            <a:r>
              <a:rPr lang="es-CL" dirty="0"/>
              <a:t>hombres y mujeres, a partir de una </a:t>
            </a:r>
            <a:r>
              <a:rPr lang="es-CL" dirty="0" smtClean="0"/>
              <a:t>encuesta con una muestra </a:t>
            </a:r>
            <a:r>
              <a:rPr lang="es-CL" dirty="0"/>
              <a:t>probabilística a </a:t>
            </a:r>
            <a:r>
              <a:rPr lang="es-CL" dirty="0" smtClean="0"/>
              <a:t>1000 </a:t>
            </a:r>
            <a:r>
              <a:rPr lang="es-CL" dirty="0"/>
              <a:t>chilenos. </a:t>
            </a:r>
            <a:r>
              <a:rPr lang="es-CL" dirty="0" smtClean="0"/>
              <a:t>Si estima un I.C. y además realiza un test Z ¿Los resultados serían consistentes? Explique.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PREGUNTAS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1524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5040560"/>
          </a:xfrm>
        </p:spPr>
        <p:txBody>
          <a:bodyPr numCol="1">
            <a:normAutofit fontScale="85000" lnSpcReduction="20000"/>
          </a:bodyPr>
          <a:lstStyle/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de hipótesis para una población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Z para medias: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/>
              <a:t>Test Z para </a:t>
            </a:r>
            <a:r>
              <a:rPr lang="es-CL" dirty="0" smtClean="0"/>
              <a:t>proporciones: </a:t>
            </a:r>
            <a:r>
              <a:rPr lang="es-CL" dirty="0"/>
              <a:t>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Relación </a:t>
            </a:r>
            <a:r>
              <a:rPr lang="es-CL" dirty="0"/>
              <a:t>entre pruebas de hipótesis e intervalos de confianza.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/>
              <a:t>Test </a:t>
            </a:r>
            <a:r>
              <a:rPr lang="es-CL" dirty="0" smtClean="0"/>
              <a:t>T </a:t>
            </a:r>
            <a:r>
              <a:rPr lang="es-CL" dirty="0"/>
              <a:t>para </a:t>
            </a:r>
            <a:r>
              <a:rPr lang="es-CL" dirty="0" smtClean="0"/>
              <a:t>medias: </a:t>
            </a:r>
            <a:r>
              <a:rPr lang="es-CL" dirty="0"/>
              <a:t>Estadísticos, </a:t>
            </a:r>
            <a:r>
              <a:rPr lang="es-CL" dirty="0" smtClean="0"/>
              <a:t>supuestos, distribución </a:t>
            </a:r>
            <a:r>
              <a:rPr lang="es-CL" dirty="0"/>
              <a:t>nula</a:t>
            </a:r>
            <a:r>
              <a:rPr lang="es-CL" dirty="0" smtClean="0"/>
              <a:t>. Relación Test T y Test Z.</a:t>
            </a:r>
            <a:endParaRPr lang="es-CL" dirty="0"/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/>
              <a:t>Test </a:t>
            </a:r>
            <a:r>
              <a:rPr lang="es-CL" dirty="0" smtClean="0"/>
              <a:t>Binomial </a:t>
            </a:r>
            <a:r>
              <a:rPr lang="es-CL" dirty="0"/>
              <a:t>para </a:t>
            </a:r>
            <a:r>
              <a:rPr lang="es-CL" dirty="0" smtClean="0"/>
              <a:t>proporciones: </a:t>
            </a:r>
            <a:r>
              <a:rPr lang="es-CL" dirty="0"/>
              <a:t>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Pruebas de hipótesis para mediana.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Pruebas de hipótesis de distribución de variables: normalidad, simetría y </a:t>
            </a:r>
            <a:r>
              <a:rPr lang="es-CL" dirty="0" err="1" smtClean="0"/>
              <a:t>curtosis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67544" y="1484784"/>
            <a:ext cx="7992888" cy="504056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71500" algn="just">
              <a:buFont typeface="+mj-lt"/>
              <a:buAutoNum type="romanUcPeriod"/>
            </a:pPr>
            <a:r>
              <a:rPr lang="es-CL" b="1" dirty="0" smtClean="0">
                <a:solidFill>
                  <a:schemeClr val="accent1"/>
                </a:solidFill>
              </a:rPr>
              <a:t>Test de hipótesis para una población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b="1" dirty="0" smtClean="0">
                <a:solidFill>
                  <a:schemeClr val="accent1"/>
                </a:solidFill>
              </a:rPr>
              <a:t>Test Z para medias: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b="1" dirty="0" smtClean="0">
                <a:solidFill>
                  <a:schemeClr val="accent1"/>
                </a:solidFill>
              </a:rPr>
              <a:t>Test Z para proporciones: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b="1" dirty="0" smtClean="0">
                <a:solidFill>
                  <a:schemeClr val="accent1"/>
                </a:solidFill>
              </a:rPr>
              <a:t>Relación entre pruebas de hipótesis e intervalos de confianza.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T para medias: Estadísticos, supuestos, distribución nula. Relación Test T y Test Z.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Binomial para proporciones: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Pruebas de hipótesis para mediana.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Pruebas de hipótesis de distribución de variables: normalidad, simetría y </a:t>
            </a:r>
            <a:r>
              <a:rPr lang="es-CL" dirty="0" err="1" smtClean="0"/>
              <a:t>curtosis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Contenidos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INTRODUCCIÓN</a:t>
            </a:r>
            <a:endParaRPr lang="es-CL" sz="2800" b="1" dirty="0"/>
          </a:p>
        </p:txBody>
      </p:sp>
      <p:sp>
        <p:nvSpPr>
          <p:cNvPr id="4" name="3 CuadroTexto"/>
          <p:cNvSpPr txBox="1"/>
          <p:nvPr/>
        </p:nvSpPr>
        <p:spPr>
          <a:xfrm rot="16200000">
            <a:off x="-2580966" y="3419419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1"/>
                </a:solidFill>
              </a:rPr>
              <a:t>PARTE III	PARTE II	PARTE I</a:t>
            </a:r>
            <a:endParaRPr lang="es-CL" sz="2800" dirty="0">
              <a:solidFill>
                <a:schemeClr val="accent1"/>
              </a:solidFill>
            </a:endParaRPr>
          </a:p>
        </p:txBody>
      </p:sp>
      <p:sp>
        <p:nvSpPr>
          <p:cNvPr id="5" name="4 Cerrar llave"/>
          <p:cNvSpPr/>
          <p:nvPr/>
        </p:nvSpPr>
        <p:spPr>
          <a:xfrm flipH="1">
            <a:off x="740984" y="1456612"/>
            <a:ext cx="360040" cy="21884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errar llave"/>
          <p:cNvSpPr/>
          <p:nvPr/>
        </p:nvSpPr>
        <p:spPr>
          <a:xfrm flipH="1">
            <a:off x="713364" y="3861047"/>
            <a:ext cx="357870" cy="9216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errar llave"/>
          <p:cNvSpPr/>
          <p:nvPr/>
        </p:nvSpPr>
        <p:spPr>
          <a:xfrm flipH="1">
            <a:off x="711194" y="4975769"/>
            <a:ext cx="360040" cy="11175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88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-141081" y="218045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TEST DE HIPÓTESIS PARA UNA POBLACIÓN</a:t>
            </a:r>
            <a:endParaRPr lang="es-CL" sz="2800" b="1" dirty="0"/>
          </a:p>
        </p:txBody>
      </p:sp>
      <p:sp>
        <p:nvSpPr>
          <p:cNvPr id="6" name="5 Rectángulo"/>
          <p:cNvSpPr/>
          <p:nvPr/>
        </p:nvSpPr>
        <p:spPr>
          <a:xfrm>
            <a:off x="4744465" y="610972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3851920" y="623731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3491880" y="834801"/>
            <a:ext cx="2160240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Test de hipótesis para una Población</a:t>
            </a:r>
            <a:endParaRPr lang="es-CL" sz="2400" b="1" dirty="0"/>
          </a:p>
        </p:txBody>
      </p:sp>
      <p:sp>
        <p:nvSpPr>
          <p:cNvPr id="11" name="10 Rectángulo"/>
          <p:cNvSpPr/>
          <p:nvPr/>
        </p:nvSpPr>
        <p:spPr>
          <a:xfrm>
            <a:off x="1515623" y="2166362"/>
            <a:ext cx="216024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Parámetros</a:t>
            </a:r>
            <a:endParaRPr lang="es-CL" sz="2400" dirty="0"/>
          </a:p>
        </p:txBody>
      </p:sp>
      <p:sp>
        <p:nvSpPr>
          <p:cNvPr id="13" name="12 Rectángulo"/>
          <p:cNvSpPr/>
          <p:nvPr/>
        </p:nvSpPr>
        <p:spPr>
          <a:xfrm>
            <a:off x="5652120" y="2136327"/>
            <a:ext cx="216024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Distribución</a:t>
            </a:r>
            <a:endParaRPr lang="es-CL" sz="2400" dirty="0"/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618559" y="2701125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2002348" y="2670418"/>
            <a:ext cx="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2411760" y="2670418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107775" y="3688045"/>
            <a:ext cx="100784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Media</a:t>
            </a:r>
            <a:endParaRPr lang="es-CL" sz="2400" dirty="0"/>
          </a:p>
        </p:txBody>
      </p:sp>
      <p:sp>
        <p:nvSpPr>
          <p:cNvPr id="20" name="19 Rectángulo"/>
          <p:cNvSpPr/>
          <p:nvPr/>
        </p:nvSpPr>
        <p:spPr>
          <a:xfrm>
            <a:off x="1194240" y="3672706"/>
            <a:ext cx="1616217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Proporción</a:t>
            </a:r>
            <a:endParaRPr lang="es-CL" sz="2400" dirty="0"/>
          </a:p>
        </p:txBody>
      </p:sp>
      <p:sp>
        <p:nvSpPr>
          <p:cNvPr id="21" name="20 Rectángulo"/>
          <p:cNvSpPr/>
          <p:nvPr/>
        </p:nvSpPr>
        <p:spPr>
          <a:xfrm>
            <a:off x="2915492" y="3686354"/>
            <a:ext cx="128462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Mediana</a:t>
            </a:r>
            <a:endParaRPr lang="es-CL" sz="2400" dirty="0"/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5782094" y="2670418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6862214" y="2670418"/>
            <a:ext cx="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6862214" y="2670418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4283969" y="3688045"/>
            <a:ext cx="177013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Normalidad</a:t>
            </a:r>
            <a:endParaRPr lang="es-CL" sz="2400" dirty="0"/>
          </a:p>
        </p:txBody>
      </p:sp>
      <p:sp>
        <p:nvSpPr>
          <p:cNvPr id="26" name="25 Rectángulo"/>
          <p:cNvSpPr/>
          <p:nvPr/>
        </p:nvSpPr>
        <p:spPr>
          <a:xfrm>
            <a:off x="6214142" y="3672706"/>
            <a:ext cx="129614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Simetría</a:t>
            </a:r>
            <a:endParaRPr lang="es-CL" sz="2400" dirty="0"/>
          </a:p>
        </p:txBody>
      </p:sp>
      <p:sp>
        <p:nvSpPr>
          <p:cNvPr id="27" name="26 Rectángulo"/>
          <p:cNvSpPr/>
          <p:nvPr/>
        </p:nvSpPr>
        <p:spPr>
          <a:xfrm>
            <a:off x="7607854" y="3645024"/>
            <a:ext cx="128462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err="1" smtClean="0"/>
              <a:t>Curtosis</a:t>
            </a:r>
            <a:endParaRPr lang="es-CL" sz="2400" dirty="0"/>
          </a:p>
        </p:txBody>
      </p:sp>
      <p:cxnSp>
        <p:nvCxnSpPr>
          <p:cNvPr id="28" name="27 Conector recto de flecha"/>
          <p:cNvCxnSpPr/>
          <p:nvPr/>
        </p:nvCxnSpPr>
        <p:spPr>
          <a:xfrm flipH="1">
            <a:off x="2464759" y="1233729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5652120" y="1233729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0" y="4406850"/>
            <a:ext cx="4200118" cy="255454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95250" indent="177800">
              <a:buFont typeface="Arial" pitchFamily="34" charset="0"/>
              <a:buChar char="•"/>
            </a:pPr>
            <a:r>
              <a:rPr lang="es-CL" sz="2000" b="1" dirty="0" smtClean="0"/>
              <a:t>Test Z</a:t>
            </a:r>
          </a:p>
          <a:p>
            <a:pPr marL="95250" indent="177800">
              <a:buFont typeface="Arial" pitchFamily="34" charset="0"/>
              <a:buChar char="•"/>
            </a:pPr>
            <a:r>
              <a:rPr lang="es-CL" sz="2000" dirty="0"/>
              <a:t>T</a:t>
            </a:r>
            <a:r>
              <a:rPr lang="es-CL" sz="2000" dirty="0" smtClean="0"/>
              <a:t>est T</a:t>
            </a:r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dirty="0"/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dirty="0"/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  <a:p>
            <a:pPr marL="95250" indent="177800">
              <a:buFont typeface="Arial" pitchFamily="34" charset="0"/>
              <a:buChar char="•"/>
            </a:pPr>
            <a:r>
              <a:rPr lang="es-CL" sz="2000" b="1" dirty="0" smtClean="0"/>
              <a:t>Test Z</a:t>
            </a:r>
          </a:p>
          <a:p>
            <a:pPr marL="95250" indent="177800">
              <a:buFont typeface="Arial" pitchFamily="34" charset="0"/>
              <a:buChar char="•"/>
            </a:pPr>
            <a:r>
              <a:rPr lang="es-CL" sz="2000" dirty="0" smtClean="0"/>
              <a:t>Test binomial</a:t>
            </a:r>
          </a:p>
          <a:p>
            <a:pPr marL="95250" indent="177800">
              <a:buFont typeface="Arial" pitchFamily="34" charset="0"/>
              <a:buChar char="•"/>
            </a:pPr>
            <a:endParaRPr lang="es-CL" sz="2000" dirty="0"/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dirty="0"/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</p:txBody>
      </p:sp>
    </p:spTree>
    <p:extLst>
      <p:ext uri="{BB962C8B-B14F-4D97-AF65-F5344CB8AC3E}">
        <p14:creationId xmlns:p14="http://schemas.microsoft.com/office/powerpoint/2010/main" val="39986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 smtClean="0"/>
              <a:t>II. Test Z para medias</a:t>
            </a:r>
          </a:p>
        </p:txBody>
      </p:sp>
    </p:spTree>
    <p:extLst>
      <p:ext uri="{BB962C8B-B14F-4D97-AF65-F5344CB8AC3E}">
        <p14:creationId xmlns:p14="http://schemas.microsoft.com/office/powerpoint/2010/main" val="12279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Z para medias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TEST Z PARA MEDIAS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032448"/>
          </a:xfrm>
        </p:spPr>
        <p:txBody>
          <a:bodyPr numCol="1">
            <a:normAutofit/>
          </a:bodyPr>
          <a:lstStyle/>
          <a:p>
            <a:pPr marL="400050" lvl="1" indent="0" algn="ctr">
              <a:buNone/>
            </a:pPr>
            <a:r>
              <a:rPr lang="es-CL" dirty="0" smtClean="0"/>
              <a:t>Test de hipótesis </a:t>
            </a:r>
            <a:r>
              <a:rPr lang="es-CL" b="1" dirty="0" smtClean="0"/>
              <a:t>paramétrico </a:t>
            </a:r>
            <a:r>
              <a:rPr lang="es-CL" dirty="0" smtClean="0"/>
              <a:t>para evaluar hipótesis sobre el valor de una media poblacional (</a:t>
            </a:r>
            <a:r>
              <a:rPr lang="es-CL" b="1" dirty="0" smtClean="0"/>
              <a:t>parámetro</a:t>
            </a:r>
            <a:r>
              <a:rPr lang="es-CL" dirty="0" smtClean="0"/>
              <a:t>)</a:t>
            </a:r>
            <a:endParaRPr lang="es-CL" dirty="0"/>
          </a:p>
          <a:p>
            <a:pPr marL="400050" lvl="1" indent="0" algn="just">
              <a:buNone/>
            </a:pPr>
            <a:endParaRPr lang="es-CL" dirty="0" smtClean="0"/>
          </a:p>
          <a:p>
            <a:pPr marL="400050" lvl="1" indent="0" algn="just">
              <a:buNone/>
            </a:pPr>
            <a:r>
              <a:rPr lang="es-CL" dirty="0" smtClean="0"/>
              <a:t>SUPUESTOS:</a:t>
            </a:r>
          </a:p>
          <a:p>
            <a:pPr marL="857250" lvl="1" indent="-457200" algn="just"/>
            <a:r>
              <a:rPr lang="es-CL" dirty="0" smtClean="0"/>
              <a:t>Variable cuantitativa o </a:t>
            </a:r>
            <a:r>
              <a:rPr lang="es-CL" dirty="0" err="1" smtClean="0"/>
              <a:t>dummy</a:t>
            </a:r>
            <a:endParaRPr lang="es-CL" dirty="0" smtClean="0"/>
          </a:p>
          <a:p>
            <a:pPr marL="857250" lvl="1" indent="-457200" algn="just"/>
            <a:r>
              <a:rPr lang="es-CL" dirty="0" smtClean="0"/>
              <a:t>Muestreo probabilístico</a:t>
            </a:r>
          </a:p>
          <a:p>
            <a:pPr marL="857250" lvl="1" indent="-457200" algn="just"/>
            <a:r>
              <a:rPr lang="es-CL" dirty="0" smtClean="0"/>
              <a:t>Muestra grande</a:t>
            </a:r>
          </a:p>
        </p:txBody>
      </p:sp>
    </p:spTree>
    <p:extLst>
      <p:ext uri="{BB962C8B-B14F-4D97-AF65-F5344CB8AC3E}">
        <p14:creationId xmlns:p14="http://schemas.microsoft.com/office/powerpoint/2010/main" val="10659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Hipótesis del Test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HIPÓTESIS: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: 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(Prueba de </a:t>
                </a:r>
                <a:r>
                  <a:rPr lang="es-CL" i="1" dirty="0" smtClean="0"/>
                  <a:t>dos</a:t>
                </a:r>
                <a:r>
                  <a:rPr lang="es-CL" dirty="0" smtClean="0"/>
                  <a:t> colas)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 smtClean="0"/>
                  <a:t>una</a:t>
                </a:r>
                <a:r>
                  <a:rPr lang="es-CL" dirty="0" smtClean="0"/>
                  <a:t> cola)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/>
                  <a:t>una</a:t>
                </a:r>
                <a:r>
                  <a:rPr lang="es-CL" dirty="0"/>
                  <a:t> cola)</a:t>
                </a:r>
              </a:p>
              <a:p>
                <a:pPr marL="857250" lvl="1" indent="-457200" algn="just"/>
                <a:endParaRPr lang="es-CL" dirty="0"/>
              </a:p>
              <a:p>
                <a:pPr marL="857250" lvl="1" indent="-457200" algn="just"/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4"/>
                <a:stretch>
                  <a:fillRect t="-13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TEST Z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9562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Estadístico y distribución nula en Test Z para medias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 fontScale="77500" lnSpcReduction="20000"/>
              </a:bodyPr>
              <a:lstStyle/>
              <a:p>
                <a:pPr marL="400050" lvl="1" indent="0" algn="just">
                  <a:buNone/>
                </a:pPr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s-CL" b="0" i="1" smtClean="0">
                          <a:latin typeface="Cambria Math"/>
                        </a:rPr>
                        <m:t>:</m:t>
                      </m:r>
                      <m:r>
                        <a:rPr lang="es-CL" b="0" i="1" smtClean="0">
                          <a:latin typeface="Cambria Math"/>
                        </a:rPr>
                        <m:t>𝑚𝑒𝑑𝑖𝑎</m:t>
                      </m:r>
                      <m:r>
                        <a:rPr lang="es-CL" b="0" i="1" smtClean="0">
                          <a:latin typeface="Cambria Math"/>
                        </a:rPr>
                        <m:t> </m:t>
                      </m:r>
                      <m:r>
                        <a:rPr lang="es-CL" b="0" i="1" smtClean="0">
                          <a:latin typeface="Cambria Math"/>
                        </a:rPr>
                        <m:t>𝑚𝑢𝑒𝑠𝑡𝑟𝑎𝑙</m:t>
                      </m:r>
                    </m:oMath>
                  </m:oMathPara>
                </a14:m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Problema:  ¿Cómo distribuye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r>
                          <a:rPr lang="es-CL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s-CL" dirty="0" smtClean="0"/>
                  <a:t>?</a:t>
                </a:r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Si n es grande, por TCL y LGN… Estadístico Z=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i="1">
                            <a:latin typeface="Cambria Math"/>
                          </a:rPr>
                          <m:t>−</m:t>
                        </m:r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num>
                      <m:den>
                        <m:r>
                          <a:rPr lang="es-CL" b="0" i="1" smtClean="0">
                            <a:latin typeface="Cambria Math"/>
                          </a:rPr>
                          <m:t>𝑆𝐸</m:t>
                        </m:r>
                        <m:r>
                          <a:rPr lang="es-CL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s-CL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s-CL" i="1" smtClean="0">
                        <a:latin typeface="Cambria Math"/>
                        <a:ea typeface="Cambria Math"/>
                      </a:rPr>
                      <m:t>∼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(0,1)</m:t>
                    </m:r>
                  </m:oMath>
                </a14:m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</a:rPr>
                      <m:t>𝑆𝑖</m:t>
                    </m:r>
                    <m:r>
                      <a:rPr lang="es-CL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𝑒𝑠</m:t>
                    </m:r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/>
                  <a:t>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L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CL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s-CL" dirty="0"/>
                            <m:t> </m:t>
                          </m:r>
                        </m:num>
                        <m:den>
                          <m:r>
                            <a:rPr lang="es-CL" i="1">
                              <a:latin typeface="Cambria Math"/>
                            </a:rPr>
                            <m:t>𝑆𝐸</m:t>
                          </m:r>
                          <m:r>
                            <a:rPr lang="es-CL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es-CL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s-CL" i="1">
                          <a:latin typeface="Cambria Math"/>
                          <a:ea typeface="Cambria Math"/>
                        </a:rPr>
                        <m:t>∼</m:t>
                      </m:r>
                      <m:r>
                        <a:rPr lang="es-CL" i="1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s-CL" i="1">
                          <a:latin typeface="Cambria Math"/>
                          <a:ea typeface="Cambria Math"/>
                        </a:rPr>
                        <m:t>(0,1)</m:t>
                      </m:r>
                    </m:oMath>
                  </m:oMathPara>
                </a14:m>
                <a:endParaRPr lang="es-CL" dirty="0"/>
              </a:p>
              <a:p>
                <a:pPr marL="400050" lvl="1" indent="0" algn="just">
                  <a:buNone/>
                </a:pPr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Elipse"/>
          <p:cNvSpPr/>
          <p:nvPr/>
        </p:nvSpPr>
        <p:spPr>
          <a:xfrm>
            <a:off x="3059832" y="1628800"/>
            <a:ext cx="504056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3020431" y="4221088"/>
            <a:ext cx="1291743" cy="11521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TEST Z PARA MEDIAS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2250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8723</TotalTime>
  <Words>2154</Words>
  <Application>Microsoft Office PowerPoint</Application>
  <PresentationFormat>Presentación en pantalla (4:3)</PresentationFormat>
  <Paragraphs>399</Paragraphs>
  <Slides>45</Slides>
  <Notes>45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Office Theme</vt:lpstr>
      <vt:lpstr>Presentación de PowerPoint</vt:lpstr>
      <vt:lpstr>Contenidos</vt:lpstr>
      <vt:lpstr>I. Test de hipótesis para una población</vt:lpstr>
      <vt:lpstr>0. Verificar Supuestos 1. Definir Hipótesis 2. Definir significancia 3. Determinar el estadístico del Test 4. Identificar la distribución nula 5. Rechazamos o No rechazamos H0 </vt:lpstr>
      <vt:lpstr>Presentación de PowerPoint</vt:lpstr>
      <vt:lpstr>II. Test Z para medias</vt:lpstr>
      <vt:lpstr>Test Z para medias</vt:lpstr>
      <vt:lpstr>Hipótesis del Test Z</vt:lpstr>
      <vt:lpstr>Estadístico y distribución nula en Test Z para medias</vt:lpstr>
      <vt:lpstr>Test Z para medias de dos colas</vt:lpstr>
      <vt:lpstr>Test Z para medias de dos colas</vt:lpstr>
      <vt:lpstr>Test Z para medias de dos colas</vt:lpstr>
      <vt:lpstr>Test Z para medias de dos colas</vt:lpstr>
      <vt:lpstr>Test Z para medias de dos colas</vt:lpstr>
      <vt:lpstr>Test Z para medias de dos colas</vt:lpstr>
      <vt:lpstr>Test Z de dos colas</vt:lpstr>
      <vt:lpstr>Test Z para medias</vt:lpstr>
      <vt:lpstr>Test Z para medias de una cola</vt:lpstr>
      <vt:lpstr>Test Z para medias de una cola</vt:lpstr>
      <vt:lpstr>Test Z para medias de una cola</vt:lpstr>
      <vt:lpstr>Test Z para medias de una cola</vt:lpstr>
      <vt:lpstr>Test Z para medias de una cola</vt:lpstr>
      <vt:lpstr>Test Z para medias de una cola</vt:lpstr>
      <vt:lpstr>Test Z para medias de una cola</vt:lpstr>
      <vt:lpstr>Test Z de dos colas</vt:lpstr>
      <vt:lpstr>Test Z para medias de una cola</vt:lpstr>
      <vt:lpstr>III. Test Z para proporciones</vt:lpstr>
      <vt:lpstr>Test Z para proporciones</vt:lpstr>
      <vt:lpstr>Estadístico y distribución nula en Test Z para proporciones</vt:lpstr>
      <vt:lpstr>Test Z para proporciones de dos colas</vt:lpstr>
      <vt:lpstr>Test Z para proporciones de dos colas</vt:lpstr>
      <vt:lpstr>Test Z para proporciones de dos colas</vt:lpstr>
      <vt:lpstr>Test Z de dos colas</vt:lpstr>
      <vt:lpstr>Test Z para proporciones de dos colas</vt:lpstr>
      <vt:lpstr>Test Z para proporciones de una cola</vt:lpstr>
      <vt:lpstr>Test Z para proporciones de una cola</vt:lpstr>
      <vt:lpstr>Test Z para proporciones de una cola</vt:lpstr>
      <vt:lpstr>Test Z de dos colas</vt:lpstr>
      <vt:lpstr>Test Z para proporciones de una cola</vt:lpstr>
      <vt:lpstr>IV. Relación Test de Hipótesis e intervalos de confianza</vt:lpstr>
      <vt:lpstr>Relación Test Z -IC</vt:lpstr>
      <vt:lpstr>Relación Test Z -IC</vt:lpstr>
      <vt:lpstr>Presentación de PowerPoint</vt:lpstr>
      <vt:lpstr>Presentación de PowerPoint</vt:lpstr>
      <vt:lpstr>Contenidos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ificc</dc:creator>
  <cp:lastModifiedBy>Catalina Canals</cp:lastModifiedBy>
  <cp:revision>738</cp:revision>
  <dcterms:created xsi:type="dcterms:W3CDTF">2012-11-29T18:38:36Z</dcterms:created>
  <dcterms:modified xsi:type="dcterms:W3CDTF">2016-04-03T16:13:08Z</dcterms:modified>
</cp:coreProperties>
</file>