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8" r:id="rId3"/>
    <p:sldId id="509" r:id="rId4"/>
    <p:sldId id="458" r:id="rId5"/>
    <p:sldId id="583" r:id="rId6"/>
    <p:sldId id="576" r:id="rId7"/>
    <p:sldId id="585" r:id="rId8"/>
    <p:sldId id="578" r:id="rId9"/>
    <p:sldId id="580" r:id="rId10"/>
    <p:sldId id="579" r:id="rId11"/>
    <p:sldId id="581" r:id="rId12"/>
    <p:sldId id="582" r:id="rId13"/>
    <p:sldId id="592" r:id="rId14"/>
    <p:sldId id="586" r:id="rId15"/>
    <p:sldId id="587" r:id="rId16"/>
    <p:sldId id="589" r:id="rId17"/>
    <p:sldId id="590" r:id="rId18"/>
    <p:sldId id="588" r:id="rId19"/>
    <p:sldId id="591" r:id="rId20"/>
    <p:sldId id="605" r:id="rId21"/>
    <p:sldId id="593" r:id="rId22"/>
    <p:sldId id="594" r:id="rId23"/>
    <p:sldId id="602" r:id="rId24"/>
    <p:sldId id="603" r:id="rId25"/>
    <p:sldId id="595" r:id="rId26"/>
    <p:sldId id="596" r:id="rId27"/>
    <p:sldId id="598" r:id="rId28"/>
    <p:sldId id="597" r:id="rId29"/>
    <p:sldId id="599" r:id="rId30"/>
    <p:sldId id="600" r:id="rId31"/>
    <p:sldId id="601" r:id="rId32"/>
    <p:sldId id="604" r:id="rId33"/>
    <p:sldId id="606" r:id="rId34"/>
    <p:sldId id="607" r:id="rId35"/>
    <p:sldId id="608" r:id="rId36"/>
    <p:sldId id="609" r:id="rId37"/>
    <p:sldId id="611" r:id="rId38"/>
    <p:sldId id="610" r:id="rId39"/>
    <p:sldId id="615" r:id="rId40"/>
    <p:sldId id="616" r:id="rId41"/>
    <p:sldId id="573" r:id="rId42"/>
    <p:sldId id="613" r:id="rId43"/>
    <p:sldId id="614" r:id="rId44"/>
    <p:sldId id="572" r:id="rId4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ote book" initials="M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B8"/>
    <a:srgbClr val="41953B"/>
    <a:srgbClr val="50B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43" autoAdjust="0"/>
    <p:restoredTop sz="76322" autoAdjust="0"/>
  </p:normalViewPr>
  <p:slideViewPr>
    <p:cSldViewPr>
      <p:cViewPr>
        <p:scale>
          <a:sx n="90" d="100"/>
          <a:sy n="90" d="100"/>
        </p:scale>
        <p:origin x="-216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982" y="-108"/>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C6677011-DEFC-4391-96DE-04239A2DD009}" type="datetimeFigureOut">
              <a:rPr lang="es-CL" smtClean="0"/>
              <a:pPr/>
              <a:t>03-04-2016</a:t>
            </a:fld>
            <a:endParaRPr lang="es-CL"/>
          </a:p>
        </p:txBody>
      </p:sp>
      <p:sp>
        <p:nvSpPr>
          <p:cNvPr id="4" name="3 Marcador de imagen de diapositiva"/>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3C646E9B-08EC-4838-A847-5BB69FE4235A}" type="slidenum">
              <a:rPr lang="es-CL" smtClean="0"/>
              <a:pPr/>
              <a:t>‹Nº›</a:t>
            </a:fld>
            <a:endParaRPr lang="es-CL"/>
          </a:p>
        </p:txBody>
      </p:sp>
    </p:spTree>
    <p:extLst>
      <p:ext uri="{BB962C8B-B14F-4D97-AF65-F5344CB8AC3E}">
        <p14:creationId xmlns:p14="http://schemas.microsoft.com/office/powerpoint/2010/main" val="220220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a:t>
            </a:fld>
            <a:endParaRPr 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10</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11</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12</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13</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14</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15</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16</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17</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18</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19</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20</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21</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22</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23</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24</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25</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26</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27</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28</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29</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30</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31</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32</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33</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34</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35</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36</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37</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38</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39</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40</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sz="1200"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41</a:t>
            </a:fld>
            <a:endParaRPr lang="es-C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sz="1200"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42</a:t>
            </a:fld>
            <a:endParaRPr lang="es-C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43</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s-CL" sz="1200"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44</a:t>
            </a:fld>
            <a:endParaRPr lang="es-C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5</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smtClean="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6</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7</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8</a:t>
            </a:fld>
            <a:endParaRPr lang="es-CL"/>
          </a:p>
        </p:txBody>
      </p:sp>
    </p:spTree>
    <p:extLst>
      <p:ext uri="{BB962C8B-B14F-4D97-AF65-F5344CB8AC3E}">
        <p14:creationId xmlns:p14="http://schemas.microsoft.com/office/powerpoint/2010/main" val="6499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3C646E9B-08EC-4838-A847-5BB69FE4235A}" type="slidenum">
              <a:rPr lang="es-CL" smtClean="0"/>
              <a:pPr/>
              <a:t>9</a:t>
            </a:fld>
            <a:endParaRPr lang="es-CL"/>
          </a:p>
        </p:txBody>
      </p:sp>
    </p:spTree>
    <p:extLst>
      <p:ext uri="{BB962C8B-B14F-4D97-AF65-F5344CB8AC3E}">
        <p14:creationId xmlns:p14="http://schemas.microsoft.com/office/powerpoint/2010/main" val="6499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829D84-E45D-417D-BEDD-5EF7D910ADF6}"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25937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29D84-E45D-417D-BEDD-5EF7D910ADF6}"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347712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29D84-E45D-417D-BEDD-5EF7D910ADF6}"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251653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29D84-E45D-417D-BEDD-5EF7D910ADF6}"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225872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829D84-E45D-417D-BEDD-5EF7D910ADF6}" type="datetimeFigureOut">
              <a:rPr lang="en-US" smtClean="0"/>
              <a:pPr/>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196605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829D84-E45D-417D-BEDD-5EF7D910ADF6}"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10295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829D84-E45D-417D-BEDD-5EF7D910ADF6}" type="datetimeFigureOut">
              <a:rPr lang="en-US" smtClean="0"/>
              <a:pPr/>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225409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829D84-E45D-417D-BEDD-5EF7D910ADF6}" type="datetimeFigureOut">
              <a:rPr lang="en-US" smtClean="0"/>
              <a:pPr/>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103057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29D84-E45D-417D-BEDD-5EF7D910ADF6}" type="datetimeFigureOut">
              <a:rPr lang="en-US" smtClean="0"/>
              <a:pPr/>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370252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29D84-E45D-417D-BEDD-5EF7D910ADF6}"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397248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29D84-E45D-417D-BEDD-5EF7D910ADF6}" type="datetimeFigureOut">
              <a:rPr lang="en-US" smtClean="0"/>
              <a:pPr/>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56592-3DCE-480D-A1CC-77EB02905AA1}" type="slidenum">
              <a:rPr lang="en-US" smtClean="0"/>
              <a:pPr/>
              <a:t>‹Nº›</a:t>
            </a:fld>
            <a:endParaRPr lang="en-US"/>
          </a:p>
        </p:txBody>
      </p:sp>
    </p:spTree>
    <p:extLst>
      <p:ext uri="{BB962C8B-B14F-4D97-AF65-F5344CB8AC3E}">
        <p14:creationId xmlns:p14="http://schemas.microsoft.com/office/powerpoint/2010/main" val="81451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29D84-E45D-417D-BEDD-5EF7D910ADF6}" type="datetimeFigureOut">
              <a:rPr lang="en-US" smtClean="0"/>
              <a:pPr/>
              <a:t>4/3/2016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56592-3DCE-480D-A1CC-77EB02905AA1}" type="slidenum">
              <a:rPr lang="en-US" smtClean="0"/>
              <a:pPr/>
              <a:t>‹Nº›</a:t>
            </a:fld>
            <a:endParaRPr lang="en-US"/>
          </a:p>
        </p:txBody>
      </p:sp>
    </p:spTree>
    <p:extLst>
      <p:ext uri="{BB962C8B-B14F-4D97-AF65-F5344CB8AC3E}">
        <p14:creationId xmlns:p14="http://schemas.microsoft.com/office/powerpoint/2010/main" val="337467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39952" y="5661248"/>
            <a:ext cx="4773164" cy="830997"/>
          </a:xfrm>
          <a:prstGeom prst="rect">
            <a:avLst/>
          </a:prstGeom>
          <a:noFill/>
        </p:spPr>
        <p:txBody>
          <a:bodyPr wrap="square" rtlCol="0">
            <a:spAutoFit/>
          </a:bodyPr>
          <a:lstStyle/>
          <a:p>
            <a:pPr algn="r"/>
            <a:r>
              <a:rPr lang="es-CL" sz="2400" dirty="0" smtClean="0"/>
              <a:t>Catalina Canals Cifuentes</a:t>
            </a:r>
          </a:p>
          <a:p>
            <a:pPr algn="r"/>
            <a:r>
              <a:rPr lang="es-CL" sz="2400" dirty="0" smtClean="0"/>
              <a:t>21/03/2016</a:t>
            </a:r>
          </a:p>
        </p:txBody>
      </p:sp>
      <p:sp>
        <p:nvSpPr>
          <p:cNvPr id="8" name="Text Box 4"/>
          <p:cNvSpPr txBox="1">
            <a:spLocks noChangeArrowheads="1"/>
          </p:cNvSpPr>
          <p:nvPr/>
        </p:nvSpPr>
        <p:spPr bwMode="auto">
          <a:xfrm>
            <a:off x="395536" y="3068960"/>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3600" b="1" dirty="0" smtClean="0">
                <a:solidFill>
                  <a:srgbClr val="0000B8"/>
                </a:solidFill>
              </a:rPr>
              <a:t>Modulo 3. Introducción a las pruebas de hipótesis</a:t>
            </a:r>
          </a:p>
        </p:txBody>
      </p:sp>
      <p:sp>
        <p:nvSpPr>
          <p:cNvPr id="11" name="10 CuadroTexto"/>
          <p:cNvSpPr txBox="1"/>
          <p:nvPr/>
        </p:nvSpPr>
        <p:spPr>
          <a:xfrm>
            <a:off x="0" y="476672"/>
            <a:ext cx="7380312" cy="1200329"/>
          </a:xfrm>
          <a:prstGeom prst="rect">
            <a:avLst/>
          </a:prstGeom>
          <a:noFill/>
        </p:spPr>
        <p:txBody>
          <a:bodyPr wrap="square" rtlCol="0">
            <a:spAutoFit/>
          </a:bodyPr>
          <a:lstStyle/>
          <a:p>
            <a:r>
              <a:rPr lang="es-CL" sz="2400" b="1" dirty="0" smtClean="0">
                <a:solidFill>
                  <a:srgbClr val="C00000"/>
                </a:solidFill>
              </a:rPr>
              <a:t>Facultad de Ciencias Sociales</a:t>
            </a:r>
          </a:p>
          <a:p>
            <a:r>
              <a:rPr lang="es-CL" sz="2400" b="1" dirty="0" smtClean="0">
                <a:solidFill>
                  <a:srgbClr val="C00000"/>
                </a:solidFill>
              </a:rPr>
              <a:t>Departamento de Sociología</a:t>
            </a:r>
          </a:p>
          <a:p>
            <a:r>
              <a:rPr lang="es-CL" sz="2400" b="1" dirty="0" smtClean="0">
                <a:solidFill>
                  <a:srgbClr val="C00000"/>
                </a:solidFill>
              </a:rPr>
              <a:t>Estadística II</a:t>
            </a:r>
          </a:p>
        </p:txBody>
      </p:sp>
      <p:pic>
        <p:nvPicPr>
          <p:cNvPr id="25602" name="Picture 2" descr="http://psicologosarica.files.wordpress.com/2008/08/12-universidad_de_chile.gif"/>
          <p:cNvPicPr>
            <a:picLocks noChangeAspect="1" noChangeArrowheads="1"/>
          </p:cNvPicPr>
          <p:nvPr/>
        </p:nvPicPr>
        <p:blipFill>
          <a:blip r:embed="rId3" cstate="print"/>
          <a:srcRect/>
          <a:stretch>
            <a:fillRect/>
          </a:stretch>
        </p:blipFill>
        <p:spPr bwMode="auto">
          <a:xfrm>
            <a:off x="7452320" y="0"/>
            <a:ext cx="1187624" cy="2243290"/>
          </a:xfrm>
          <a:prstGeom prst="rect">
            <a:avLst/>
          </a:prstGeom>
          <a:noFill/>
        </p:spPr>
      </p:pic>
    </p:spTree>
    <p:extLst>
      <p:ext uri="{BB962C8B-B14F-4D97-AF65-F5344CB8AC3E}">
        <p14:creationId xmlns:p14="http://schemas.microsoft.com/office/powerpoint/2010/main" val="2929020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Tipos de Test de Hipótesis</a:t>
            </a:r>
          </a:p>
        </p:txBody>
      </p:sp>
      <p:sp>
        <p:nvSpPr>
          <p:cNvPr id="7" name="2 Marcador de contenido"/>
          <p:cNvSpPr>
            <a:spLocks noGrp="1"/>
          </p:cNvSpPr>
          <p:nvPr>
            <p:ph idx="1"/>
          </p:nvPr>
        </p:nvSpPr>
        <p:spPr>
          <a:xfrm>
            <a:off x="467544" y="1340768"/>
            <a:ext cx="7992888" cy="5184576"/>
          </a:xfrm>
        </p:spPr>
        <p:txBody>
          <a:bodyPr numCol="1">
            <a:normAutofit/>
          </a:bodyPr>
          <a:lstStyle/>
          <a:p>
            <a:pPr marL="400050" lvl="1" indent="0" algn="just">
              <a:buNone/>
            </a:pPr>
            <a:endParaRPr lang="es-CL" dirty="0" smtClean="0"/>
          </a:p>
          <a:p>
            <a:pPr marL="857250" lvl="1" indent="-457200" algn="just"/>
            <a:endParaRPr lang="es-CL" dirty="0" smtClean="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Rectángulo"/>
          <p:cNvSpPr/>
          <p:nvPr/>
        </p:nvSpPr>
        <p:spPr>
          <a:xfrm>
            <a:off x="755576" y="3068960"/>
            <a:ext cx="122413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t>Test</a:t>
            </a:r>
            <a:endParaRPr lang="es-CL" sz="2000" dirty="0"/>
          </a:p>
        </p:txBody>
      </p:sp>
      <p:sp>
        <p:nvSpPr>
          <p:cNvPr id="8" name="7 Rectángulo"/>
          <p:cNvSpPr/>
          <p:nvPr/>
        </p:nvSpPr>
        <p:spPr>
          <a:xfrm>
            <a:off x="2555776" y="1712404"/>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t>Paramétricos</a:t>
            </a:r>
            <a:endParaRPr lang="es-CL" sz="2000" dirty="0"/>
          </a:p>
        </p:txBody>
      </p:sp>
      <p:sp>
        <p:nvSpPr>
          <p:cNvPr id="10" name="9 Rectángulo"/>
          <p:cNvSpPr/>
          <p:nvPr/>
        </p:nvSpPr>
        <p:spPr>
          <a:xfrm>
            <a:off x="2581442" y="4077072"/>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t>No Paramétricos</a:t>
            </a:r>
            <a:endParaRPr lang="es-CL" sz="2000" dirty="0"/>
          </a:p>
        </p:txBody>
      </p:sp>
      <p:cxnSp>
        <p:nvCxnSpPr>
          <p:cNvPr id="6" name="5 Conector recto de flecha"/>
          <p:cNvCxnSpPr>
            <a:stCxn id="3" idx="0"/>
          </p:cNvCxnSpPr>
          <p:nvPr/>
        </p:nvCxnSpPr>
        <p:spPr>
          <a:xfrm flipV="1">
            <a:off x="1367644" y="2060848"/>
            <a:ext cx="118813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3" idx="2"/>
            <a:endCxn id="10" idx="1"/>
          </p:cNvCxnSpPr>
          <p:nvPr/>
        </p:nvCxnSpPr>
        <p:spPr>
          <a:xfrm>
            <a:off x="1367644" y="4005064"/>
            <a:ext cx="121379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4716015" y="1628800"/>
            <a:ext cx="4286903" cy="1477328"/>
          </a:xfrm>
          <a:prstGeom prst="rect">
            <a:avLst/>
          </a:prstGeom>
          <a:noFill/>
        </p:spPr>
        <p:txBody>
          <a:bodyPr wrap="square" rtlCol="0">
            <a:spAutoFit/>
          </a:bodyPr>
          <a:lstStyle/>
          <a:p>
            <a:r>
              <a:rPr lang="es-CL" dirty="0" smtClean="0"/>
              <a:t>Hay un parámetro poblacional a estimar.</a:t>
            </a:r>
          </a:p>
          <a:p>
            <a:endParaRPr lang="es-CL" dirty="0" smtClean="0"/>
          </a:p>
          <a:p>
            <a:r>
              <a:rPr lang="es-CL" dirty="0" smtClean="0"/>
              <a:t>Supuestos:</a:t>
            </a:r>
          </a:p>
          <a:p>
            <a:pPr marL="285750" indent="-285750">
              <a:buFont typeface="Arial" pitchFamily="34" charset="0"/>
              <a:buChar char="•"/>
            </a:pPr>
            <a:r>
              <a:rPr lang="es-CL" dirty="0" smtClean="0"/>
              <a:t>Muestras aleatorias</a:t>
            </a:r>
          </a:p>
          <a:p>
            <a:pPr marL="285750" indent="-285750">
              <a:buFont typeface="Arial" pitchFamily="34" charset="0"/>
              <a:buChar char="•"/>
            </a:pPr>
            <a:r>
              <a:rPr lang="es-CL" dirty="0" smtClean="0"/>
              <a:t>Distribución poblacional</a:t>
            </a:r>
            <a:endParaRPr lang="es-CL" dirty="0"/>
          </a:p>
        </p:txBody>
      </p:sp>
      <p:sp>
        <p:nvSpPr>
          <p:cNvPr id="14" name="13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HIPÓTESIS, TEST DE HIPÓTESIS…</a:t>
            </a:r>
            <a:endParaRPr lang="es-CL" sz="2800" b="1" dirty="0"/>
          </a:p>
        </p:txBody>
      </p:sp>
    </p:spTree>
    <p:extLst>
      <p:ext uri="{BB962C8B-B14F-4D97-AF65-F5344CB8AC3E}">
        <p14:creationId xmlns:p14="http://schemas.microsoft.com/office/powerpoint/2010/main" val="550708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Tipos de Test de Hipótesis</a:t>
            </a:r>
          </a:p>
        </p:txBody>
      </p:sp>
      <p:sp>
        <p:nvSpPr>
          <p:cNvPr id="7" name="2 Marcador de contenido"/>
          <p:cNvSpPr>
            <a:spLocks noGrp="1"/>
          </p:cNvSpPr>
          <p:nvPr>
            <p:ph idx="1"/>
          </p:nvPr>
        </p:nvSpPr>
        <p:spPr>
          <a:xfrm>
            <a:off x="467544" y="1340768"/>
            <a:ext cx="7992888" cy="5184576"/>
          </a:xfrm>
        </p:spPr>
        <p:txBody>
          <a:bodyPr numCol="1">
            <a:normAutofit/>
          </a:bodyPr>
          <a:lstStyle/>
          <a:p>
            <a:pPr marL="400050" lvl="1" indent="0" algn="just">
              <a:buNone/>
            </a:pPr>
            <a:endParaRPr lang="es-CL" dirty="0" smtClean="0"/>
          </a:p>
          <a:p>
            <a:pPr marL="857250" lvl="1" indent="-457200" algn="just"/>
            <a:endParaRPr lang="es-CL" dirty="0" smtClean="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Rectángulo"/>
          <p:cNvSpPr/>
          <p:nvPr/>
        </p:nvSpPr>
        <p:spPr>
          <a:xfrm>
            <a:off x="755576" y="3068960"/>
            <a:ext cx="122413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t>Test</a:t>
            </a:r>
            <a:endParaRPr lang="es-CL" sz="2000" dirty="0"/>
          </a:p>
        </p:txBody>
      </p:sp>
      <p:sp>
        <p:nvSpPr>
          <p:cNvPr id="8" name="7 Rectángulo"/>
          <p:cNvSpPr/>
          <p:nvPr/>
        </p:nvSpPr>
        <p:spPr>
          <a:xfrm>
            <a:off x="2555776" y="1712404"/>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t>Parámetros</a:t>
            </a:r>
            <a:endParaRPr lang="es-CL" sz="2000" dirty="0"/>
          </a:p>
        </p:txBody>
      </p:sp>
      <p:sp>
        <p:nvSpPr>
          <p:cNvPr id="10" name="9 Rectángulo"/>
          <p:cNvSpPr/>
          <p:nvPr/>
        </p:nvSpPr>
        <p:spPr>
          <a:xfrm>
            <a:off x="2581442" y="4077072"/>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t>Distribuciones</a:t>
            </a:r>
            <a:endParaRPr lang="es-CL" sz="2000" dirty="0"/>
          </a:p>
        </p:txBody>
      </p:sp>
      <p:cxnSp>
        <p:nvCxnSpPr>
          <p:cNvPr id="6" name="5 Conector recto de flecha"/>
          <p:cNvCxnSpPr>
            <a:stCxn id="3" idx="0"/>
          </p:cNvCxnSpPr>
          <p:nvPr/>
        </p:nvCxnSpPr>
        <p:spPr>
          <a:xfrm flipV="1">
            <a:off x="1367644" y="2060848"/>
            <a:ext cx="118813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3" idx="2"/>
            <a:endCxn id="10" idx="1"/>
          </p:cNvCxnSpPr>
          <p:nvPr/>
        </p:nvCxnSpPr>
        <p:spPr>
          <a:xfrm>
            <a:off x="1367644" y="4005064"/>
            <a:ext cx="121379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4716015" y="1628800"/>
            <a:ext cx="4286903" cy="923330"/>
          </a:xfrm>
          <a:prstGeom prst="rect">
            <a:avLst/>
          </a:prstGeom>
          <a:noFill/>
        </p:spPr>
        <p:txBody>
          <a:bodyPr wrap="square" rtlCol="0">
            <a:spAutoFit/>
          </a:bodyPr>
          <a:lstStyle/>
          <a:p>
            <a:pPr marL="285750" indent="-285750">
              <a:buFont typeface="Arial" pitchFamily="34" charset="0"/>
              <a:buChar char="•"/>
            </a:pPr>
            <a:r>
              <a:rPr lang="es-CL" dirty="0" smtClean="0"/>
              <a:t>Promedios</a:t>
            </a:r>
          </a:p>
          <a:p>
            <a:pPr marL="285750" indent="-285750">
              <a:buFont typeface="Arial" pitchFamily="34" charset="0"/>
              <a:buChar char="•"/>
            </a:pPr>
            <a:r>
              <a:rPr lang="es-CL" dirty="0" smtClean="0"/>
              <a:t>Medianas</a:t>
            </a:r>
          </a:p>
          <a:p>
            <a:pPr marL="285750" indent="-285750">
              <a:buFont typeface="Arial" pitchFamily="34" charset="0"/>
              <a:buChar char="•"/>
            </a:pPr>
            <a:r>
              <a:rPr lang="es-CL" dirty="0" smtClean="0"/>
              <a:t>Desviación estándar</a:t>
            </a:r>
            <a:endParaRPr lang="es-CL" dirty="0"/>
          </a:p>
        </p:txBody>
      </p:sp>
      <p:sp>
        <p:nvSpPr>
          <p:cNvPr id="14" name="13 CuadroTexto"/>
          <p:cNvSpPr txBox="1"/>
          <p:nvPr/>
        </p:nvSpPr>
        <p:spPr>
          <a:xfrm>
            <a:off x="4868415" y="4077072"/>
            <a:ext cx="4286903" cy="923330"/>
          </a:xfrm>
          <a:prstGeom prst="rect">
            <a:avLst/>
          </a:prstGeom>
          <a:noFill/>
        </p:spPr>
        <p:txBody>
          <a:bodyPr wrap="square" rtlCol="0">
            <a:spAutoFit/>
          </a:bodyPr>
          <a:lstStyle/>
          <a:p>
            <a:pPr marL="285750" indent="-285750">
              <a:buFont typeface="Arial" pitchFamily="34" charset="0"/>
              <a:buChar char="•"/>
            </a:pPr>
            <a:r>
              <a:rPr lang="es-CL" dirty="0" smtClean="0"/>
              <a:t>Normalidad</a:t>
            </a:r>
          </a:p>
          <a:p>
            <a:pPr marL="285750" indent="-285750">
              <a:buFont typeface="Arial" pitchFamily="34" charset="0"/>
              <a:buChar char="•"/>
            </a:pPr>
            <a:r>
              <a:rPr lang="es-CL" dirty="0" smtClean="0"/>
              <a:t>Simetría</a:t>
            </a:r>
          </a:p>
          <a:p>
            <a:pPr marL="285750" indent="-285750">
              <a:buFont typeface="Arial" pitchFamily="34" charset="0"/>
              <a:buChar char="•"/>
            </a:pPr>
            <a:r>
              <a:rPr lang="es-CL" dirty="0" err="1" smtClean="0"/>
              <a:t>Curtosis</a:t>
            </a:r>
            <a:endParaRPr lang="es-CL" dirty="0"/>
          </a:p>
        </p:txBody>
      </p:sp>
      <p:sp>
        <p:nvSpPr>
          <p:cNvPr id="15" name="14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HIPÓTESIS, TEST DE HIPÓTESIS…</a:t>
            </a:r>
            <a:endParaRPr lang="es-CL" sz="2800" b="1" dirty="0"/>
          </a:p>
        </p:txBody>
      </p:sp>
    </p:spTree>
    <p:extLst>
      <p:ext uri="{BB962C8B-B14F-4D97-AF65-F5344CB8AC3E}">
        <p14:creationId xmlns:p14="http://schemas.microsoft.com/office/powerpoint/2010/main" val="1241465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Tipos de Test de Hipótesis</a:t>
            </a:r>
          </a:p>
        </p:txBody>
      </p:sp>
      <p:sp>
        <p:nvSpPr>
          <p:cNvPr id="7" name="2 Marcador de contenido"/>
          <p:cNvSpPr>
            <a:spLocks noGrp="1"/>
          </p:cNvSpPr>
          <p:nvPr>
            <p:ph idx="1"/>
          </p:nvPr>
        </p:nvSpPr>
        <p:spPr>
          <a:xfrm>
            <a:off x="467544" y="1340768"/>
            <a:ext cx="7992888" cy="5184576"/>
          </a:xfrm>
        </p:spPr>
        <p:txBody>
          <a:bodyPr numCol="1">
            <a:normAutofit/>
          </a:bodyPr>
          <a:lstStyle/>
          <a:p>
            <a:pPr marL="400050" lvl="1" indent="0" algn="just">
              <a:buNone/>
            </a:pPr>
            <a:endParaRPr lang="es-CL" dirty="0" smtClean="0"/>
          </a:p>
          <a:p>
            <a:pPr marL="857250" lvl="1" indent="-457200" algn="just"/>
            <a:endParaRPr lang="es-CL" dirty="0" smtClean="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Rectángulo"/>
          <p:cNvSpPr/>
          <p:nvPr/>
        </p:nvSpPr>
        <p:spPr>
          <a:xfrm>
            <a:off x="755576" y="3068960"/>
            <a:ext cx="122413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t>Test</a:t>
            </a:r>
            <a:endParaRPr lang="es-CL" sz="2000" dirty="0"/>
          </a:p>
        </p:txBody>
      </p:sp>
      <p:sp>
        <p:nvSpPr>
          <p:cNvPr id="8" name="7 Rectángulo"/>
          <p:cNvSpPr/>
          <p:nvPr/>
        </p:nvSpPr>
        <p:spPr>
          <a:xfrm>
            <a:off x="2555776" y="1712404"/>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t>1 grupo</a:t>
            </a:r>
            <a:endParaRPr lang="es-CL" sz="2000" dirty="0"/>
          </a:p>
        </p:txBody>
      </p:sp>
      <p:sp>
        <p:nvSpPr>
          <p:cNvPr id="10" name="9 Rectángulo"/>
          <p:cNvSpPr/>
          <p:nvPr/>
        </p:nvSpPr>
        <p:spPr>
          <a:xfrm>
            <a:off x="2581442" y="4077072"/>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t>3 o más grupos</a:t>
            </a:r>
            <a:endParaRPr lang="es-CL" sz="2000" dirty="0"/>
          </a:p>
        </p:txBody>
      </p:sp>
      <p:cxnSp>
        <p:nvCxnSpPr>
          <p:cNvPr id="6" name="5 Conector recto de flecha"/>
          <p:cNvCxnSpPr>
            <a:stCxn id="3" idx="0"/>
          </p:cNvCxnSpPr>
          <p:nvPr/>
        </p:nvCxnSpPr>
        <p:spPr>
          <a:xfrm flipV="1">
            <a:off x="1367644" y="2060848"/>
            <a:ext cx="118813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3" idx="2"/>
            <a:endCxn id="10" idx="1"/>
          </p:cNvCxnSpPr>
          <p:nvPr/>
        </p:nvCxnSpPr>
        <p:spPr>
          <a:xfrm>
            <a:off x="1367644" y="4005064"/>
            <a:ext cx="121379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2581442" y="2800908"/>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t>2 grupos</a:t>
            </a:r>
            <a:endParaRPr lang="es-CL" sz="2000" dirty="0"/>
          </a:p>
        </p:txBody>
      </p:sp>
      <p:cxnSp>
        <p:nvCxnSpPr>
          <p:cNvPr id="16" name="15 Conector recto de flecha"/>
          <p:cNvCxnSpPr>
            <a:endCxn id="15" idx="1"/>
          </p:cNvCxnSpPr>
          <p:nvPr/>
        </p:nvCxnSpPr>
        <p:spPr>
          <a:xfrm flipV="1">
            <a:off x="1987376" y="3268960"/>
            <a:ext cx="594066" cy="134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4716016" y="1556792"/>
            <a:ext cx="4427984" cy="4678204"/>
          </a:xfrm>
          <a:prstGeom prst="rect">
            <a:avLst/>
          </a:prstGeom>
          <a:noFill/>
        </p:spPr>
        <p:txBody>
          <a:bodyPr wrap="square" rtlCol="0">
            <a:spAutoFit/>
          </a:bodyPr>
          <a:lstStyle/>
          <a:p>
            <a:pPr marL="0" lvl="1">
              <a:buNone/>
            </a:pPr>
            <a:r>
              <a:rPr lang="es-CL" dirty="0"/>
              <a:t>«A la mayoría de los hombres les gusta el futbol»</a:t>
            </a:r>
          </a:p>
          <a:p>
            <a:pPr marL="0" lvl="1">
              <a:buNone/>
            </a:pPr>
            <a:r>
              <a:rPr lang="es-CL" dirty="0" smtClean="0"/>
              <a:t>«</a:t>
            </a:r>
            <a:r>
              <a:rPr lang="es-CL" dirty="0"/>
              <a:t>El nivel de pobreza en chile es superior al 20</a:t>
            </a:r>
            <a:r>
              <a:rPr lang="es-CL" dirty="0" smtClean="0"/>
              <a:t>%»</a:t>
            </a:r>
          </a:p>
          <a:p>
            <a:pPr marL="0" lvl="1">
              <a:buNone/>
            </a:pPr>
            <a:endParaRPr lang="es-CL" sz="1000" dirty="0" smtClean="0"/>
          </a:p>
          <a:p>
            <a:pPr marL="0" lvl="1">
              <a:buNone/>
            </a:pPr>
            <a:r>
              <a:rPr lang="es-CL" dirty="0" smtClean="0"/>
              <a:t>«</a:t>
            </a:r>
            <a:r>
              <a:rPr lang="es-CL" dirty="0"/>
              <a:t>La tasa de suicidio es mayor en el NSE alto</a:t>
            </a:r>
            <a:r>
              <a:rPr lang="es-CL" dirty="0" smtClean="0"/>
              <a:t>»</a:t>
            </a:r>
          </a:p>
          <a:p>
            <a:pPr marL="0" lvl="1">
              <a:buNone/>
            </a:pPr>
            <a:r>
              <a:rPr lang="es-CL" dirty="0" smtClean="0"/>
              <a:t>«Los ingresos de hombres y mujeres son iguales»</a:t>
            </a:r>
            <a:endParaRPr lang="es-CL" dirty="0"/>
          </a:p>
          <a:p>
            <a:pPr marL="400050" lvl="1" indent="0">
              <a:buNone/>
            </a:pPr>
            <a:endParaRPr lang="es-CL" dirty="0"/>
          </a:p>
          <a:p>
            <a:pPr marL="0" lvl="1">
              <a:buNone/>
            </a:pPr>
            <a:r>
              <a:rPr lang="es-CL" dirty="0" smtClean="0"/>
              <a:t>«El porcentaje de estudiantes con </a:t>
            </a:r>
            <a:r>
              <a:rPr lang="es-CL" dirty="0" err="1" smtClean="0"/>
              <a:t>ptje</a:t>
            </a:r>
            <a:r>
              <a:rPr lang="es-CL" dirty="0" smtClean="0"/>
              <a:t>. Ranking &gt;700 es igual en todos los tipos de establecimientos»</a:t>
            </a:r>
          </a:p>
          <a:p>
            <a:pPr marL="0" lvl="1">
              <a:buNone/>
            </a:pPr>
            <a:r>
              <a:rPr lang="es-CL" dirty="0" smtClean="0"/>
              <a:t>«El acceso a la educación superior no varía por NSE»</a:t>
            </a:r>
            <a:endParaRPr lang="es-CL" dirty="0"/>
          </a:p>
          <a:p>
            <a:pPr marL="400050" lvl="1" indent="0" algn="ctr">
              <a:buNone/>
            </a:pPr>
            <a:endParaRPr lang="es-CL" dirty="0"/>
          </a:p>
          <a:p>
            <a:pPr marL="400050" lvl="1" indent="0" algn="just">
              <a:buNone/>
            </a:pPr>
            <a:endParaRPr lang="es-CL" dirty="0"/>
          </a:p>
          <a:p>
            <a:endParaRPr lang="es-CL" dirty="0"/>
          </a:p>
        </p:txBody>
      </p:sp>
      <p:sp>
        <p:nvSpPr>
          <p:cNvPr id="14" name="13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HIPÓTESIS, TEST DE HIPÓTESIS…</a:t>
            </a:r>
            <a:endParaRPr lang="es-CL" sz="2800" b="1" dirty="0"/>
          </a:p>
        </p:txBody>
      </p:sp>
    </p:spTree>
    <p:extLst>
      <p:ext uri="{BB962C8B-B14F-4D97-AF65-F5344CB8AC3E}">
        <p14:creationId xmlns:p14="http://schemas.microsoft.com/office/powerpoint/2010/main" val="231858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08920"/>
            <a:ext cx="8229600" cy="1143000"/>
          </a:xfrm>
        </p:spPr>
        <p:txBody>
          <a:bodyPr>
            <a:noAutofit/>
          </a:bodyPr>
          <a:lstStyle/>
          <a:p>
            <a:r>
              <a:rPr lang="es-ES" b="1" dirty="0" smtClean="0"/>
              <a:t>II. Tipos de Hipótesis</a:t>
            </a:r>
          </a:p>
        </p:txBody>
      </p:sp>
    </p:spTree>
    <p:extLst>
      <p:ext uri="{BB962C8B-B14F-4D97-AF65-F5344CB8AC3E}">
        <p14:creationId xmlns:p14="http://schemas.microsoft.com/office/powerpoint/2010/main" val="2223914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Hipótesis Nula (H</a:t>
            </a:r>
            <a:r>
              <a:rPr lang="es-ES" sz="1800" b="1" dirty="0" smtClean="0">
                <a:solidFill>
                  <a:srgbClr val="C00000"/>
                </a:solidFill>
              </a:rPr>
              <a:t>0</a:t>
            </a:r>
            <a:r>
              <a:rPr lang="es-ES" sz="3600" b="1" dirty="0" smtClean="0">
                <a:solidFill>
                  <a:srgbClr val="C00000"/>
                </a:solidFill>
              </a:rPr>
              <a:t>)</a:t>
            </a:r>
          </a:p>
        </p:txBody>
      </p:sp>
      <p:sp>
        <p:nvSpPr>
          <p:cNvPr id="5" name="4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 TIPOS DE HIPÓTESIS</a:t>
            </a:r>
            <a:endParaRPr lang="es-CL" sz="2800" b="1" dirty="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Marcador de contenido"/>
          <p:cNvSpPr>
            <a:spLocks noGrp="1"/>
          </p:cNvSpPr>
          <p:nvPr>
            <p:ph idx="1"/>
          </p:nvPr>
        </p:nvSpPr>
        <p:spPr/>
        <p:txBody>
          <a:bodyPr/>
          <a:lstStyle/>
          <a:p>
            <a:pPr marL="0" indent="0" algn="ctr">
              <a:buNone/>
            </a:pPr>
            <a:r>
              <a:rPr lang="es-CL" dirty="0" smtClean="0"/>
              <a:t>Hipótesis que es directamente evaluada en el test de hipótesis. Suele ser la más simple.</a:t>
            </a:r>
          </a:p>
          <a:p>
            <a:pPr marL="0" indent="0">
              <a:buNone/>
            </a:pPr>
            <a:endParaRPr lang="es-CL" dirty="0" smtClean="0"/>
          </a:p>
          <a:p>
            <a:pPr marL="0" indent="0">
              <a:buNone/>
            </a:pPr>
            <a:r>
              <a:rPr lang="es-CL" dirty="0" smtClean="0"/>
              <a:t>En test sobre parámetros, suele corresponder a una afirmación que sugiere que no hay efecto.</a:t>
            </a:r>
          </a:p>
        </p:txBody>
      </p:sp>
    </p:spTree>
    <p:extLst>
      <p:ext uri="{BB962C8B-B14F-4D97-AF65-F5344CB8AC3E}">
        <p14:creationId xmlns:p14="http://schemas.microsoft.com/office/powerpoint/2010/main" val="3653989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Hipótesis Nula (H</a:t>
            </a:r>
            <a:r>
              <a:rPr lang="es-ES" sz="1800" b="1" dirty="0" smtClean="0">
                <a:solidFill>
                  <a:srgbClr val="C00000"/>
                </a:solidFill>
              </a:rPr>
              <a:t>0</a:t>
            </a:r>
            <a:r>
              <a:rPr lang="es-ES" sz="3600" b="1" dirty="0" smtClean="0">
                <a:solidFill>
                  <a:srgbClr val="C00000"/>
                </a:solidFill>
              </a:rPr>
              <a:t>)</a:t>
            </a:r>
          </a:p>
        </p:txBody>
      </p:sp>
      <p:sp>
        <p:nvSpPr>
          <p:cNvPr id="5" name="4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 TIPOS DE HIPÓTESIS</a:t>
            </a:r>
            <a:endParaRPr lang="es-CL" sz="2800" b="1" dirty="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6 CuadroTexto"/>
              <p:cNvSpPr txBox="1"/>
              <p:nvPr/>
            </p:nvSpPr>
            <p:spPr>
              <a:xfrm>
                <a:off x="542486" y="1268760"/>
                <a:ext cx="8061961" cy="6001643"/>
              </a:xfrm>
              <a:prstGeom prst="rect">
                <a:avLst/>
              </a:prstGeom>
              <a:noFill/>
            </p:spPr>
            <p:txBody>
              <a:bodyPr wrap="square" rtlCol="0">
                <a:spAutoFit/>
              </a:bodyPr>
              <a:lstStyle/>
              <a:p>
                <a:pPr marL="0" lvl="1">
                  <a:buNone/>
                </a:pPr>
                <a:r>
                  <a:rPr lang="es-CL" sz="2400" dirty="0"/>
                  <a:t>«A la mayoría de los hombres les gusta el futbol</a:t>
                </a:r>
                <a:r>
                  <a:rPr lang="es-CL" sz="2400" dirty="0" smtClean="0"/>
                  <a:t>»</a:t>
                </a:r>
              </a:p>
              <a:p>
                <a:pPr marL="0" lvl="1">
                  <a:buNone/>
                </a:pPr>
                <a:r>
                  <a:rPr lang="es-CL" sz="2400" dirty="0" smtClean="0">
                    <a:solidFill>
                      <a:schemeClr val="accent1"/>
                    </a:solidFill>
                  </a:rPr>
                  <a:t>H</a:t>
                </a:r>
                <a:r>
                  <a:rPr lang="es-CL" sz="2400" baseline="-25000" dirty="0" smtClean="0">
                    <a:solidFill>
                      <a:schemeClr val="accent1"/>
                    </a:solidFill>
                  </a:rPr>
                  <a:t>0</a:t>
                </a:r>
                <a:r>
                  <a:rPr lang="es-CL" sz="2400" dirty="0" smtClean="0">
                    <a:solidFill>
                      <a:schemeClr val="accent1"/>
                    </a:solidFill>
                  </a:rPr>
                  <a:t>: p=0.5</a:t>
                </a:r>
                <a:endParaRPr lang="es-CL" sz="2400" dirty="0">
                  <a:solidFill>
                    <a:schemeClr val="accent1"/>
                  </a:solidFill>
                </a:endParaRPr>
              </a:p>
              <a:p>
                <a:pPr marL="0" lvl="1">
                  <a:buNone/>
                </a:pPr>
                <a:r>
                  <a:rPr lang="es-CL" sz="2400" dirty="0" smtClean="0"/>
                  <a:t>«</a:t>
                </a:r>
                <a:r>
                  <a:rPr lang="es-CL" sz="2400" dirty="0"/>
                  <a:t>El nivel de pobreza en chile es superior al 20</a:t>
                </a:r>
                <a:r>
                  <a:rPr lang="es-CL" sz="2400" dirty="0" smtClean="0"/>
                  <a:t>%»</a:t>
                </a:r>
              </a:p>
              <a:p>
                <a:pPr marL="0" lvl="1"/>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smtClean="0">
                    <a:solidFill>
                      <a:schemeClr val="accent1"/>
                    </a:solidFill>
                  </a:rPr>
                  <a:t>p=0.2</a:t>
                </a:r>
                <a:endParaRPr lang="es-CL" sz="2400" dirty="0">
                  <a:solidFill>
                    <a:schemeClr val="accent1"/>
                  </a:solidFill>
                </a:endParaRPr>
              </a:p>
              <a:p>
                <a:pPr marL="0" lvl="1">
                  <a:buNone/>
                </a:pPr>
                <a:r>
                  <a:rPr lang="es-CL" sz="2400" dirty="0" smtClean="0"/>
                  <a:t>«</a:t>
                </a:r>
                <a:r>
                  <a:rPr lang="es-CL" sz="2400" dirty="0"/>
                  <a:t>La tasa de suicidio es mayor en el NSE alto</a:t>
                </a:r>
                <a:r>
                  <a:rPr lang="es-CL" sz="2400" dirty="0" smtClean="0"/>
                  <a:t>»</a:t>
                </a:r>
              </a:p>
              <a:p>
                <a:pPr marL="0" lvl="1"/>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B</a:t>
                </a:r>
                <a:endParaRPr lang="es-CL" sz="2400" dirty="0">
                  <a:solidFill>
                    <a:schemeClr val="accent1"/>
                  </a:solidFill>
                </a:endParaRPr>
              </a:p>
              <a:p>
                <a:pPr marL="0" lvl="1">
                  <a:buNone/>
                </a:pPr>
                <a:r>
                  <a:rPr lang="es-CL" sz="2400" dirty="0" smtClean="0"/>
                  <a:t>«Los ingresos de hombres y mujeres son iguales»</a:t>
                </a:r>
              </a:p>
              <a:p>
                <a:pPr marL="0" lvl="1"/>
                <a:r>
                  <a:rPr lang="es-CL" sz="2400" dirty="0" smtClean="0">
                    <a:solidFill>
                      <a:schemeClr val="accent1"/>
                    </a:solidFill>
                  </a:rPr>
                  <a:t>H</a:t>
                </a:r>
                <a:r>
                  <a:rPr lang="es-CL" sz="2400" baseline="-25000" dirty="0">
                    <a:solidFill>
                      <a:schemeClr val="accent1"/>
                    </a:solidFill>
                  </a:rPr>
                  <a:t>0</a:t>
                </a:r>
                <a:r>
                  <a:rPr lang="es-CL" sz="2400" dirty="0">
                    <a:solidFill>
                      <a:schemeClr val="accent1"/>
                    </a:solidFill>
                  </a:rPr>
                  <a:t>: </a:t>
                </a:r>
                <a14:m>
                  <m:oMath xmlns:m="http://schemas.openxmlformats.org/officeDocument/2006/math">
                    <m:r>
                      <a:rPr lang="es-CL" sz="2400" i="1" dirty="0" smtClean="0">
                        <a:solidFill>
                          <a:schemeClr val="accent1"/>
                        </a:solidFill>
                        <a:latin typeface="Cambria Math"/>
                        <a:ea typeface="Cambria Math"/>
                      </a:rPr>
                      <m:t>𝜇</m:t>
                    </m:r>
                  </m:oMath>
                </a14:m>
                <a:r>
                  <a:rPr lang="es-CL" sz="2400" baseline="-25000" dirty="0" smtClean="0">
                    <a:solidFill>
                      <a:schemeClr val="accent1"/>
                    </a:solidFill>
                  </a:rPr>
                  <a:t>H</a:t>
                </a:r>
                <a:r>
                  <a:rPr lang="es-CL" sz="2400" dirty="0">
                    <a:solidFill>
                      <a:schemeClr val="accent1"/>
                    </a:solidFill>
                  </a:rPr>
                  <a:t>=</a:t>
                </a:r>
                <a:r>
                  <a:rPr lang="es-CL" sz="2400" dirty="0">
                    <a:solidFill>
                      <a:schemeClr val="accent1"/>
                    </a:solidFill>
                    <a:ea typeface="Cambria Math"/>
                  </a:rPr>
                  <a:t> </a:t>
                </a:r>
                <a14:m>
                  <m:oMath xmlns:m="http://schemas.openxmlformats.org/officeDocument/2006/math">
                    <m:r>
                      <a:rPr lang="es-CL" sz="2400" i="1" dirty="0">
                        <a:solidFill>
                          <a:schemeClr val="accent1"/>
                        </a:solidFill>
                        <a:latin typeface="Cambria Math"/>
                        <a:ea typeface="Cambria Math"/>
                      </a:rPr>
                      <m:t>𝜇</m:t>
                    </m:r>
                  </m:oMath>
                </a14:m>
                <a:r>
                  <a:rPr lang="es-CL" sz="2400" baseline="-25000" dirty="0" smtClean="0">
                    <a:solidFill>
                      <a:schemeClr val="accent1"/>
                    </a:solidFill>
                  </a:rPr>
                  <a:t>M</a:t>
                </a:r>
                <a:endParaRPr lang="es-CL" sz="2400" dirty="0">
                  <a:solidFill>
                    <a:schemeClr val="accent1"/>
                  </a:solidFill>
                </a:endParaRPr>
              </a:p>
              <a:p>
                <a:pPr marL="0" lvl="1">
                  <a:buNone/>
                </a:pPr>
                <a:r>
                  <a:rPr lang="es-CL" sz="2400" dirty="0" smtClean="0"/>
                  <a:t>«El porcentaje de estudiantes con </a:t>
                </a:r>
                <a:r>
                  <a:rPr lang="es-CL" sz="2400" dirty="0" err="1" smtClean="0"/>
                  <a:t>ptje</a:t>
                </a:r>
                <a:r>
                  <a:rPr lang="es-CL" sz="2400" dirty="0" smtClean="0"/>
                  <a:t>. Ranking &gt;700 es igual en todos los tipos de establecimientos»</a:t>
                </a:r>
              </a:p>
              <a:p>
                <a:pPr marL="0" lvl="1"/>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M</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PP</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PS</a:t>
                </a:r>
                <a:endParaRPr lang="es-CL" sz="2400" dirty="0">
                  <a:solidFill>
                    <a:schemeClr val="accent1"/>
                  </a:solidFill>
                </a:endParaRPr>
              </a:p>
              <a:p>
                <a:pPr marL="0" lvl="1">
                  <a:buNone/>
                </a:pPr>
                <a:r>
                  <a:rPr lang="es-CL" sz="2400" dirty="0" smtClean="0"/>
                  <a:t>«El acceso a la educación superior no varía por NSE»</a:t>
                </a:r>
                <a:endParaRPr lang="es-CL" sz="2400" dirty="0"/>
              </a:p>
              <a:p>
                <a:pPr marL="400050" lvl="1"/>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B</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M</a:t>
                </a:r>
                <a:endParaRPr lang="es-CL" sz="2400" dirty="0">
                  <a:solidFill>
                    <a:schemeClr val="accent1"/>
                  </a:solidFill>
                </a:endParaRPr>
              </a:p>
              <a:p>
                <a:pPr marL="400050" lvl="1" indent="0" algn="ctr">
                  <a:buNone/>
                </a:pPr>
                <a:endParaRPr lang="es-CL" sz="2400" dirty="0"/>
              </a:p>
              <a:p>
                <a:pPr marL="400050" lvl="1" indent="0" algn="just">
                  <a:buNone/>
                </a:pPr>
                <a:endParaRPr lang="es-CL" sz="2400" dirty="0"/>
              </a:p>
              <a:p>
                <a:endParaRPr lang="es-CL" sz="24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542486" y="1268760"/>
                <a:ext cx="8061961" cy="6001643"/>
              </a:xfrm>
              <a:prstGeom prst="rect">
                <a:avLst/>
              </a:prstGeom>
              <a:blipFill rotWithShape="1">
                <a:blip r:embed="rId3"/>
                <a:stretch>
                  <a:fillRect l="-1210" t="-812"/>
                </a:stretch>
              </a:blipFill>
            </p:spPr>
            <p:txBody>
              <a:bodyPr/>
              <a:lstStyle/>
              <a:p>
                <a:r>
                  <a:rPr lang="es-CL">
                    <a:noFill/>
                  </a:rPr>
                  <a:t> </a:t>
                </a:r>
              </a:p>
            </p:txBody>
          </p:sp>
        </mc:Fallback>
      </mc:AlternateContent>
    </p:spTree>
    <p:extLst>
      <p:ext uri="{BB962C8B-B14F-4D97-AF65-F5344CB8AC3E}">
        <p14:creationId xmlns:p14="http://schemas.microsoft.com/office/powerpoint/2010/main" val="4252307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a:solidFill>
                  <a:srgbClr val="C00000"/>
                </a:solidFill>
              </a:rPr>
              <a:t>Hipótesis Alternativa (H</a:t>
            </a:r>
            <a:r>
              <a:rPr lang="es-ES" sz="1800" b="1" dirty="0">
                <a:solidFill>
                  <a:srgbClr val="C00000"/>
                </a:solidFill>
              </a:rPr>
              <a:t>A </a:t>
            </a:r>
            <a:r>
              <a:rPr lang="es-ES" sz="3600" b="1" dirty="0">
                <a:solidFill>
                  <a:srgbClr val="C00000"/>
                </a:solidFill>
              </a:rPr>
              <a:t>o H</a:t>
            </a:r>
            <a:r>
              <a:rPr lang="es-ES" sz="1800" b="1" dirty="0">
                <a:solidFill>
                  <a:srgbClr val="C00000"/>
                </a:solidFill>
              </a:rPr>
              <a:t>1</a:t>
            </a:r>
            <a:r>
              <a:rPr lang="es-ES" sz="3600" b="1" dirty="0">
                <a:solidFill>
                  <a:srgbClr val="C00000"/>
                </a:solidFill>
              </a:rPr>
              <a:t>)</a:t>
            </a:r>
            <a:endParaRPr lang="es-ES" sz="3600" b="1" dirty="0" smtClean="0">
              <a:solidFill>
                <a:srgbClr val="C00000"/>
              </a:solidFill>
            </a:endParaRPr>
          </a:p>
        </p:txBody>
      </p:sp>
      <p:sp>
        <p:nvSpPr>
          <p:cNvPr id="5" name="4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 TIPOS DE HIPÓTESIS</a:t>
            </a:r>
            <a:endParaRPr lang="es-CL" sz="2800" b="1" dirty="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Marcador de contenido"/>
          <p:cNvSpPr>
            <a:spLocks noGrp="1"/>
          </p:cNvSpPr>
          <p:nvPr>
            <p:ph idx="1"/>
          </p:nvPr>
        </p:nvSpPr>
        <p:spPr/>
        <p:txBody>
          <a:bodyPr>
            <a:normAutofit fontScale="92500" lnSpcReduction="20000"/>
          </a:bodyPr>
          <a:lstStyle/>
          <a:p>
            <a:pPr marL="0" indent="0" algn="ctr">
              <a:buNone/>
            </a:pPr>
            <a:r>
              <a:rPr lang="es-CL" dirty="0" smtClean="0"/>
              <a:t>Hipótesis que contradice a la hipótesis nula. </a:t>
            </a:r>
          </a:p>
          <a:p>
            <a:pPr marL="0" indent="0">
              <a:buNone/>
            </a:pPr>
            <a:endParaRPr lang="es-CL" dirty="0" smtClean="0"/>
          </a:p>
          <a:p>
            <a:pPr marL="0" indent="0" algn="ctr">
              <a:buNone/>
            </a:pPr>
            <a:r>
              <a:rPr lang="es-CL" dirty="0" smtClean="0"/>
              <a:t>Hipótesis que es comparada a la nula.</a:t>
            </a:r>
          </a:p>
          <a:p>
            <a:pPr marL="0" indent="0" algn="ctr">
              <a:buNone/>
            </a:pPr>
            <a:endParaRPr lang="es-CL" dirty="0"/>
          </a:p>
          <a:p>
            <a:pPr marL="0" indent="0" algn="ctr">
              <a:buNone/>
            </a:pPr>
            <a:r>
              <a:rPr lang="es-CL" dirty="0" smtClean="0"/>
              <a:t>Suele ser la negación de la hipótesis nula.</a:t>
            </a:r>
          </a:p>
          <a:p>
            <a:pPr marL="0" indent="0" algn="ctr">
              <a:buNone/>
            </a:pPr>
            <a:endParaRPr lang="es-CL" dirty="0"/>
          </a:p>
          <a:p>
            <a:pPr marL="0" indent="0" algn="ctr">
              <a:buNone/>
            </a:pPr>
            <a:r>
              <a:rPr lang="es-CL" dirty="0" smtClean="0"/>
              <a:t>El investigador suele buscar demostrar que la hipótesis alternativa es cierta, en cuyo caso se le llama </a:t>
            </a:r>
            <a:r>
              <a:rPr lang="es-CL" b="1" dirty="0" smtClean="0"/>
              <a:t>hipótesis de investigación </a:t>
            </a:r>
            <a:r>
              <a:rPr lang="es-CL" dirty="0" smtClean="0"/>
              <a:t>(planteada previamente a analizar los datos).</a:t>
            </a:r>
          </a:p>
          <a:p>
            <a:pPr marL="0" indent="0" algn="ctr">
              <a:buNone/>
            </a:pPr>
            <a:endParaRPr lang="es-CL" dirty="0"/>
          </a:p>
          <a:p>
            <a:pPr marL="0" indent="0" algn="ctr">
              <a:buNone/>
            </a:pPr>
            <a:endParaRPr lang="es-CL" dirty="0" smtClean="0"/>
          </a:p>
        </p:txBody>
      </p:sp>
    </p:spTree>
    <p:extLst>
      <p:ext uri="{BB962C8B-B14F-4D97-AF65-F5344CB8AC3E}">
        <p14:creationId xmlns:p14="http://schemas.microsoft.com/office/powerpoint/2010/main" val="3333260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Test de Hipótesis / Prueba de Hipótesis</a:t>
            </a:r>
          </a:p>
        </p:txBody>
      </p:sp>
      <p:sp>
        <p:nvSpPr>
          <p:cNvPr id="7" name="2 Marcador de contenido"/>
          <p:cNvSpPr>
            <a:spLocks noGrp="1"/>
          </p:cNvSpPr>
          <p:nvPr>
            <p:ph idx="1"/>
          </p:nvPr>
        </p:nvSpPr>
        <p:spPr>
          <a:xfrm>
            <a:off x="467544" y="1340768"/>
            <a:ext cx="7992888" cy="5184576"/>
          </a:xfrm>
        </p:spPr>
        <p:txBody>
          <a:bodyPr numCol="1">
            <a:normAutofit/>
          </a:bodyPr>
          <a:lstStyle/>
          <a:p>
            <a:pPr marL="400050" lvl="1" indent="0" algn="ctr">
              <a:buNone/>
            </a:pPr>
            <a:r>
              <a:rPr lang="es-CL" dirty="0" smtClean="0"/>
              <a:t>Forma de evaluar estadísticamente una hipótesis comparando los datos con los valores predichos por cierta hipótesis.</a:t>
            </a:r>
          </a:p>
          <a:p>
            <a:pPr marL="400050" lvl="1" indent="0" algn="ctr">
              <a:buNone/>
            </a:pPr>
            <a:endParaRPr lang="es-CL" dirty="0"/>
          </a:p>
          <a:p>
            <a:pPr marL="400050" lvl="1" indent="0" algn="ctr">
              <a:buNone/>
            </a:pPr>
            <a:r>
              <a:rPr lang="es-CL" dirty="0" smtClean="0"/>
              <a:t>Procedimiento estadístico que analiza si los datos contradicen la hipótesis nula (sugiriendo que la hipótesis alternativa es cierta).</a:t>
            </a:r>
            <a:endParaRPr lang="es-CL" dirty="0"/>
          </a:p>
          <a:p>
            <a:pPr marL="400050" lvl="1" indent="0" algn="just">
              <a:buNone/>
            </a:pPr>
            <a:endParaRPr lang="es-CL" dirty="0" smtClean="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 TIPOS DE HIPÓTESIS</a:t>
            </a:r>
            <a:endParaRPr lang="es-CL" sz="2800" b="1" dirty="0"/>
          </a:p>
        </p:txBody>
      </p:sp>
    </p:spTree>
    <p:extLst>
      <p:ext uri="{BB962C8B-B14F-4D97-AF65-F5344CB8AC3E}">
        <p14:creationId xmlns:p14="http://schemas.microsoft.com/office/powerpoint/2010/main" val="24077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Hipótesis Alternativa (H</a:t>
            </a:r>
            <a:r>
              <a:rPr lang="es-ES" sz="1800" b="1" dirty="0" smtClean="0">
                <a:solidFill>
                  <a:srgbClr val="C00000"/>
                </a:solidFill>
              </a:rPr>
              <a:t>A </a:t>
            </a:r>
            <a:r>
              <a:rPr lang="es-ES" sz="3600" b="1" dirty="0" smtClean="0">
                <a:solidFill>
                  <a:srgbClr val="C00000"/>
                </a:solidFill>
              </a:rPr>
              <a:t>o H</a:t>
            </a:r>
            <a:r>
              <a:rPr lang="es-ES" sz="1800" b="1" dirty="0" smtClean="0">
                <a:solidFill>
                  <a:srgbClr val="C00000"/>
                </a:solidFill>
              </a:rPr>
              <a:t>1</a:t>
            </a:r>
            <a:r>
              <a:rPr lang="es-ES" sz="3600" b="1" dirty="0" smtClean="0">
                <a:solidFill>
                  <a:srgbClr val="C00000"/>
                </a:solidFill>
              </a:rPr>
              <a:t>)</a:t>
            </a:r>
          </a:p>
        </p:txBody>
      </p:sp>
      <p:sp>
        <p:nvSpPr>
          <p:cNvPr id="5" name="4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 TIPOS DE HIPÓTESIS</a:t>
            </a:r>
            <a:endParaRPr lang="es-CL" sz="2800" b="1" dirty="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6 CuadroTexto"/>
              <p:cNvSpPr txBox="1"/>
              <p:nvPr/>
            </p:nvSpPr>
            <p:spPr>
              <a:xfrm>
                <a:off x="542486" y="1268760"/>
                <a:ext cx="8061961" cy="6740307"/>
              </a:xfrm>
              <a:prstGeom prst="rect">
                <a:avLst/>
              </a:prstGeom>
              <a:noFill/>
            </p:spPr>
            <p:txBody>
              <a:bodyPr wrap="square" rtlCol="0">
                <a:spAutoFit/>
              </a:bodyPr>
              <a:lstStyle/>
              <a:p>
                <a:pPr marL="0" lvl="1">
                  <a:buNone/>
                </a:pPr>
                <a:r>
                  <a:rPr lang="es-CL" sz="2400" dirty="0"/>
                  <a:t>«A la mayoría de los hombres les gusta el futbol</a:t>
                </a:r>
                <a:r>
                  <a:rPr lang="es-CL" sz="2400" dirty="0" smtClean="0"/>
                  <a:t>»</a:t>
                </a:r>
              </a:p>
              <a:p>
                <a:pPr marL="0" lvl="1" algn="ctr"/>
                <a:r>
                  <a:rPr lang="es-CL" sz="2400" dirty="0" smtClean="0">
                    <a:solidFill>
                      <a:schemeClr val="accent1"/>
                    </a:solidFill>
                  </a:rPr>
                  <a:t>H</a:t>
                </a:r>
                <a:r>
                  <a:rPr lang="es-CL" sz="2400" baseline="-25000" dirty="0" smtClean="0">
                    <a:solidFill>
                      <a:schemeClr val="accent1"/>
                    </a:solidFill>
                  </a:rPr>
                  <a:t>0</a:t>
                </a:r>
                <a:r>
                  <a:rPr lang="es-CL" sz="2400" dirty="0" smtClean="0">
                    <a:solidFill>
                      <a:schemeClr val="accent1"/>
                    </a:solidFill>
                  </a:rPr>
                  <a:t>: p=0.5	H</a:t>
                </a:r>
                <a:r>
                  <a:rPr lang="es-CL" sz="2400" baseline="-25000" dirty="0" smtClean="0">
                    <a:solidFill>
                      <a:schemeClr val="accent1"/>
                    </a:solidFill>
                  </a:rPr>
                  <a:t>1</a:t>
                </a:r>
                <a:r>
                  <a:rPr lang="es-CL" sz="2400" dirty="0" smtClean="0">
                    <a:solidFill>
                      <a:schemeClr val="accent1"/>
                    </a:solidFill>
                  </a:rPr>
                  <a:t>: p&gt;0.5</a:t>
                </a:r>
                <a:endParaRPr lang="es-CL" sz="2400" dirty="0">
                  <a:solidFill>
                    <a:schemeClr val="accent1"/>
                  </a:solidFill>
                </a:endParaRPr>
              </a:p>
              <a:p>
                <a:pPr marL="0" lvl="1">
                  <a:buNone/>
                </a:pPr>
                <a:r>
                  <a:rPr lang="es-CL" sz="2400" dirty="0" smtClean="0"/>
                  <a:t>«</a:t>
                </a:r>
                <a:r>
                  <a:rPr lang="es-CL" sz="2400" dirty="0"/>
                  <a:t>El nivel de pobreza en chile es superior al 20</a:t>
                </a:r>
                <a:r>
                  <a:rPr lang="es-CL" sz="2400" dirty="0" smtClean="0"/>
                  <a:t>%»</a:t>
                </a:r>
              </a:p>
              <a:p>
                <a:pPr marL="0" lvl="1" algn="ctr"/>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smtClean="0">
                    <a:solidFill>
                      <a:schemeClr val="accent1"/>
                    </a:solidFill>
                  </a:rPr>
                  <a:t>p=0.2	</a:t>
                </a:r>
                <a:r>
                  <a:rPr lang="es-CL" sz="2400" dirty="0">
                    <a:solidFill>
                      <a:schemeClr val="accent1"/>
                    </a:solidFill>
                  </a:rPr>
                  <a:t>	H</a:t>
                </a:r>
                <a:r>
                  <a:rPr lang="es-CL" sz="2400" baseline="-25000" dirty="0">
                    <a:solidFill>
                      <a:schemeClr val="accent1"/>
                    </a:solidFill>
                  </a:rPr>
                  <a:t>1</a:t>
                </a:r>
                <a:r>
                  <a:rPr lang="es-CL" sz="2400" dirty="0">
                    <a:solidFill>
                      <a:schemeClr val="accent1"/>
                    </a:solidFill>
                  </a:rPr>
                  <a:t>: </a:t>
                </a:r>
                <a:r>
                  <a:rPr lang="es-CL" sz="2400" dirty="0" smtClean="0">
                    <a:solidFill>
                      <a:schemeClr val="accent1"/>
                    </a:solidFill>
                  </a:rPr>
                  <a:t>p&gt;0.2</a:t>
                </a:r>
                <a:endParaRPr lang="es-CL" sz="2400" dirty="0">
                  <a:solidFill>
                    <a:schemeClr val="accent1"/>
                  </a:solidFill>
                </a:endParaRPr>
              </a:p>
              <a:p>
                <a:pPr marL="0" lvl="1">
                  <a:buNone/>
                </a:pPr>
                <a:r>
                  <a:rPr lang="es-CL" sz="2400" dirty="0" smtClean="0"/>
                  <a:t>«</a:t>
                </a:r>
                <a:r>
                  <a:rPr lang="es-CL" sz="2400" dirty="0"/>
                  <a:t>La tasa de suicidio es mayor en el NSE alto</a:t>
                </a:r>
                <a:r>
                  <a:rPr lang="es-CL" sz="2400" dirty="0" smtClean="0"/>
                  <a:t>»</a:t>
                </a:r>
              </a:p>
              <a:p>
                <a:pPr marL="0" lvl="1" algn="ctr"/>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B</a:t>
                </a:r>
                <a:r>
                  <a:rPr lang="es-CL" sz="2400" dirty="0">
                    <a:solidFill>
                      <a:schemeClr val="accent1"/>
                    </a:solidFill>
                  </a:rPr>
                  <a:t>		H</a:t>
                </a:r>
                <a:r>
                  <a:rPr lang="es-CL" sz="2400" baseline="-25000" dirty="0">
                    <a:solidFill>
                      <a:schemeClr val="accent1"/>
                    </a:solidFill>
                  </a:rPr>
                  <a:t>1</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&gt;</a:t>
                </a:r>
                <a:r>
                  <a:rPr lang="es-CL" sz="2400" dirty="0" err="1" smtClean="0">
                    <a:solidFill>
                      <a:schemeClr val="accent1"/>
                    </a:solidFill>
                  </a:rPr>
                  <a:t>p</a:t>
                </a:r>
                <a:r>
                  <a:rPr lang="es-CL" sz="2400" baseline="-25000" dirty="0" err="1" smtClean="0">
                    <a:solidFill>
                      <a:schemeClr val="accent1"/>
                    </a:solidFill>
                  </a:rPr>
                  <a:t>B</a:t>
                </a:r>
                <a:r>
                  <a:rPr lang="es-CL" sz="2400" baseline="-25000" dirty="0" smtClean="0">
                    <a:solidFill>
                      <a:schemeClr val="accent1"/>
                    </a:solidFill>
                  </a:rPr>
                  <a:t> </a:t>
                </a:r>
              </a:p>
              <a:p>
                <a:pPr marL="0" lvl="1"/>
                <a:r>
                  <a:rPr lang="es-CL" sz="2400" dirty="0" smtClean="0"/>
                  <a:t>«Los ingresos de hombres y mujeres son iguales»</a:t>
                </a:r>
              </a:p>
              <a:p>
                <a:pPr marL="0" lvl="1" algn="ctr"/>
                <a:r>
                  <a:rPr lang="es-CL" sz="2400" dirty="0" smtClean="0">
                    <a:solidFill>
                      <a:schemeClr val="accent1"/>
                    </a:solidFill>
                  </a:rPr>
                  <a:t>H</a:t>
                </a:r>
                <a:r>
                  <a:rPr lang="es-CL" sz="2400" baseline="-25000" dirty="0">
                    <a:solidFill>
                      <a:schemeClr val="accent1"/>
                    </a:solidFill>
                  </a:rPr>
                  <a:t>0</a:t>
                </a:r>
                <a:r>
                  <a:rPr lang="es-CL" sz="2400" dirty="0">
                    <a:solidFill>
                      <a:schemeClr val="accent1"/>
                    </a:solidFill>
                  </a:rPr>
                  <a:t>: </a:t>
                </a:r>
                <a14:m>
                  <m:oMath xmlns:m="http://schemas.openxmlformats.org/officeDocument/2006/math">
                    <m:r>
                      <a:rPr lang="es-CL" sz="2400" i="1" dirty="0" smtClean="0">
                        <a:solidFill>
                          <a:schemeClr val="accent1"/>
                        </a:solidFill>
                        <a:latin typeface="Cambria Math"/>
                        <a:ea typeface="Cambria Math"/>
                      </a:rPr>
                      <m:t>𝜇</m:t>
                    </m:r>
                  </m:oMath>
                </a14:m>
                <a:r>
                  <a:rPr lang="es-CL" sz="2400" baseline="-25000" dirty="0" smtClean="0">
                    <a:solidFill>
                      <a:schemeClr val="accent1"/>
                    </a:solidFill>
                  </a:rPr>
                  <a:t>H</a:t>
                </a:r>
                <a:r>
                  <a:rPr lang="es-CL" sz="2400" dirty="0">
                    <a:solidFill>
                      <a:schemeClr val="accent1"/>
                    </a:solidFill>
                  </a:rPr>
                  <a:t>=</a:t>
                </a:r>
                <a:r>
                  <a:rPr lang="es-CL" sz="2400" dirty="0">
                    <a:solidFill>
                      <a:schemeClr val="accent1"/>
                    </a:solidFill>
                    <a:ea typeface="Cambria Math"/>
                  </a:rPr>
                  <a:t> </a:t>
                </a:r>
                <a14:m>
                  <m:oMath xmlns:m="http://schemas.openxmlformats.org/officeDocument/2006/math">
                    <m:r>
                      <a:rPr lang="es-CL" sz="2400" i="1" dirty="0">
                        <a:solidFill>
                          <a:schemeClr val="accent1"/>
                        </a:solidFill>
                        <a:latin typeface="Cambria Math"/>
                        <a:ea typeface="Cambria Math"/>
                      </a:rPr>
                      <m:t>𝜇</m:t>
                    </m:r>
                  </m:oMath>
                </a14:m>
                <a:r>
                  <a:rPr lang="es-CL" sz="2400" baseline="-25000" dirty="0" smtClean="0">
                    <a:solidFill>
                      <a:schemeClr val="accent1"/>
                    </a:solidFill>
                  </a:rPr>
                  <a:t>M	</a:t>
                </a:r>
                <a:r>
                  <a:rPr lang="es-CL" sz="2400" dirty="0" smtClean="0">
                    <a:solidFill>
                      <a:schemeClr val="accent1"/>
                    </a:solidFill>
                  </a:rPr>
                  <a:t>H</a:t>
                </a:r>
                <a:r>
                  <a:rPr lang="es-CL" sz="2400" baseline="-25000" dirty="0" smtClean="0">
                    <a:solidFill>
                      <a:schemeClr val="accent1"/>
                    </a:solidFill>
                  </a:rPr>
                  <a:t>1</a:t>
                </a:r>
                <a:r>
                  <a:rPr lang="es-CL" sz="2400" dirty="0" smtClean="0">
                    <a:solidFill>
                      <a:schemeClr val="accent1"/>
                    </a:solidFill>
                  </a:rPr>
                  <a:t>: </a:t>
                </a:r>
                <a14:m>
                  <m:oMath xmlns:m="http://schemas.openxmlformats.org/officeDocument/2006/math">
                    <m:r>
                      <a:rPr lang="es-CL" sz="2400" i="1" dirty="0">
                        <a:solidFill>
                          <a:schemeClr val="accent1"/>
                        </a:solidFill>
                        <a:latin typeface="Cambria Math"/>
                        <a:ea typeface="Cambria Math"/>
                      </a:rPr>
                      <m:t>𝜇</m:t>
                    </m:r>
                  </m:oMath>
                </a14:m>
                <a:r>
                  <a:rPr lang="es-CL" sz="2400" baseline="-25000" dirty="0" smtClean="0">
                    <a:solidFill>
                      <a:schemeClr val="accent1"/>
                    </a:solidFill>
                  </a:rPr>
                  <a:t>H</a:t>
                </a:r>
                <a:r>
                  <a:rPr lang="es-CL" sz="2400" dirty="0" smtClean="0">
                    <a:solidFill>
                      <a:schemeClr val="accent1"/>
                    </a:solidFill>
                  </a:rPr>
                  <a:t>≠</a:t>
                </a:r>
                <a:r>
                  <a:rPr lang="es-CL" sz="2400" dirty="0" smtClean="0">
                    <a:solidFill>
                      <a:schemeClr val="accent1"/>
                    </a:solidFill>
                    <a:ea typeface="Cambria Math"/>
                  </a:rPr>
                  <a:t> </a:t>
                </a:r>
                <a14:m>
                  <m:oMath xmlns:m="http://schemas.openxmlformats.org/officeDocument/2006/math">
                    <m:r>
                      <a:rPr lang="es-CL" sz="2400" i="1" dirty="0">
                        <a:solidFill>
                          <a:schemeClr val="accent1"/>
                        </a:solidFill>
                        <a:latin typeface="Cambria Math"/>
                        <a:ea typeface="Cambria Math"/>
                      </a:rPr>
                      <m:t>𝜇</m:t>
                    </m:r>
                  </m:oMath>
                </a14:m>
                <a:r>
                  <a:rPr lang="es-CL" sz="2400" baseline="-25000" dirty="0">
                    <a:solidFill>
                      <a:schemeClr val="accent1"/>
                    </a:solidFill>
                  </a:rPr>
                  <a:t>M</a:t>
                </a:r>
                <a:endParaRPr lang="es-CL" sz="2400" dirty="0">
                  <a:solidFill>
                    <a:schemeClr val="accent1"/>
                  </a:solidFill>
                </a:endParaRPr>
              </a:p>
              <a:p>
                <a:pPr marL="0" lvl="1">
                  <a:buNone/>
                </a:pPr>
                <a:r>
                  <a:rPr lang="es-CL" sz="2400" dirty="0" smtClean="0"/>
                  <a:t>«El porcentaje de estudiantes con </a:t>
                </a:r>
                <a:r>
                  <a:rPr lang="es-CL" sz="2400" dirty="0" err="1" smtClean="0"/>
                  <a:t>ptje</a:t>
                </a:r>
                <a:r>
                  <a:rPr lang="es-CL" sz="2400" dirty="0" smtClean="0"/>
                  <a:t>. Ranking &gt;700 es igual en todos los tipos de establecimientos»</a:t>
                </a:r>
              </a:p>
              <a:p>
                <a:pPr marL="0" lvl="1" algn="ctr"/>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M</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PP</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PS</a:t>
                </a:r>
                <a:r>
                  <a:rPr lang="es-CL" sz="2400" baseline="-25000" dirty="0" smtClean="0">
                    <a:solidFill>
                      <a:schemeClr val="accent1"/>
                    </a:solidFill>
                  </a:rPr>
                  <a:t>		</a:t>
                </a:r>
                <a:r>
                  <a:rPr lang="es-CL" sz="2400" dirty="0" smtClean="0">
                    <a:solidFill>
                      <a:schemeClr val="accent1"/>
                    </a:solidFill>
                  </a:rPr>
                  <a:t>H</a:t>
                </a:r>
                <a:r>
                  <a:rPr lang="es-CL" sz="2400" baseline="-25000" dirty="0" smtClean="0">
                    <a:solidFill>
                      <a:schemeClr val="accent1"/>
                    </a:solidFill>
                  </a:rPr>
                  <a:t>1</a:t>
                </a:r>
                <a:r>
                  <a:rPr lang="es-CL" sz="2400" dirty="0" smtClean="0">
                    <a:solidFill>
                      <a:schemeClr val="accent1"/>
                    </a:solidFill>
                  </a:rPr>
                  <a:t>: </a:t>
                </a:r>
                <a:r>
                  <a:rPr lang="es-CL" sz="2400" dirty="0" err="1" smtClean="0">
                    <a:solidFill>
                      <a:schemeClr val="accent1"/>
                    </a:solidFill>
                  </a:rPr>
                  <a:t>p</a:t>
                </a:r>
                <a:r>
                  <a:rPr lang="es-CL" sz="2400" baseline="-25000" dirty="0" err="1" smtClean="0">
                    <a:solidFill>
                      <a:schemeClr val="accent1"/>
                    </a:solidFill>
                  </a:rPr>
                  <a:t>M</a:t>
                </a:r>
                <a:r>
                  <a:rPr lang="es-CL" sz="2400" dirty="0">
                    <a:solidFill>
                      <a:schemeClr val="accent1"/>
                    </a:solidFill>
                  </a:rPr>
                  <a:t> ≠ </a:t>
                </a:r>
                <a:r>
                  <a:rPr lang="es-CL" sz="2400" dirty="0" err="1" smtClean="0">
                    <a:solidFill>
                      <a:schemeClr val="accent1"/>
                    </a:solidFill>
                  </a:rPr>
                  <a:t>p</a:t>
                </a:r>
                <a:r>
                  <a:rPr lang="es-CL" sz="2400" baseline="-25000" dirty="0" err="1" smtClean="0">
                    <a:solidFill>
                      <a:schemeClr val="accent1"/>
                    </a:solidFill>
                  </a:rPr>
                  <a:t>PP</a:t>
                </a:r>
                <a:r>
                  <a:rPr lang="es-CL" sz="2400" dirty="0">
                    <a:solidFill>
                      <a:schemeClr val="accent1"/>
                    </a:solidFill>
                  </a:rPr>
                  <a:t> </a:t>
                </a:r>
                <a:r>
                  <a:rPr lang="es-CL" sz="2400" dirty="0" smtClean="0">
                    <a:solidFill>
                      <a:schemeClr val="accent1"/>
                    </a:solidFill>
                  </a:rPr>
                  <a:t> o</a:t>
                </a:r>
                <a:r>
                  <a:rPr lang="es-CL" sz="2400" dirty="0">
                    <a:solidFill>
                      <a:schemeClr val="accent1"/>
                    </a:solidFill>
                  </a:rPr>
                  <a:t> </a:t>
                </a:r>
                <a:r>
                  <a:rPr lang="es-CL" sz="2400" dirty="0" err="1">
                    <a:solidFill>
                      <a:schemeClr val="accent1"/>
                    </a:solidFill>
                  </a:rPr>
                  <a:t>p</a:t>
                </a:r>
                <a:r>
                  <a:rPr lang="es-CL" sz="2400" baseline="-25000" dirty="0" err="1">
                    <a:solidFill>
                      <a:schemeClr val="accent1"/>
                    </a:solidFill>
                  </a:rPr>
                  <a:t>M</a:t>
                </a:r>
                <a:r>
                  <a:rPr lang="es-CL" sz="2400" dirty="0" smtClean="0">
                    <a:solidFill>
                      <a:schemeClr val="accent1"/>
                    </a:solidFill>
                  </a:rPr>
                  <a:t> ≠ </a:t>
                </a:r>
                <a:r>
                  <a:rPr lang="es-CL" sz="2400" dirty="0" err="1" smtClean="0">
                    <a:solidFill>
                      <a:schemeClr val="accent1"/>
                    </a:solidFill>
                  </a:rPr>
                  <a:t>p</a:t>
                </a:r>
                <a:r>
                  <a:rPr lang="es-CL" sz="2400" baseline="-25000" dirty="0" err="1" smtClean="0">
                    <a:solidFill>
                      <a:schemeClr val="accent1"/>
                    </a:solidFill>
                  </a:rPr>
                  <a:t>PS</a:t>
                </a:r>
                <a:r>
                  <a:rPr lang="es-CL" sz="2400" baseline="-25000" dirty="0" smtClean="0">
                    <a:solidFill>
                      <a:schemeClr val="accent1"/>
                    </a:solidFill>
                  </a:rPr>
                  <a:t> </a:t>
                </a:r>
                <a:r>
                  <a:rPr lang="es-CL" sz="2400" dirty="0">
                    <a:solidFill>
                      <a:schemeClr val="accent1"/>
                    </a:solidFill>
                  </a:rPr>
                  <a:t>o </a:t>
                </a:r>
                <a:r>
                  <a:rPr lang="es-CL" sz="2400" dirty="0" err="1" smtClean="0">
                    <a:solidFill>
                      <a:schemeClr val="accent1"/>
                    </a:solidFill>
                  </a:rPr>
                  <a:t>p</a:t>
                </a:r>
                <a:r>
                  <a:rPr lang="es-CL" sz="2400" baseline="-25000" dirty="0" err="1" smtClean="0">
                    <a:solidFill>
                      <a:schemeClr val="accent1"/>
                    </a:solidFill>
                  </a:rPr>
                  <a:t>PP</a:t>
                </a:r>
                <a:r>
                  <a:rPr lang="es-CL" sz="2400" dirty="0" smtClean="0">
                    <a:solidFill>
                      <a:schemeClr val="accent1"/>
                    </a:solidFill>
                  </a:rPr>
                  <a:t> </a:t>
                </a:r>
                <a:r>
                  <a:rPr lang="es-CL" sz="2400" dirty="0">
                    <a:solidFill>
                      <a:schemeClr val="accent1"/>
                    </a:solidFill>
                  </a:rPr>
                  <a:t>≠ </a:t>
                </a:r>
                <a:r>
                  <a:rPr lang="es-CL" sz="2400" dirty="0" err="1">
                    <a:solidFill>
                      <a:schemeClr val="accent1"/>
                    </a:solidFill>
                  </a:rPr>
                  <a:t>p</a:t>
                </a:r>
                <a:r>
                  <a:rPr lang="es-CL" sz="2400" baseline="-25000" dirty="0" err="1">
                    <a:solidFill>
                      <a:schemeClr val="accent1"/>
                    </a:solidFill>
                  </a:rPr>
                  <a:t>PS</a:t>
                </a:r>
                <a:endParaRPr lang="es-CL" sz="2400" dirty="0">
                  <a:solidFill>
                    <a:schemeClr val="accent1"/>
                  </a:solidFill>
                </a:endParaRPr>
              </a:p>
              <a:p>
                <a:pPr marL="0" lvl="1"/>
                <a:endParaRPr lang="es-CL" sz="2400" dirty="0">
                  <a:solidFill>
                    <a:schemeClr val="accent1"/>
                  </a:solidFill>
                </a:endParaRPr>
              </a:p>
              <a:p>
                <a:pPr marL="0" lvl="1">
                  <a:buNone/>
                </a:pPr>
                <a:r>
                  <a:rPr lang="es-CL" sz="2400" dirty="0" smtClean="0"/>
                  <a:t>«El acceso a la educación superior no varía por NSE»</a:t>
                </a:r>
                <a:endParaRPr lang="es-CL" sz="2400" dirty="0"/>
              </a:p>
              <a:p>
                <a:pPr marL="400050" lvl="1"/>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B</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M</a:t>
                </a:r>
                <a:r>
                  <a:rPr lang="es-CL" sz="2400" baseline="-25000" dirty="0" smtClean="0">
                    <a:solidFill>
                      <a:schemeClr val="accent1"/>
                    </a:solidFill>
                  </a:rPr>
                  <a:t>	</a:t>
                </a:r>
                <a:r>
                  <a:rPr lang="es-CL" sz="2400" dirty="0" smtClean="0">
                    <a:solidFill>
                      <a:schemeClr val="accent1"/>
                    </a:solidFill>
                  </a:rPr>
                  <a:t>H</a:t>
                </a:r>
                <a:r>
                  <a:rPr lang="es-CL" sz="2400" baseline="-25000" dirty="0" smtClean="0">
                    <a:solidFill>
                      <a:schemeClr val="accent1"/>
                    </a:solidFill>
                  </a:rPr>
                  <a:t>1</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 </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B</a:t>
                </a:r>
                <a:r>
                  <a:rPr lang="es-CL" sz="2400" dirty="0" smtClean="0">
                    <a:solidFill>
                      <a:schemeClr val="accent1"/>
                    </a:solidFill>
                  </a:rPr>
                  <a:t>  </a:t>
                </a:r>
                <a:r>
                  <a:rPr lang="es-CL" sz="2400" dirty="0">
                    <a:solidFill>
                      <a:schemeClr val="accent1"/>
                    </a:solidFill>
                  </a:rPr>
                  <a:t>o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 </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M</a:t>
                </a:r>
                <a:r>
                  <a:rPr lang="es-CL" sz="2400" baseline="-25000" dirty="0" smtClean="0">
                    <a:solidFill>
                      <a:schemeClr val="accent1"/>
                    </a:solidFill>
                  </a:rPr>
                  <a:t> </a:t>
                </a:r>
                <a:r>
                  <a:rPr lang="es-CL" sz="2400" dirty="0">
                    <a:solidFill>
                      <a:schemeClr val="accent1"/>
                    </a:solidFill>
                  </a:rPr>
                  <a:t>o </a:t>
                </a:r>
                <a:r>
                  <a:rPr lang="es-CL" sz="2400" dirty="0" err="1" smtClean="0">
                    <a:solidFill>
                      <a:schemeClr val="accent1"/>
                    </a:solidFill>
                  </a:rPr>
                  <a:t>p</a:t>
                </a:r>
                <a:r>
                  <a:rPr lang="es-CL" sz="2400" baseline="-25000" dirty="0" err="1" smtClean="0">
                    <a:solidFill>
                      <a:schemeClr val="accent1"/>
                    </a:solidFill>
                  </a:rPr>
                  <a:t>M</a:t>
                </a:r>
                <a:r>
                  <a:rPr lang="es-CL" sz="2400" dirty="0" smtClean="0">
                    <a:solidFill>
                      <a:schemeClr val="accent1"/>
                    </a:solidFill>
                  </a:rPr>
                  <a:t> </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B</a:t>
                </a:r>
                <a:endParaRPr lang="es-CL" sz="2400" dirty="0">
                  <a:solidFill>
                    <a:schemeClr val="accent1"/>
                  </a:solidFill>
                </a:endParaRPr>
              </a:p>
              <a:p>
                <a:pPr marL="400050" lvl="1"/>
                <a:endParaRPr lang="es-CL" sz="2400" dirty="0">
                  <a:solidFill>
                    <a:schemeClr val="accent1"/>
                  </a:solidFill>
                </a:endParaRPr>
              </a:p>
              <a:p>
                <a:pPr marL="400050" lvl="1" indent="0" algn="ctr">
                  <a:buNone/>
                </a:pPr>
                <a:endParaRPr lang="es-CL" sz="2400" dirty="0"/>
              </a:p>
              <a:p>
                <a:pPr marL="400050" lvl="1" indent="0" algn="just">
                  <a:buNone/>
                </a:pPr>
                <a:endParaRPr lang="es-CL" sz="2400" dirty="0"/>
              </a:p>
              <a:p>
                <a:endParaRPr lang="es-CL" sz="24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542486" y="1268760"/>
                <a:ext cx="8061961" cy="6740307"/>
              </a:xfrm>
              <a:prstGeom prst="rect">
                <a:avLst/>
              </a:prstGeom>
              <a:blipFill rotWithShape="1">
                <a:blip r:embed="rId3"/>
                <a:stretch>
                  <a:fillRect l="-1210" t="-723"/>
                </a:stretch>
              </a:blipFill>
            </p:spPr>
            <p:txBody>
              <a:bodyPr/>
              <a:lstStyle/>
              <a:p>
                <a:r>
                  <a:rPr lang="es-CL">
                    <a:noFill/>
                  </a:rPr>
                  <a:t> </a:t>
                </a:r>
              </a:p>
            </p:txBody>
          </p:sp>
        </mc:Fallback>
      </mc:AlternateContent>
    </p:spTree>
    <p:extLst>
      <p:ext uri="{BB962C8B-B14F-4D97-AF65-F5344CB8AC3E}">
        <p14:creationId xmlns:p14="http://schemas.microsoft.com/office/powerpoint/2010/main" val="4165906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Test de Hipótesis / Prueba de Hipótesis</a:t>
            </a:r>
          </a:p>
        </p:txBody>
      </p:sp>
      <p:sp>
        <p:nvSpPr>
          <p:cNvPr id="7" name="2 Marcador de contenido"/>
          <p:cNvSpPr>
            <a:spLocks noGrp="1"/>
          </p:cNvSpPr>
          <p:nvPr>
            <p:ph idx="1"/>
          </p:nvPr>
        </p:nvSpPr>
        <p:spPr>
          <a:xfrm>
            <a:off x="467544" y="1340768"/>
            <a:ext cx="7992888" cy="5184576"/>
          </a:xfrm>
        </p:spPr>
        <p:txBody>
          <a:bodyPr numCol="1">
            <a:normAutofit/>
          </a:bodyPr>
          <a:lstStyle/>
          <a:p>
            <a:pPr marL="400050" lvl="1" indent="0" algn="ctr">
              <a:buNone/>
            </a:pPr>
            <a:r>
              <a:rPr lang="es-CL" dirty="0" smtClean="0"/>
              <a:t>Forma de evaluar estadísticamente una hipótesis comparando los datos con los valores predichos por cierta hipótesis</a:t>
            </a:r>
            <a:endParaRPr lang="es-CL" dirty="0"/>
          </a:p>
          <a:p>
            <a:pPr marL="400050" lvl="1" indent="0" algn="just">
              <a:buNone/>
            </a:pPr>
            <a:endParaRPr lang="es-CL"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542" t="70837" r="45855" b="9987"/>
          <a:stretch/>
        </p:blipFill>
        <p:spPr bwMode="auto">
          <a:xfrm>
            <a:off x="683568" y="1124744"/>
            <a:ext cx="7560840" cy="515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 TIPOS DE HIPÓTESIS</a:t>
            </a:r>
            <a:endParaRPr lang="es-CL" sz="2800" b="1" dirty="0"/>
          </a:p>
        </p:txBody>
      </p:sp>
    </p:spTree>
    <p:extLst>
      <p:ext uri="{BB962C8B-B14F-4D97-AF65-F5344CB8AC3E}">
        <p14:creationId xmlns:p14="http://schemas.microsoft.com/office/powerpoint/2010/main" val="1297592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Contenidos</a:t>
            </a:r>
          </a:p>
        </p:txBody>
      </p:sp>
      <p:sp>
        <p:nvSpPr>
          <p:cNvPr id="3" name="2 Marcador de contenido"/>
          <p:cNvSpPr>
            <a:spLocks noGrp="1"/>
          </p:cNvSpPr>
          <p:nvPr>
            <p:ph idx="1"/>
          </p:nvPr>
        </p:nvSpPr>
        <p:spPr>
          <a:xfrm>
            <a:off x="467544" y="1484784"/>
            <a:ext cx="7992888" cy="5040560"/>
          </a:xfrm>
        </p:spPr>
        <p:txBody>
          <a:bodyPr numCol="1">
            <a:normAutofit lnSpcReduction="10000"/>
          </a:bodyPr>
          <a:lstStyle/>
          <a:p>
            <a:pPr marL="971550" lvl="1" indent="-571500" algn="just">
              <a:buFont typeface="+mj-lt"/>
              <a:buAutoNum type="romanUcPeriod"/>
            </a:pPr>
            <a:r>
              <a:rPr lang="es-CL" dirty="0" smtClean="0"/>
              <a:t>Hipótesis, test de hipótesis y tipos de pruebas de hipótesis.</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Tipos de hipótesis.</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Conceptos básicos de un test de hipótesis</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Pasos para hacer un test de hipótesis</a:t>
            </a:r>
          </a:p>
          <a:p>
            <a:pPr marL="971550" lvl="1" indent="-571500" algn="just">
              <a:buFont typeface="+mj-lt"/>
              <a:buAutoNum type="romanUcPeriod"/>
            </a:pPr>
            <a:endParaRPr lang="es-CL" dirty="0"/>
          </a:p>
          <a:p>
            <a:pPr marL="971550" lvl="1" indent="-571500" algn="just">
              <a:buFont typeface="+mj-lt"/>
              <a:buAutoNum type="romanUcPeriod"/>
            </a:pPr>
            <a:r>
              <a:rPr lang="es-CL" dirty="0" smtClean="0"/>
              <a:t>Relación entre Valor P y tamaño </a:t>
            </a:r>
            <a:r>
              <a:rPr lang="es-CL" dirty="0" err="1" smtClean="0"/>
              <a:t>muestral</a:t>
            </a:r>
            <a:endParaRPr lang="es-CL" dirty="0" smtClean="0"/>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 INTRODUCCIÓN</a:t>
            </a:r>
            <a:endParaRPr lang="es-CL"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Hipótesis Mantenida</a:t>
            </a:r>
          </a:p>
        </p:txBody>
      </p:sp>
      <p:sp>
        <p:nvSpPr>
          <p:cNvPr id="5" name="4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 TIPOS DE HIPÓTESIS</a:t>
            </a:r>
            <a:endParaRPr lang="es-CL" sz="2800" b="1" dirty="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542486" y="1268760"/>
            <a:ext cx="8061961" cy="3293209"/>
          </a:xfrm>
          <a:prstGeom prst="rect">
            <a:avLst/>
          </a:prstGeom>
          <a:noFill/>
        </p:spPr>
        <p:txBody>
          <a:bodyPr wrap="square" rtlCol="0">
            <a:spAutoFit/>
          </a:bodyPr>
          <a:lstStyle/>
          <a:p>
            <a:pPr marL="0" lvl="1" algn="ctr">
              <a:buNone/>
            </a:pPr>
            <a:r>
              <a:rPr lang="es-CL" sz="2800" dirty="0" smtClean="0"/>
              <a:t>Hipótesis que se consideran ciertas bajo la hipótesis nula y bajo la hipótesis alternativa</a:t>
            </a:r>
          </a:p>
          <a:p>
            <a:pPr marL="0" lvl="1" algn="ctr">
              <a:buNone/>
            </a:pPr>
            <a:endParaRPr lang="es-CL" sz="2800" dirty="0"/>
          </a:p>
          <a:p>
            <a:pPr marL="0" lvl="1" algn="ctr">
              <a:buNone/>
            </a:pPr>
            <a:r>
              <a:rPr lang="es-CL" sz="2800" dirty="0" smtClean="0"/>
              <a:t>Ejemplo: Normalidad de la distribución</a:t>
            </a:r>
          </a:p>
          <a:p>
            <a:pPr marL="400050" lvl="1"/>
            <a:endParaRPr lang="es-CL" sz="2400" dirty="0">
              <a:solidFill>
                <a:schemeClr val="accent1"/>
              </a:solidFill>
            </a:endParaRPr>
          </a:p>
          <a:p>
            <a:pPr marL="400050" lvl="1" indent="0" algn="ctr">
              <a:buNone/>
            </a:pPr>
            <a:endParaRPr lang="es-CL" sz="2400" dirty="0"/>
          </a:p>
          <a:p>
            <a:pPr marL="400050" lvl="1" indent="0" algn="just">
              <a:buNone/>
            </a:pPr>
            <a:endParaRPr lang="es-CL" sz="2400" dirty="0"/>
          </a:p>
          <a:p>
            <a:endParaRPr lang="es-CL" sz="2400" dirty="0"/>
          </a:p>
        </p:txBody>
      </p:sp>
    </p:spTree>
    <p:extLst>
      <p:ext uri="{BB962C8B-B14F-4D97-AF65-F5344CB8AC3E}">
        <p14:creationId xmlns:p14="http://schemas.microsoft.com/office/powerpoint/2010/main" val="1998184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08920"/>
            <a:ext cx="8229600" cy="1143000"/>
          </a:xfrm>
        </p:spPr>
        <p:txBody>
          <a:bodyPr>
            <a:noAutofit/>
          </a:bodyPr>
          <a:lstStyle/>
          <a:p>
            <a:r>
              <a:rPr lang="es-ES" b="1" dirty="0" smtClean="0"/>
              <a:t>III. Conceptos básicos de un test de hipótesis</a:t>
            </a:r>
          </a:p>
        </p:txBody>
      </p:sp>
    </p:spTree>
    <p:extLst>
      <p:ext uri="{BB962C8B-B14F-4D97-AF65-F5344CB8AC3E}">
        <p14:creationId xmlns:p14="http://schemas.microsoft.com/office/powerpoint/2010/main" val="588745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Estadístico del Test</a:t>
            </a:r>
          </a:p>
        </p:txBody>
      </p:sp>
      <p:sp>
        <p:nvSpPr>
          <p:cNvPr id="5" name="4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marL="0" indent="0" algn="ctr">
              <a:buNone/>
            </a:pPr>
            <a:r>
              <a:rPr lang="es-CL" dirty="0" smtClean="0"/>
              <a:t>Estadístico utilizado para testear la hipótesis nula. </a:t>
            </a:r>
          </a:p>
          <a:p>
            <a:pPr marL="0" indent="0" algn="ctr">
              <a:buNone/>
            </a:pPr>
            <a:endParaRPr lang="es-CL" dirty="0"/>
          </a:p>
          <a:p>
            <a:pPr marL="0" indent="0" algn="ctr">
              <a:buNone/>
            </a:pPr>
            <a:r>
              <a:rPr lang="es-CL" dirty="0" smtClean="0"/>
              <a:t>Suele involucrar a un estimador puntual del parámetro respecto al cual se refiere la hipótesis.</a:t>
            </a:r>
          </a:p>
          <a:p>
            <a:pPr marL="0" indent="0" algn="ctr">
              <a:buNone/>
            </a:pPr>
            <a:endParaRPr lang="es-CL" dirty="0"/>
          </a:p>
          <a:p>
            <a:pPr marL="0" indent="0" algn="ctr">
              <a:buNone/>
            </a:pPr>
            <a:endParaRPr lang="es-CL" dirty="0" smtClean="0"/>
          </a:p>
        </p:txBody>
      </p:sp>
    </p:spTree>
    <p:extLst>
      <p:ext uri="{BB962C8B-B14F-4D97-AF65-F5344CB8AC3E}">
        <p14:creationId xmlns:p14="http://schemas.microsoft.com/office/powerpoint/2010/main" val="2970367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Zona o Región de Rechazo</a:t>
            </a:r>
          </a:p>
        </p:txBody>
      </p:sp>
      <p:sp>
        <p:nvSpPr>
          <p:cNvPr id="5" name="4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marL="0" indent="0" algn="ctr">
              <a:buNone/>
            </a:pPr>
            <a:r>
              <a:rPr lang="es-CL" dirty="0" smtClean="0"/>
              <a:t>Valores del estadístico del Test que nos hacen rechazar la hipótesis nula</a:t>
            </a:r>
          </a:p>
          <a:p>
            <a:pPr marL="0" indent="0" algn="ctr">
              <a:buNone/>
            </a:pPr>
            <a:endParaRPr lang="es-CL" dirty="0"/>
          </a:p>
          <a:p>
            <a:pPr marL="0" indent="0" algn="ctr">
              <a:buNone/>
            </a:pPr>
            <a:endParaRPr lang="es-CL" dirty="0" smtClean="0"/>
          </a:p>
        </p:txBody>
      </p:sp>
    </p:spTree>
    <p:extLst>
      <p:ext uri="{BB962C8B-B14F-4D97-AF65-F5344CB8AC3E}">
        <p14:creationId xmlns:p14="http://schemas.microsoft.com/office/powerpoint/2010/main" val="1938798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Test de Hipótesis / Prueba de Hipótesis</a:t>
            </a:r>
          </a:p>
        </p:txBody>
      </p:sp>
      <p:sp>
        <p:nvSpPr>
          <p:cNvPr id="7" name="2 Marcador de contenido"/>
          <p:cNvSpPr>
            <a:spLocks noGrp="1"/>
          </p:cNvSpPr>
          <p:nvPr>
            <p:ph idx="1"/>
          </p:nvPr>
        </p:nvSpPr>
        <p:spPr>
          <a:xfrm>
            <a:off x="467544" y="1340768"/>
            <a:ext cx="7992888" cy="5184576"/>
          </a:xfrm>
        </p:spPr>
        <p:txBody>
          <a:bodyPr numCol="1">
            <a:normAutofit/>
          </a:bodyPr>
          <a:lstStyle/>
          <a:p>
            <a:pPr marL="400050" lvl="1" indent="0" algn="ctr">
              <a:buNone/>
            </a:pPr>
            <a:r>
              <a:rPr lang="es-CL" dirty="0" smtClean="0"/>
              <a:t>Forma de evaluar estadísticamente una hipótesis comparando los datos con los valores predichos por cierta hipótesis</a:t>
            </a:r>
            <a:endParaRPr lang="es-CL" dirty="0"/>
          </a:p>
          <a:p>
            <a:pPr marL="400050" lvl="1" indent="0" algn="just">
              <a:buNone/>
            </a:pPr>
            <a:endParaRPr lang="es-CL"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542" t="70837" r="45855" b="9987"/>
          <a:stretch/>
        </p:blipFill>
        <p:spPr bwMode="auto">
          <a:xfrm>
            <a:off x="683568" y="1124744"/>
            <a:ext cx="7560840" cy="515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spTree>
    <p:extLst>
      <p:ext uri="{BB962C8B-B14F-4D97-AF65-F5344CB8AC3E}">
        <p14:creationId xmlns:p14="http://schemas.microsoft.com/office/powerpoint/2010/main" val="727654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Valor P (P </a:t>
            </a:r>
            <a:r>
              <a:rPr lang="es-ES" sz="3600" b="1" dirty="0" err="1" smtClean="0">
                <a:solidFill>
                  <a:srgbClr val="C00000"/>
                </a:solidFill>
              </a:rPr>
              <a:t>Value</a:t>
            </a:r>
            <a:r>
              <a:rPr lang="es-ES" sz="3600" b="1" dirty="0" smtClean="0">
                <a:solidFill>
                  <a:srgbClr val="C00000"/>
                </a:solidFill>
              </a:rPr>
              <a:t>)</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marL="0" indent="0" algn="ctr">
              <a:buNone/>
            </a:pPr>
            <a:r>
              <a:rPr lang="es-CL" dirty="0" smtClean="0"/>
              <a:t>Probabilidad de, siendo la H</a:t>
            </a:r>
            <a:r>
              <a:rPr lang="es-CL" baseline="-25000" dirty="0" smtClean="0"/>
              <a:t>0</a:t>
            </a:r>
            <a:r>
              <a:rPr lang="es-CL" dirty="0" smtClean="0"/>
              <a:t> cierta, tener un estadístico del test al menos tan contradictorio con </a:t>
            </a:r>
            <a:r>
              <a:rPr lang="es-CL" dirty="0"/>
              <a:t>la H</a:t>
            </a:r>
            <a:r>
              <a:rPr lang="es-CL" baseline="-25000" dirty="0"/>
              <a:t>0</a:t>
            </a:r>
            <a:r>
              <a:rPr lang="es-CL" dirty="0" smtClean="0"/>
              <a:t> como el obtenido a partir de los datos.</a:t>
            </a:r>
          </a:p>
          <a:p>
            <a:pPr marL="0" indent="0" algn="ctr">
              <a:buNone/>
            </a:pPr>
            <a:endParaRPr lang="es-CL" dirty="0"/>
          </a:p>
          <a:p>
            <a:pPr marL="0" indent="0" algn="ctr">
              <a:buNone/>
            </a:pPr>
            <a:r>
              <a:rPr lang="es-CL" dirty="0" smtClean="0"/>
              <a:t>Grandes Valores P apoyan a </a:t>
            </a:r>
            <a:r>
              <a:rPr lang="es-CL" dirty="0"/>
              <a:t>la H</a:t>
            </a:r>
            <a:r>
              <a:rPr lang="es-CL" baseline="-25000" dirty="0"/>
              <a:t>0</a:t>
            </a:r>
            <a:r>
              <a:rPr lang="es-CL" dirty="0" smtClean="0"/>
              <a:t>,  mientras que valores P pequeños son </a:t>
            </a:r>
            <a:r>
              <a:rPr lang="es-CL" dirty="0"/>
              <a:t>evidencia contra la </a:t>
            </a:r>
            <a:r>
              <a:rPr lang="es-CL" dirty="0" smtClean="0"/>
              <a:t>H</a:t>
            </a:r>
            <a:r>
              <a:rPr lang="es-CL" baseline="-25000" dirty="0" smtClean="0"/>
              <a:t>0 </a:t>
            </a:r>
            <a:r>
              <a:rPr lang="es-CL" dirty="0" smtClean="0"/>
              <a:t>(sugiriendo que la H</a:t>
            </a:r>
            <a:r>
              <a:rPr lang="es-CL" baseline="-25000" dirty="0" smtClean="0"/>
              <a:t>1</a:t>
            </a:r>
            <a:r>
              <a:rPr lang="es-CL" dirty="0" smtClean="0"/>
              <a:t> es cierta)</a:t>
            </a:r>
          </a:p>
          <a:p>
            <a:pPr marL="0" indent="0" algn="ctr">
              <a:buNone/>
            </a:pPr>
            <a:endParaRPr lang="es-CL" dirty="0"/>
          </a:p>
          <a:p>
            <a:pPr marL="0" indent="0" algn="ctr">
              <a:buNone/>
            </a:pPr>
            <a:endParaRPr lang="es-CL" dirty="0" smtClean="0"/>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spTree>
    <p:extLst>
      <p:ext uri="{BB962C8B-B14F-4D97-AF65-F5344CB8AC3E}">
        <p14:creationId xmlns:p14="http://schemas.microsoft.com/office/powerpoint/2010/main" val="4038515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Valor P (P </a:t>
            </a:r>
            <a:r>
              <a:rPr lang="es-ES" sz="3600" b="1" dirty="0" err="1" smtClean="0">
                <a:solidFill>
                  <a:srgbClr val="C00000"/>
                </a:solidFill>
              </a:rPr>
              <a:t>Value</a:t>
            </a:r>
            <a:r>
              <a:rPr lang="es-ES" sz="3600" b="1" dirty="0" smtClean="0">
                <a:solidFill>
                  <a:srgbClr val="C00000"/>
                </a:solidFill>
              </a:rPr>
              <a:t>)</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lnSpcReduction="10000"/>
              </a:bodyPr>
              <a:lstStyle/>
              <a:p>
                <a:pPr marL="0" indent="0" algn="ctr">
                  <a:buNone/>
                </a:pPr>
                <a:r>
                  <a:rPr lang="es-CL" dirty="0" smtClean="0"/>
                  <a:t>H</a:t>
                </a:r>
                <a:r>
                  <a:rPr lang="es-CL" baseline="-25000" dirty="0" smtClean="0"/>
                  <a:t>0</a:t>
                </a:r>
                <a:r>
                  <a:rPr lang="es-CL" dirty="0" smtClean="0"/>
                  <a:t>: p</a:t>
                </a:r>
                <a:r>
                  <a:rPr lang="es-CL" baseline="-25000" dirty="0" smtClean="0"/>
                  <a:t>H</a:t>
                </a:r>
                <a:r>
                  <a:rPr lang="es-CL" dirty="0" smtClean="0"/>
                  <a:t>=</a:t>
                </a:r>
                <a:r>
                  <a:rPr lang="es-CL" dirty="0" err="1" smtClean="0"/>
                  <a:t>p</a:t>
                </a:r>
                <a:r>
                  <a:rPr lang="es-CL" baseline="-25000" dirty="0" err="1" smtClean="0"/>
                  <a:t>M</a:t>
                </a:r>
                <a:r>
                  <a:rPr lang="es-CL" dirty="0" smtClean="0"/>
                  <a:t>=0.5</a:t>
                </a:r>
              </a:p>
              <a:p>
                <a:pPr marL="0" indent="0" algn="ctr">
                  <a:buNone/>
                </a:pPr>
                <a:r>
                  <a:rPr lang="es-CL" dirty="0" smtClean="0"/>
                  <a:t>H</a:t>
                </a:r>
                <a:r>
                  <a:rPr lang="es-CL" baseline="-25000" dirty="0" smtClean="0"/>
                  <a:t>1</a:t>
                </a:r>
                <a:r>
                  <a:rPr lang="es-CL" dirty="0" smtClean="0"/>
                  <a:t>: p</a:t>
                </a:r>
                <a:r>
                  <a:rPr lang="es-CL" baseline="-25000" dirty="0" smtClean="0"/>
                  <a:t>H</a:t>
                </a:r>
                <a:r>
                  <a:rPr lang="es-CL" dirty="0" smtClean="0"/>
                  <a:t>&gt;</a:t>
                </a:r>
                <a:r>
                  <a:rPr lang="es-CL" dirty="0" err="1" smtClean="0"/>
                  <a:t>p</a:t>
                </a:r>
                <a:r>
                  <a:rPr lang="es-CL" baseline="-25000" dirty="0" err="1" smtClean="0"/>
                  <a:t>M</a:t>
                </a:r>
                <a:endParaRPr lang="es-CL" dirty="0"/>
              </a:p>
              <a:p>
                <a:pPr marL="0" indent="0" algn="ctr">
                  <a:buNone/>
                </a:pPr>
                <a:endParaRPr lang="es-CL" baseline="-25000" dirty="0" smtClean="0"/>
              </a:p>
              <a:p>
                <a:pPr marL="0" indent="0" algn="ctr">
                  <a:buNone/>
                </a:pPr>
                <a:r>
                  <a:rPr lang="es-CL" dirty="0" smtClean="0"/>
                  <a:t>Estadístico: proporción de hombres seleccionados en el entrenamiento (</a:t>
                </a:r>
                <a14:m>
                  <m:oMath xmlns:m="http://schemas.openxmlformats.org/officeDocument/2006/math">
                    <m:acc>
                      <m:accPr>
                        <m:chr m:val="̅"/>
                        <m:ctrlPr>
                          <a:rPr lang="es-CL" i="1" dirty="0" smtClean="0">
                            <a:latin typeface="Cambria Math"/>
                          </a:rPr>
                        </m:ctrlPr>
                      </m:accPr>
                      <m:e>
                        <m:r>
                          <a:rPr lang="es-CL" i="1" dirty="0">
                            <a:latin typeface="Cambria Math"/>
                          </a:rPr>
                          <m:t>𝑝</m:t>
                        </m:r>
                      </m:e>
                    </m:acc>
                  </m:oMath>
                </a14:m>
                <a:r>
                  <a:rPr lang="es-CL" baseline="-25000" dirty="0" smtClean="0"/>
                  <a:t>H</a:t>
                </a:r>
                <a:r>
                  <a:rPr lang="es-CL" dirty="0" smtClean="0"/>
                  <a:t>=0.9)</a:t>
                </a:r>
                <a:endParaRPr lang="es-CL" dirty="0"/>
              </a:p>
              <a:p>
                <a:pPr marL="0" indent="0" algn="ctr">
                  <a:buNone/>
                </a:pPr>
                <a:endParaRPr lang="es-CL" dirty="0" smtClean="0"/>
              </a:p>
              <a:p>
                <a:pPr marL="0" indent="0" algn="ctr">
                  <a:buNone/>
                </a:pPr>
                <a:r>
                  <a:rPr lang="es-CL" dirty="0" smtClean="0"/>
                  <a:t>Valor p=0.03 </a:t>
                </a:r>
                <a:r>
                  <a:rPr lang="es-CL" dirty="0" smtClean="0">
                    <a:sym typeface="Wingdings" pitchFamily="2" charset="2"/>
                  </a:rPr>
                  <a:t>La probabilidad de que, siendo </a:t>
                </a:r>
                <a:r>
                  <a:rPr lang="es-CL" dirty="0" smtClean="0"/>
                  <a:t>p</a:t>
                </a:r>
                <a:r>
                  <a:rPr lang="es-CL" baseline="-25000" dirty="0" smtClean="0"/>
                  <a:t>H</a:t>
                </a:r>
                <a:r>
                  <a:rPr lang="es-CL" dirty="0" smtClean="0"/>
                  <a:t>=</a:t>
                </a:r>
                <a:r>
                  <a:rPr lang="es-CL" dirty="0" err="1" smtClean="0"/>
                  <a:t>p</a:t>
                </a:r>
                <a:r>
                  <a:rPr lang="es-CL" baseline="-25000" dirty="0" err="1" smtClean="0"/>
                  <a:t>M</a:t>
                </a:r>
                <a:r>
                  <a:rPr lang="es-CL" dirty="0" smtClean="0"/>
                  <a:t>=0.5, obtengamos en los datos un valor al menos tan extremo como </a:t>
                </a:r>
                <a14:m>
                  <m:oMath xmlns:m="http://schemas.openxmlformats.org/officeDocument/2006/math">
                    <m:acc>
                      <m:accPr>
                        <m:chr m:val="̅"/>
                        <m:ctrlPr>
                          <a:rPr lang="es-CL" i="1" dirty="0">
                            <a:latin typeface="Cambria Math"/>
                          </a:rPr>
                        </m:ctrlPr>
                      </m:accPr>
                      <m:e>
                        <m:r>
                          <a:rPr lang="es-CL" i="1" dirty="0">
                            <a:latin typeface="Cambria Math"/>
                          </a:rPr>
                          <m:t>𝑝</m:t>
                        </m:r>
                      </m:e>
                    </m:acc>
                  </m:oMath>
                </a14:m>
                <a:r>
                  <a:rPr lang="es-CL" baseline="-25000" dirty="0" smtClean="0"/>
                  <a:t>H</a:t>
                </a:r>
                <a:r>
                  <a:rPr lang="es-CL" dirty="0" smtClean="0"/>
                  <a:t>=0.9 es igual a 3%</a:t>
                </a:r>
                <a:r>
                  <a:rPr lang="es-CL" dirty="0" smtClean="0">
                    <a:sym typeface="Wingdings" pitchFamily="2" charset="2"/>
                  </a:rPr>
                  <a:t> </a:t>
                </a:r>
                <a:endParaRPr lang="es-CL" dirty="0"/>
              </a:p>
              <a:p>
                <a:pPr marL="0" indent="0" algn="ctr">
                  <a:buNone/>
                </a:pPr>
                <a:endParaRPr lang="es-CL"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l="-889" t="-2830" r="-2074" b="-539"/>
                </a:stretch>
              </a:blipFill>
            </p:spPr>
            <p:txBody>
              <a:bodyPr/>
              <a:lstStyle/>
              <a:p>
                <a:r>
                  <a:rPr lang="es-CL">
                    <a:noFill/>
                  </a:rPr>
                  <a:t> </a:t>
                </a:r>
              </a:p>
            </p:txBody>
          </p:sp>
        </mc:Fallback>
      </mc:AlternateContent>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spTree>
    <p:extLst>
      <p:ext uri="{BB962C8B-B14F-4D97-AF65-F5344CB8AC3E}">
        <p14:creationId xmlns:p14="http://schemas.microsoft.com/office/powerpoint/2010/main" val="1727968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Valor </a:t>
            </a:r>
            <a:r>
              <a:rPr lang="es-ES" sz="3600" b="1" dirty="0" smtClean="0">
                <a:solidFill>
                  <a:srgbClr val="C00000"/>
                </a:solidFill>
                <a:latin typeface="Symbol" pitchFamily="18" charset="2"/>
              </a:rPr>
              <a:t>a</a:t>
            </a:r>
            <a:r>
              <a:rPr lang="es-ES" sz="3600" b="1" dirty="0" smtClean="0">
                <a:solidFill>
                  <a:srgbClr val="C00000"/>
                </a:solidFill>
              </a:rPr>
              <a:t> (Significancia)</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marL="0" indent="0" algn="ctr">
              <a:buNone/>
            </a:pPr>
            <a:r>
              <a:rPr lang="es-CL" dirty="0" smtClean="0"/>
              <a:t>Probabilidad de, siendo la H</a:t>
            </a:r>
            <a:r>
              <a:rPr lang="es-CL" baseline="-25000" dirty="0" smtClean="0"/>
              <a:t>0</a:t>
            </a:r>
            <a:r>
              <a:rPr lang="es-CL" dirty="0" smtClean="0"/>
              <a:t> cierta</a:t>
            </a:r>
            <a:r>
              <a:rPr lang="es-CL" dirty="0"/>
              <a:t>, rechazar la </a:t>
            </a:r>
            <a:r>
              <a:rPr lang="es-CL" dirty="0" smtClean="0"/>
              <a:t>H</a:t>
            </a:r>
            <a:r>
              <a:rPr lang="es-CL" baseline="-25000" dirty="0" smtClean="0"/>
              <a:t>0</a:t>
            </a:r>
            <a:r>
              <a:rPr lang="es-CL" dirty="0" smtClean="0"/>
              <a:t>.</a:t>
            </a:r>
          </a:p>
          <a:p>
            <a:pPr marL="0" indent="0" algn="ctr">
              <a:buNone/>
            </a:pPr>
            <a:endParaRPr lang="es-CL" dirty="0"/>
          </a:p>
          <a:p>
            <a:pPr marL="0" indent="0" algn="ctr">
              <a:buNone/>
            </a:pPr>
            <a:r>
              <a:rPr lang="es-CL" dirty="0" smtClean="0"/>
              <a:t>Definido a priori por el investigador.</a:t>
            </a:r>
          </a:p>
          <a:p>
            <a:pPr marL="0" indent="0" algn="ctr">
              <a:buNone/>
            </a:pPr>
            <a:endParaRPr lang="es-CL" dirty="0"/>
          </a:p>
          <a:p>
            <a:pPr marL="0" indent="0" algn="ctr">
              <a:buNone/>
            </a:pPr>
            <a:r>
              <a:rPr lang="es-CL" b="1" dirty="0" smtClean="0"/>
              <a:t>Si Valor P&lt; </a:t>
            </a:r>
            <a:r>
              <a:rPr lang="es-CL" b="1" dirty="0" smtClean="0">
                <a:latin typeface="Symbol" pitchFamily="18" charset="2"/>
              </a:rPr>
              <a:t>a</a:t>
            </a:r>
            <a:r>
              <a:rPr lang="es-CL" b="1" dirty="0" smtClean="0">
                <a:latin typeface="Symbol" pitchFamily="18" charset="2"/>
                <a:sym typeface="Wingdings" pitchFamily="2" charset="2"/>
              </a:rPr>
              <a:t></a:t>
            </a:r>
            <a:r>
              <a:rPr lang="es-CL" b="1" dirty="0" smtClean="0"/>
              <a:t> Rechaza </a:t>
            </a:r>
            <a:r>
              <a:rPr lang="es-CL" b="1" dirty="0"/>
              <a:t>H</a:t>
            </a:r>
            <a:r>
              <a:rPr lang="es-CL" b="1" baseline="-25000" dirty="0"/>
              <a:t>0</a:t>
            </a:r>
            <a:r>
              <a:rPr lang="es-CL" b="1" dirty="0" smtClean="0"/>
              <a:t>.</a:t>
            </a:r>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spTree>
    <p:extLst>
      <p:ext uri="{BB962C8B-B14F-4D97-AF65-F5344CB8AC3E}">
        <p14:creationId xmlns:p14="http://schemas.microsoft.com/office/powerpoint/2010/main" val="2303517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Valor P y Valor </a:t>
            </a:r>
            <a:r>
              <a:rPr lang="es-ES" sz="3600" b="1" dirty="0" smtClean="0">
                <a:solidFill>
                  <a:srgbClr val="C00000"/>
                </a:solidFill>
                <a:latin typeface="Symbol" pitchFamily="18" charset="2"/>
              </a:rPr>
              <a:t>a</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6 CuadroTexto"/>
              <p:cNvSpPr txBox="1"/>
              <p:nvPr/>
            </p:nvSpPr>
            <p:spPr>
              <a:xfrm>
                <a:off x="542486" y="1268760"/>
                <a:ext cx="8061961" cy="5632311"/>
              </a:xfrm>
              <a:prstGeom prst="rect">
                <a:avLst/>
              </a:prstGeom>
              <a:noFill/>
            </p:spPr>
            <p:txBody>
              <a:bodyPr wrap="square" rtlCol="0">
                <a:spAutoFit/>
              </a:bodyPr>
              <a:lstStyle/>
              <a:p>
                <a:pPr marL="0" lvl="1">
                  <a:buNone/>
                </a:pPr>
                <a:r>
                  <a:rPr lang="es-CL" sz="2400" dirty="0" smtClean="0"/>
                  <a:t>«A la mayoría de los hombres les gusta el futbol»</a:t>
                </a:r>
              </a:p>
              <a:p>
                <a:pPr marL="0" lvl="1">
                  <a:buNone/>
                </a:pPr>
                <a:r>
                  <a:rPr lang="es-CL" sz="2400" dirty="0" smtClean="0">
                    <a:solidFill>
                      <a:schemeClr val="accent1"/>
                    </a:solidFill>
                  </a:rPr>
                  <a:t>H</a:t>
                </a:r>
                <a:r>
                  <a:rPr lang="es-CL" sz="2400" baseline="-25000" dirty="0" smtClean="0">
                    <a:solidFill>
                      <a:schemeClr val="accent1"/>
                    </a:solidFill>
                  </a:rPr>
                  <a:t>0</a:t>
                </a:r>
                <a:r>
                  <a:rPr lang="es-CL" sz="2400" dirty="0" smtClean="0">
                    <a:solidFill>
                      <a:schemeClr val="accent1"/>
                    </a:solidFill>
                  </a:rPr>
                  <a:t>: p=0.5	H</a:t>
                </a:r>
                <a:r>
                  <a:rPr lang="es-CL" sz="2400" baseline="-25000" dirty="0" smtClean="0">
                    <a:solidFill>
                      <a:schemeClr val="accent1"/>
                    </a:solidFill>
                  </a:rPr>
                  <a:t>1</a:t>
                </a:r>
                <a:r>
                  <a:rPr lang="es-CL" sz="2400" dirty="0" smtClean="0">
                    <a:solidFill>
                      <a:schemeClr val="accent1"/>
                    </a:solidFill>
                  </a:rPr>
                  <a:t>: p&gt;0.5	</a:t>
                </a:r>
              </a:p>
              <a:p>
                <a:pPr marL="0" lvl="1">
                  <a:buNone/>
                </a:pPr>
                <a14:m>
                  <m:oMath xmlns:m="http://schemas.openxmlformats.org/officeDocument/2006/math">
                    <m:acc>
                      <m:accPr>
                        <m:chr m:val="̅"/>
                        <m:ctrlPr>
                          <a:rPr lang="es-CL" sz="2400" b="0" i="1" dirty="0" smtClean="0">
                            <a:solidFill>
                              <a:schemeClr val="accent2"/>
                            </a:solidFill>
                            <a:latin typeface="Cambria Math"/>
                          </a:rPr>
                        </m:ctrlPr>
                      </m:accPr>
                      <m:e>
                        <m:r>
                          <a:rPr lang="es-CL" sz="2400" b="0" i="1" dirty="0" smtClean="0">
                            <a:solidFill>
                              <a:schemeClr val="accent2"/>
                            </a:solidFill>
                            <a:latin typeface="Cambria Math"/>
                          </a:rPr>
                          <m:t>𝑝</m:t>
                        </m:r>
                      </m:e>
                    </m:acc>
                  </m:oMath>
                </a14:m>
                <a:r>
                  <a:rPr lang="es-CL" sz="2400" dirty="0" smtClean="0">
                    <a:solidFill>
                      <a:schemeClr val="accent2"/>
                    </a:solidFill>
                  </a:rPr>
                  <a:t>=0.8	Valor P=0.02	</a:t>
                </a:r>
                <a:r>
                  <a:rPr lang="es-CL" sz="2400" dirty="0" smtClean="0">
                    <a:solidFill>
                      <a:schemeClr val="accent2"/>
                    </a:solidFill>
                    <a:latin typeface="Symbol" pitchFamily="18" charset="2"/>
                  </a:rPr>
                  <a:t>a</a:t>
                </a:r>
                <a:r>
                  <a:rPr lang="es-CL" sz="2400" dirty="0" smtClean="0">
                    <a:solidFill>
                      <a:schemeClr val="accent2"/>
                    </a:solidFill>
                  </a:rPr>
                  <a:t>=5%</a:t>
                </a:r>
              </a:p>
              <a:p>
                <a:pPr marL="0" lvl="1">
                  <a:buNone/>
                </a:pPr>
                <a:endParaRPr lang="es-CL" sz="2400" dirty="0">
                  <a:solidFill>
                    <a:schemeClr val="accent2"/>
                  </a:solidFill>
                </a:endParaRPr>
              </a:p>
              <a:p>
                <a:pPr marL="0" lvl="1">
                  <a:buNone/>
                </a:pPr>
                <a:r>
                  <a:rPr lang="es-CL" sz="2400" dirty="0" smtClean="0"/>
                  <a:t>«</a:t>
                </a:r>
                <a:r>
                  <a:rPr lang="es-CL" sz="2400" dirty="0"/>
                  <a:t>El nivel de pobreza en chile es superior al 20</a:t>
                </a:r>
                <a:r>
                  <a:rPr lang="es-CL" sz="2400" dirty="0" smtClean="0"/>
                  <a:t>%»</a:t>
                </a:r>
              </a:p>
              <a:p>
                <a:pPr marL="0" lvl="1" algn="ctr"/>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smtClean="0">
                    <a:solidFill>
                      <a:schemeClr val="accent1"/>
                    </a:solidFill>
                  </a:rPr>
                  <a:t>p=0.2	</a:t>
                </a:r>
                <a:r>
                  <a:rPr lang="es-CL" sz="2400" dirty="0">
                    <a:solidFill>
                      <a:schemeClr val="accent1"/>
                    </a:solidFill>
                  </a:rPr>
                  <a:t>	H</a:t>
                </a:r>
                <a:r>
                  <a:rPr lang="es-CL" sz="2400" baseline="-25000" dirty="0">
                    <a:solidFill>
                      <a:schemeClr val="accent1"/>
                    </a:solidFill>
                  </a:rPr>
                  <a:t>1</a:t>
                </a:r>
                <a:r>
                  <a:rPr lang="es-CL" sz="2400" dirty="0">
                    <a:solidFill>
                      <a:schemeClr val="accent1"/>
                    </a:solidFill>
                  </a:rPr>
                  <a:t>: </a:t>
                </a:r>
                <a:r>
                  <a:rPr lang="es-CL" sz="2400" dirty="0" smtClean="0">
                    <a:solidFill>
                      <a:schemeClr val="accent1"/>
                    </a:solidFill>
                  </a:rPr>
                  <a:t>p&gt;0.2</a:t>
                </a:r>
              </a:p>
              <a:p>
                <a:pPr marL="0" lvl="1" algn="ctr"/>
                <a14:m>
                  <m:oMath xmlns:m="http://schemas.openxmlformats.org/officeDocument/2006/math">
                    <m:acc>
                      <m:accPr>
                        <m:chr m:val="̅"/>
                        <m:ctrlPr>
                          <a:rPr lang="es-CL" sz="2400" i="1" dirty="0">
                            <a:solidFill>
                              <a:schemeClr val="accent2"/>
                            </a:solidFill>
                            <a:latin typeface="Cambria Math"/>
                          </a:rPr>
                        </m:ctrlPr>
                      </m:accPr>
                      <m:e>
                        <m:r>
                          <a:rPr lang="es-CL" sz="2400" i="1" dirty="0">
                            <a:solidFill>
                              <a:schemeClr val="accent2"/>
                            </a:solidFill>
                            <a:latin typeface="Cambria Math"/>
                          </a:rPr>
                          <m:t>𝑝</m:t>
                        </m:r>
                      </m:e>
                    </m:acc>
                  </m:oMath>
                </a14:m>
                <a:r>
                  <a:rPr lang="es-CL" sz="2400" dirty="0">
                    <a:solidFill>
                      <a:schemeClr val="accent2"/>
                    </a:solidFill>
                  </a:rPr>
                  <a:t>=</a:t>
                </a:r>
                <a:r>
                  <a:rPr lang="es-CL" sz="2400" dirty="0" smtClean="0">
                    <a:solidFill>
                      <a:schemeClr val="accent2"/>
                    </a:solidFill>
                  </a:rPr>
                  <a:t>0.14	</a:t>
                </a:r>
                <a:r>
                  <a:rPr lang="es-CL" sz="2400" dirty="0">
                    <a:solidFill>
                      <a:schemeClr val="accent2"/>
                    </a:solidFill>
                  </a:rPr>
                  <a:t>	Valor </a:t>
                </a:r>
                <a:r>
                  <a:rPr lang="es-CL" sz="2400" dirty="0" smtClean="0">
                    <a:solidFill>
                      <a:schemeClr val="accent2"/>
                    </a:solidFill>
                  </a:rPr>
                  <a:t>P=0.83</a:t>
                </a:r>
                <a:r>
                  <a:rPr lang="es-CL" sz="2400" dirty="0">
                    <a:solidFill>
                      <a:schemeClr val="accent2"/>
                    </a:solidFill>
                  </a:rPr>
                  <a:t>	</a:t>
                </a:r>
                <a:r>
                  <a:rPr lang="es-CL" sz="2400" dirty="0" smtClean="0">
                    <a:solidFill>
                      <a:schemeClr val="accent2"/>
                    </a:solidFill>
                    <a:latin typeface="Symbol" pitchFamily="18" charset="2"/>
                  </a:rPr>
                  <a:t>a</a:t>
                </a:r>
                <a:r>
                  <a:rPr lang="es-CL" sz="2400" dirty="0" smtClean="0">
                    <a:solidFill>
                      <a:schemeClr val="accent2"/>
                    </a:solidFill>
                  </a:rPr>
                  <a:t>=10%</a:t>
                </a:r>
                <a:endParaRPr lang="es-CL" sz="2400" dirty="0">
                  <a:solidFill>
                    <a:schemeClr val="accent2"/>
                  </a:solidFill>
                </a:endParaRPr>
              </a:p>
              <a:p>
                <a:pPr marL="0" lvl="1" algn="ctr"/>
                <a:endParaRPr lang="es-CL" sz="2400" dirty="0">
                  <a:solidFill>
                    <a:schemeClr val="accent1"/>
                  </a:solidFill>
                </a:endParaRPr>
              </a:p>
              <a:p>
                <a:pPr marL="0" lvl="1">
                  <a:buNone/>
                </a:pPr>
                <a:r>
                  <a:rPr lang="es-CL" sz="2400" dirty="0" smtClean="0"/>
                  <a:t>«</a:t>
                </a:r>
                <a:r>
                  <a:rPr lang="es-CL" sz="2400" dirty="0"/>
                  <a:t>La tasa de suicidio es mayor en el NSE alto</a:t>
                </a:r>
                <a:r>
                  <a:rPr lang="es-CL" sz="2400" dirty="0" smtClean="0"/>
                  <a:t>»</a:t>
                </a:r>
              </a:p>
              <a:p>
                <a:pPr marL="0" lvl="1" algn="ctr"/>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B</a:t>
                </a:r>
                <a:r>
                  <a:rPr lang="es-CL" sz="2400" dirty="0">
                    <a:solidFill>
                      <a:schemeClr val="accent1"/>
                    </a:solidFill>
                  </a:rPr>
                  <a:t>		H</a:t>
                </a:r>
                <a:r>
                  <a:rPr lang="es-CL" sz="2400" baseline="-25000" dirty="0">
                    <a:solidFill>
                      <a:schemeClr val="accent1"/>
                    </a:solidFill>
                  </a:rPr>
                  <a:t>1</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&gt;</a:t>
                </a:r>
                <a:r>
                  <a:rPr lang="es-CL" sz="2400" dirty="0" err="1" smtClean="0">
                    <a:solidFill>
                      <a:schemeClr val="accent1"/>
                    </a:solidFill>
                  </a:rPr>
                  <a:t>p</a:t>
                </a:r>
                <a:r>
                  <a:rPr lang="es-CL" sz="2400" baseline="-25000" dirty="0" err="1" smtClean="0">
                    <a:solidFill>
                      <a:schemeClr val="accent1"/>
                    </a:solidFill>
                  </a:rPr>
                  <a:t>B</a:t>
                </a:r>
                <a:r>
                  <a:rPr lang="es-CL" sz="2400" baseline="-25000" dirty="0" smtClean="0">
                    <a:solidFill>
                      <a:schemeClr val="accent1"/>
                    </a:solidFill>
                  </a:rPr>
                  <a:t> </a:t>
                </a:r>
              </a:p>
              <a:p>
                <a:pPr marL="400050" lvl="1"/>
                <a14:m>
                  <m:oMath xmlns:m="http://schemas.openxmlformats.org/officeDocument/2006/math">
                    <m:sSub>
                      <m:sSubPr>
                        <m:ctrlPr>
                          <a:rPr lang="es-CL" sz="2400" i="1" dirty="0" smtClean="0">
                            <a:solidFill>
                              <a:schemeClr val="accent2"/>
                            </a:solidFill>
                            <a:latin typeface="Cambria Math"/>
                          </a:rPr>
                        </m:ctrlPr>
                      </m:sSubPr>
                      <m:e>
                        <m:acc>
                          <m:accPr>
                            <m:chr m:val="̅"/>
                            <m:ctrlPr>
                              <a:rPr lang="es-CL" sz="2400" i="1" dirty="0">
                                <a:solidFill>
                                  <a:schemeClr val="accent2"/>
                                </a:solidFill>
                                <a:latin typeface="Cambria Math"/>
                              </a:rPr>
                            </m:ctrlPr>
                          </m:accPr>
                          <m:e>
                            <m:r>
                              <a:rPr lang="es-CL" sz="2400" i="1" dirty="0">
                                <a:solidFill>
                                  <a:schemeClr val="accent2"/>
                                </a:solidFill>
                                <a:latin typeface="Cambria Math"/>
                              </a:rPr>
                              <m:t>𝑝</m:t>
                            </m:r>
                          </m:e>
                        </m:acc>
                      </m:e>
                      <m:sub>
                        <m:r>
                          <a:rPr lang="es-CL" sz="2400" b="0" i="1" dirty="0" smtClean="0">
                            <a:solidFill>
                              <a:schemeClr val="accent2"/>
                            </a:solidFill>
                            <a:latin typeface="Cambria Math"/>
                          </a:rPr>
                          <m:t>𝐴</m:t>
                        </m:r>
                      </m:sub>
                    </m:sSub>
                  </m:oMath>
                </a14:m>
                <a:r>
                  <a:rPr lang="es-CL" sz="2400" dirty="0">
                    <a:solidFill>
                      <a:schemeClr val="accent2"/>
                    </a:solidFill>
                  </a:rPr>
                  <a:t>=</a:t>
                </a:r>
                <a:r>
                  <a:rPr lang="es-CL" sz="2400" dirty="0" smtClean="0">
                    <a:solidFill>
                      <a:schemeClr val="accent2"/>
                    </a:solidFill>
                  </a:rPr>
                  <a:t>0.01	</a:t>
                </a:r>
                <a:r>
                  <a:rPr lang="es-CL" sz="2400" dirty="0">
                    <a:solidFill>
                      <a:schemeClr val="accent2"/>
                    </a:solidFill>
                  </a:rPr>
                  <a:t> </a:t>
                </a:r>
                <a14:m>
                  <m:oMath xmlns:m="http://schemas.openxmlformats.org/officeDocument/2006/math">
                    <m:sSub>
                      <m:sSubPr>
                        <m:ctrlPr>
                          <a:rPr lang="es-CL" sz="2400" i="1" dirty="0">
                            <a:solidFill>
                              <a:schemeClr val="accent2"/>
                            </a:solidFill>
                            <a:latin typeface="Cambria Math"/>
                          </a:rPr>
                        </m:ctrlPr>
                      </m:sSubPr>
                      <m:e>
                        <m:acc>
                          <m:accPr>
                            <m:chr m:val="̅"/>
                            <m:ctrlPr>
                              <a:rPr lang="es-CL" sz="2400" i="1" dirty="0">
                                <a:solidFill>
                                  <a:schemeClr val="accent2"/>
                                </a:solidFill>
                                <a:latin typeface="Cambria Math"/>
                              </a:rPr>
                            </m:ctrlPr>
                          </m:accPr>
                          <m:e>
                            <m:r>
                              <a:rPr lang="es-CL" sz="2400" i="1" dirty="0">
                                <a:solidFill>
                                  <a:schemeClr val="accent2"/>
                                </a:solidFill>
                                <a:latin typeface="Cambria Math"/>
                              </a:rPr>
                              <m:t>𝑝</m:t>
                            </m:r>
                          </m:e>
                        </m:acc>
                      </m:e>
                      <m:sub>
                        <m:r>
                          <a:rPr lang="es-CL" sz="2400" b="0" i="1" dirty="0" smtClean="0">
                            <a:solidFill>
                              <a:schemeClr val="accent2"/>
                            </a:solidFill>
                            <a:latin typeface="Cambria Math"/>
                          </a:rPr>
                          <m:t>𝐵</m:t>
                        </m:r>
                      </m:sub>
                    </m:sSub>
                  </m:oMath>
                </a14:m>
                <a:r>
                  <a:rPr lang="es-CL" sz="2400" dirty="0">
                    <a:solidFill>
                      <a:schemeClr val="accent2"/>
                    </a:solidFill>
                  </a:rPr>
                  <a:t>=</a:t>
                </a:r>
                <a:r>
                  <a:rPr lang="es-CL" sz="2400" dirty="0" smtClean="0">
                    <a:solidFill>
                      <a:schemeClr val="accent2"/>
                    </a:solidFill>
                  </a:rPr>
                  <a:t>0.008 </a:t>
                </a:r>
                <a:r>
                  <a:rPr lang="es-CL" sz="2400" dirty="0">
                    <a:solidFill>
                      <a:schemeClr val="accent2"/>
                    </a:solidFill>
                  </a:rPr>
                  <a:t>	Valor </a:t>
                </a:r>
                <a:r>
                  <a:rPr lang="es-CL" sz="2400" dirty="0" smtClean="0">
                    <a:solidFill>
                      <a:schemeClr val="accent2"/>
                    </a:solidFill>
                  </a:rPr>
                  <a:t>P=0.7</a:t>
                </a:r>
                <a:r>
                  <a:rPr lang="es-CL" sz="2400" dirty="0">
                    <a:solidFill>
                      <a:schemeClr val="accent2"/>
                    </a:solidFill>
                  </a:rPr>
                  <a:t>	</a:t>
                </a:r>
                <a:r>
                  <a:rPr lang="es-CL" sz="2400" dirty="0">
                    <a:solidFill>
                      <a:schemeClr val="accent2"/>
                    </a:solidFill>
                    <a:latin typeface="Symbol" pitchFamily="18" charset="2"/>
                  </a:rPr>
                  <a:t>a</a:t>
                </a:r>
                <a:r>
                  <a:rPr lang="es-CL" sz="2400" dirty="0">
                    <a:solidFill>
                      <a:schemeClr val="accent2"/>
                    </a:solidFill>
                  </a:rPr>
                  <a:t>=10%</a:t>
                </a:r>
              </a:p>
              <a:p>
                <a:pPr marL="400050" lvl="1"/>
                <a:endParaRPr lang="es-CL" sz="2400" dirty="0">
                  <a:solidFill>
                    <a:schemeClr val="accent1"/>
                  </a:solidFill>
                </a:endParaRPr>
              </a:p>
              <a:p>
                <a:pPr marL="400050" lvl="1" indent="0" algn="ctr">
                  <a:buNone/>
                </a:pPr>
                <a:endParaRPr lang="es-CL" sz="2400" dirty="0"/>
              </a:p>
              <a:p>
                <a:pPr marL="400050" lvl="1" indent="0" algn="just">
                  <a:buNone/>
                </a:pPr>
                <a:endParaRPr lang="es-CL" sz="2400" dirty="0"/>
              </a:p>
              <a:p>
                <a:endParaRPr lang="es-CL" sz="24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542486" y="1268760"/>
                <a:ext cx="8061961" cy="5632311"/>
              </a:xfrm>
              <a:prstGeom prst="rect">
                <a:avLst/>
              </a:prstGeom>
              <a:blipFill rotWithShape="1">
                <a:blip r:embed="rId3"/>
                <a:stretch>
                  <a:fillRect l="-1210" t="-866"/>
                </a:stretch>
              </a:blipFill>
            </p:spPr>
            <p:txBody>
              <a:bodyPr/>
              <a:lstStyle/>
              <a:p>
                <a:r>
                  <a:rPr lang="es-CL">
                    <a:noFill/>
                  </a:rPr>
                  <a:t> </a:t>
                </a:r>
              </a:p>
            </p:txBody>
          </p:sp>
        </mc:Fallback>
      </mc:AlternateContent>
      <p:sp>
        <p:nvSpPr>
          <p:cNvPr id="8" name="7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spTree>
    <p:extLst>
      <p:ext uri="{BB962C8B-B14F-4D97-AF65-F5344CB8AC3E}">
        <p14:creationId xmlns:p14="http://schemas.microsoft.com/office/powerpoint/2010/main" val="3983266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Valor P y Valor </a:t>
            </a:r>
            <a:r>
              <a:rPr lang="es-ES" sz="3600" b="1" dirty="0" smtClean="0">
                <a:solidFill>
                  <a:srgbClr val="C00000"/>
                </a:solidFill>
                <a:latin typeface="Symbol" pitchFamily="18" charset="2"/>
              </a:rPr>
              <a:t>a</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6 CuadroTexto"/>
              <p:cNvSpPr txBox="1"/>
              <p:nvPr/>
            </p:nvSpPr>
            <p:spPr>
              <a:xfrm>
                <a:off x="542486" y="1268760"/>
                <a:ext cx="8061961" cy="6001643"/>
              </a:xfrm>
              <a:prstGeom prst="rect">
                <a:avLst/>
              </a:prstGeom>
              <a:noFill/>
            </p:spPr>
            <p:txBody>
              <a:bodyPr wrap="square" rtlCol="0">
                <a:spAutoFit/>
              </a:bodyPr>
              <a:lstStyle/>
              <a:p>
                <a:pPr marL="0" lvl="1"/>
                <a:r>
                  <a:rPr lang="es-CL" sz="2400" dirty="0" smtClean="0"/>
                  <a:t>«Los ingresos de hombres y mujeres son iguales»</a:t>
                </a:r>
              </a:p>
              <a:p>
                <a:pPr marL="0" lvl="1" algn="ctr"/>
                <a:r>
                  <a:rPr lang="es-CL" sz="2400" dirty="0" smtClean="0">
                    <a:solidFill>
                      <a:schemeClr val="accent1"/>
                    </a:solidFill>
                  </a:rPr>
                  <a:t>H</a:t>
                </a:r>
                <a:r>
                  <a:rPr lang="es-CL" sz="2400" baseline="-25000" dirty="0">
                    <a:solidFill>
                      <a:schemeClr val="accent1"/>
                    </a:solidFill>
                  </a:rPr>
                  <a:t>0</a:t>
                </a:r>
                <a:r>
                  <a:rPr lang="es-CL" sz="2400" dirty="0">
                    <a:solidFill>
                      <a:schemeClr val="accent1"/>
                    </a:solidFill>
                  </a:rPr>
                  <a:t>: </a:t>
                </a:r>
                <a14:m>
                  <m:oMath xmlns:m="http://schemas.openxmlformats.org/officeDocument/2006/math">
                    <m:r>
                      <a:rPr lang="es-CL" sz="2400" i="1" dirty="0" smtClean="0">
                        <a:solidFill>
                          <a:schemeClr val="accent1"/>
                        </a:solidFill>
                        <a:latin typeface="Cambria Math"/>
                        <a:ea typeface="Cambria Math"/>
                      </a:rPr>
                      <m:t>𝜇</m:t>
                    </m:r>
                  </m:oMath>
                </a14:m>
                <a:r>
                  <a:rPr lang="es-CL" sz="2400" baseline="-25000" dirty="0" smtClean="0">
                    <a:solidFill>
                      <a:schemeClr val="accent1"/>
                    </a:solidFill>
                  </a:rPr>
                  <a:t>H</a:t>
                </a:r>
                <a:r>
                  <a:rPr lang="es-CL" sz="2400" dirty="0">
                    <a:solidFill>
                      <a:schemeClr val="accent1"/>
                    </a:solidFill>
                  </a:rPr>
                  <a:t>=</a:t>
                </a:r>
                <a:r>
                  <a:rPr lang="es-CL" sz="2400" dirty="0">
                    <a:solidFill>
                      <a:schemeClr val="accent1"/>
                    </a:solidFill>
                    <a:ea typeface="Cambria Math"/>
                  </a:rPr>
                  <a:t> </a:t>
                </a:r>
                <a14:m>
                  <m:oMath xmlns:m="http://schemas.openxmlformats.org/officeDocument/2006/math">
                    <m:r>
                      <a:rPr lang="es-CL" sz="2400" i="1" dirty="0">
                        <a:solidFill>
                          <a:schemeClr val="accent1"/>
                        </a:solidFill>
                        <a:latin typeface="Cambria Math"/>
                        <a:ea typeface="Cambria Math"/>
                      </a:rPr>
                      <m:t>𝜇</m:t>
                    </m:r>
                  </m:oMath>
                </a14:m>
                <a:r>
                  <a:rPr lang="es-CL" sz="2400" baseline="-25000" dirty="0" smtClean="0">
                    <a:solidFill>
                      <a:schemeClr val="accent1"/>
                    </a:solidFill>
                  </a:rPr>
                  <a:t>M	</a:t>
                </a:r>
                <a:r>
                  <a:rPr lang="es-CL" sz="2400" dirty="0" smtClean="0">
                    <a:solidFill>
                      <a:schemeClr val="accent1"/>
                    </a:solidFill>
                  </a:rPr>
                  <a:t>H</a:t>
                </a:r>
                <a:r>
                  <a:rPr lang="es-CL" sz="2400" baseline="-25000" dirty="0" smtClean="0">
                    <a:solidFill>
                      <a:schemeClr val="accent1"/>
                    </a:solidFill>
                  </a:rPr>
                  <a:t>1</a:t>
                </a:r>
                <a:r>
                  <a:rPr lang="es-CL" sz="2400" dirty="0" smtClean="0">
                    <a:solidFill>
                      <a:schemeClr val="accent1"/>
                    </a:solidFill>
                  </a:rPr>
                  <a:t>: </a:t>
                </a:r>
                <a14:m>
                  <m:oMath xmlns:m="http://schemas.openxmlformats.org/officeDocument/2006/math">
                    <m:r>
                      <a:rPr lang="es-CL" sz="2400" i="1" dirty="0">
                        <a:solidFill>
                          <a:schemeClr val="accent1"/>
                        </a:solidFill>
                        <a:latin typeface="Cambria Math"/>
                        <a:ea typeface="Cambria Math"/>
                      </a:rPr>
                      <m:t>𝜇</m:t>
                    </m:r>
                  </m:oMath>
                </a14:m>
                <a:r>
                  <a:rPr lang="es-CL" sz="2400" baseline="-25000" dirty="0" smtClean="0">
                    <a:solidFill>
                      <a:schemeClr val="accent1"/>
                    </a:solidFill>
                  </a:rPr>
                  <a:t>H</a:t>
                </a:r>
                <a:r>
                  <a:rPr lang="es-CL" sz="2400" dirty="0" smtClean="0">
                    <a:solidFill>
                      <a:schemeClr val="accent1"/>
                    </a:solidFill>
                  </a:rPr>
                  <a:t>≠</a:t>
                </a:r>
                <a:r>
                  <a:rPr lang="es-CL" sz="2400" dirty="0" smtClean="0">
                    <a:solidFill>
                      <a:schemeClr val="accent1"/>
                    </a:solidFill>
                    <a:ea typeface="Cambria Math"/>
                  </a:rPr>
                  <a:t> </a:t>
                </a:r>
                <a14:m>
                  <m:oMath xmlns:m="http://schemas.openxmlformats.org/officeDocument/2006/math">
                    <m:r>
                      <a:rPr lang="es-CL" sz="2400" i="1" dirty="0">
                        <a:solidFill>
                          <a:schemeClr val="accent1"/>
                        </a:solidFill>
                        <a:latin typeface="Cambria Math"/>
                        <a:ea typeface="Cambria Math"/>
                      </a:rPr>
                      <m:t>𝜇</m:t>
                    </m:r>
                  </m:oMath>
                </a14:m>
                <a:r>
                  <a:rPr lang="es-CL" sz="2400" baseline="-25000" dirty="0" smtClean="0">
                    <a:solidFill>
                      <a:schemeClr val="accent1"/>
                    </a:solidFill>
                  </a:rPr>
                  <a:t>M</a:t>
                </a:r>
              </a:p>
              <a:p>
                <a:pPr marL="0" lvl="1" algn="ctr"/>
                <a14:m>
                  <m:oMath xmlns:m="http://schemas.openxmlformats.org/officeDocument/2006/math">
                    <m:sSub>
                      <m:sSubPr>
                        <m:ctrlPr>
                          <a:rPr lang="es-CL" sz="2400" i="1" dirty="0">
                            <a:solidFill>
                              <a:schemeClr val="accent2"/>
                            </a:solidFill>
                            <a:latin typeface="Cambria Math"/>
                          </a:rPr>
                        </m:ctrlPr>
                      </m:sSubPr>
                      <m:e>
                        <m:acc>
                          <m:accPr>
                            <m:chr m:val="̅"/>
                            <m:ctrlPr>
                              <a:rPr lang="es-CL" sz="2400" i="1" dirty="0">
                                <a:solidFill>
                                  <a:schemeClr val="accent2"/>
                                </a:solidFill>
                                <a:latin typeface="Cambria Math"/>
                              </a:rPr>
                            </m:ctrlPr>
                          </m:accPr>
                          <m:e>
                            <m:r>
                              <a:rPr lang="es-CL" sz="2400" b="0" i="1" dirty="0" smtClean="0">
                                <a:solidFill>
                                  <a:schemeClr val="accent2"/>
                                </a:solidFill>
                                <a:latin typeface="Cambria Math"/>
                              </a:rPr>
                              <m:t>𝑥</m:t>
                            </m:r>
                          </m:e>
                        </m:acc>
                      </m:e>
                      <m:sub>
                        <m:r>
                          <a:rPr lang="es-CL" sz="2400" b="0" i="1" dirty="0" smtClean="0">
                            <a:solidFill>
                              <a:schemeClr val="accent2"/>
                            </a:solidFill>
                            <a:latin typeface="Cambria Math"/>
                          </a:rPr>
                          <m:t>𝐻</m:t>
                        </m:r>
                      </m:sub>
                    </m:sSub>
                  </m:oMath>
                </a14:m>
                <a:r>
                  <a:rPr lang="es-CL" sz="2400" dirty="0">
                    <a:solidFill>
                      <a:schemeClr val="accent2"/>
                    </a:solidFill>
                  </a:rPr>
                  <a:t>=</a:t>
                </a:r>
                <a:r>
                  <a:rPr lang="es-CL" sz="2400" dirty="0" smtClean="0">
                    <a:solidFill>
                      <a:schemeClr val="accent2"/>
                    </a:solidFill>
                  </a:rPr>
                  <a:t>689.000</a:t>
                </a:r>
                <a:r>
                  <a:rPr lang="es-CL" sz="2400" dirty="0">
                    <a:solidFill>
                      <a:schemeClr val="accent2"/>
                    </a:solidFill>
                  </a:rPr>
                  <a:t>	 </a:t>
                </a:r>
                <a14:m>
                  <m:oMath xmlns:m="http://schemas.openxmlformats.org/officeDocument/2006/math">
                    <m:sSub>
                      <m:sSubPr>
                        <m:ctrlPr>
                          <a:rPr lang="es-CL" sz="2400" i="1" dirty="0">
                            <a:solidFill>
                              <a:schemeClr val="accent2"/>
                            </a:solidFill>
                            <a:latin typeface="Cambria Math"/>
                          </a:rPr>
                        </m:ctrlPr>
                      </m:sSubPr>
                      <m:e>
                        <m:acc>
                          <m:accPr>
                            <m:chr m:val="̅"/>
                            <m:ctrlPr>
                              <a:rPr lang="es-CL" sz="2400" i="1" dirty="0" smtClean="0">
                                <a:solidFill>
                                  <a:schemeClr val="accent2"/>
                                </a:solidFill>
                                <a:latin typeface="Cambria Math"/>
                              </a:rPr>
                            </m:ctrlPr>
                          </m:accPr>
                          <m:e>
                            <m:r>
                              <a:rPr lang="es-CL" sz="2400" b="0" i="1" dirty="0" smtClean="0">
                                <a:solidFill>
                                  <a:schemeClr val="accent2"/>
                                </a:solidFill>
                                <a:latin typeface="Cambria Math"/>
                              </a:rPr>
                              <m:t>𝑥</m:t>
                            </m:r>
                          </m:e>
                        </m:acc>
                      </m:e>
                      <m:sub>
                        <m:r>
                          <a:rPr lang="es-CL" sz="2400" b="0" i="1" dirty="0" smtClean="0">
                            <a:solidFill>
                              <a:schemeClr val="accent2"/>
                            </a:solidFill>
                            <a:latin typeface="Cambria Math"/>
                          </a:rPr>
                          <m:t>𝑀</m:t>
                        </m:r>
                      </m:sub>
                    </m:sSub>
                  </m:oMath>
                </a14:m>
                <a:r>
                  <a:rPr lang="es-CL" sz="2400" dirty="0">
                    <a:solidFill>
                      <a:schemeClr val="accent2"/>
                    </a:solidFill>
                  </a:rPr>
                  <a:t>=</a:t>
                </a:r>
                <a:r>
                  <a:rPr lang="es-CL" sz="2400" dirty="0" smtClean="0">
                    <a:solidFill>
                      <a:schemeClr val="accent2"/>
                    </a:solidFill>
                  </a:rPr>
                  <a:t>542.500 </a:t>
                </a:r>
                <a:r>
                  <a:rPr lang="es-CL" sz="2400" dirty="0">
                    <a:solidFill>
                      <a:schemeClr val="accent2"/>
                    </a:solidFill>
                  </a:rPr>
                  <a:t>	Valor </a:t>
                </a:r>
                <a:r>
                  <a:rPr lang="es-CL" sz="2400" dirty="0" smtClean="0">
                    <a:solidFill>
                      <a:schemeClr val="accent2"/>
                    </a:solidFill>
                  </a:rPr>
                  <a:t>P=0.005</a:t>
                </a:r>
                <a:r>
                  <a:rPr lang="es-CL" sz="2400" dirty="0">
                    <a:solidFill>
                      <a:schemeClr val="accent2"/>
                    </a:solidFill>
                  </a:rPr>
                  <a:t>	</a:t>
                </a:r>
                <a:r>
                  <a:rPr lang="es-CL" sz="2400" dirty="0" smtClean="0">
                    <a:solidFill>
                      <a:schemeClr val="accent2"/>
                    </a:solidFill>
                    <a:latin typeface="Symbol" pitchFamily="18" charset="2"/>
                  </a:rPr>
                  <a:t>a</a:t>
                </a:r>
                <a:r>
                  <a:rPr lang="es-CL" sz="2400" dirty="0" smtClean="0">
                    <a:solidFill>
                      <a:schemeClr val="accent2"/>
                    </a:solidFill>
                  </a:rPr>
                  <a:t>=1%</a:t>
                </a:r>
                <a:endParaRPr lang="es-CL" sz="2400" dirty="0">
                  <a:solidFill>
                    <a:schemeClr val="accent2"/>
                  </a:solidFill>
                </a:endParaRPr>
              </a:p>
              <a:p>
                <a:pPr marL="0" lvl="1" algn="ctr"/>
                <a:endParaRPr lang="es-CL" sz="2400" dirty="0">
                  <a:solidFill>
                    <a:schemeClr val="accent1"/>
                  </a:solidFill>
                </a:endParaRPr>
              </a:p>
              <a:p>
                <a:pPr marL="0" lvl="1">
                  <a:buNone/>
                </a:pPr>
                <a:r>
                  <a:rPr lang="es-CL" sz="2400" dirty="0" smtClean="0"/>
                  <a:t>«El porcentaje de estudiantes con </a:t>
                </a:r>
                <a:r>
                  <a:rPr lang="es-CL" sz="2400" dirty="0" err="1" smtClean="0"/>
                  <a:t>ptje</a:t>
                </a:r>
                <a:r>
                  <a:rPr lang="es-CL" sz="2400" dirty="0" smtClean="0"/>
                  <a:t>. Ranking &gt;700 es igual en todos los tipos de establecimientos»</a:t>
                </a:r>
              </a:p>
              <a:p>
                <a:pPr marL="0" lvl="1" algn="ctr"/>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M</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PP</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PS</a:t>
                </a:r>
                <a:r>
                  <a:rPr lang="es-CL" sz="2400" baseline="-25000" dirty="0" smtClean="0">
                    <a:solidFill>
                      <a:schemeClr val="accent1"/>
                    </a:solidFill>
                  </a:rPr>
                  <a:t>		</a:t>
                </a:r>
                <a:r>
                  <a:rPr lang="es-CL" sz="2400" dirty="0" smtClean="0">
                    <a:solidFill>
                      <a:schemeClr val="accent1"/>
                    </a:solidFill>
                  </a:rPr>
                  <a:t>H</a:t>
                </a:r>
                <a:r>
                  <a:rPr lang="es-CL" sz="2400" baseline="-25000" dirty="0" smtClean="0">
                    <a:solidFill>
                      <a:schemeClr val="accent1"/>
                    </a:solidFill>
                  </a:rPr>
                  <a:t>1</a:t>
                </a:r>
                <a:r>
                  <a:rPr lang="es-CL" sz="2400" dirty="0" smtClean="0">
                    <a:solidFill>
                      <a:schemeClr val="accent1"/>
                    </a:solidFill>
                  </a:rPr>
                  <a:t>: </a:t>
                </a:r>
                <a:r>
                  <a:rPr lang="es-CL" sz="2400" dirty="0" err="1" smtClean="0">
                    <a:solidFill>
                      <a:schemeClr val="accent1"/>
                    </a:solidFill>
                  </a:rPr>
                  <a:t>p</a:t>
                </a:r>
                <a:r>
                  <a:rPr lang="es-CL" sz="2400" baseline="-25000" dirty="0" err="1" smtClean="0">
                    <a:solidFill>
                      <a:schemeClr val="accent1"/>
                    </a:solidFill>
                  </a:rPr>
                  <a:t>M</a:t>
                </a:r>
                <a:r>
                  <a:rPr lang="es-CL" sz="2400" dirty="0">
                    <a:solidFill>
                      <a:schemeClr val="accent1"/>
                    </a:solidFill>
                  </a:rPr>
                  <a:t> ≠ </a:t>
                </a:r>
                <a:r>
                  <a:rPr lang="es-CL" sz="2400" dirty="0" err="1" smtClean="0">
                    <a:solidFill>
                      <a:schemeClr val="accent1"/>
                    </a:solidFill>
                  </a:rPr>
                  <a:t>p</a:t>
                </a:r>
                <a:r>
                  <a:rPr lang="es-CL" sz="2400" baseline="-25000" dirty="0" err="1" smtClean="0">
                    <a:solidFill>
                      <a:schemeClr val="accent1"/>
                    </a:solidFill>
                  </a:rPr>
                  <a:t>PP</a:t>
                </a:r>
                <a:r>
                  <a:rPr lang="es-CL" sz="2400" dirty="0">
                    <a:solidFill>
                      <a:schemeClr val="accent1"/>
                    </a:solidFill>
                  </a:rPr>
                  <a:t> </a:t>
                </a:r>
                <a:r>
                  <a:rPr lang="es-CL" sz="2400" dirty="0" smtClean="0">
                    <a:solidFill>
                      <a:schemeClr val="accent1"/>
                    </a:solidFill>
                  </a:rPr>
                  <a:t> o</a:t>
                </a:r>
                <a:r>
                  <a:rPr lang="es-CL" sz="2400" dirty="0">
                    <a:solidFill>
                      <a:schemeClr val="accent1"/>
                    </a:solidFill>
                  </a:rPr>
                  <a:t> </a:t>
                </a:r>
                <a:r>
                  <a:rPr lang="es-CL" sz="2400" dirty="0" err="1">
                    <a:solidFill>
                      <a:schemeClr val="accent1"/>
                    </a:solidFill>
                  </a:rPr>
                  <a:t>p</a:t>
                </a:r>
                <a:r>
                  <a:rPr lang="es-CL" sz="2400" baseline="-25000" dirty="0" err="1">
                    <a:solidFill>
                      <a:schemeClr val="accent1"/>
                    </a:solidFill>
                  </a:rPr>
                  <a:t>M</a:t>
                </a:r>
                <a:r>
                  <a:rPr lang="es-CL" sz="2400" dirty="0" smtClean="0">
                    <a:solidFill>
                      <a:schemeClr val="accent1"/>
                    </a:solidFill>
                  </a:rPr>
                  <a:t> ≠ </a:t>
                </a:r>
                <a:r>
                  <a:rPr lang="es-CL" sz="2400" dirty="0" err="1" smtClean="0">
                    <a:solidFill>
                      <a:schemeClr val="accent1"/>
                    </a:solidFill>
                  </a:rPr>
                  <a:t>p</a:t>
                </a:r>
                <a:r>
                  <a:rPr lang="es-CL" sz="2400" baseline="-25000" dirty="0" err="1" smtClean="0">
                    <a:solidFill>
                      <a:schemeClr val="accent1"/>
                    </a:solidFill>
                  </a:rPr>
                  <a:t>PS</a:t>
                </a:r>
                <a:r>
                  <a:rPr lang="es-CL" sz="2400" baseline="-25000" dirty="0" smtClean="0">
                    <a:solidFill>
                      <a:schemeClr val="accent1"/>
                    </a:solidFill>
                  </a:rPr>
                  <a:t> </a:t>
                </a:r>
                <a:r>
                  <a:rPr lang="es-CL" sz="2400" dirty="0">
                    <a:solidFill>
                      <a:schemeClr val="accent1"/>
                    </a:solidFill>
                  </a:rPr>
                  <a:t>o </a:t>
                </a:r>
                <a:r>
                  <a:rPr lang="es-CL" sz="2400" dirty="0" err="1" smtClean="0">
                    <a:solidFill>
                      <a:schemeClr val="accent1"/>
                    </a:solidFill>
                  </a:rPr>
                  <a:t>p</a:t>
                </a:r>
                <a:r>
                  <a:rPr lang="es-CL" sz="2400" baseline="-25000" dirty="0" err="1" smtClean="0">
                    <a:solidFill>
                      <a:schemeClr val="accent1"/>
                    </a:solidFill>
                  </a:rPr>
                  <a:t>PP</a:t>
                </a:r>
                <a:r>
                  <a:rPr lang="es-CL" sz="2400" dirty="0" smtClean="0">
                    <a:solidFill>
                      <a:schemeClr val="accent1"/>
                    </a:solidFill>
                  </a:rPr>
                  <a:t> </a:t>
                </a:r>
                <a:r>
                  <a:rPr lang="es-CL" sz="2400" dirty="0">
                    <a:solidFill>
                      <a:schemeClr val="accent1"/>
                    </a:solidFill>
                  </a:rPr>
                  <a:t>≠ </a:t>
                </a:r>
                <a:r>
                  <a:rPr lang="es-CL" sz="2400" dirty="0" err="1">
                    <a:solidFill>
                      <a:schemeClr val="accent1"/>
                    </a:solidFill>
                  </a:rPr>
                  <a:t>p</a:t>
                </a:r>
                <a:r>
                  <a:rPr lang="es-CL" sz="2400" baseline="-25000" dirty="0" err="1">
                    <a:solidFill>
                      <a:schemeClr val="accent1"/>
                    </a:solidFill>
                  </a:rPr>
                  <a:t>PS</a:t>
                </a:r>
                <a:endParaRPr lang="es-CL" sz="2400" dirty="0">
                  <a:solidFill>
                    <a:schemeClr val="accent1"/>
                  </a:solidFill>
                </a:endParaRPr>
              </a:p>
              <a:p>
                <a:pPr marL="0" lvl="1"/>
                <a14:m>
                  <m:oMath xmlns:m="http://schemas.openxmlformats.org/officeDocument/2006/math">
                    <m:sSub>
                      <m:sSubPr>
                        <m:ctrlPr>
                          <a:rPr lang="es-CL" sz="2400" i="1" dirty="0">
                            <a:solidFill>
                              <a:schemeClr val="accent2"/>
                            </a:solidFill>
                            <a:latin typeface="Cambria Math"/>
                          </a:rPr>
                        </m:ctrlPr>
                      </m:sSubPr>
                      <m:e>
                        <m:acc>
                          <m:accPr>
                            <m:chr m:val="̅"/>
                            <m:ctrlPr>
                              <a:rPr lang="es-CL" sz="2400" i="1" dirty="0">
                                <a:solidFill>
                                  <a:schemeClr val="accent2"/>
                                </a:solidFill>
                                <a:latin typeface="Cambria Math"/>
                              </a:rPr>
                            </m:ctrlPr>
                          </m:accPr>
                          <m:e>
                            <m:r>
                              <a:rPr lang="es-CL" sz="2400" b="0" i="1" dirty="0" smtClean="0">
                                <a:solidFill>
                                  <a:schemeClr val="accent2"/>
                                </a:solidFill>
                                <a:latin typeface="Cambria Math"/>
                              </a:rPr>
                              <m:t>𝑝</m:t>
                            </m:r>
                          </m:e>
                        </m:acc>
                      </m:e>
                      <m:sub>
                        <m:r>
                          <a:rPr lang="es-CL" sz="2400" b="0" i="1" dirty="0" smtClean="0">
                            <a:solidFill>
                              <a:schemeClr val="accent2"/>
                            </a:solidFill>
                            <a:latin typeface="Cambria Math"/>
                          </a:rPr>
                          <m:t>𝑃𝑃</m:t>
                        </m:r>
                      </m:sub>
                    </m:sSub>
                  </m:oMath>
                </a14:m>
                <a:r>
                  <a:rPr lang="es-CL" sz="2400" dirty="0">
                    <a:solidFill>
                      <a:schemeClr val="accent2"/>
                    </a:solidFill>
                  </a:rPr>
                  <a:t>=</a:t>
                </a:r>
                <a:r>
                  <a:rPr lang="es-CL" sz="2400" dirty="0" smtClean="0">
                    <a:solidFill>
                      <a:schemeClr val="accent2"/>
                    </a:solidFill>
                  </a:rPr>
                  <a:t>13%</a:t>
                </a:r>
                <a:r>
                  <a:rPr lang="es-CL" sz="2400" dirty="0">
                    <a:solidFill>
                      <a:schemeClr val="accent2"/>
                    </a:solidFill>
                  </a:rPr>
                  <a:t>	 </a:t>
                </a:r>
                <a14:m>
                  <m:oMath xmlns:m="http://schemas.openxmlformats.org/officeDocument/2006/math">
                    <m:sSub>
                      <m:sSubPr>
                        <m:ctrlPr>
                          <a:rPr lang="es-CL" sz="2400" i="1" dirty="0">
                            <a:solidFill>
                              <a:schemeClr val="accent2"/>
                            </a:solidFill>
                            <a:latin typeface="Cambria Math"/>
                          </a:rPr>
                        </m:ctrlPr>
                      </m:sSubPr>
                      <m:e>
                        <m:acc>
                          <m:accPr>
                            <m:chr m:val="̅"/>
                            <m:ctrlPr>
                              <a:rPr lang="es-CL" sz="2400" i="1" dirty="0">
                                <a:solidFill>
                                  <a:schemeClr val="accent2"/>
                                </a:solidFill>
                                <a:latin typeface="Cambria Math"/>
                              </a:rPr>
                            </m:ctrlPr>
                          </m:accPr>
                          <m:e>
                            <m:r>
                              <a:rPr lang="es-CL" sz="2400" i="1" dirty="0">
                                <a:solidFill>
                                  <a:schemeClr val="accent2"/>
                                </a:solidFill>
                                <a:latin typeface="Cambria Math"/>
                              </a:rPr>
                              <m:t>𝑝</m:t>
                            </m:r>
                          </m:e>
                        </m:acc>
                      </m:e>
                      <m:sub>
                        <m:r>
                          <a:rPr lang="es-CL" sz="2400" i="1" dirty="0">
                            <a:solidFill>
                              <a:schemeClr val="accent2"/>
                            </a:solidFill>
                            <a:latin typeface="Cambria Math"/>
                          </a:rPr>
                          <m:t>𝑃</m:t>
                        </m:r>
                        <m:r>
                          <a:rPr lang="es-CL" sz="2400" b="0" i="1" dirty="0" smtClean="0">
                            <a:solidFill>
                              <a:schemeClr val="accent2"/>
                            </a:solidFill>
                            <a:latin typeface="Cambria Math"/>
                          </a:rPr>
                          <m:t>𝑆</m:t>
                        </m:r>
                      </m:sub>
                    </m:sSub>
                  </m:oMath>
                </a14:m>
                <a:r>
                  <a:rPr lang="es-CL" sz="2400" dirty="0">
                    <a:solidFill>
                      <a:schemeClr val="accent2"/>
                    </a:solidFill>
                  </a:rPr>
                  <a:t>=</a:t>
                </a:r>
                <a:r>
                  <a:rPr lang="es-CL" sz="2400" dirty="0" smtClean="0">
                    <a:solidFill>
                      <a:schemeClr val="accent2"/>
                    </a:solidFill>
                  </a:rPr>
                  <a:t>15% 	</a:t>
                </a:r>
                <a14:m>
                  <m:oMath xmlns:m="http://schemas.openxmlformats.org/officeDocument/2006/math">
                    <m:sSub>
                      <m:sSubPr>
                        <m:ctrlPr>
                          <a:rPr lang="es-CL" sz="2400" i="1" dirty="0">
                            <a:solidFill>
                              <a:schemeClr val="accent2"/>
                            </a:solidFill>
                            <a:latin typeface="Cambria Math"/>
                          </a:rPr>
                        </m:ctrlPr>
                      </m:sSubPr>
                      <m:e>
                        <m:acc>
                          <m:accPr>
                            <m:chr m:val="̅"/>
                            <m:ctrlPr>
                              <a:rPr lang="es-CL" sz="2400" i="1" dirty="0">
                                <a:solidFill>
                                  <a:schemeClr val="accent2"/>
                                </a:solidFill>
                                <a:latin typeface="Cambria Math"/>
                              </a:rPr>
                            </m:ctrlPr>
                          </m:accPr>
                          <m:e>
                            <m:r>
                              <a:rPr lang="es-CL" sz="2400" i="1" dirty="0">
                                <a:solidFill>
                                  <a:schemeClr val="accent2"/>
                                </a:solidFill>
                                <a:latin typeface="Cambria Math"/>
                              </a:rPr>
                              <m:t>𝑝</m:t>
                            </m:r>
                          </m:e>
                        </m:acc>
                      </m:e>
                      <m:sub>
                        <m:r>
                          <a:rPr lang="es-CL" sz="2400" b="0" i="1" dirty="0" smtClean="0">
                            <a:solidFill>
                              <a:schemeClr val="accent2"/>
                            </a:solidFill>
                            <a:latin typeface="Cambria Math"/>
                          </a:rPr>
                          <m:t>𝑀</m:t>
                        </m:r>
                      </m:sub>
                    </m:sSub>
                  </m:oMath>
                </a14:m>
                <a:r>
                  <a:rPr lang="es-CL" sz="2400" dirty="0">
                    <a:solidFill>
                      <a:schemeClr val="accent2"/>
                    </a:solidFill>
                  </a:rPr>
                  <a:t>=</a:t>
                </a:r>
                <a:r>
                  <a:rPr lang="es-CL" sz="2400" dirty="0" smtClean="0">
                    <a:solidFill>
                      <a:schemeClr val="accent2"/>
                    </a:solidFill>
                  </a:rPr>
                  <a:t>14% Valor P=0.97</a:t>
                </a:r>
                <a:r>
                  <a:rPr lang="es-CL" sz="2400" dirty="0">
                    <a:solidFill>
                      <a:schemeClr val="accent2"/>
                    </a:solidFill>
                  </a:rPr>
                  <a:t>	</a:t>
                </a:r>
                <a:r>
                  <a:rPr lang="es-CL" sz="2400" dirty="0" smtClean="0">
                    <a:solidFill>
                      <a:schemeClr val="accent2"/>
                    </a:solidFill>
                  </a:rPr>
                  <a:t>  </a:t>
                </a:r>
                <a:r>
                  <a:rPr lang="es-CL" sz="2400" dirty="0" smtClean="0">
                    <a:solidFill>
                      <a:schemeClr val="accent2"/>
                    </a:solidFill>
                    <a:latin typeface="Symbol" pitchFamily="18" charset="2"/>
                  </a:rPr>
                  <a:t>a</a:t>
                </a:r>
                <a:r>
                  <a:rPr lang="es-CL" sz="2400" dirty="0" smtClean="0">
                    <a:solidFill>
                      <a:schemeClr val="accent2"/>
                    </a:solidFill>
                  </a:rPr>
                  <a:t>=5%</a:t>
                </a:r>
                <a:endParaRPr lang="es-CL" sz="2400" dirty="0">
                  <a:solidFill>
                    <a:schemeClr val="accent2"/>
                  </a:solidFill>
                </a:endParaRPr>
              </a:p>
              <a:p>
                <a:pPr marL="0" lvl="1"/>
                <a:endParaRPr lang="es-CL" sz="2400" dirty="0">
                  <a:solidFill>
                    <a:schemeClr val="accent1"/>
                  </a:solidFill>
                </a:endParaRPr>
              </a:p>
              <a:p>
                <a:pPr marL="0" lvl="1">
                  <a:buNone/>
                </a:pPr>
                <a:r>
                  <a:rPr lang="es-CL" sz="2400" dirty="0" smtClean="0"/>
                  <a:t>«El acceso a la educación superior no varía por NSE»</a:t>
                </a:r>
                <a:endParaRPr lang="es-CL" sz="2400" dirty="0"/>
              </a:p>
              <a:p>
                <a:pPr marL="400050" lvl="1"/>
                <a:r>
                  <a:rPr lang="es-CL" sz="2400" dirty="0">
                    <a:solidFill>
                      <a:schemeClr val="accent1"/>
                    </a:solidFill>
                  </a:rPr>
                  <a:t>H</a:t>
                </a:r>
                <a:r>
                  <a:rPr lang="es-CL" sz="2400" baseline="-25000" dirty="0">
                    <a:solidFill>
                      <a:schemeClr val="accent1"/>
                    </a:solidFill>
                  </a:rPr>
                  <a:t>0</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B</a:t>
                </a:r>
                <a:r>
                  <a:rPr lang="es-CL" sz="2400" dirty="0" smtClean="0">
                    <a:solidFill>
                      <a:schemeClr val="accent1"/>
                    </a:solidFill>
                  </a:rPr>
                  <a:t>=</a:t>
                </a:r>
                <a:r>
                  <a:rPr lang="es-CL" sz="2400" dirty="0" err="1" smtClean="0">
                    <a:solidFill>
                      <a:schemeClr val="accent1"/>
                    </a:solidFill>
                  </a:rPr>
                  <a:t>p</a:t>
                </a:r>
                <a:r>
                  <a:rPr lang="es-CL" sz="2400" baseline="-25000" dirty="0" err="1" smtClean="0">
                    <a:solidFill>
                      <a:schemeClr val="accent1"/>
                    </a:solidFill>
                  </a:rPr>
                  <a:t>M</a:t>
                </a:r>
                <a:r>
                  <a:rPr lang="es-CL" sz="2400" baseline="-25000" dirty="0" smtClean="0">
                    <a:solidFill>
                      <a:schemeClr val="accent1"/>
                    </a:solidFill>
                  </a:rPr>
                  <a:t>	</a:t>
                </a:r>
                <a:r>
                  <a:rPr lang="es-CL" sz="2400" dirty="0" smtClean="0">
                    <a:solidFill>
                      <a:schemeClr val="accent1"/>
                    </a:solidFill>
                  </a:rPr>
                  <a:t>H</a:t>
                </a:r>
                <a:r>
                  <a:rPr lang="es-CL" sz="2400" baseline="-25000" dirty="0" smtClean="0">
                    <a:solidFill>
                      <a:schemeClr val="accent1"/>
                    </a:solidFill>
                  </a:rPr>
                  <a:t>1</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 </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B</a:t>
                </a:r>
                <a:r>
                  <a:rPr lang="es-CL" sz="2400" dirty="0" smtClean="0">
                    <a:solidFill>
                      <a:schemeClr val="accent1"/>
                    </a:solidFill>
                  </a:rPr>
                  <a:t>  </a:t>
                </a:r>
                <a:r>
                  <a:rPr lang="es-CL" sz="2400" dirty="0">
                    <a:solidFill>
                      <a:schemeClr val="accent1"/>
                    </a:solidFill>
                  </a:rPr>
                  <a:t>o </a:t>
                </a:r>
                <a:r>
                  <a:rPr lang="es-CL" sz="2400" dirty="0" err="1" smtClean="0">
                    <a:solidFill>
                      <a:schemeClr val="accent1"/>
                    </a:solidFill>
                  </a:rPr>
                  <a:t>p</a:t>
                </a:r>
                <a:r>
                  <a:rPr lang="es-CL" sz="2400" baseline="-25000" dirty="0" err="1" smtClean="0">
                    <a:solidFill>
                      <a:schemeClr val="accent1"/>
                    </a:solidFill>
                  </a:rPr>
                  <a:t>A</a:t>
                </a:r>
                <a:r>
                  <a:rPr lang="es-CL" sz="2400" dirty="0" smtClean="0">
                    <a:solidFill>
                      <a:schemeClr val="accent1"/>
                    </a:solidFill>
                  </a:rPr>
                  <a:t> </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M</a:t>
                </a:r>
                <a:r>
                  <a:rPr lang="es-CL" sz="2400" baseline="-25000" dirty="0" smtClean="0">
                    <a:solidFill>
                      <a:schemeClr val="accent1"/>
                    </a:solidFill>
                  </a:rPr>
                  <a:t> </a:t>
                </a:r>
                <a:r>
                  <a:rPr lang="es-CL" sz="2400" dirty="0">
                    <a:solidFill>
                      <a:schemeClr val="accent1"/>
                    </a:solidFill>
                  </a:rPr>
                  <a:t>o </a:t>
                </a:r>
                <a:r>
                  <a:rPr lang="es-CL" sz="2400" dirty="0" err="1" smtClean="0">
                    <a:solidFill>
                      <a:schemeClr val="accent1"/>
                    </a:solidFill>
                  </a:rPr>
                  <a:t>p</a:t>
                </a:r>
                <a:r>
                  <a:rPr lang="es-CL" sz="2400" baseline="-25000" dirty="0" err="1" smtClean="0">
                    <a:solidFill>
                      <a:schemeClr val="accent1"/>
                    </a:solidFill>
                  </a:rPr>
                  <a:t>M</a:t>
                </a:r>
                <a:r>
                  <a:rPr lang="es-CL" sz="2400" dirty="0" smtClean="0">
                    <a:solidFill>
                      <a:schemeClr val="accent1"/>
                    </a:solidFill>
                  </a:rPr>
                  <a:t> </a:t>
                </a:r>
                <a:r>
                  <a:rPr lang="es-CL" sz="2400" dirty="0">
                    <a:solidFill>
                      <a:schemeClr val="accent1"/>
                    </a:solidFill>
                  </a:rPr>
                  <a:t>≠ </a:t>
                </a:r>
                <a:r>
                  <a:rPr lang="es-CL" sz="2400" dirty="0" err="1" smtClean="0">
                    <a:solidFill>
                      <a:schemeClr val="accent1"/>
                    </a:solidFill>
                  </a:rPr>
                  <a:t>p</a:t>
                </a:r>
                <a:r>
                  <a:rPr lang="es-CL" sz="2400" baseline="-25000" dirty="0" err="1" smtClean="0">
                    <a:solidFill>
                      <a:schemeClr val="accent1"/>
                    </a:solidFill>
                  </a:rPr>
                  <a:t>B</a:t>
                </a:r>
                <a:endParaRPr lang="es-CL" sz="2400" dirty="0">
                  <a:solidFill>
                    <a:schemeClr val="accent1"/>
                  </a:solidFill>
                </a:endParaRPr>
              </a:p>
              <a:p>
                <a:pPr marL="400050" lvl="1"/>
                <a14:m>
                  <m:oMath xmlns:m="http://schemas.openxmlformats.org/officeDocument/2006/math">
                    <m:sSub>
                      <m:sSubPr>
                        <m:ctrlPr>
                          <a:rPr lang="es-CL" sz="2400" i="1" dirty="0">
                            <a:solidFill>
                              <a:schemeClr val="accent2"/>
                            </a:solidFill>
                            <a:latin typeface="Cambria Math"/>
                          </a:rPr>
                        </m:ctrlPr>
                      </m:sSubPr>
                      <m:e>
                        <m:acc>
                          <m:accPr>
                            <m:chr m:val="̅"/>
                            <m:ctrlPr>
                              <a:rPr lang="es-CL" sz="2400" i="1" dirty="0">
                                <a:solidFill>
                                  <a:schemeClr val="accent2"/>
                                </a:solidFill>
                                <a:latin typeface="Cambria Math"/>
                              </a:rPr>
                            </m:ctrlPr>
                          </m:accPr>
                          <m:e>
                            <m:r>
                              <a:rPr lang="es-CL" sz="2400" i="1" dirty="0">
                                <a:solidFill>
                                  <a:schemeClr val="accent2"/>
                                </a:solidFill>
                                <a:latin typeface="Cambria Math"/>
                              </a:rPr>
                              <m:t>𝑝</m:t>
                            </m:r>
                          </m:e>
                        </m:acc>
                      </m:e>
                      <m:sub>
                        <m:r>
                          <a:rPr lang="es-CL" sz="2400" b="0" i="1" dirty="0" smtClean="0">
                            <a:solidFill>
                              <a:schemeClr val="accent2"/>
                            </a:solidFill>
                            <a:latin typeface="Cambria Math"/>
                          </a:rPr>
                          <m:t>𝐴</m:t>
                        </m:r>
                      </m:sub>
                    </m:sSub>
                  </m:oMath>
                </a14:m>
                <a:r>
                  <a:rPr lang="es-CL" sz="2400" dirty="0">
                    <a:solidFill>
                      <a:schemeClr val="accent2"/>
                    </a:solidFill>
                  </a:rPr>
                  <a:t>=</a:t>
                </a:r>
                <a:r>
                  <a:rPr lang="es-CL" sz="2400" dirty="0" smtClean="0">
                    <a:solidFill>
                      <a:schemeClr val="accent2"/>
                    </a:solidFill>
                  </a:rPr>
                  <a:t>43%</a:t>
                </a:r>
                <a:r>
                  <a:rPr lang="es-CL" sz="2400" dirty="0">
                    <a:solidFill>
                      <a:schemeClr val="accent2"/>
                    </a:solidFill>
                  </a:rPr>
                  <a:t>	 </a:t>
                </a:r>
                <a14:m>
                  <m:oMath xmlns:m="http://schemas.openxmlformats.org/officeDocument/2006/math">
                    <m:sSub>
                      <m:sSubPr>
                        <m:ctrlPr>
                          <a:rPr lang="es-CL" sz="2400" i="1" dirty="0">
                            <a:solidFill>
                              <a:schemeClr val="accent2"/>
                            </a:solidFill>
                            <a:latin typeface="Cambria Math"/>
                          </a:rPr>
                        </m:ctrlPr>
                      </m:sSubPr>
                      <m:e>
                        <m:acc>
                          <m:accPr>
                            <m:chr m:val="̅"/>
                            <m:ctrlPr>
                              <a:rPr lang="es-CL" sz="2400" i="1" dirty="0">
                                <a:solidFill>
                                  <a:schemeClr val="accent2"/>
                                </a:solidFill>
                                <a:latin typeface="Cambria Math"/>
                              </a:rPr>
                            </m:ctrlPr>
                          </m:accPr>
                          <m:e>
                            <m:r>
                              <a:rPr lang="es-CL" sz="2400" i="1" dirty="0">
                                <a:solidFill>
                                  <a:schemeClr val="accent2"/>
                                </a:solidFill>
                                <a:latin typeface="Cambria Math"/>
                              </a:rPr>
                              <m:t>𝑝</m:t>
                            </m:r>
                          </m:e>
                        </m:acc>
                      </m:e>
                      <m:sub>
                        <m:r>
                          <a:rPr lang="es-CL" sz="2400" b="0" i="1" dirty="0" smtClean="0">
                            <a:solidFill>
                              <a:schemeClr val="accent2"/>
                            </a:solidFill>
                            <a:latin typeface="Cambria Math"/>
                          </a:rPr>
                          <m:t>𝑀</m:t>
                        </m:r>
                      </m:sub>
                    </m:sSub>
                  </m:oMath>
                </a14:m>
                <a:r>
                  <a:rPr lang="es-CL" sz="2400" dirty="0">
                    <a:solidFill>
                      <a:schemeClr val="accent2"/>
                    </a:solidFill>
                  </a:rPr>
                  <a:t>=</a:t>
                </a:r>
                <a:r>
                  <a:rPr lang="es-CL" sz="2400" dirty="0" smtClean="0">
                    <a:solidFill>
                      <a:schemeClr val="accent2"/>
                    </a:solidFill>
                  </a:rPr>
                  <a:t>23% </a:t>
                </a:r>
                <a:r>
                  <a:rPr lang="es-CL" sz="2400" dirty="0">
                    <a:solidFill>
                      <a:schemeClr val="accent2"/>
                    </a:solidFill>
                  </a:rPr>
                  <a:t>	</a:t>
                </a:r>
                <a14:m>
                  <m:oMath xmlns:m="http://schemas.openxmlformats.org/officeDocument/2006/math">
                    <m:sSub>
                      <m:sSubPr>
                        <m:ctrlPr>
                          <a:rPr lang="es-CL" sz="2400" i="1" dirty="0">
                            <a:solidFill>
                              <a:schemeClr val="accent2"/>
                            </a:solidFill>
                            <a:latin typeface="Cambria Math"/>
                          </a:rPr>
                        </m:ctrlPr>
                      </m:sSubPr>
                      <m:e>
                        <m:acc>
                          <m:accPr>
                            <m:chr m:val="̅"/>
                            <m:ctrlPr>
                              <a:rPr lang="es-CL" sz="2400" i="1" dirty="0">
                                <a:solidFill>
                                  <a:schemeClr val="accent2"/>
                                </a:solidFill>
                                <a:latin typeface="Cambria Math"/>
                              </a:rPr>
                            </m:ctrlPr>
                          </m:accPr>
                          <m:e>
                            <m:r>
                              <a:rPr lang="es-CL" sz="2400" i="1" dirty="0">
                                <a:solidFill>
                                  <a:schemeClr val="accent2"/>
                                </a:solidFill>
                                <a:latin typeface="Cambria Math"/>
                              </a:rPr>
                              <m:t>𝑝</m:t>
                            </m:r>
                          </m:e>
                        </m:acc>
                      </m:e>
                      <m:sub>
                        <m:r>
                          <a:rPr lang="es-CL" sz="2400" b="0" i="1" dirty="0" smtClean="0">
                            <a:solidFill>
                              <a:schemeClr val="accent2"/>
                            </a:solidFill>
                            <a:latin typeface="Cambria Math"/>
                          </a:rPr>
                          <m:t>𝐵</m:t>
                        </m:r>
                      </m:sub>
                    </m:sSub>
                  </m:oMath>
                </a14:m>
                <a:r>
                  <a:rPr lang="es-CL" sz="2400" dirty="0">
                    <a:solidFill>
                      <a:schemeClr val="accent2"/>
                    </a:solidFill>
                  </a:rPr>
                  <a:t>=</a:t>
                </a:r>
                <a:r>
                  <a:rPr lang="es-CL" sz="2400" dirty="0" smtClean="0">
                    <a:solidFill>
                      <a:schemeClr val="accent2"/>
                    </a:solidFill>
                  </a:rPr>
                  <a:t>10%  Valor P=0.04</a:t>
                </a:r>
                <a:r>
                  <a:rPr lang="es-CL" sz="2400" dirty="0">
                    <a:solidFill>
                      <a:schemeClr val="accent2"/>
                    </a:solidFill>
                  </a:rPr>
                  <a:t>	  </a:t>
                </a:r>
                <a:r>
                  <a:rPr lang="es-CL" sz="2400" dirty="0">
                    <a:solidFill>
                      <a:schemeClr val="accent2"/>
                    </a:solidFill>
                    <a:latin typeface="Symbol" pitchFamily="18" charset="2"/>
                  </a:rPr>
                  <a:t>a</a:t>
                </a:r>
                <a:r>
                  <a:rPr lang="es-CL" sz="2400" dirty="0">
                    <a:solidFill>
                      <a:schemeClr val="accent2"/>
                    </a:solidFill>
                  </a:rPr>
                  <a:t>=5%</a:t>
                </a:r>
              </a:p>
              <a:p>
                <a:pPr marL="400050" lvl="1"/>
                <a:endParaRPr lang="es-CL" sz="2400" dirty="0">
                  <a:solidFill>
                    <a:schemeClr val="accent1"/>
                  </a:solidFill>
                </a:endParaRPr>
              </a:p>
              <a:p>
                <a:pPr marL="400050" lvl="1" indent="0" algn="ctr">
                  <a:buNone/>
                </a:pPr>
                <a:endParaRPr lang="es-CL" sz="2400" dirty="0"/>
              </a:p>
              <a:p>
                <a:pPr marL="400050" lvl="1" indent="0" algn="just">
                  <a:buNone/>
                </a:pPr>
                <a:endParaRPr lang="es-CL" sz="2400" dirty="0"/>
              </a:p>
              <a:p>
                <a:endParaRPr lang="es-CL" sz="24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542486" y="1268760"/>
                <a:ext cx="8061961" cy="6001643"/>
              </a:xfrm>
              <a:prstGeom prst="rect">
                <a:avLst/>
              </a:prstGeom>
              <a:blipFill rotWithShape="1">
                <a:blip r:embed="rId3"/>
                <a:stretch>
                  <a:fillRect l="-1210" t="-812"/>
                </a:stretch>
              </a:blipFill>
            </p:spPr>
            <p:txBody>
              <a:bodyPr/>
              <a:lstStyle/>
              <a:p>
                <a:r>
                  <a:rPr lang="es-CL">
                    <a:noFill/>
                  </a:rPr>
                  <a:t> </a:t>
                </a:r>
              </a:p>
            </p:txBody>
          </p:sp>
        </mc:Fallback>
      </mc:AlternateContent>
      <p:sp>
        <p:nvSpPr>
          <p:cNvPr id="8" name="7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spTree>
    <p:extLst>
      <p:ext uri="{BB962C8B-B14F-4D97-AF65-F5344CB8AC3E}">
        <p14:creationId xmlns:p14="http://schemas.microsoft.com/office/powerpoint/2010/main" val="1409011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08920"/>
            <a:ext cx="8229600" cy="1143000"/>
          </a:xfrm>
        </p:spPr>
        <p:txBody>
          <a:bodyPr>
            <a:noAutofit/>
          </a:bodyPr>
          <a:lstStyle/>
          <a:p>
            <a:r>
              <a:rPr lang="es-ES" b="1" dirty="0" smtClean="0"/>
              <a:t>I. Hipótesis, Test de hipótesis y tipos de pruebas de hipótesis</a:t>
            </a:r>
          </a:p>
        </p:txBody>
      </p:sp>
    </p:spTree>
    <p:extLst>
      <p:ext uri="{BB962C8B-B14F-4D97-AF65-F5344CB8AC3E}">
        <p14:creationId xmlns:p14="http://schemas.microsoft.com/office/powerpoint/2010/main" val="4117900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Poder o Potencia</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marL="0" indent="0" algn="ctr">
              <a:buNone/>
            </a:pPr>
            <a:r>
              <a:rPr lang="es-CL" dirty="0" smtClean="0"/>
              <a:t>Probabilidad de rechazar </a:t>
            </a:r>
            <a:r>
              <a:rPr lang="es-CL" dirty="0"/>
              <a:t>la </a:t>
            </a:r>
            <a:r>
              <a:rPr lang="es-CL" dirty="0" smtClean="0"/>
              <a:t>H</a:t>
            </a:r>
            <a:r>
              <a:rPr lang="es-CL" baseline="-25000" dirty="0" smtClean="0"/>
              <a:t>0</a:t>
            </a:r>
            <a:r>
              <a:rPr lang="es-CL" dirty="0" smtClean="0"/>
              <a:t>, </a:t>
            </a:r>
            <a:r>
              <a:rPr lang="es-CL" dirty="0"/>
              <a:t>siendo la H</a:t>
            </a:r>
            <a:r>
              <a:rPr lang="es-CL" baseline="-25000" dirty="0"/>
              <a:t>0</a:t>
            </a:r>
            <a:r>
              <a:rPr lang="es-CL" dirty="0"/>
              <a:t> </a:t>
            </a:r>
            <a:r>
              <a:rPr lang="es-CL" dirty="0" smtClean="0"/>
              <a:t>falsa.</a:t>
            </a:r>
          </a:p>
          <a:p>
            <a:pPr marL="0" indent="0" algn="ctr">
              <a:buNone/>
            </a:pPr>
            <a:endParaRPr lang="es-CL" sz="1200" dirty="0"/>
          </a:p>
          <a:p>
            <a:pPr marL="0" indent="0" algn="ctr">
              <a:buNone/>
            </a:pPr>
            <a:r>
              <a:rPr lang="es-CL" dirty="0" smtClean="0"/>
              <a:t>Menor </a:t>
            </a:r>
            <a:r>
              <a:rPr lang="es-CL" dirty="0" smtClean="0">
                <a:latin typeface="Symbol" pitchFamily="18" charset="2"/>
              </a:rPr>
              <a:t>a</a:t>
            </a:r>
            <a:r>
              <a:rPr lang="es-CL" dirty="0" smtClean="0"/>
              <a:t> (probabilidad de rechazar H</a:t>
            </a:r>
            <a:r>
              <a:rPr lang="es-CL" baseline="-25000" dirty="0" smtClean="0"/>
              <a:t>0</a:t>
            </a:r>
            <a:r>
              <a:rPr lang="es-CL" dirty="0" smtClean="0"/>
              <a:t> </a:t>
            </a:r>
            <a:r>
              <a:rPr lang="es-CL" dirty="0"/>
              <a:t>cuando H</a:t>
            </a:r>
            <a:r>
              <a:rPr lang="es-CL" baseline="-25000" dirty="0"/>
              <a:t>0</a:t>
            </a:r>
            <a:r>
              <a:rPr lang="es-CL" dirty="0" smtClean="0"/>
              <a:t> es cierta)</a:t>
            </a:r>
            <a:r>
              <a:rPr lang="es-CL" dirty="0" smtClean="0">
                <a:sym typeface="Wingdings" pitchFamily="2" charset="2"/>
              </a:rPr>
              <a:t> Menor Poder (</a:t>
            </a:r>
            <a:r>
              <a:rPr lang="es-CL" dirty="0" smtClean="0"/>
              <a:t>probabilidad </a:t>
            </a:r>
            <a:r>
              <a:rPr lang="es-CL" dirty="0"/>
              <a:t>de rechazar la H</a:t>
            </a:r>
            <a:r>
              <a:rPr lang="es-CL" baseline="-25000" dirty="0"/>
              <a:t>0</a:t>
            </a:r>
            <a:r>
              <a:rPr lang="es-CL" dirty="0"/>
              <a:t>, siendo la H</a:t>
            </a:r>
            <a:r>
              <a:rPr lang="es-CL" baseline="-25000" dirty="0"/>
              <a:t>0</a:t>
            </a:r>
            <a:r>
              <a:rPr lang="es-CL" dirty="0"/>
              <a:t> </a:t>
            </a:r>
            <a:r>
              <a:rPr lang="es-CL" dirty="0" smtClean="0"/>
              <a:t>falsa).</a:t>
            </a:r>
          </a:p>
          <a:p>
            <a:pPr marL="0" indent="0" algn="ctr">
              <a:buNone/>
            </a:pPr>
            <a:r>
              <a:rPr lang="es-CL" dirty="0" smtClean="0">
                <a:solidFill>
                  <a:schemeClr val="accent1"/>
                </a:solidFill>
              </a:rPr>
              <a:t>(Menor error </a:t>
            </a:r>
            <a:r>
              <a:rPr lang="es-CL" dirty="0">
                <a:solidFill>
                  <a:schemeClr val="accent1"/>
                </a:solidFill>
              </a:rPr>
              <a:t>cuando H</a:t>
            </a:r>
            <a:r>
              <a:rPr lang="es-CL" baseline="-25000" dirty="0">
                <a:solidFill>
                  <a:schemeClr val="accent1"/>
                </a:solidFill>
              </a:rPr>
              <a:t>0</a:t>
            </a:r>
            <a:r>
              <a:rPr lang="es-CL" dirty="0">
                <a:solidFill>
                  <a:schemeClr val="accent1"/>
                </a:solidFill>
              </a:rPr>
              <a:t> es </a:t>
            </a:r>
            <a:r>
              <a:rPr lang="es-CL" dirty="0" smtClean="0">
                <a:solidFill>
                  <a:schemeClr val="accent1"/>
                </a:solidFill>
              </a:rPr>
              <a:t>cierta</a:t>
            </a:r>
            <a:r>
              <a:rPr lang="es-CL" dirty="0" smtClean="0">
                <a:solidFill>
                  <a:schemeClr val="accent1"/>
                </a:solidFill>
                <a:sym typeface="Wingdings" pitchFamily="2" charset="2"/>
              </a:rPr>
              <a:t> Mayor error cuando </a:t>
            </a:r>
            <a:r>
              <a:rPr lang="es-CL" dirty="0">
                <a:solidFill>
                  <a:schemeClr val="accent1"/>
                </a:solidFill>
              </a:rPr>
              <a:t>H</a:t>
            </a:r>
            <a:r>
              <a:rPr lang="es-CL" baseline="-25000" dirty="0">
                <a:solidFill>
                  <a:schemeClr val="accent1"/>
                </a:solidFill>
              </a:rPr>
              <a:t>0</a:t>
            </a:r>
            <a:r>
              <a:rPr lang="es-CL" dirty="0">
                <a:solidFill>
                  <a:schemeClr val="accent1"/>
                </a:solidFill>
              </a:rPr>
              <a:t> es </a:t>
            </a:r>
            <a:r>
              <a:rPr lang="es-CL" dirty="0" smtClean="0">
                <a:solidFill>
                  <a:schemeClr val="accent1"/>
                </a:solidFill>
              </a:rPr>
              <a:t>falsa)</a:t>
            </a:r>
          </a:p>
          <a:p>
            <a:pPr marL="0" indent="0" algn="ctr">
              <a:buNone/>
            </a:pPr>
            <a:r>
              <a:rPr lang="es-CL" dirty="0" smtClean="0"/>
              <a:t>Mayor tamaño </a:t>
            </a:r>
            <a:r>
              <a:rPr lang="es-CL" dirty="0" err="1" smtClean="0"/>
              <a:t>muestral</a:t>
            </a:r>
            <a:r>
              <a:rPr lang="es-CL" dirty="0" smtClean="0"/>
              <a:t> </a:t>
            </a:r>
            <a:r>
              <a:rPr lang="es-CL" dirty="0" smtClean="0">
                <a:sym typeface="Wingdings" pitchFamily="2" charset="2"/>
              </a:rPr>
              <a:t> Mayor Poder</a:t>
            </a:r>
            <a:endParaRPr lang="es-CL" dirty="0" smtClean="0"/>
          </a:p>
          <a:p>
            <a:pPr marL="0" indent="0" algn="ctr">
              <a:buNone/>
            </a:pPr>
            <a:endParaRPr lang="es-CL" dirty="0"/>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spTree>
    <p:extLst>
      <p:ext uri="{BB962C8B-B14F-4D97-AF65-F5344CB8AC3E}">
        <p14:creationId xmlns:p14="http://schemas.microsoft.com/office/powerpoint/2010/main" val="29623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Tipos de Error</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234009335"/>
              </p:ext>
            </p:extLst>
          </p:nvPr>
        </p:nvGraphicFramePr>
        <p:xfrm>
          <a:off x="457200" y="1600200"/>
          <a:ext cx="8229600" cy="283464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rowSpan="2" gridSpan="2">
                  <a:txBody>
                    <a:bodyPr/>
                    <a:lstStyle/>
                    <a:p>
                      <a:endParaRPr lang="es-CL" sz="2400" dirty="0"/>
                    </a:p>
                  </a:txBody>
                  <a:tcPr/>
                </a:tc>
                <a:tc rowSpan="2" hMerge="1">
                  <a:txBody>
                    <a:bodyPr/>
                    <a:lstStyle/>
                    <a:p>
                      <a:endParaRPr lang="es-CL"/>
                    </a:p>
                  </a:txBody>
                  <a:tcPr/>
                </a:tc>
                <a:tc gridSpan="2">
                  <a:txBody>
                    <a:bodyPr/>
                    <a:lstStyle/>
                    <a:p>
                      <a:pPr algn="ctr"/>
                      <a:r>
                        <a:rPr lang="es-CL" sz="2400" dirty="0" smtClean="0"/>
                        <a:t>Hipótesis verdadera</a:t>
                      </a:r>
                      <a:endParaRPr lang="es-CL" sz="2400" dirty="0"/>
                    </a:p>
                  </a:txBody>
                  <a:tcPr/>
                </a:tc>
                <a:tc hMerge="1">
                  <a:txBody>
                    <a:bodyPr/>
                    <a:lstStyle/>
                    <a:p>
                      <a:endParaRPr lang="es-CL" dirty="0"/>
                    </a:p>
                  </a:txBody>
                  <a:tcPr/>
                </a:tc>
              </a:tr>
              <a:tr h="370840">
                <a:tc gridSpan="2" vMerge="1">
                  <a:txBody>
                    <a:bodyPr/>
                    <a:lstStyle/>
                    <a:p>
                      <a:endParaRPr lang="es-CL" dirty="0"/>
                    </a:p>
                  </a:txBody>
                  <a:tcPr/>
                </a:tc>
                <a:tc hMerge="1" vMerge="1">
                  <a:txBody>
                    <a:bodyPr/>
                    <a:lstStyle/>
                    <a:p>
                      <a:endParaRPr lang="es-CL" dirty="0"/>
                    </a:p>
                  </a:txBody>
                  <a:tcPr/>
                </a:tc>
                <a:tc>
                  <a:txBody>
                    <a:bodyPr/>
                    <a:lstStyle/>
                    <a:p>
                      <a:r>
                        <a:rPr lang="es-CL" sz="2400" dirty="0" smtClean="0"/>
                        <a:t>H</a:t>
                      </a:r>
                      <a:r>
                        <a:rPr lang="es-CL" sz="2400" baseline="-25000" dirty="0" smtClean="0"/>
                        <a:t>0</a:t>
                      </a:r>
                      <a:endParaRPr lang="es-CL" sz="2400" baseline="-25000" dirty="0"/>
                    </a:p>
                  </a:txBody>
                  <a:tcPr>
                    <a:solidFill>
                      <a:schemeClr val="accent5">
                        <a:lumMod val="20000"/>
                        <a:lumOff val="80000"/>
                      </a:schemeClr>
                    </a:solidFill>
                  </a:tcPr>
                </a:tc>
                <a:tc>
                  <a:txBody>
                    <a:bodyPr/>
                    <a:lstStyle/>
                    <a:p>
                      <a:r>
                        <a:rPr lang="es-CL" sz="2400" dirty="0" smtClean="0"/>
                        <a:t>H</a:t>
                      </a:r>
                      <a:r>
                        <a:rPr lang="es-CL" sz="2400" baseline="-25000" dirty="0" smtClean="0"/>
                        <a:t>1</a:t>
                      </a:r>
                      <a:endParaRPr lang="es-CL" sz="2400" dirty="0"/>
                    </a:p>
                  </a:txBody>
                  <a:tcPr>
                    <a:solidFill>
                      <a:schemeClr val="accent6">
                        <a:lumMod val="20000"/>
                        <a:lumOff val="80000"/>
                      </a:schemeClr>
                    </a:solidFill>
                  </a:tcPr>
                </a:tc>
              </a:tr>
              <a:tr h="370840">
                <a:tc rowSpan="2">
                  <a:txBody>
                    <a:bodyPr/>
                    <a:lstStyle/>
                    <a:p>
                      <a:r>
                        <a:rPr lang="es-CL" sz="2400" dirty="0" smtClean="0"/>
                        <a:t>Resultado del Test sugiere que la hipótesis verdadera</a:t>
                      </a:r>
                      <a:r>
                        <a:rPr lang="es-CL" sz="2400" baseline="0" dirty="0" smtClean="0"/>
                        <a:t> es…</a:t>
                      </a:r>
                      <a:endParaRPr lang="es-CL"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2400" dirty="0" smtClean="0"/>
                        <a:t>H</a:t>
                      </a:r>
                      <a:r>
                        <a:rPr lang="es-CL" sz="2400" baseline="-25000" dirty="0" smtClean="0"/>
                        <a:t>0</a:t>
                      </a:r>
                    </a:p>
                    <a:p>
                      <a:endParaRPr lang="es-CL" sz="2400" dirty="0"/>
                    </a:p>
                  </a:txBody>
                  <a:tcPr/>
                </a:tc>
                <a:tc>
                  <a:txBody>
                    <a:bodyPr/>
                    <a:lstStyle/>
                    <a:p>
                      <a:r>
                        <a:rPr lang="es-CL" sz="2400" dirty="0" smtClean="0"/>
                        <a:t>OK</a:t>
                      </a:r>
                    </a:p>
                    <a:p>
                      <a:pPr marL="0" marR="0" indent="0" algn="ctr" defTabSz="914400" rtl="0" eaLnBrk="1" fontAlgn="auto" latinLnBrk="0" hangingPunct="1">
                        <a:lnSpc>
                          <a:spcPct val="100000"/>
                        </a:lnSpc>
                        <a:spcBef>
                          <a:spcPts val="0"/>
                        </a:spcBef>
                        <a:spcAft>
                          <a:spcPts val="0"/>
                        </a:spcAft>
                        <a:buClrTx/>
                        <a:buSzTx/>
                        <a:buFontTx/>
                        <a:buNone/>
                        <a:tabLst/>
                        <a:defRPr/>
                      </a:pPr>
                      <a:r>
                        <a:rPr lang="es-CL" sz="2400" dirty="0" smtClean="0"/>
                        <a:t>(P=1-</a:t>
                      </a:r>
                      <a:r>
                        <a:rPr lang="es-CL" sz="2400" dirty="0" smtClean="0">
                          <a:latin typeface="Symbol" pitchFamily="18" charset="2"/>
                        </a:rPr>
                        <a:t>a</a:t>
                      </a:r>
                      <a:r>
                        <a:rPr lang="es-CL" sz="2400" dirty="0" smtClean="0"/>
                        <a:t>)</a:t>
                      </a:r>
                    </a:p>
                  </a:txBody>
                  <a:tcPr>
                    <a:solidFill>
                      <a:schemeClr val="accent5">
                        <a:lumMod val="20000"/>
                        <a:lumOff val="80000"/>
                      </a:schemeClr>
                    </a:solidFill>
                  </a:tcPr>
                </a:tc>
                <a:tc>
                  <a:txBody>
                    <a:bodyPr/>
                    <a:lstStyle/>
                    <a:p>
                      <a:r>
                        <a:rPr lang="es-CL" sz="2400" dirty="0" smtClean="0"/>
                        <a:t>Error tipo II</a:t>
                      </a:r>
                    </a:p>
                    <a:p>
                      <a:pPr algn="ctr"/>
                      <a:r>
                        <a:rPr lang="es-CL" sz="2400" dirty="0" smtClean="0"/>
                        <a:t>(P=</a:t>
                      </a:r>
                      <a:r>
                        <a:rPr lang="es-CL" sz="2400" dirty="0" smtClean="0">
                          <a:latin typeface="Symbol" pitchFamily="18" charset="2"/>
                        </a:rPr>
                        <a:t>b</a:t>
                      </a:r>
                      <a:r>
                        <a:rPr lang="es-CL" sz="2400" dirty="0" smtClean="0"/>
                        <a:t>)</a:t>
                      </a:r>
                      <a:endParaRPr lang="es-CL" sz="2400" dirty="0"/>
                    </a:p>
                  </a:txBody>
                  <a:tcPr>
                    <a:solidFill>
                      <a:schemeClr val="accent6">
                        <a:lumMod val="20000"/>
                        <a:lumOff val="80000"/>
                      </a:schemeClr>
                    </a:solidFill>
                  </a:tcPr>
                </a:tc>
              </a:tr>
              <a:tr h="370840">
                <a:tc vMerge="1">
                  <a:txBody>
                    <a:bodyPr/>
                    <a:lstStyle/>
                    <a:p>
                      <a:endParaRPr lang="es-C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2400" dirty="0" smtClean="0"/>
                        <a:t>H</a:t>
                      </a:r>
                      <a:r>
                        <a:rPr lang="es-CL" sz="2400" baseline="-25000" dirty="0" smtClean="0"/>
                        <a:t>1</a:t>
                      </a:r>
                      <a:endParaRPr lang="es-CL" sz="2400" dirty="0" smtClean="0"/>
                    </a:p>
                    <a:p>
                      <a:endParaRPr lang="es-CL" sz="2400" dirty="0"/>
                    </a:p>
                  </a:txBody>
                  <a:tcPr/>
                </a:tc>
                <a:tc>
                  <a:txBody>
                    <a:bodyPr/>
                    <a:lstStyle/>
                    <a:p>
                      <a:r>
                        <a:rPr lang="es-CL" sz="2400" dirty="0" smtClean="0"/>
                        <a:t>Error tipo I</a:t>
                      </a:r>
                    </a:p>
                    <a:p>
                      <a:pPr algn="ctr"/>
                      <a:r>
                        <a:rPr lang="es-CL" sz="2400" dirty="0" smtClean="0"/>
                        <a:t>(P=</a:t>
                      </a:r>
                      <a:r>
                        <a:rPr lang="es-CL" sz="2400" dirty="0" smtClean="0">
                          <a:latin typeface="Symbol" pitchFamily="18" charset="2"/>
                        </a:rPr>
                        <a:t>a</a:t>
                      </a:r>
                      <a:r>
                        <a:rPr lang="es-CL" sz="2400" dirty="0" smtClean="0"/>
                        <a:t>)</a:t>
                      </a:r>
                      <a:endParaRPr lang="es-CL" sz="2400" dirty="0"/>
                    </a:p>
                  </a:txBody>
                  <a:tcPr>
                    <a:solidFill>
                      <a:schemeClr val="accent5">
                        <a:lumMod val="20000"/>
                        <a:lumOff val="80000"/>
                      </a:schemeClr>
                    </a:solidFill>
                  </a:tcPr>
                </a:tc>
                <a:tc>
                  <a:txBody>
                    <a:bodyPr/>
                    <a:lstStyle/>
                    <a:p>
                      <a:r>
                        <a:rPr lang="es-CL" sz="2400" dirty="0" smtClean="0"/>
                        <a:t>OK</a:t>
                      </a:r>
                    </a:p>
                    <a:p>
                      <a:pPr marL="0" marR="0" indent="0" algn="l" defTabSz="914400" rtl="0" eaLnBrk="1" fontAlgn="auto" latinLnBrk="0" hangingPunct="1">
                        <a:lnSpc>
                          <a:spcPct val="100000"/>
                        </a:lnSpc>
                        <a:spcBef>
                          <a:spcPts val="0"/>
                        </a:spcBef>
                        <a:spcAft>
                          <a:spcPts val="0"/>
                        </a:spcAft>
                        <a:buClrTx/>
                        <a:buSzTx/>
                        <a:buFontTx/>
                        <a:buNone/>
                        <a:tabLst/>
                        <a:defRPr/>
                      </a:pPr>
                      <a:r>
                        <a:rPr lang="es-CL" sz="2400" dirty="0" smtClean="0"/>
                        <a:t>      (P=1-</a:t>
                      </a:r>
                      <a:r>
                        <a:rPr lang="es-CL" sz="2400" dirty="0" smtClean="0">
                          <a:latin typeface="Symbol" pitchFamily="18" charset="2"/>
                        </a:rPr>
                        <a:t>b</a:t>
                      </a:r>
                      <a:r>
                        <a:rPr lang="es-CL" sz="2400" dirty="0" smtClean="0"/>
                        <a:t>)</a:t>
                      </a:r>
                    </a:p>
                  </a:txBody>
                  <a:tcPr>
                    <a:solidFill>
                      <a:schemeClr val="accent6">
                        <a:lumMod val="20000"/>
                        <a:lumOff val="80000"/>
                      </a:schemeClr>
                    </a:solidFill>
                  </a:tcPr>
                </a:tc>
              </a:tr>
            </a:tbl>
          </a:graphicData>
        </a:graphic>
      </p:graphicFrame>
      <mc:AlternateContent xmlns:mc="http://schemas.openxmlformats.org/markup-compatibility/2006" xmlns:a14="http://schemas.microsoft.com/office/drawing/2010/main">
        <mc:Choice Requires="a14">
          <p:sp>
            <p:nvSpPr>
              <p:cNvPr id="8" name="7 CuadroTexto"/>
              <p:cNvSpPr txBox="1"/>
              <p:nvPr/>
            </p:nvSpPr>
            <p:spPr>
              <a:xfrm>
                <a:off x="683568" y="4653136"/>
                <a:ext cx="8108566" cy="1569660"/>
              </a:xfrm>
              <a:prstGeom prst="rect">
                <a:avLst/>
              </a:prstGeom>
              <a:noFill/>
            </p:spPr>
            <p:txBody>
              <a:bodyPr wrap="none" rtlCol="0">
                <a:spAutoFit/>
              </a:bodyPr>
              <a:lstStyle/>
              <a:p>
                <a14:m>
                  <m:oMath xmlns:m="http://schemas.openxmlformats.org/officeDocument/2006/math">
                    <m:r>
                      <a:rPr lang="es-CL" sz="2400" i="1" smtClean="0">
                        <a:latin typeface="Cambria Math"/>
                        <a:ea typeface="Cambria Math"/>
                      </a:rPr>
                      <m:t>𝛼</m:t>
                    </m:r>
                    <m:r>
                      <a:rPr lang="es-CL" sz="2400" b="0" i="1" smtClean="0">
                        <a:latin typeface="Cambria Math"/>
                        <a:ea typeface="Cambria Math"/>
                      </a:rPr>
                      <m:t>=</m:t>
                    </m:r>
                    <m:r>
                      <a:rPr lang="es-CL" sz="2400" b="0" i="1" smtClean="0">
                        <a:latin typeface="Cambria Math"/>
                        <a:ea typeface="Cambria Math"/>
                      </a:rPr>
                      <m:t>𝑃</m:t>
                    </m:r>
                    <m:r>
                      <a:rPr lang="es-CL" sz="2400" b="0" i="1" smtClean="0">
                        <a:latin typeface="Cambria Math"/>
                        <a:ea typeface="Cambria Math"/>
                      </a:rPr>
                      <m:t>[</m:t>
                    </m:r>
                    <m:r>
                      <a:rPr lang="es-CL" sz="2400" b="0" i="1" smtClean="0">
                        <a:latin typeface="Cambria Math"/>
                        <a:ea typeface="Cambria Math"/>
                      </a:rPr>
                      <m:t>𝐸𝑟𝑟𝑜𝑟</m:t>
                    </m:r>
                    <m:r>
                      <a:rPr lang="es-CL" sz="2400" b="0" i="1" smtClean="0">
                        <a:latin typeface="Cambria Math"/>
                        <a:ea typeface="Cambria Math"/>
                      </a:rPr>
                      <m:t> </m:t>
                    </m:r>
                    <m:r>
                      <a:rPr lang="es-CL" sz="2400" b="0" i="1" smtClean="0">
                        <a:latin typeface="Cambria Math"/>
                        <a:ea typeface="Cambria Math"/>
                      </a:rPr>
                      <m:t>𝑡𝑖𝑝𝑜</m:t>
                    </m:r>
                    <m:r>
                      <a:rPr lang="es-CL" sz="2400" b="0" i="1" smtClean="0">
                        <a:latin typeface="Cambria Math"/>
                        <a:ea typeface="Cambria Math"/>
                      </a:rPr>
                      <m:t> </m:t>
                    </m:r>
                    <m:r>
                      <a:rPr lang="es-CL" sz="2400" b="0" i="1" smtClean="0">
                        <a:latin typeface="Cambria Math"/>
                        <a:ea typeface="Cambria Math"/>
                      </a:rPr>
                      <m:t>𝐼</m:t>
                    </m:r>
                    <m:r>
                      <a:rPr lang="es-CL" sz="2400" b="0" i="1" smtClean="0">
                        <a:latin typeface="Cambria Math"/>
                        <a:ea typeface="Cambria Math"/>
                      </a:rPr>
                      <m:t>]</m:t>
                    </m:r>
                  </m:oMath>
                </a14:m>
                <a:r>
                  <a:rPr lang="es-CL" sz="2400" dirty="0" smtClean="0"/>
                  <a:t>= P[Rechazar H</a:t>
                </a:r>
                <a:r>
                  <a:rPr lang="es-CL" sz="2400" baseline="-25000" dirty="0" smtClean="0"/>
                  <a:t>0</a:t>
                </a:r>
                <a:r>
                  <a:rPr lang="es-CL" sz="2400" dirty="0" smtClean="0"/>
                  <a:t>|H</a:t>
                </a:r>
                <a:r>
                  <a:rPr lang="es-CL" sz="2400" baseline="-25000" dirty="0" smtClean="0"/>
                  <a:t>0</a:t>
                </a:r>
                <a:r>
                  <a:rPr lang="es-CL" sz="2400" dirty="0" smtClean="0"/>
                  <a:t> cierta]</a:t>
                </a:r>
              </a:p>
              <a:p>
                <a14:m>
                  <m:oMath xmlns:m="http://schemas.openxmlformats.org/officeDocument/2006/math">
                    <m:r>
                      <a:rPr lang="es-CL" sz="2400" b="0" i="1" smtClean="0">
                        <a:latin typeface="Cambria Math"/>
                        <a:ea typeface="Cambria Math"/>
                      </a:rPr>
                      <m:t>𝛽</m:t>
                    </m:r>
                    <m:r>
                      <a:rPr lang="es-CL" sz="2400" i="1">
                        <a:latin typeface="Cambria Math"/>
                        <a:ea typeface="Cambria Math"/>
                      </a:rPr>
                      <m:t>=</m:t>
                    </m:r>
                    <m:r>
                      <a:rPr lang="es-CL" sz="2400" i="1">
                        <a:latin typeface="Cambria Math"/>
                        <a:ea typeface="Cambria Math"/>
                      </a:rPr>
                      <m:t>𝑃</m:t>
                    </m:r>
                    <m:r>
                      <a:rPr lang="es-CL" sz="2400" i="1">
                        <a:latin typeface="Cambria Math"/>
                        <a:ea typeface="Cambria Math"/>
                      </a:rPr>
                      <m:t>[</m:t>
                    </m:r>
                    <m:r>
                      <a:rPr lang="es-CL" sz="2400" i="1">
                        <a:latin typeface="Cambria Math"/>
                        <a:ea typeface="Cambria Math"/>
                      </a:rPr>
                      <m:t>𝐸𝑟𝑟𝑜𝑟</m:t>
                    </m:r>
                    <m:r>
                      <a:rPr lang="es-CL" sz="2400" i="1">
                        <a:latin typeface="Cambria Math"/>
                        <a:ea typeface="Cambria Math"/>
                      </a:rPr>
                      <m:t> </m:t>
                    </m:r>
                    <m:r>
                      <a:rPr lang="es-CL" sz="2400" i="1">
                        <a:latin typeface="Cambria Math"/>
                        <a:ea typeface="Cambria Math"/>
                      </a:rPr>
                      <m:t>𝑡𝑖𝑝𝑜</m:t>
                    </m:r>
                    <m:r>
                      <a:rPr lang="es-CL" sz="2400" i="1">
                        <a:latin typeface="Cambria Math"/>
                        <a:ea typeface="Cambria Math"/>
                      </a:rPr>
                      <m:t> </m:t>
                    </m:r>
                    <m:r>
                      <a:rPr lang="es-CL" sz="2400" i="1">
                        <a:latin typeface="Cambria Math"/>
                        <a:ea typeface="Cambria Math"/>
                      </a:rPr>
                      <m:t>𝐼𝐼</m:t>
                    </m:r>
                    <m:r>
                      <a:rPr lang="es-CL" sz="2400" i="1">
                        <a:latin typeface="Cambria Math"/>
                        <a:ea typeface="Cambria Math"/>
                      </a:rPr>
                      <m:t>]</m:t>
                    </m:r>
                  </m:oMath>
                </a14:m>
                <a:r>
                  <a:rPr lang="es-CL" sz="2400" dirty="0"/>
                  <a:t>= </a:t>
                </a:r>
                <a:r>
                  <a:rPr lang="es-CL" sz="2400" dirty="0" smtClean="0"/>
                  <a:t>P[No Rechazar </a:t>
                </a:r>
                <a:r>
                  <a:rPr lang="es-CL" sz="2400" dirty="0"/>
                  <a:t>H</a:t>
                </a:r>
                <a:r>
                  <a:rPr lang="es-CL" sz="2400" baseline="-25000" dirty="0"/>
                  <a:t>0</a:t>
                </a:r>
                <a:r>
                  <a:rPr lang="es-CL" sz="2400" dirty="0"/>
                  <a:t>|H</a:t>
                </a:r>
                <a:r>
                  <a:rPr lang="es-CL" sz="2400" baseline="-25000" dirty="0"/>
                  <a:t>0</a:t>
                </a:r>
                <a:r>
                  <a:rPr lang="es-CL" sz="2400" dirty="0"/>
                  <a:t> </a:t>
                </a:r>
                <a:r>
                  <a:rPr lang="es-CL" sz="2400" dirty="0" smtClean="0"/>
                  <a:t>falsa]</a:t>
                </a:r>
                <a:endParaRPr lang="es-CL" sz="2400" dirty="0"/>
              </a:p>
              <a:p>
                <a:r>
                  <a:rPr lang="es-CL" sz="2400" b="0" dirty="0" smtClean="0">
                    <a:ea typeface="Cambria Math"/>
                  </a:rPr>
                  <a:t>Poder= </a:t>
                </a:r>
                <a14:m>
                  <m:oMath xmlns:m="http://schemas.openxmlformats.org/officeDocument/2006/math">
                    <m:r>
                      <a:rPr lang="es-CL" sz="2400" b="0" i="1" smtClean="0">
                        <a:latin typeface="Cambria Math"/>
                        <a:ea typeface="Cambria Math"/>
                      </a:rPr>
                      <m:t>1−</m:t>
                    </m:r>
                    <m:r>
                      <a:rPr lang="es-CL" sz="2400" i="1">
                        <a:latin typeface="Cambria Math"/>
                        <a:ea typeface="Cambria Math"/>
                      </a:rPr>
                      <m:t>𝛽</m:t>
                    </m:r>
                    <m:r>
                      <a:rPr lang="es-CL" sz="2400" i="1">
                        <a:latin typeface="Cambria Math"/>
                        <a:ea typeface="Cambria Math"/>
                      </a:rPr>
                      <m:t>=1−</m:t>
                    </m:r>
                    <m:r>
                      <a:rPr lang="es-CL" sz="2400" i="1">
                        <a:latin typeface="Cambria Math"/>
                        <a:ea typeface="Cambria Math"/>
                      </a:rPr>
                      <m:t>𝑃</m:t>
                    </m:r>
                    <m:r>
                      <a:rPr lang="es-CL" sz="2400" i="1">
                        <a:latin typeface="Cambria Math"/>
                        <a:ea typeface="Cambria Math"/>
                      </a:rPr>
                      <m:t>[</m:t>
                    </m:r>
                    <m:r>
                      <a:rPr lang="es-CL" sz="2400" i="1">
                        <a:latin typeface="Cambria Math"/>
                        <a:ea typeface="Cambria Math"/>
                      </a:rPr>
                      <m:t>𝐸𝑟𝑟𝑜𝑟</m:t>
                    </m:r>
                    <m:r>
                      <a:rPr lang="es-CL" sz="2400" i="1">
                        <a:latin typeface="Cambria Math"/>
                        <a:ea typeface="Cambria Math"/>
                      </a:rPr>
                      <m:t> </m:t>
                    </m:r>
                    <m:r>
                      <a:rPr lang="es-CL" sz="2400" i="1">
                        <a:latin typeface="Cambria Math"/>
                        <a:ea typeface="Cambria Math"/>
                      </a:rPr>
                      <m:t>𝑡𝑖𝑝𝑜</m:t>
                    </m:r>
                    <m:r>
                      <a:rPr lang="es-CL" sz="2400" i="1">
                        <a:latin typeface="Cambria Math"/>
                        <a:ea typeface="Cambria Math"/>
                      </a:rPr>
                      <m:t> </m:t>
                    </m:r>
                    <m:r>
                      <a:rPr lang="es-CL" sz="2400" i="1">
                        <a:latin typeface="Cambria Math"/>
                        <a:ea typeface="Cambria Math"/>
                      </a:rPr>
                      <m:t>𝐼𝐼</m:t>
                    </m:r>
                    <m:r>
                      <a:rPr lang="es-CL" sz="2400" i="1">
                        <a:latin typeface="Cambria Math"/>
                        <a:ea typeface="Cambria Math"/>
                      </a:rPr>
                      <m:t>]</m:t>
                    </m:r>
                  </m:oMath>
                </a14:m>
                <a:r>
                  <a:rPr lang="es-CL" sz="2400" dirty="0"/>
                  <a:t>= </a:t>
                </a:r>
                <a:r>
                  <a:rPr lang="es-CL" sz="2400" dirty="0" smtClean="0"/>
                  <a:t>P[Rechazar </a:t>
                </a:r>
                <a:r>
                  <a:rPr lang="es-CL" sz="2400" dirty="0"/>
                  <a:t>H</a:t>
                </a:r>
                <a:r>
                  <a:rPr lang="es-CL" sz="2400" baseline="-25000" dirty="0"/>
                  <a:t>0</a:t>
                </a:r>
                <a:r>
                  <a:rPr lang="es-CL" sz="2400" dirty="0"/>
                  <a:t>|H</a:t>
                </a:r>
                <a:r>
                  <a:rPr lang="es-CL" sz="2400" baseline="-25000" dirty="0"/>
                  <a:t>0</a:t>
                </a:r>
                <a:r>
                  <a:rPr lang="es-CL" sz="2400" dirty="0"/>
                  <a:t> falsa]</a:t>
                </a:r>
              </a:p>
              <a:p>
                <a:endParaRPr lang="es-CL" sz="2400" dirty="0"/>
              </a:p>
            </p:txBody>
          </p:sp>
        </mc:Choice>
        <mc:Fallback xmlns="">
          <p:sp>
            <p:nvSpPr>
              <p:cNvPr id="8" name="7 CuadroTexto"/>
              <p:cNvSpPr txBox="1">
                <a:spLocks noRot="1" noChangeAspect="1" noMove="1" noResize="1" noEditPoints="1" noAdjustHandles="1" noChangeArrowheads="1" noChangeShapeType="1" noTextEdit="1"/>
              </p:cNvSpPr>
              <p:nvPr/>
            </p:nvSpPr>
            <p:spPr>
              <a:xfrm>
                <a:off x="683568" y="4653136"/>
                <a:ext cx="8108566" cy="1569660"/>
              </a:xfrm>
              <a:prstGeom prst="rect">
                <a:avLst/>
              </a:prstGeom>
              <a:blipFill rotWithShape="1">
                <a:blip r:embed="rId3"/>
                <a:stretch>
                  <a:fillRect l="-1128" t="-3101" r="-226"/>
                </a:stretch>
              </a:blipFill>
            </p:spPr>
            <p:txBody>
              <a:bodyPr/>
              <a:lstStyle/>
              <a:p>
                <a:r>
                  <a:rPr lang="es-CL">
                    <a:noFill/>
                  </a:rPr>
                  <a:t> </a:t>
                </a:r>
              </a:p>
            </p:txBody>
          </p:sp>
        </mc:Fallback>
      </mc:AlternateContent>
      <p:sp>
        <p:nvSpPr>
          <p:cNvPr id="10" name="9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spTree>
    <p:extLst>
      <p:ext uri="{BB962C8B-B14F-4D97-AF65-F5344CB8AC3E}">
        <p14:creationId xmlns:p14="http://schemas.microsoft.com/office/powerpoint/2010/main" val="27178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Tipos de Error</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06" t="74729" r="59890" b="16935"/>
          <a:stretch/>
        </p:blipFill>
        <p:spPr bwMode="auto">
          <a:xfrm>
            <a:off x="899592" y="1700808"/>
            <a:ext cx="6920408" cy="362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4 CuadroTexto"/>
              <p:cNvSpPr txBox="1"/>
              <p:nvPr/>
            </p:nvSpPr>
            <p:spPr>
              <a:xfrm>
                <a:off x="755576" y="908720"/>
                <a:ext cx="1398460"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L" b="0" i="1" smtClean="0">
                              <a:latin typeface="Cambria Math"/>
                            </a:rPr>
                          </m:ctrlPr>
                        </m:sSubPr>
                        <m:e>
                          <m:r>
                            <a:rPr lang="es-CL" b="0" i="1" smtClean="0">
                              <a:latin typeface="Cambria Math"/>
                            </a:rPr>
                            <m:t>𝐻</m:t>
                          </m:r>
                        </m:e>
                        <m:sub>
                          <m:r>
                            <a:rPr lang="es-CL" b="0" i="1" smtClean="0">
                              <a:latin typeface="Cambria Math"/>
                            </a:rPr>
                            <m:t>0</m:t>
                          </m:r>
                        </m:sub>
                      </m:sSub>
                      <m:r>
                        <a:rPr lang="es-CL" b="0" i="1" smtClean="0">
                          <a:latin typeface="Cambria Math"/>
                        </a:rPr>
                        <m:t>: </m:t>
                      </m:r>
                      <m:r>
                        <a:rPr lang="es-CL" b="0" i="1" smtClean="0">
                          <a:latin typeface="Cambria Math"/>
                          <a:ea typeface="Cambria Math"/>
                        </a:rPr>
                        <m:t>𝜇</m:t>
                      </m:r>
                      <m:r>
                        <a:rPr lang="es-CL" b="0" i="1" smtClean="0">
                          <a:latin typeface="Cambria Math"/>
                          <a:ea typeface="Cambria Math"/>
                        </a:rPr>
                        <m:t>=23</m:t>
                      </m:r>
                    </m:oMath>
                  </m:oMathPara>
                </a14:m>
                <a:endParaRPr lang="es-CL" dirty="0" smtClean="0"/>
              </a:p>
              <a:p>
                <a:endParaRPr lang="es-CL" dirty="0" smtClean="0"/>
              </a:p>
              <a:p>
                <a:pPr/>
                <a14:m>
                  <m:oMathPara xmlns:m="http://schemas.openxmlformats.org/officeDocument/2006/math">
                    <m:oMathParaPr>
                      <m:jc m:val="centerGroup"/>
                    </m:oMathParaPr>
                    <m:oMath xmlns:m="http://schemas.openxmlformats.org/officeDocument/2006/math">
                      <m:sSub>
                        <m:sSubPr>
                          <m:ctrlPr>
                            <a:rPr lang="es-CL" i="1">
                              <a:latin typeface="Cambria Math"/>
                            </a:rPr>
                          </m:ctrlPr>
                        </m:sSubPr>
                        <m:e>
                          <m:r>
                            <a:rPr lang="es-CL" i="1">
                              <a:latin typeface="Cambria Math"/>
                            </a:rPr>
                            <m:t>𝐻</m:t>
                          </m:r>
                        </m:e>
                        <m:sub>
                          <m:r>
                            <a:rPr lang="es-CL" b="0" i="1" smtClean="0">
                              <a:latin typeface="Cambria Math"/>
                            </a:rPr>
                            <m:t>1</m:t>
                          </m:r>
                        </m:sub>
                      </m:sSub>
                      <m:r>
                        <a:rPr lang="es-CL" i="1">
                          <a:latin typeface="Cambria Math"/>
                        </a:rPr>
                        <m:t>: </m:t>
                      </m:r>
                      <m:r>
                        <a:rPr lang="es-CL" i="1">
                          <a:latin typeface="Cambria Math"/>
                          <a:ea typeface="Cambria Math"/>
                        </a:rPr>
                        <m:t>𝜇</m:t>
                      </m:r>
                      <m:r>
                        <a:rPr lang="es-CL" b="0" i="1" smtClean="0">
                          <a:latin typeface="Cambria Math"/>
                          <a:ea typeface="Cambria Math"/>
                        </a:rPr>
                        <m:t>&gt;</m:t>
                      </m:r>
                      <m:r>
                        <a:rPr lang="es-CL" i="1">
                          <a:latin typeface="Cambria Math"/>
                          <a:ea typeface="Cambria Math"/>
                        </a:rPr>
                        <m:t>23</m:t>
                      </m:r>
                    </m:oMath>
                  </m:oMathPara>
                </a14:m>
                <a:endParaRPr lang="es-CL" dirty="0"/>
              </a:p>
              <a:p>
                <a:endParaRPr lang="es-CL" dirty="0"/>
              </a:p>
            </p:txBody>
          </p:sp>
        </mc:Choice>
        <mc:Fallback xmlns="">
          <p:sp>
            <p:nvSpPr>
              <p:cNvPr id="5" name="4 CuadroTexto"/>
              <p:cNvSpPr txBox="1">
                <a:spLocks noRot="1" noChangeAspect="1" noMove="1" noResize="1" noEditPoints="1" noAdjustHandles="1" noChangeArrowheads="1" noChangeShapeType="1" noTextEdit="1"/>
              </p:cNvSpPr>
              <p:nvPr/>
            </p:nvSpPr>
            <p:spPr>
              <a:xfrm>
                <a:off x="755576" y="908720"/>
                <a:ext cx="1398460" cy="1200329"/>
              </a:xfrm>
              <a:prstGeom prst="rect">
                <a:avLst/>
              </a:prstGeom>
              <a:blipFill rotWithShape="1">
                <a:blip r:embed="rId4"/>
                <a:stretch>
                  <a:fillRect/>
                </a:stretch>
              </a:blipFill>
            </p:spPr>
            <p:txBody>
              <a:bodyPr/>
              <a:lstStyle/>
              <a:p>
                <a:r>
                  <a:rPr lang="es-CL">
                    <a:noFill/>
                  </a:rPr>
                  <a:t> </a:t>
                </a:r>
              </a:p>
            </p:txBody>
          </p:sp>
        </mc:Fallback>
      </mc:AlternateContent>
      <p:sp>
        <p:nvSpPr>
          <p:cNvPr id="6" name="5 Rectángulo"/>
          <p:cNvSpPr/>
          <p:nvPr/>
        </p:nvSpPr>
        <p:spPr>
          <a:xfrm>
            <a:off x="4891416" y="4741570"/>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Rectángulo"/>
          <p:cNvSpPr/>
          <p:nvPr/>
        </p:nvSpPr>
        <p:spPr>
          <a:xfrm>
            <a:off x="3998871" y="4869160"/>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mc:AlternateContent xmlns:mc="http://schemas.openxmlformats.org/markup-compatibility/2006" xmlns:a14="http://schemas.microsoft.com/office/drawing/2010/main">
        <mc:Choice Requires="a14">
          <p:sp>
            <p:nvSpPr>
              <p:cNvPr id="11" name="10 CuadroTexto"/>
              <p:cNvSpPr txBox="1"/>
              <p:nvPr/>
            </p:nvSpPr>
            <p:spPr>
              <a:xfrm>
                <a:off x="1178041" y="5235356"/>
                <a:ext cx="6505755" cy="1200329"/>
              </a:xfrm>
              <a:prstGeom prst="rect">
                <a:avLst/>
              </a:prstGeom>
              <a:noFill/>
            </p:spPr>
            <p:txBody>
              <a:bodyPr wrap="none" rtlCol="0">
                <a:spAutoFit/>
              </a:bodyPr>
              <a:lstStyle/>
              <a:p>
                <a14:m>
                  <m:oMath xmlns:m="http://schemas.openxmlformats.org/officeDocument/2006/math">
                    <m:r>
                      <a:rPr lang="es-CL" sz="2400" i="1" smtClean="0">
                        <a:latin typeface="Cambria Math"/>
                        <a:ea typeface="Cambria Math"/>
                      </a:rPr>
                      <m:t>𝛼</m:t>
                    </m:r>
                    <m:r>
                      <a:rPr lang="es-CL" sz="2400" b="0" i="1" smtClean="0">
                        <a:latin typeface="Cambria Math"/>
                        <a:ea typeface="Cambria Math"/>
                      </a:rPr>
                      <m:t>=</m:t>
                    </m:r>
                    <m:r>
                      <a:rPr lang="es-CL" sz="2400" b="0" i="1" smtClean="0">
                        <a:latin typeface="Cambria Math"/>
                        <a:ea typeface="Cambria Math"/>
                      </a:rPr>
                      <m:t>𝑃</m:t>
                    </m:r>
                    <m:r>
                      <a:rPr lang="es-CL" sz="2400" b="0" i="1" smtClean="0">
                        <a:latin typeface="Cambria Math"/>
                        <a:ea typeface="Cambria Math"/>
                      </a:rPr>
                      <m:t>[</m:t>
                    </m:r>
                    <m:r>
                      <a:rPr lang="es-CL" sz="2400" b="0" i="1" smtClean="0">
                        <a:latin typeface="Cambria Math"/>
                        <a:ea typeface="Cambria Math"/>
                      </a:rPr>
                      <m:t>𝐸𝑟𝑟𝑜𝑟</m:t>
                    </m:r>
                    <m:r>
                      <a:rPr lang="es-CL" sz="2400" b="0" i="1" smtClean="0">
                        <a:latin typeface="Cambria Math"/>
                        <a:ea typeface="Cambria Math"/>
                      </a:rPr>
                      <m:t> </m:t>
                    </m:r>
                    <m:r>
                      <a:rPr lang="es-CL" sz="2400" b="0" i="1" smtClean="0">
                        <a:latin typeface="Cambria Math"/>
                        <a:ea typeface="Cambria Math"/>
                      </a:rPr>
                      <m:t>𝑡𝑖𝑝𝑜</m:t>
                    </m:r>
                    <m:r>
                      <a:rPr lang="es-CL" sz="2400" b="0" i="1" smtClean="0">
                        <a:latin typeface="Cambria Math"/>
                        <a:ea typeface="Cambria Math"/>
                      </a:rPr>
                      <m:t> </m:t>
                    </m:r>
                    <m:r>
                      <a:rPr lang="es-CL" sz="2400" b="0" i="1" smtClean="0">
                        <a:latin typeface="Cambria Math"/>
                        <a:ea typeface="Cambria Math"/>
                      </a:rPr>
                      <m:t>𝐼</m:t>
                    </m:r>
                    <m:r>
                      <a:rPr lang="es-CL" sz="2400" b="0" i="1" smtClean="0">
                        <a:latin typeface="Cambria Math"/>
                        <a:ea typeface="Cambria Math"/>
                      </a:rPr>
                      <m:t>]</m:t>
                    </m:r>
                  </m:oMath>
                </a14:m>
                <a:r>
                  <a:rPr lang="es-CL" sz="2400" dirty="0" smtClean="0"/>
                  <a:t>= P[Rechazar H</a:t>
                </a:r>
                <a:r>
                  <a:rPr lang="es-CL" sz="2400" baseline="-25000" dirty="0" smtClean="0"/>
                  <a:t>0</a:t>
                </a:r>
                <a:r>
                  <a:rPr lang="es-CL" sz="2400" dirty="0" smtClean="0"/>
                  <a:t>|H</a:t>
                </a:r>
                <a:r>
                  <a:rPr lang="es-CL" sz="2400" baseline="-25000" dirty="0" smtClean="0"/>
                  <a:t>0</a:t>
                </a:r>
                <a:r>
                  <a:rPr lang="es-CL" sz="2400" dirty="0" smtClean="0"/>
                  <a:t> cierta]</a:t>
                </a:r>
              </a:p>
              <a:p>
                <a14:m>
                  <m:oMath xmlns:m="http://schemas.openxmlformats.org/officeDocument/2006/math">
                    <m:r>
                      <a:rPr lang="es-CL" sz="2400" b="0" i="1" smtClean="0">
                        <a:latin typeface="Cambria Math"/>
                        <a:ea typeface="Cambria Math"/>
                      </a:rPr>
                      <m:t>𝛽</m:t>
                    </m:r>
                    <m:r>
                      <a:rPr lang="es-CL" sz="2400" i="1">
                        <a:latin typeface="Cambria Math"/>
                        <a:ea typeface="Cambria Math"/>
                      </a:rPr>
                      <m:t>=</m:t>
                    </m:r>
                    <m:r>
                      <a:rPr lang="es-CL" sz="2400" i="1">
                        <a:latin typeface="Cambria Math"/>
                        <a:ea typeface="Cambria Math"/>
                      </a:rPr>
                      <m:t>𝑃</m:t>
                    </m:r>
                    <m:r>
                      <a:rPr lang="es-CL" sz="2400" i="1">
                        <a:latin typeface="Cambria Math"/>
                        <a:ea typeface="Cambria Math"/>
                      </a:rPr>
                      <m:t>[</m:t>
                    </m:r>
                    <m:r>
                      <a:rPr lang="es-CL" sz="2400" i="1">
                        <a:latin typeface="Cambria Math"/>
                        <a:ea typeface="Cambria Math"/>
                      </a:rPr>
                      <m:t>𝐸𝑟𝑟𝑜𝑟</m:t>
                    </m:r>
                    <m:r>
                      <a:rPr lang="es-CL" sz="2400" i="1">
                        <a:latin typeface="Cambria Math"/>
                        <a:ea typeface="Cambria Math"/>
                      </a:rPr>
                      <m:t> </m:t>
                    </m:r>
                    <m:r>
                      <a:rPr lang="es-CL" sz="2400" i="1">
                        <a:latin typeface="Cambria Math"/>
                        <a:ea typeface="Cambria Math"/>
                      </a:rPr>
                      <m:t>𝑡𝑖𝑝𝑜</m:t>
                    </m:r>
                    <m:r>
                      <a:rPr lang="es-CL" sz="2400" i="1">
                        <a:latin typeface="Cambria Math"/>
                        <a:ea typeface="Cambria Math"/>
                      </a:rPr>
                      <m:t> </m:t>
                    </m:r>
                    <m:r>
                      <a:rPr lang="es-CL" sz="2400" i="1">
                        <a:latin typeface="Cambria Math"/>
                        <a:ea typeface="Cambria Math"/>
                      </a:rPr>
                      <m:t>𝐼𝐼</m:t>
                    </m:r>
                    <m:r>
                      <a:rPr lang="es-CL" sz="2400" i="1">
                        <a:latin typeface="Cambria Math"/>
                        <a:ea typeface="Cambria Math"/>
                      </a:rPr>
                      <m:t>]</m:t>
                    </m:r>
                  </m:oMath>
                </a14:m>
                <a:r>
                  <a:rPr lang="es-CL" sz="2400" dirty="0"/>
                  <a:t>= </a:t>
                </a:r>
                <a:r>
                  <a:rPr lang="es-CL" sz="2400" dirty="0" smtClean="0"/>
                  <a:t>P[No Rechazar </a:t>
                </a:r>
                <a:r>
                  <a:rPr lang="es-CL" sz="2400" dirty="0"/>
                  <a:t>H</a:t>
                </a:r>
                <a:r>
                  <a:rPr lang="es-CL" sz="2400" baseline="-25000" dirty="0"/>
                  <a:t>0</a:t>
                </a:r>
                <a:r>
                  <a:rPr lang="es-CL" sz="2400" dirty="0"/>
                  <a:t>|H</a:t>
                </a:r>
                <a:r>
                  <a:rPr lang="es-CL" sz="2400" baseline="-25000" dirty="0"/>
                  <a:t>0</a:t>
                </a:r>
                <a:r>
                  <a:rPr lang="es-CL" sz="2400" dirty="0"/>
                  <a:t> </a:t>
                </a:r>
                <a:r>
                  <a:rPr lang="es-CL" sz="2400" dirty="0" smtClean="0"/>
                  <a:t>falsa]</a:t>
                </a:r>
                <a:endParaRPr lang="es-CL" sz="2400" dirty="0"/>
              </a:p>
              <a:p>
                <a:endParaRPr lang="es-CL" sz="2400" dirty="0"/>
              </a:p>
            </p:txBody>
          </p:sp>
        </mc:Choice>
        <mc:Fallback xmlns="">
          <p:sp>
            <p:nvSpPr>
              <p:cNvPr id="11" name="10 CuadroTexto"/>
              <p:cNvSpPr txBox="1">
                <a:spLocks noRot="1" noChangeAspect="1" noMove="1" noResize="1" noEditPoints="1" noAdjustHandles="1" noChangeArrowheads="1" noChangeShapeType="1" noTextEdit="1"/>
              </p:cNvSpPr>
              <p:nvPr/>
            </p:nvSpPr>
            <p:spPr>
              <a:xfrm>
                <a:off x="1178041" y="5235356"/>
                <a:ext cx="6505755" cy="1200329"/>
              </a:xfrm>
              <a:prstGeom prst="rect">
                <a:avLst/>
              </a:prstGeom>
              <a:blipFill rotWithShape="1">
                <a:blip r:embed="rId5"/>
                <a:stretch>
                  <a:fillRect l="-750" t="-4061" r="-562"/>
                </a:stretch>
              </a:blipFill>
            </p:spPr>
            <p:txBody>
              <a:bodyPr/>
              <a:lstStyle/>
              <a:p>
                <a:r>
                  <a:rPr lang="es-CL">
                    <a:noFill/>
                  </a:rPr>
                  <a:t> </a:t>
                </a:r>
              </a:p>
            </p:txBody>
          </p:sp>
        </mc:Fallback>
      </mc:AlternateContent>
    </p:spTree>
    <p:extLst>
      <p:ext uri="{BB962C8B-B14F-4D97-AF65-F5344CB8AC3E}">
        <p14:creationId xmlns:p14="http://schemas.microsoft.com/office/powerpoint/2010/main" val="77875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Distribución Nula</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III. CONCEPTOS BÁSICOS DE UN TEST DE HIPÓTESIS</a:t>
            </a:r>
            <a:endParaRPr lang="es-CL" sz="28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06" t="74729" r="59890" b="16935"/>
          <a:stretch/>
        </p:blipFill>
        <p:spPr bwMode="auto">
          <a:xfrm>
            <a:off x="754691" y="3055393"/>
            <a:ext cx="6920408" cy="362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744465" y="610972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Rectángulo"/>
          <p:cNvSpPr/>
          <p:nvPr/>
        </p:nvSpPr>
        <p:spPr>
          <a:xfrm>
            <a:off x="3851920" y="623731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2 Marcador de contenido"/>
          <p:cNvSpPr>
            <a:spLocks noGrp="1"/>
          </p:cNvSpPr>
          <p:nvPr>
            <p:ph idx="1"/>
          </p:nvPr>
        </p:nvSpPr>
        <p:spPr>
          <a:xfrm>
            <a:off x="457200" y="1600200"/>
            <a:ext cx="8229600" cy="4525963"/>
          </a:xfrm>
        </p:spPr>
        <p:txBody>
          <a:bodyPr>
            <a:normAutofit/>
          </a:bodyPr>
          <a:lstStyle/>
          <a:p>
            <a:pPr marL="0" indent="0" algn="ctr">
              <a:buNone/>
            </a:pPr>
            <a:r>
              <a:rPr lang="es-CL" dirty="0" smtClean="0"/>
              <a:t>Distribución del estadístico del test, cuando la hipótesis nula es cierta</a:t>
            </a:r>
            <a:endParaRPr lang="es-CL" dirty="0"/>
          </a:p>
        </p:txBody>
      </p:sp>
      <p:sp>
        <p:nvSpPr>
          <p:cNvPr id="3" name="2 CuadroTexto"/>
          <p:cNvSpPr txBox="1"/>
          <p:nvPr/>
        </p:nvSpPr>
        <p:spPr>
          <a:xfrm>
            <a:off x="899592" y="3284984"/>
            <a:ext cx="1728192" cy="646331"/>
          </a:xfrm>
          <a:prstGeom prst="rect">
            <a:avLst/>
          </a:prstGeom>
          <a:solidFill>
            <a:schemeClr val="bg1"/>
          </a:solidFill>
        </p:spPr>
        <p:txBody>
          <a:bodyPr wrap="square" rtlCol="0">
            <a:spAutoFit/>
          </a:bodyPr>
          <a:lstStyle/>
          <a:p>
            <a:r>
              <a:rPr lang="es-CL" dirty="0" smtClean="0"/>
              <a:t>Distribución Nula</a:t>
            </a:r>
            <a:endParaRPr lang="es-CL" dirty="0"/>
          </a:p>
        </p:txBody>
      </p:sp>
      <p:sp>
        <p:nvSpPr>
          <p:cNvPr id="4" name="3 Rectángulo"/>
          <p:cNvSpPr/>
          <p:nvPr/>
        </p:nvSpPr>
        <p:spPr>
          <a:xfrm>
            <a:off x="5292080" y="3284984"/>
            <a:ext cx="187220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25085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08920"/>
            <a:ext cx="8229600" cy="1143000"/>
          </a:xfrm>
        </p:spPr>
        <p:txBody>
          <a:bodyPr>
            <a:noAutofit/>
          </a:bodyPr>
          <a:lstStyle/>
          <a:p>
            <a:r>
              <a:rPr lang="es-ES" b="1" dirty="0" smtClean="0"/>
              <a:t>IV. Pasos para hacer un test de Hipótesis</a:t>
            </a:r>
          </a:p>
        </p:txBody>
      </p:sp>
    </p:spTree>
    <p:extLst>
      <p:ext uri="{BB962C8B-B14F-4D97-AF65-F5344CB8AC3E}">
        <p14:creationId xmlns:p14="http://schemas.microsoft.com/office/powerpoint/2010/main" val="3268717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1. Definir Hipótesis</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IV. PASOS PARA HACER UN TEST DE HIPOTESIS</a:t>
            </a:r>
            <a:endParaRPr lang="es-CL" sz="2800" b="1" dirty="0"/>
          </a:p>
        </p:txBody>
      </p:sp>
      <p:sp>
        <p:nvSpPr>
          <p:cNvPr id="6" name="5 Rectángulo"/>
          <p:cNvSpPr/>
          <p:nvPr/>
        </p:nvSpPr>
        <p:spPr>
          <a:xfrm>
            <a:off x="4744465" y="610972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Rectángulo"/>
          <p:cNvSpPr/>
          <p:nvPr/>
        </p:nvSpPr>
        <p:spPr>
          <a:xfrm>
            <a:off x="3851920" y="623731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Rectángulo"/>
          <p:cNvSpPr/>
          <p:nvPr/>
        </p:nvSpPr>
        <p:spPr>
          <a:xfrm>
            <a:off x="5292080" y="3284984"/>
            <a:ext cx="187220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Rectángulo"/>
          <p:cNvSpPr/>
          <p:nvPr/>
        </p:nvSpPr>
        <p:spPr>
          <a:xfrm>
            <a:off x="576427" y="4694696"/>
            <a:ext cx="7855920" cy="553998"/>
          </a:xfrm>
          <a:prstGeom prst="rect">
            <a:avLst/>
          </a:prstGeom>
        </p:spPr>
        <p:txBody>
          <a:bodyPr wrap="square">
            <a:spAutoFit/>
          </a:bodyPr>
          <a:lstStyle/>
          <a:p>
            <a:pPr algn="ctr"/>
            <a:r>
              <a:rPr lang="en-US" sz="3000" dirty="0" smtClean="0">
                <a:solidFill>
                  <a:schemeClr val="tx1">
                    <a:lumMod val="50000"/>
                    <a:lumOff val="50000"/>
                  </a:schemeClr>
                </a:solidFill>
                <a:latin typeface="Symbol" pitchFamily="18" charset="2"/>
              </a:rPr>
              <a:t>a</a:t>
            </a:r>
            <a:r>
              <a:rPr lang="en-US" sz="3000" dirty="0" smtClean="0">
                <a:solidFill>
                  <a:schemeClr val="tx1">
                    <a:lumMod val="50000"/>
                    <a:lumOff val="50000"/>
                  </a:schemeClr>
                </a:solidFill>
              </a:rPr>
              <a:t>=0,1		</a:t>
            </a:r>
            <a:r>
              <a:rPr lang="en-US" sz="3000" dirty="0">
                <a:solidFill>
                  <a:schemeClr val="tx1">
                    <a:lumMod val="50000"/>
                    <a:lumOff val="50000"/>
                  </a:schemeClr>
                </a:solidFill>
                <a:latin typeface="Symbol" pitchFamily="18" charset="2"/>
              </a:rPr>
              <a:t> </a:t>
            </a:r>
            <a:r>
              <a:rPr lang="en-US" sz="3000" dirty="0" smtClean="0">
                <a:solidFill>
                  <a:schemeClr val="tx1">
                    <a:lumMod val="50000"/>
                    <a:lumOff val="50000"/>
                  </a:schemeClr>
                </a:solidFill>
                <a:latin typeface="Symbol" pitchFamily="18" charset="2"/>
              </a:rPr>
              <a:t>a</a:t>
            </a:r>
            <a:r>
              <a:rPr lang="en-US" sz="3000" dirty="0" smtClean="0">
                <a:solidFill>
                  <a:schemeClr val="tx1">
                    <a:lumMod val="50000"/>
                    <a:lumOff val="50000"/>
                  </a:schemeClr>
                </a:solidFill>
              </a:rPr>
              <a:t>=0,05</a:t>
            </a:r>
            <a:r>
              <a:rPr lang="en-US" sz="3000" dirty="0">
                <a:solidFill>
                  <a:schemeClr val="tx1">
                    <a:lumMod val="50000"/>
                    <a:lumOff val="50000"/>
                  </a:schemeClr>
                </a:solidFill>
              </a:rPr>
              <a:t>	</a:t>
            </a:r>
            <a:r>
              <a:rPr lang="en-US" sz="3000" dirty="0">
                <a:solidFill>
                  <a:schemeClr val="tx1">
                    <a:lumMod val="50000"/>
                    <a:lumOff val="50000"/>
                  </a:schemeClr>
                </a:solidFill>
                <a:latin typeface="Symbol" pitchFamily="18" charset="2"/>
              </a:rPr>
              <a:t> </a:t>
            </a:r>
            <a:r>
              <a:rPr lang="en-US" sz="3000" dirty="0" smtClean="0">
                <a:solidFill>
                  <a:schemeClr val="tx1">
                    <a:lumMod val="50000"/>
                    <a:lumOff val="50000"/>
                  </a:schemeClr>
                </a:solidFill>
                <a:latin typeface="Symbol" pitchFamily="18" charset="2"/>
              </a:rPr>
              <a:t>a</a:t>
            </a:r>
            <a:r>
              <a:rPr lang="en-US" sz="3000" dirty="0" smtClean="0">
                <a:solidFill>
                  <a:schemeClr val="tx1">
                    <a:lumMod val="50000"/>
                    <a:lumOff val="50000"/>
                  </a:schemeClr>
                </a:solidFill>
              </a:rPr>
              <a:t>=0,01</a:t>
            </a:r>
            <a:endParaRPr lang="en-US" sz="3000" dirty="0">
              <a:solidFill>
                <a:schemeClr val="tx1">
                  <a:lumMod val="50000"/>
                  <a:lumOff val="50000"/>
                </a:schemeClr>
              </a:solidFill>
            </a:endParaRPr>
          </a:p>
        </p:txBody>
      </p:sp>
      <p:sp>
        <p:nvSpPr>
          <p:cNvPr id="13" name="1 Título"/>
          <p:cNvSpPr txBox="1">
            <a:spLocks/>
          </p:cNvSpPr>
          <p:nvPr/>
        </p:nvSpPr>
        <p:spPr>
          <a:xfrm>
            <a:off x="316119" y="357758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a:solidFill>
                  <a:srgbClr val="C00000"/>
                </a:solidFill>
              </a:rPr>
              <a:t>2</a:t>
            </a:r>
            <a:r>
              <a:rPr lang="es-ES" sz="3600" b="1" dirty="0" smtClean="0">
                <a:solidFill>
                  <a:srgbClr val="C00000"/>
                </a:solidFill>
              </a:rPr>
              <a:t>. Definir significancia</a:t>
            </a:r>
          </a:p>
        </p:txBody>
      </p:sp>
      <p:sp>
        <p:nvSpPr>
          <p:cNvPr id="14" name="13 Rectángulo"/>
          <p:cNvSpPr/>
          <p:nvPr/>
        </p:nvSpPr>
        <p:spPr>
          <a:xfrm>
            <a:off x="791669" y="1484784"/>
            <a:ext cx="7855920" cy="1938992"/>
          </a:xfrm>
          <a:prstGeom prst="rect">
            <a:avLst/>
          </a:prstGeom>
        </p:spPr>
        <p:txBody>
          <a:bodyPr wrap="square">
            <a:spAutoFit/>
          </a:bodyPr>
          <a:lstStyle/>
          <a:p>
            <a:pPr algn="just"/>
            <a:r>
              <a:rPr lang="en-US" sz="3000" b="1" dirty="0" err="1">
                <a:solidFill>
                  <a:srgbClr val="C00000"/>
                </a:solidFill>
              </a:rPr>
              <a:t>Pregunta</a:t>
            </a:r>
            <a:r>
              <a:rPr lang="en-US" sz="3000" b="1" dirty="0" smtClean="0">
                <a:solidFill>
                  <a:srgbClr val="C00000"/>
                </a:solidFill>
              </a:rPr>
              <a:t>: </a:t>
            </a:r>
            <a:r>
              <a:rPr lang="en-US" sz="3000" dirty="0">
                <a:solidFill>
                  <a:schemeClr val="tx1">
                    <a:lumMod val="50000"/>
                    <a:lumOff val="50000"/>
                  </a:schemeClr>
                </a:solidFill>
              </a:rPr>
              <a:t>¿</a:t>
            </a:r>
            <a:r>
              <a:rPr lang="en-US" sz="3000" dirty="0" err="1">
                <a:solidFill>
                  <a:schemeClr val="tx1">
                    <a:lumMod val="50000"/>
                    <a:lumOff val="50000"/>
                  </a:schemeClr>
                </a:solidFill>
              </a:rPr>
              <a:t>Cúal</a:t>
            </a:r>
            <a:r>
              <a:rPr lang="en-US" sz="3000" dirty="0">
                <a:solidFill>
                  <a:schemeClr val="tx1">
                    <a:lumMod val="50000"/>
                    <a:lumOff val="50000"/>
                  </a:schemeClr>
                </a:solidFill>
              </a:rPr>
              <a:t> </a:t>
            </a:r>
            <a:r>
              <a:rPr lang="en-US" sz="3000" dirty="0" err="1">
                <a:solidFill>
                  <a:schemeClr val="tx1">
                    <a:lumMod val="50000"/>
                    <a:lumOff val="50000"/>
                  </a:schemeClr>
                </a:solidFill>
              </a:rPr>
              <a:t>es</a:t>
            </a:r>
            <a:r>
              <a:rPr lang="en-US" sz="3000" dirty="0">
                <a:solidFill>
                  <a:schemeClr val="tx1">
                    <a:lumMod val="50000"/>
                    <a:lumOff val="50000"/>
                  </a:schemeClr>
                </a:solidFill>
              </a:rPr>
              <a:t> la </a:t>
            </a:r>
            <a:r>
              <a:rPr lang="en-US" sz="3000" dirty="0" err="1">
                <a:solidFill>
                  <a:schemeClr val="tx1">
                    <a:lumMod val="50000"/>
                    <a:lumOff val="50000"/>
                  </a:schemeClr>
                </a:solidFill>
              </a:rPr>
              <a:t>proporción</a:t>
            </a:r>
            <a:r>
              <a:rPr lang="en-US" sz="3000" dirty="0">
                <a:solidFill>
                  <a:schemeClr val="tx1">
                    <a:lumMod val="50000"/>
                    <a:lumOff val="50000"/>
                  </a:schemeClr>
                </a:solidFill>
              </a:rPr>
              <a:t> de </a:t>
            </a:r>
            <a:r>
              <a:rPr lang="en-US" sz="3000" dirty="0" err="1">
                <a:solidFill>
                  <a:schemeClr val="tx1">
                    <a:lumMod val="50000"/>
                    <a:lumOff val="50000"/>
                  </a:schemeClr>
                </a:solidFill>
              </a:rPr>
              <a:t>fumadores</a:t>
            </a:r>
            <a:r>
              <a:rPr lang="en-US" sz="3000" dirty="0">
                <a:solidFill>
                  <a:schemeClr val="tx1">
                    <a:lumMod val="50000"/>
                    <a:lumOff val="50000"/>
                  </a:schemeClr>
                </a:solidFill>
              </a:rPr>
              <a:t> en la </a:t>
            </a:r>
            <a:r>
              <a:rPr lang="en-US" sz="3000" dirty="0" smtClean="0">
                <a:solidFill>
                  <a:schemeClr val="tx1">
                    <a:lumMod val="50000"/>
                    <a:lumOff val="50000"/>
                  </a:schemeClr>
                </a:solidFill>
              </a:rPr>
              <a:t>FACSO (p)?</a:t>
            </a:r>
            <a:endParaRPr lang="en-US" sz="3000" dirty="0">
              <a:solidFill>
                <a:schemeClr val="tx1">
                  <a:lumMod val="50000"/>
                  <a:lumOff val="50000"/>
                </a:schemeClr>
              </a:solidFill>
            </a:endParaRPr>
          </a:p>
          <a:p>
            <a:pPr algn="just"/>
            <a:endParaRPr lang="en-US" sz="3000" b="1" dirty="0" smtClean="0">
              <a:solidFill>
                <a:schemeClr val="accent1"/>
              </a:solidFill>
            </a:endParaRPr>
          </a:p>
          <a:p>
            <a:pPr algn="ctr"/>
            <a:r>
              <a:rPr lang="en-US" sz="3000" b="1" dirty="0" smtClean="0">
                <a:solidFill>
                  <a:schemeClr val="accent1"/>
                </a:solidFill>
              </a:rPr>
              <a:t>H0</a:t>
            </a:r>
            <a:r>
              <a:rPr lang="en-US" sz="3000" b="1" dirty="0">
                <a:solidFill>
                  <a:schemeClr val="accent1"/>
                </a:solidFill>
              </a:rPr>
              <a:t>:</a:t>
            </a:r>
            <a:r>
              <a:rPr lang="en-US" sz="3000" dirty="0"/>
              <a:t> p=0,5</a:t>
            </a:r>
            <a:r>
              <a:rPr lang="en-US" sz="3000" dirty="0">
                <a:solidFill>
                  <a:schemeClr val="tx1">
                    <a:lumMod val="50000"/>
                    <a:lumOff val="50000"/>
                  </a:schemeClr>
                </a:solidFill>
              </a:rPr>
              <a:t>  </a:t>
            </a:r>
            <a:r>
              <a:rPr lang="en-US" sz="3000" b="1" dirty="0">
                <a:solidFill>
                  <a:schemeClr val="accent1"/>
                </a:solidFill>
              </a:rPr>
              <a:t>H1: </a:t>
            </a:r>
            <a:r>
              <a:rPr lang="en-US" sz="3000" dirty="0">
                <a:solidFill>
                  <a:schemeClr val="tx1">
                    <a:lumMod val="50000"/>
                    <a:lumOff val="50000"/>
                  </a:schemeClr>
                </a:solidFill>
              </a:rPr>
              <a:t>p≠0,5 </a:t>
            </a:r>
            <a:r>
              <a:rPr lang="en-US" sz="3000" b="1" dirty="0">
                <a:solidFill>
                  <a:schemeClr val="accent1"/>
                </a:solidFill>
              </a:rPr>
              <a:t>H1: </a:t>
            </a:r>
            <a:r>
              <a:rPr lang="en-US" sz="3000" dirty="0">
                <a:solidFill>
                  <a:schemeClr val="tx1">
                    <a:lumMod val="50000"/>
                    <a:lumOff val="50000"/>
                  </a:schemeClr>
                </a:solidFill>
              </a:rPr>
              <a:t>p&gt;0,5 </a:t>
            </a:r>
            <a:r>
              <a:rPr lang="en-US" sz="3000" b="1" dirty="0">
                <a:solidFill>
                  <a:schemeClr val="accent1"/>
                </a:solidFill>
              </a:rPr>
              <a:t>H1: </a:t>
            </a:r>
            <a:r>
              <a:rPr lang="en-US" sz="3000" dirty="0">
                <a:solidFill>
                  <a:schemeClr val="tx1">
                    <a:lumMod val="50000"/>
                    <a:lumOff val="50000"/>
                  </a:schemeClr>
                </a:solidFill>
              </a:rPr>
              <a:t>p&lt;0,5</a:t>
            </a:r>
          </a:p>
        </p:txBody>
      </p:sp>
    </p:spTree>
    <p:extLst>
      <p:ext uri="{BB962C8B-B14F-4D97-AF65-F5344CB8AC3E}">
        <p14:creationId xmlns:p14="http://schemas.microsoft.com/office/powerpoint/2010/main" val="2910452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3. Determinar el estadístico del Test</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IV. PASOS PARA HACER UN TEST DE HIPOTESIS</a:t>
            </a:r>
            <a:endParaRPr lang="es-CL" sz="2800" b="1" dirty="0"/>
          </a:p>
        </p:txBody>
      </p:sp>
      <p:sp>
        <p:nvSpPr>
          <p:cNvPr id="6" name="5 Rectángulo"/>
          <p:cNvSpPr/>
          <p:nvPr/>
        </p:nvSpPr>
        <p:spPr>
          <a:xfrm>
            <a:off x="4744465" y="610972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Rectángulo"/>
          <p:cNvSpPr/>
          <p:nvPr/>
        </p:nvSpPr>
        <p:spPr>
          <a:xfrm>
            <a:off x="3851920" y="623731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 Título"/>
          <p:cNvSpPr txBox="1">
            <a:spLocks/>
          </p:cNvSpPr>
          <p:nvPr/>
        </p:nvSpPr>
        <p:spPr>
          <a:xfrm>
            <a:off x="457200" y="16089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rgbClr val="C00000"/>
                </a:solidFill>
              </a:rPr>
              <a:t>4. Identificar la distribución nula</a:t>
            </a:r>
          </a:p>
        </p:txBody>
      </p:sp>
      <p:sp>
        <p:nvSpPr>
          <p:cNvPr id="11" name="1 Título"/>
          <p:cNvSpPr txBox="1">
            <a:spLocks/>
          </p:cNvSpPr>
          <p:nvPr/>
        </p:nvSpPr>
        <p:spPr>
          <a:xfrm>
            <a:off x="441652" y="321297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rgbClr val="C00000"/>
                </a:solidFill>
              </a:rPr>
              <a:t>5. Rechazamos o No rechazamos H</a:t>
            </a:r>
            <a:r>
              <a:rPr lang="es-ES" sz="3600" b="1" baseline="-25000" dirty="0" smtClean="0">
                <a:solidFill>
                  <a:srgbClr val="C00000"/>
                </a:solidFill>
              </a:rPr>
              <a:t>0</a:t>
            </a:r>
          </a:p>
        </p:txBody>
      </p:sp>
      <p:sp>
        <p:nvSpPr>
          <p:cNvPr id="15" name="14 Rectángulo"/>
          <p:cNvSpPr/>
          <p:nvPr/>
        </p:nvSpPr>
        <p:spPr>
          <a:xfrm>
            <a:off x="441652" y="4355976"/>
            <a:ext cx="7855920" cy="1938992"/>
          </a:xfrm>
          <a:prstGeom prst="rect">
            <a:avLst/>
          </a:prstGeom>
        </p:spPr>
        <p:txBody>
          <a:bodyPr wrap="square">
            <a:spAutoFit/>
          </a:bodyPr>
          <a:lstStyle/>
          <a:p>
            <a:pPr marL="514350" indent="-514350" algn="just">
              <a:buAutoNum type="alphaUcPeriod"/>
            </a:pPr>
            <a:r>
              <a:rPr lang="en-US" sz="3000" dirty="0" smtClean="0"/>
              <a:t>Si el </a:t>
            </a:r>
            <a:r>
              <a:rPr lang="en-US" sz="3000" dirty="0" err="1" smtClean="0"/>
              <a:t>Estadístico</a:t>
            </a:r>
            <a:r>
              <a:rPr lang="en-US" sz="3000" dirty="0" smtClean="0"/>
              <a:t> </a:t>
            </a:r>
            <a:r>
              <a:rPr lang="en-US" sz="3000" dirty="0" err="1" smtClean="0"/>
              <a:t>está</a:t>
            </a:r>
            <a:r>
              <a:rPr lang="en-US" sz="3000" dirty="0" smtClean="0"/>
              <a:t> en la </a:t>
            </a:r>
            <a:r>
              <a:rPr lang="en-US" sz="3000" dirty="0" err="1" smtClean="0"/>
              <a:t>Zona</a:t>
            </a:r>
            <a:r>
              <a:rPr lang="en-US" sz="3000" dirty="0" smtClean="0"/>
              <a:t> de </a:t>
            </a:r>
            <a:r>
              <a:rPr lang="en-US" sz="3000" dirty="0" err="1" smtClean="0"/>
              <a:t>Rechazo</a:t>
            </a:r>
            <a:r>
              <a:rPr lang="en-US" sz="3000" dirty="0" smtClean="0">
                <a:sym typeface="Wingdings" pitchFamily="2" charset="2"/>
              </a:rPr>
              <a:t> </a:t>
            </a:r>
            <a:r>
              <a:rPr lang="en-US" sz="3000" dirty="0" err="1" smtClean="0">
                <a:sym typeface="Wingdings" pitchFamily="2" charset="2"/>
              </a:rPr>
              <a:t>Rechazar</a:t>
            </a:r>
            <a:r>
              <a:rPr lang="en-US" sz="3000" dirty="0" smtClean="0">
                <a:sym typeface="Wingdings" pitchFamily="2" charset="2"/>
              </a:rPr>
              <a:t> </a:t>
            </a:r>
            <a:r>
              <a:rPr lang="en-US" sz="3000" dirty="0" err="1" smtClean="0">
                <a:sym typeface="Wingdings" pitchFamily="2" charset="2"/>
              </a:rPr>
              <a:t>hipótesis</a:t>
            </a:r>
            <a:r>
              <a:rPr lang="en-US" sz="3000" dirty="0" smtClean="0">
                <a:sym typeface="Wingdings" pitchFamily="2" charset="2"/>
              </a:rPr>
              <a:t> </a:t>
            </a:r>
            <a:r>
              <a:rPr lang="en-US" sz="3000" dirty="0" err="1" smtClean="0">
                <a:sym typeface="Wingdings" pitchFamily="2" charset="2"/>
              </a:rPr>
              <a:t>nula</a:t>
            </a:r>
            <a:endParaRPr lang="en-US" sz="3000" dirty="0" smtClean="0">
              <a:sym typeface="Wingdings" pitchFamily="2" charset="2"/>
            </a:endParaRPr>
          </a:p>
          <a:p>
            <a:pPr marL="514350" indent="-514350" algn="just">
              <a:buAutoNum type="alphaUcPeriod"/>
            </a:pPr>
            <a:r>
              <a:rPr lang="en-US" sz="3000" dirty="0" smtClean="0">
                <a:sym typeface="Wingdings" pitchFamily="2" charset="2"/>
              </a:rPr>
              <a:t>Si el Valor P &lt;</a:t>
            </a:r>
            <a:r>
              <a:rPr lang="en-US" sz="3000" dirty="0" err="1" smtClean="0">
                <a:sym typeface="Wingdings" pitchFamily="2" charset="2"/>
              </a:rPr>
              <a:t>significancia</a:t>
            </a:r>
            <a:r>
              <a:rPr lang="en-US" sz="3000" dirty="0" smtClean="0">
                <a:sym typeface="Wingdings" pitchFamily="2" charset="2"/>
              </a:rPr>
              <a:t> </a:t>
            </a:r>
            <a:r>
              <a:rPr lang="en-US" sz="3000" dirty="0" err="1" smtClean="0">
                <a:sym typeface="Wingdings" pitchFamily="2" charset="2"/>
              </a:rPr>
              <a:t>Rechazar</a:t>
            </a:r>
            <a:r>
              <a:rPr lang="en-US" sz="3000" dirty="0" smtClean="0">
                <a:sym typeface="Wingdings" pitchFamily="2" charset="2"/>
              </a:rPr>
              <a:t> </a:t>
            </a:r>
            <a:r>
              <a:rPr lang="en-US" sz="3000" dirty="0" err="1" smtClean="0">
                <a:sym typeface="Wingdings" pitchFamily="2" charset="2"/>
              </a:rPr>
              <a:t>hipótesis</a:t>
            </a:r>
            <a:r>
              <a:rPr lang="en-US" sz="3000" dirty="0" smtClean="0">
                <a:sym typeface="Wingdings" pitchFamily="2" charset="2"/>
              </a:rPr>
              <a:t> </a:t>
            </a:r>
            <a:r>
              <a:rPr lang="en-US" sz="3000" dirty="0" err="1" smtClean="0">
                <a:sym typeface="Wingdings" pitchFamily="2" charset="2"/>
              </a:rPr>
              <a:t>nula</a:t>
            </a:r>
            <a:r>
              <a:rPr lang="en-US" sz="3000" dirty="0" smtClean="0"/>
              <a:t> </a:t>
            </a:r>
          </a:p>
        </p:txBody>
      </p:sp>
    </p:spTree>
    <p:extLst>
      <p:ext uri="{BB962C8B-B14F-4D97-AF65-F5344CB8AC3E}">
        <p14:creationId xmlns:p14="http://schemas.microsoft.com/office/powerpoint/2010/main" val="29859742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08920"/>
            <a:ext cx="8229600" cy="1143000"/>
          </a:xfrm>
        </p:spPr>
        <p:txBody>
          <a:bodyPr>
            <a:noAutofit/>
          </a:bodyPr>
          <a:lstStyle/>
          <a:p>
            <a:r>
              <a:rPr lang="es-ES" b="1" dirty="0" smtClean="0"/>
              <a:t>V. Relación Valor P y tamaño </a:t>
            </a:r>
            <a:r>
              <a:rPr lang="es-ES" b="1" dirty="0" err="1" smtClean="0"/>
              <a:t>muestral</a:t>
            </a:r>
            <a:endParaRPr lang="es-ES" b="1" dirty="0" smtClean="0"/>
          </a:p>
        </p:txBody>
      </p:sp>
    </p:spTree>
    <p:extLst>
      <p:ext uri="{BB962C8B-B14F-4D97-AF65-F5344CB8AC3E}">
        <p14:creationId xmlns:p14="http://schemas.microsoft.com/office/powerpoint/2010/main" val="2495457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Relación Valor P y tamaño </a:t>
            </a:r>
            <a:r>
              <a:rPr lang="es-ES" sz="3600" b="1" dirty="0" err="1" smtClean="0">
                <a:solidFill>
                  <a:srgbClr val="C00000"/>
                </a:solidFill>
              </a:rPr>
              <a:t>muestral</a:t>
            </a:r>
            <a:endParaRPr lang="es-ES" sz="3600" b="1" dirty="0" smtClean="0">
              <a:solidFill>
                <a:srgbClr val="C00000"/>
              </a:solidFill>
            </a:endParaRP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V. RELACIÓN VALOR P y TAMAÑO MUESTRAL</a:t>
            </a:r>
            <a:endParaRPr lang="es-CL" sz="2800" b="1" dirty="0"/>
          </a:p>
        </p:txBody>
      </p:sp>
      <p:sp>
        <p:nvSpPr>
          <p:cNvPr id="6" name="5 Rectángulo"/>
          <p:cNvSpPr/>
          <p:nvPr/>
        </p:nvSpPr>
        <p:spPr>
          <a:xfrm>
            <a:off x="4744465" y="610972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Rectángulo"/>
          <p:cNvSpPr/>
          <p:nvPr/>
        </p:nvSpPr>
        <p:spPr>
          <a:xfrm>
            <a:off x="3851920" y="623731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mc:AlternateContent xmlns:mc="http://schemas.openxmlformats.org/markup-compatibility/2006" xmlns:a14="http://schemas.microsoft.com/office/drawing/2010/main">
        <mc:Choice Requires="a14">
          <p:sp>
            <p:nvSpPr>
              <p:cNvPr id="15" name="14 Rectángulo"/>
              <p:cNvSpPr/>
              <p:nvPr/>
            </p:nvSpPr>
            <p:spPr>
              <a:xfrm>
                <a:off x="644040" y="1484784"/>
                <a:ext cx="7855920" cy="2326599"/>
              </a:xfrm>
              <a:prstGeom prst="rect">
                <a:avLst/>
              </a:prstGeom>
            </p:spPr>
            <p:txBody>
              <a:bodyPr wrap="square">
                <a:spAutoFit/>
              </a:bodyPr>
              <a:lstStyle/>
              <a:p>
                <a:pPr algn="ctr"/>
                <a:r>
                  <a:rPr lang="en-US" sz="3000" dirty="0" smtClean="0"/>
                  <a:t>A mayor </a:t>
                </a:r>
                <a:r>
                  <a:rPr lang="en-US" sz="3000" dirty="0" err="1" smtClean="0"/>
                  <a:t>tamaño</a:t>
                </a:r>
                <a:r>
                  <a:rPr lang="en-US" sz="3000" dirty="0" smtClean="0"/>
                  <a:t> </a:t>
                </a:r>
                <a:r>
                  <a:rPr lang="en-US" sz="3000" dirty="0" err="1" smtClean="0"/>
                  <a:t>muestral</a:t>
                </a:r>
                <a:r>
                  <a:rPr lang="en-US" sz="3000" dirty="0" smtClean="0"/>
                  <a:t>, </a:t>
                </a:r>
                <a:r>
                  <a:rPr lang="en-US" sz="3000" dirty="0" err="1" smtClean="0"/>
                  <a:t>menor</a:t>
                </a:r>
                <a:r>
                  <a:rPr lang="en-US" sz="3000" dirty="0" smtClean="0"/>
                  <a:t> Valor P</a:t>
                </a:r>
              </a:p>
              <a:p>
                <a:pPr algn="ctr"/>
                <a:endParaRPr lang="en-US" sz="3000" baseline="-25000" dirty="0"/>
              </a:p>
              <a:p>
                <a:pPr algn="ctr"/>
                <a:endParaRPr lang="en-US" sz="3000" baseline="-25000" dirty="0" smtClean="0"/>
              </a:p>
              <a:p>
                <a:r>
                  <a:rPr lang="en-US" sz="3600" dirty="0" err="1" smtClean="0"/>
                  <a:t>Ejemplo</a:t>
                </a:r>
                <a:r>
                  <a:rPr lang="en-US" sz="3600" dirty="0" smtClean="0"/>
                  <a:t>: N=100.000, H</a:t>
                </a:r>
                <a:r>
                  <a:rPr lang="en-US" sz="3600" baseline="-25000" dirty="0" smtClean="0"/>
                  <a:t>0</a:t>
                </a:r>
                <a:r>
                  <a:rPr lang="en-US" sz="3600" dirty="0" smtClean="0"/>
                  <a:t>:</a:t>
                </a:r>
                <a:r>
                  <a:rPr lang="en-US" sz="3600" dirty="0" smtClean="0">
                    <a:latin typeface="Symbol" pitchFamily="18" charset="2"/>
                  </a:rPr>
                  <a:t>m</a:t>
                </a:r>
                <a:r>
                  <a:rPr lang="en-US" sz="3600" dirty="0" smtClean="0"/>
                  <a:t>=23, H</a:t>
                </a:r>
                <a:r>
                  <a:rPr lang="en-US" sz="3600" baseline="-25000" dirty="0" smtClean="0"/>
                  <a:t>1</a:t>
                </a:r>
                <a:r>
                  <a:rPr lang="en-US" sz="3600" dirty="0" smtClean="0"/>
                  <a:t>:</a:t>
                </a:r>
                <a:r>
                  <a:rPr lang="en-US" sz="3600" dirty="0" smtClean="0">
                    <a:latin typeface="Symbol" pitchFamily="18" charset="2"/>
                  </a:rPr>
                  <a:t>m</a:t>
                </a:r>
                <a:r>
                  <a:rPr lang="en-US" sz="3600" dirty="0" smtClean="0"/>
                  <a:t>≠23, </a:t>
                </a:r>
                <a14:m>
                  <m:oMath xmlns:m="http://schemas.openxmlformats.org/officeDocument/2006/math">
                    <m:acc>
                      <m:accPr>
                        <m:chr m:val="̅"/>
                        <m:ctrlPr>
                          <a:rPr lang="en-US" sz="3600" i="1" smtClean="0">
                            <a:latin typeface="Cambria Math"/>
                          </a:rPr>
                        </m:ctrlPr>
                      </m:accPr>
                      <m:e>
                        <m:r>
                          <a:rPr lang="es-CL" sz="3600" b="0" i="1" smtClean="0">
                            <a:latin typeface="Cambria Math"/>
                          </a:rPr>
                          <m:t>𝑥</m:t>
                        </m:r>
                      </m:e>
                    </m:acc>
                    <m:r>
                      <a:rPr lang="es-CL" sz="3600" b="0" i="1" smtClean="0">
                        <a:latin typeface="Cambria Math"/>
                      </a:rPr>
                      <m:t>=23.79</m:t>
                    </m:r>
                  </m:oMath>
                </a14:m>
                <a:r>
                  <a:rPr lang="en-US" sz="3600" dirty="0" smtClean="0"/>
                  <a:t> </a:t>
                </a:r>
                <a:endParaRPr lang="en-US" sz="3600" baseline="-25000" dirty="0" smtClean="0"/>
              </a:p>
            </p:txBody>
          </p:sp>
        </mc:Choice>
        <mc:Fallback xmlns="">
          <p:sp>
            <p:nvSpPr>
              <p:cNvPr id="15" name="14 Rectángulo"/>
              <p:cNvSpPr>
                <a:spLocks noRot="1" noChangeAspect="1" noMove="1" noResize="1" noEditPoints="1" noAdjustHandles="1" noChangeArrowheads="1" noChangeShapeType="1" noTextEdit="1"/>
              </p:cNvSpPr>
              <p:nvPr/>
            </p:nvSpPr>
            <p:spPr>
              <a:xfrm>
                <a:off x="644040" y="1484784"/>
                <a:ext cx="7855920" cy="2326599"/>
              </a:xfrm>
              <a:prstGeom prst="rect">
                <a:avLst/>
              </a:prstGeom>
              <a:blipFill rotWithShape="1">
                <a:blip r:embed="rId3"/>
                <a:stretch>
                  <a:fillRect l="-2407" t="-3150"/>
                </a:stretch>
              </a:blipFill>
            </p:spPr>
            <p:txBody>
              <a:bodyPr/>
              <a:lstStyle/>
              <a:p>
                <a:r>
                  <a:rPr lang="es-CL">
                    <a:noFill/>
                  </a:rPr>
                  <a:t> </a:t>
                </a:r>
              </a:p>
            </p:txBody>
          </p:sp>
        </mc:Fallback>
      </mc:AlternateContent>
      <p:graphicFrame>
        <p:nvGraphicFramePr>
          <p:cNvPr id="3" name="2 Tabla"/>
          <p:cNvGraphicFramePr>
            <a:graphicFrameLocks noGrp="1"/>
          </p:cNvGraphicFramePr>
          <p:nvPr>
            <p:extLst>
              <p:ext uri="{D42A27DB-BD31-4B8C-83A1-F6EECF244321}">
                <p14:modId xmlns:p14="http://schemas.microsoft.com/office/powerpoint/2010/main" val="2788000361"/>
              </p:ext>
            </p:extLst>
          </p:nvPr>
        </p:nvGraphicFramePr>
        <p:xfrm>
          <a:off x="1524000" y="3717032"/>
          <a:ext cx="6096000" cy="22860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CL" sz="2400" dirty="0" smtClean="0"/>
                        <a:t>n</a:t>
                      </a:r>
                      <a:endParaRPr lang="es-CL" sz="2400" dirty="0"/>
                    </a:p>
                  </a:txBody>
                  <a:tcPr/>
                </a:tc>
                <a:tc>
                  <a:txBody>
                    <a:bodyPr/>
                    <a:lstStyle/>
                    <a:p>
                      <a:r>
                        <a:rPr lang="es-CL" sz="2400" dirty="0" smtClean="0"/>
                        <a:t>Valor</a:t>
                      </a:r>
                      <a:r>
                        <a:rPr lang="es-CL" sz="2400" baseline="0" dirty="0" smtClean="0"/>
                        <a:t> P</a:t>
                      </a:r>
                      <a:endParaRPr lang="es-CL" sz="2400" dirty="0"/>
                    </a:p>
                  </a:txBody>
                  <a:tcPr/>
                </a:tc>
              </a:tr>
              <a:tr h="370840">
                <a:tc>
                  <a:txBody>
                    <a:bodyPr/>
                    <a:lstStyle/>
                    <a:p>
                      <a:r>
                        <a:rPr lang="es-CL" sz="2400" dirty="0" smtClean="0"/>
                        <a:t>1.000</a:t>
                      </a:r>
                      <a:endParaRPr lang="es-CL" sz="2400" dirty="0"/>
                    </a:p>
                  </a:txBody>
                  <a:tcPr/>
                </a:tc>
                <a:tc>
                  <a:txBody>
                    <a:bodyPr/>
                    <a:lstStyle/>
                    <a:p>
                      <a:r>
                        <a:rPr lang="es-CL" sz="2400" dirty="0" smtClean="0"/>
                        <a:t>0.83</a:t>
                      </a:r>
                      <a:endParaRPr lang="es-CL" sz="2400" dirty="0"/>
                    </a:p>
                  </a:txBody>
                  <a:tcPr/>
                </a:tc>
              </a:tr>
              <a:tr h="370840">
                <a:tc>
                  <a:txBody>
                    <a:bodyPr/>
                    <a:lstStyle/>
                    <a:p>
                      <a:r>
                        <a:rPr lang="es-CL" sz="2400" dirty="0" smtClean="0"/>
                        <a:t>5.000</a:t>
                      </a:r>
                    </a:p>
                  </a:txBody>
                  <a:tcPr/>
                </a:tc>
                <a:tc>
                  <a:txBody>
                    <a:bodyPr/>
                    <a:lstStyle/>
                    <a:p>
                      <a:r>
                        <a:rPr lang="es-CL" sz="2400" dirty="0" smtClean="0"/>
                        <a:t>0.57</a:t>
                      </a:r>
                      <a:endParaRPr lang="es-CL" sz="2400" dirty="0"/>
                    </a:p>
                  </a:txBody>
                  <a:tcPr/>
                </a:tc>
              </a:tr>
              <a:tr h="370840">
                <a:tc>
                  <a:txBody>
                    <a:bodyPr/>
                    <a:lstStyle/>
                    <a:p>
                      <a:r>
                        <a:rPr lang="es-CL" sz="2400" dirty="0" smtClean="0"/>
                        <a:t>15.000</a:t>
                      </a:r>
                      <a:endParaRPr lang="es-CL" sz="2400" dirty="0"/>
                    </a:p>
                  </a:txBody>
                  <a:tcPr/>
                </a:tc>
                <a:tc>
                  <a:txBody>
                    <a:bodyPr/>
                    <a:lstStyle/>
                    <a:p>
                      <a:r>
                        <a:rPr lang="es-CL" sz="2400" dirty="0" smtClean="0"/>
                        <a:t>0.12</a:t>
                      </a:r>
                      <a:endParaRPr lang="es-CL" sz="2400" dirty="0"/>
                    </a:p>
                  </a:txBody>
                  <a:tcPr/>
                </a:tc>
              </a:tr>
              <a:tr h="370840">
                <a:tc>
                  <a:txBody>
                    <a:bodyPr/>
                    <a:lstStyle/>
                    <a:p>
                      <a:r>
                        <a:rPr lang="es-CL" sz="2400" dirty="0" smtClean="0"/>
                        <a:t>90.000</a:t>
                      </a:r>
                      <a:endParaRPr lang="es-CL" sz="2400" dirty="0"/>
                    </a:p>
                  </a:txBody>
                  <a:tcPr/>
                </a:tc>
                <a:tc>
                  <a:txBody>
                    <a:bodyPr/>
                    <a:lstStyle/>
                    <a:p>
                      <a:r>
                        <a:rPr lang="es-CL" sz="2400" dirty="0" smtClean="0"/>
                        <a:t>0.04</a:t>
                      </a:r>
                      <a:endParaRPr lang="es-CL" sz="2400" dirty="0"/>
                    </a:p>
                  </a:txBody>
                  <a:tcPr/>
                </a:tc>
              </a:tr>
            </a:tbl>
          </a:graphicData>
        </a:graphic>
      </p:graphicFrame>
    </p:spTree>
    <p:extLst>
      <p:ext uri="{BB962C8B-B14F-4D97-AF65-F5344CB8AC3E}">
        <p14:creationId xmlns:p14="http://schemas.microsoft.com/office/powerpoint/2010/main" val="2342283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Relación Valor P y tamaño </a:t>
            </a:r>
            <a:r>
              <a:rPr lang="es-ES" sz="3600" b="1" dirty="0" err="1" smtClean="0">
                <a:solidFill>
                  <a:srgbClr val="C00000"/>
                </a:solidFill>
              </a:rPr>
              <a:t>muestral</a:t>
            </a:r>
            <a:endParaRPr lang="es-ES" sz="3600" b="1" dirty="0" smtClean="0">
              <a:solidFill>
                <a:srgbClr val="C00000"/>
              </a:solidFill>
            </a:endParaRP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V. RELACIÓN VALOR P y TAMAÑO MUESTRAL</a:t>
            </a:r>
            <a:endParaRPr lang="es-CL" sz="2800" b="1" dirty="0"/>
          </a:p>
        </p:txBody>
      </p:sp>
      <p:sp>
        <p:nvSpPr>
          <p:cNvPr id="6" name="5 Rectángulo"/>
          <p:cNvSpPr/>
          <p:nvPr/>
        </p:nvSpPr>
        <p:spPr>
          <a:xfrm>
            <a:off x="4744465" y="610972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Rectángulo"/>
          <p:cNvSpPr/>
          <p:nvPr/>
        </p:nvSpPr>
        <p:spPr>
          <a:xfrm>
            <a:off x="3851920" y="623731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mc:AlternateContent xmlns:mc="http://schemas.openxmlformats.org/markup-compatibility/2006" xmlns:a14="http://schemas.microsoft.com/office/drawing/2010/main">
        <mc:Choice Requires="a14">
          <p:sp>
            <p:nvSpPr>
              <p:cNvPr id="15" name="14 Rectángulo"/>
              <p:cNvSpPr/>
              <p:nvPr/>
            </p:nvSpPr>
            <p:spPr>
              <a:xfrm>
                <a:off x="644040" y="1484784"/>
                <a:ext cx="7855920" cy="2326599"/>
              </a:xfrm>
              <a:prstGeom prst="rect">
                <a:avLst/>
              </a:prstGeom>
            </p:spPr>
            <p:txBody>
              <a:bodyPr wrap="square">
                <a:spAutoFit/>
              </a:bodyPr>
              <a:lstStyle/>
              <a:p>
                <a:pPr algn="ctr"/>
                <a:r>
                  <a:rPr lang="en-US" sz="3000" dirty="0" smtClean="0"/>
                  <a:t>A </a:t>
                </a:r>
                <a:r>
                  <a:rPr lang="en-US" sz="3000" dirty="0" err="1" smtClean="0"/>
                  <a:t>menor</a:t>
                </a:r>
                <a:r>
                  <a:rPr lang="en-US" sz="3000" dirty="0" smtClean="0"/>
                  <a:t> </a:t>
                </a:r>
                <a:r>
                  <a:rPr lang="en-US" sz="3000" dirty="0" err="1" smtClean="0"/>
                  <a:t>tamaño</a:t>
                </a:r>
                <a:r>
                  <a:rPr lang="en-US" sz="3000" dirty="0" smtClean="0"/>
                  <a:t> </a:t>
                </a:r>
                <a:r>
                  <a:rPr lang="en-US" sz="3000" dirty="0" err="1" smtClean="0"/>
                  <a:t>muestral</a:t>
                </a:r>
                <a:r>
                  <a:rPr lang="en-US" sz="3000" dirty="0" smtClean="0"/>
                  <a:t>, mayor Valor P</a:t>
                </a:r>
              </a:p>
              <a:p>
                <a:pPr algn="ctr"/>
                <a:endParaRPr lang="en-US" sz="3000" baseline="-25000" dirty="0"/>
              </a:p>
              <a:p>
                <a:pPr algn="ctr"/>
                <a:endParaRPr lang="en-US" sz="3000" baseline="-25000" dirty="0" smtClean="0"/>
              </a:p>
              <a:p>
                <a:r>
                  <a:rPr lang="en-US" sz="3600" dirty="0" err="1" smtClean="0"/>
                  <a:t>Ejemplo</a:t>
                </a:r>
                <a:r>
                  <a:rPr lang="en-US" sz="3600" dirty="0" smtClean="0"/>
                  <a:t>: N=100.000, H</a:t>
                </a:r>
                <a:r>
                  <a:rPr lang="en-US" sz="3600" baseline="-25000" dirty="0" smtClean="0"/>
                  <a:t>0</a:t>
                </a:r>
                <a:r>
                  <a:rPr lang="en-US" sz="3600" dirty="0" smtClean="0"/>
                  <a:t>:</a:t>
                </a:r>
                <a:r>
                  <a:rPr lang="en-US" sz="3600" dirty="0" smtClean="0">
                    <a:latin typeface="Symbol" pitchFamily="18" charset="2"/>
                  </a:rPr>
                  <a:t>m</a:t>
                </a:r>
                <a:r>
                  <a:rPr lang="en-US" sz="3600" dirty="0" smtClean="0"/>
                  <a:t>=23, H</a:t>
                </a:r>
                <a:r>
                  <a:rPr lang="en-US" sz="3600" baseline="-25000" dirty="0" smtClean="0"/>
                  <a:t>1</a:t>
                </a:r>
                <a:r>
                  <a:rPr lang="en-US" sz="3600" dirty="0" smtClean="0"/>
                  <a:t>:</a:t>
                </a:r>
                <a:r>
                  <a:rPr lang="en-US" sz="3600" dirty="0" smtClean="0">
                    <a:latin typeface="Symbol" pitchFamily="18" charset="2"/>
                  </a:rPr>
                  <a:t>m</a:t>
                </a:r>
                <a:r>
                  <a:rPr lang="en-US" sz="3600" dirty="0" smtClean="0"/>
                  <a:t>≠23, </a:t>
                </a:r>
                <a14:m>
                  <m:oMath xmlns:m="http://schemas.openxmlformats.org/officeDocument/2006/math">
                    <m:acc>
                      <m:accPr>
                        <m:chr m:val="̅"/>
                        <m:ctrlPr>
                          <a:rPr lang="en-US" sz="3600" i="1" smtClean="0">
                            <a:latin typeface="Cambria Math"/>
                          </a:rPr>
                        </m:ctrlPr>
                      </m:accPr>
                      <m:e>
                        <m:r>
                          <a:rPr lang="es-CL" sz="3600" b="0" i="1" smtClean="0">
                            <a:latin typeface="Cambria Math"/>
                          </a:rPr>
                          <m:t>𝑥</m:t>
                        </m:r>
                      </m:e>
                    </m:acc>
                    <m:r>
                      <a:rPr lang="es-CL" sz="3600" b="0" i="1" smtClean="0">
                        <a:latin typeface="Cambria Math"/>
                      </a:rPr>
                      <m:t>=33.79</m:t>
                    </m:r>
                  </m:oMath>
                </a14:m>
                <a:r>
                  <a:rPr lang="en-US" sz="3600" dirty="0" smtClean="0"/>
                  <a:t> </a:t>
                </a:r>
                <a:endParaRPr lang="en-US" sz="3600" baseline="-25000" dirty="0" smtClean="0"/>
              </a:p>
            </p:txBody>
          </p:sp>
        </mc:Choice>
        <mc:Fallback xmlns="">
          <p:sp>
            <p:nvSpPr>
              <p:cNvPr id="15" name="14 Rectángulo"/>
              <p:cNvSpPr>
                <a:spLocks noRot="1" noChangeAspect="1" noMove="1" noResize="1" noEditPoints="1" noAdjustHandles="1" noChangeArrowheads="1" noChangeShapeType="1" noTextEdit="1"/>
              </p:cNvSpPr>
              <p:nvPr/>
            </p:nvSpPr>
            <p:spPr>
              <a:xfrm>
                <a:off x="644040" y="1484784"/>
                <a:ext cx="7855920" cy="2326599"/>
              </a:xfrm>
              <a:prstGeom prst="rect">
                <a:avLst/>
              </a:prstGeom>
              <a:blipFill rotWithShape="1">
                <a:blip r:embed="rId3"/>
                <a:stretch>
                  <a:fillRect l="-2407" t="-3150"/>
                </a:stretch>
              </a:blipFill>
            </p:spPr>
            <p:txBody>
              <a:bodyPr/>
              <a:lstStyle/>
              <a:p>
                <a:r>
                  <a:rPr lang="es-CL">
                    <a:noFill/>
                  </a:rPr>
                  <a:t> </a:t>
                </a:r>
              </a:p>
            </p:txBody>
          </p:sp>
        </mc:Fallback>
      </mc:AlternateContent>
      <p:graphicFrame>
        <p:nvGraphicFramePr>
          <p:cNvPr id="3" name="2 Tabla"/>
          <p:cNvGraphicFramePr>
            <a:graphicFrameLocks noGrp="1"/>
          </p:cNvGraphicFramePr>
          <p:nvPr>
            <p:extLst>
              <p:ext uri="{D42A27DB-BD31-4B8C-83A1-F6EECF244321}">
                <p14:modId xmlns:p14="http://schemas.microsoft.com/office/powerpoint/2010/main" val="675884833"/>
              </p:ext>
            </p:extLst>
          </p:nvPr>
        </p:nvGraphicFramePr>
        <p:xfrm>
          <a:off x="1524000" y="3717032"/>
          <a:ext cx="6096000" cy="22860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CL" sz="2400" dirty="0" smtClean="0"/>
                        <a:t>n</a:t>
                      </a:r>
                      <a:endParaRPr lang="es-CL" sz="2400" dirty="0"/>
                    </a:p>
                  </a:txBody>
                  <a:tcPr/>
                </a:tc>
                <a:tc>
                  <a:txBody>
                    <a:bodyPr/>
                    <a:lstStyle/>
                    <a:p>
                      <a:r>
                        <a:rPr lang="es-CL" sz="2400" dirty="0" smtClean="0"/>
                        <a:t>Valor</a:t>
                      </a:r>
                      <a:r>
                        <a:rPr lang="es-CL" sz="2400" baseline="0" dirty="0" smtClean="0"/>
                        <a:t> P</a:t>
                      </a:r>
                      <a:endParaRPr lang="es-CL" sz="2400" dirty="0"/>
                    </a:p>
                  </a:txBody>
                  <a:tcPr/>
                </a:tc>
              </a:tr>
              <a:tr h="370840">
                <a:tc>
                  <a:txBody>
                    <a:bodyPr/>
                    <a:lstStyle/>
                    <a:p>
                      <a:r>
                        <a:rPr lang="es-CL" sz="2400" dirty="0" smtClean="0"/>
                        <a:t>100</a:t>
                      </a:r>
                      <a:endParaRPr lang="es-CL" sz="2400" dirty="0"/>
                    </a:p>
                  </a:txBody>
                  <a:tcPr/>
                </a:tc>
                <a:tc>
                  <a:txBody>
                    <a:bodyPr/>
                    <a:lstStyle/>
                    <a:p>
                      <a:r>
                        <a:rPr lang="es-CL" sz="2400" dirty="0" smtClean="0"/>
                        <a:t>0.13</a:t>
                      </a:r>
                      <a:endParaRPr lang="es-CL" sz="2400" dirty="0"/>
                    </a:p>
                  </a:txBody>
                  <a:tcPr/>
                </a:tc>
              </a:tr>
              <a:tr h="370840">
                <a:tc>
                  <a:txBody>
                    <a:bodyPr/>
                    <a:lstStyle/>
                    <a:p>
                      <a:r>
                        <a:rPr lang="es-CL" sz="2400" dirty="0" smtClean="0"/>
                        <a:t>5.000</a:t>
                      </a:r>
                    </a:p>
                  </a:txBody>
                  <a:tcPr/>
                </a:tc>
                <a:tc>
                  <a:txBody>
                    <a:bodyPr/>
                    <a:lstStyle/>
                    <a:p>
                      <a:r>
                        <a:rPr lang="es-CL" sz="2400" dirty="0" smtClean="0"/>
                        <a:t>0.05</a:t>
                      </a:r>
                      <a:endParaRPr lang="es-CL" sz="2400" dirty="0"/>
                    </a:p>
                  </a:txBody>
                  <a:tcPr/>
                </a:tc>
              </a:tr>
              <a:tr h="370840">
                <a:tc>
                  <a:txBody>
                    <a:bodyPr/>
                    <a:lstStyle/>
                    <a:p>
                      <a:r>
                        <a:rPr lang="es-CL" sz="2400" dirty="0" smtClean="0"/>
                        <a:t>15.000</a:t>
                      </a:r>
                      <a:endParaRPr lang="es-CL" sz="2400" dirty="0"/>
                    </a:p>
                  </a:txBody>
                  <a:tcPr/>
                </a:tc>
                <a:tc>
                  <a:txBody>
                    <a:bodyPr/>
                    <a:lstStyle/>
                    <a:p>
                      <a:r>
                        <a:rPr lang="es-CL" sz="2400" dirty="0" smtClean="0"/>
                        <a:t>0.01</a:t>
                      </a:r>
                      <a:endParaRPr lang="es-CL" sz="2400" dirty="0"/>
                    </a:p>
                  </a:txBody>
                  <a:tcPr/>
                </a:tc>
              </a:tr>
              <a:tr h="370840">
                <a:tc>
                  <a:txBody>
                    <a:bodyPr/>
                    <a:lstStyle/>
                    <a:p>
                      <a:r>
                        <a:rPr lang="es-CL" sz="2400" dirty="0" smtClean="0"/>
                        <a:t>90.000</a:t>
                      </a:r>
                      <a:endParaRPr lang="es-CL" sz="2400" dirty="0"/>
                    </a:p>
                  </a:txBody>
                  <a:tcPr/>
                </a:tc>
                <a:tc>
                  <a:txBody>
                    <a:bodyPr/>
                    <a:lstStyle/>
                    <a:p>
                      <a:r>
                        <a:rPr lang="es-CL" sz="2400" dirty="0" smtClean="0"/>
                        <a:t>0.005</a:t>
                      </a:r>
                      <a:endParaRPr lang="es-CL" sz="2400" dirty="0"/>
                    </a:p>
                  </a:txBody>
                  <a:tcPr/>
                </a:tc>
              </a:tr>
            </a:tbl>
          </a:graphicData>
        </a:graphic>
      </p:graphicFrame>
    </p:spTree>
    <p:extLst>
      <p:ext uri="{BB962C8B-B14F-4D97-AF65-F5344CB8AC3E}">
        <p14:creationId xmlns:p14="http://schemas.microsoft.com/office/powerpoint/2010/main" val="2110364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Hipótesis</a:t>
            </a:r>
          </a:p>
        </p:txBody>
      </p:sp>
      <p:sp>
        <p:nvSpPr>
          <p:cNvPr id="7" name="2 Marcador de contenido"/>
          <p:cNvSpPr>
            <a:spLocks noGrp="1"/>
          </p:cNvSpPr>
          <p:nvPr>
            <p:ph idx="1"/>
          </p:nvPr>
        </p:nvSpPr>
        <p:spPr>
          <a:xfrm>
            <a:off x="434475" y="1844824"/>
            <a:ext cx="7992888" cy="4032448"/>
          </a:xfrm>
        </p:spPr>
        <p:txBody>
          <a:bodyPr numCol="1">
            <a:normAutofit/>
          </a:bodyPr>
          <a:lstStyle/>
          <a:p>
            <a:pPr marL="400050" lvl="1" indent="0" algn="ctr">
              <a:buNone/>
            </a:pPr>
            <a:r>
              <a:rPr lang="es-CL" dirty="0" smtClean="0"/>
              <a:t>Afirmación sobre alguna característica de una variable o grupo de variables.</a:t>
            </a:r>
          </a:p>
          <a:p>
            <a:pPr marL="400050" lvl="1" indent="0" algn="ctr">
              <a:buNone/>
            </a:pPr>
            <a:endParaRPr lang="es-CL" dirty="0"/>
          </a:p>
          <a:p>
            <a:pPr marL="400050" lvl="1" indent="0" algn="ctr">
              <a:buNone/>
            </a:pPr>
            <a:r>
              <a:rPr lang="es-CL" dirty="0" smtClean="0"/>
              <a:t>Afirmación sobre parámetro(s) o distribución(es) poblacionales.</a:t>
            </a:r>
            <a:endParaRPr lang="es-CL" dirty="0"/>
          </a:p>
          <a:p>
            <a:pPr marL="400050" lvl="1" indent="0" algn="just">
              <a:buNone/>
            </a:pPr>
            <a:endParaRPr lang="es-CL" dirty="0" smtClean="0"/>
          </a:p>
        </p:txBody>
      </p:sp>
      <p:sp>
        <p:nvSpPr>
          <p:cNvPr id="5" name="4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HIPÓTESIS, TEST DE HIPÓTESIS…</a:t>
            </a:r>
            <a:endParaRPr lang="es-CL" sz="2800" b="1" dirty="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55507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Implicancias</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V. RELACIÓN VALOR P y TAMAÑO MUESTRAL</a:t>
            </a:r>
            <a:endParaRPr lang="es-CL" sz="2800" b="1" dirty="0"/>
          </a:p>
        </p:txBody>
      </p:sp>
      <p:sp>
        <p:nvSpPr>
          <p:cNvPr id="6" name="5 Rectángulo"/>
          <p:cNvSpPr/>
          <p:nvPr/>
        </p:nvSpPr>
        <p:spPr>
          <a:xfrm>
            <a:off x="4744465" y="610972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Rectángulo"/>
          <p:cNvSpPr/>
          <p:nvPr/>
        </p:nvSpPr>
        <p:spPr>
          <a:xfrm>
            <a:off x="3851920" y="623731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14 Rectángulo"/>
          <p:cNvSpPr/>
          <p:nvPr/>
        </p:nvSpPr>
        <p:spPr>
          <a:xfrm>
            <a:off x="644040" y="1484784"/>
            <a:ext cx="7855920" cy="4862870"/>
          </a:xfrm>
          <a:prstGeom prst="rect">
            <a:avLst/>
          </a:prstGeom>
        </p:spPr>
        <p:txBody>
          <a:bodyPr wrap="square">
            <a:spAutoFit/>
          </a:bodyPr>
          <a:lstStyle/>
          <a:p>
            <a:pPr marL="457200" indent="-457200" algn="ctr">
              <a:buFont typeface="Arial" pitchFamily="34" charset="0"/>
              <a:buChar char="•"/>
            </a:pPr>
            <a:r>
              <a:rPr lang="en-US" sz="3000" dirty="0" err="1" smtClean="0"/>
              <a:t>Estadística</a:t>
            </a:r>
            <a:r>
              <a:rPr lang="en-US" sz="3000" dirty="0" smtClean="0"/>
              <a:t> y </a:t>
            </a:r>
            <a:r>
              <a:rPr lang="en-US" sz="3000" dirty="0" err="1" smtClean="0"/>
              <a:t>Sociología</a:t>
            </a:r>
            <a:r>
              <a:rPr lang="en-US" sz="3000" dirty="0" smtClean="0"/>
              <a:t>: La </a:t>
            </a:r>
            <a:r>
              <a:rPr lang="en-US" sz="3000" dirty="0" err="1" smtClean="0"/>
              <a:t>estadística</a:t>
            </a:r>
            <a:r>
              <a:rPr lang="en-US" sz="3000" dirty="0" smtClean="0"/>
              <a:t> </a:t>
            </a:r>
            <a:r>
              <a:rPr lang="en-US" sz="3000" dirty="0" err="1" smtClean="0"/>
              <a:t>nos</a:t>
            </a:r>
            <a:r>
              <a:rPr lang="en-US" sz="3000" dirty="0" smtClean="0"/>
              <a:t> dice </a:t>
            </a:r>
            <a:r>
              <a:rPr lang="en-US" sz="3000" dirty="0" err="1" smtClean="0"/>
              <a:t>que</a:t>
            </a:r>
            <a:r>
              <a:rPr lang="en-US" sz="3000" dirty="0" smtClean="0"/>
              <a:t> el </a:t>
            </a:r>
            <a:r>
              <a:rPr lang="en-US" sz="3000" dirty="0" err="1" smtClean="0"/>
              <a:t>promedio</a:t>
            </a:r>
            <a:r>
              <a:rPr lang="en-US" sz="3000" dirty="0" smtClean="0"/>
              <a:t> </a:t>
            </a:r>
            <a:r>
              <a:rPr lang="en-US" sz="3000" dirty="0" err="1" smtClean="0"/>
              <a:t>es</a:t>
            </a:r>
            <a:r>
              <a:rPr lang="en-US" sz="3000" dirty="0" smtClean="0"/>
              <a:t> </a:t>
            </a:r>
            <a:r>
              <a:rPr lang="en-US" sz="3000" dirty="0" err="1" smtClean="0"/>
              <a:t>distinto</a:t>
            </a:r>
            <a:r>
              <a:rPr lang="en-US" sz="3000" dirty="0" smtClean="0"/>
              <a:t> de 23 al </a:t>
            </a:r>
            <a:r>
              <a:rPr lang="en-US" sz="3000" dirty="0" err="1" smtClean="0"/>
              <a:t>utilizar</a:t>
            </a:r>
            <a:r>
              <a:rPr lang="en-US" sz="3000" dirty="0" smtClean="0"/>
              <a:t> </a:t>
            </a:r>
            <a:r>
              <a:rPr lang="en-US" sz="3000" dirty="0" err="1" smtClean="0"/>
              <a:t>una</a:t>
            </a:r>
            <a:r>
              <a:rPr lang="en-US" sz="3000" dirty="0" smtClean="0"/>
              <a:t> </a:t>
            </a:r>
            <a:r>
              <a:rPr lang="en-US" sz="3000" dirty="0" err="1" smtClean="0"/>
              <a:t>muestra</a:t>
            </a:r>
            <a:r>
              <a:rPr lang="en-US" sz="3000" dirty="0" smtClean="0"/>
              <a:t> </a:t>
            </a:r>
            <a:r>
              <a:rPr lang="en-US" sz="3000" dirty="0" err="1" smtClean="0"/>
              <a:t>grande</a:t>
            </a:r>
            <a:r>
              <a:rPr lang="en-US" sz="3000" dirty="0" smtClean="0"/>
              <a:t>, </a:t>
            </a:r>
            <a:r>
              <a:rPr lang="en-US" sz="3000" dirty="0" err="1" smtClean="0"/>
              <a:t>pero</a:t>
            </a:r>
            <a:r>
              <a:rPr lang="en-US" sz="3000" dirty="0" smtClean="0"/>
              <a:t> ¿</a:t>
            </a:r>
            <a:r>
              <a:rPr lang="en-US" sz="3000" dirty="0" err="1" smtClean="0"/>
              <a:t>es</a:t>
            </a:r>
            <a:r>
              <a:rPr lang="en-US" sz="3000" dirty="0" smtClean="0"/>
              <a:t> </a:t>
            </a:r>
            <a:r>
              <a:rPr lang="en-US" sz="3000" dirty="0" err="1" smtClean="0"/>
              <a:t>relevante</a:t>
            </a:r>
            <a:r>
              <a:rPr lang="en-US" sz="3000" dirty="0" smtClean="0"/>
              <a:t> </a:t>
            </a:r>
            <a:r>
              <a:rPr lang="en-US" sz="3000" dirty="0" err="1" smtClean="0"/>
              <a:t>sociológicamente</a:t>
            </a:r>
            <a:r>
              <a:rPr lang="en-US" sz="3000" dirty="0" smtClean="0"/>
              <a:t> </a:t>
            </a:r>
            <a:r>
              <a:rPr lang="en-US" sz="3000" dirty="0" err="1" smtClean="0"/>
              <a:t>que</a:t>
            </a:r>
            <a:r>
              <a:rPr lang="en-US" sz="3000" dirty="0" smtClean="0"/>
              <a:t> sea </a:t>
            </a:r>
            <a:r>
              <a:rPr lang="en-US" sz="3000" dirty="0" err="1" smtClean="0"/>
              <a:t>levemente</a:t>
            </a:r>
            <a:r>
              <a:rPr lang="en-US" sz="3000" dirty="0" smtClean="0"/>
              <a:t> </a:t>
            </a:r>
            <a:r>
              <a:rPr lang="en-US" sz="3000" dirty="0" err="1" smtClean="0"/>
              <a:t>distinto</a:t>
            </a:r>
            <a:r>
              <a:rPr lang="en-US" sz="3000" dirty="0" smtClean="0"/>
              <a:t> a 23?</a:t>
            </a:r>
          </a:p>
          <a:p>
            <a:pPr marL="457200" indent="-457200" algn="ctr">
              <a:buFont typeface="Arial" pitchFamily="34" charset="0"/>
              <a:buChar char="•"/>
            </a:pPr>
            <a:r>
              <a:rPr lang="en-US" sz="3000" dirty="0" err="1" smtClean="0"/>
              <a:t>Tamaño</a:t>
            </a:r>
            <a:r>
              <a:rPr lang="en-US" sz="3000" dirty="0" smtClean="0"/>
              <a:t> </a:t>
            </a:r>
            <a:r>
              <a:rPr lang="en-US" sz="3000" dirty="0" err="1" smtClean="0"/>
              <a:t>muestral</a:t>
            </a:r>
            <a:r>
              <a:rPr lang="en-US" sz="3000" dirty="0" smtClean="0"/>
              <a:t> y </a:t>
            </a:r>
            <a:r>
              <a:rPr lang="en-US" sz="3000" dirty="0" err="1" smtClean="0"/>
              <a:t>Rechazo</a:t>
            </a:r>
            <a:r>
              <a:rPr lang="en-US" sz="3000" dirty="0" smtClean="0"/>
              <a:t> de H</a:t>
            </a:r>
            <a:r>
              <a:rPr lang="en-US" sz="3000" baseline="-25000" dirty="0" smtClean="0"/>
              <a:t>0</a:t>
            </a:r>
            <a:r>
              <a:rPr lang="en-US" sz="3000" dirty="0" smtClean="0"/>
              <a:t>: </a:t>
            </a:r>
            <a:r>
              <a:rPr lang="en-US" sz="3000" dirty="0" err="1" smtClean="0"/>
              <a:t>puede</a:t>
            </a:r>
            <a:r>
              <a:rPr lang="en-US" sz="3000" dirty="0" smtClean="0"/>
              <a:t> </a:t>
            </a:r>
            <a:r>
              <a:rPr lang="en-US" sz="3000" dirty="0" err="1" smtClean="0"/>
              <a:t>que</a:t>
            </a:r>
            <a:r>
              <a:rPr lang="en-US" sz="3000" dirty="0" smtClean="0"/>
              <a:t> no </a:t>
            </a:r>
            <a:r>
              <a:rPr lang="en-US" sz="3000" dirty="0" err="1" smtClean="0"/>
              <a:t>rechacemos</a:t>
            </a:r>
            <a:r>
              <a:rPr lang="en-US" sz="3000" dirty="0" smtClean="0"/>
              <a:t> H</a:t>
            </a:r>
            <a:r>
              <a:rPr lang="en-US" sz="3000" baseline="-25000" dirty="0" smtClean="0"/>
              <a:t>0</a:t>
            </a:r>
            <a:r>
              <a:rPr lang="en-US" sz="3000" dirty="0" smtClean="0"/>
              <a:t> </a:t>
            </a:r>
            <a:r>
              <a:rPr lang="en-US" sz="3000" dirty="0" err="1" smtClean="0"/>
              <a:t>debido</a:t>
            </a:r>
            <a:r>
              <a:rPr lang="en-US" sz="3000" dirty="0" smtClean="0"/>
              <a:t> a un n </a:t>
            </a:r>
            <a:r>
              <a:rPr lang="en-US" sz="3000" dirty="0" err="1" smtClean="0"/>
              <a:t>pequeño</a:t>
            </a:r>
            <a:r>
              <a:rPr lang="en-US" sz="3000" dirty="0" smtClean="0"/>
              <a:t>. </a:t>
            </a:r>
            <a:r>
              <a:rPr lang="en-US" sz="3000" dirty="0" err="1" smtClean="0"/>
              <a:t>Por</a:t>
            </a:r>
            <a:r>
              <a:rPr lang="en-US" sz="3000" dirty="0" smtClean="0"/>
              <a:t> </a:t>
            </a:r>
            <a:r>
              <a:rPr lang="en-US" sz="3000" dirty="0" err="1" smtClean="0"/>
              <a:t>eso</a:t>
            </a:r>
            <a:r>
              <a:rPr lang="en-US" sz="3000" dirty="0" smtClean="0"/>
              <a:t> se </a:t>
            </a:r>
            <a:r>
              <a:rPr lang="en-US" sz="3000" dirty="0" err="1" smtClean="0"/>
              <a:t>habla</a:t>
            </a:r>
            <a:r>
              <a:rPr lang="en-US" sz="3000" dirty="0" smtClean="0"/>
              <a:t> de </a:t>
            </a:r>
            <a:r>
              <a:rPr lang="en-US" sz="3000" dirty="0" err="1" smtClean="0"/>
              <a:t>Rechazar</a:t>
            </a:r>
            <a:r>
              <a:rPr lang="en-US" sz="3000" dirty="0" smtClean="0"/>
              <a:t> / No </a:t>
            </a:r>
            <a:r>
              <a:rPr lang="en-US" sz="3000" dirty="0" err="1" smtClean="0"/>
              <a:t>Rechazar</a:t>
            </a:r>
            <a:r>
              <a:rPr lang="en-US" sz="3000" dirty="0" smtClean="0"/>
              <a:t> la </a:t>
            </a:r>
            <a:r>
              <a:rPr lang="en-US" sz="3000" dirty="0" err="1" smtClean="0"/>
              <a:t>hipótesis</a:t>
            </a:r>
            <a:r>
              <a:rPr lang="en-US" sz="3000" dirty="0" smtClean="0"/>
              <a:t> </a:t>
            </a:r>
            <a:r>
              <a:rPr lang="en-US" sz="3000" dirty="0" err="1" smtClean="0"/>
              <a:t>nula</a:t>
            </a:r>
            <a:r>
              <a:rPr lang="en-US" sz="3000" dirty="0" smtClean="0"/>
              <a:t>. </a:t>
            </a:r>
          </a:p>
          <a:p>
            <a:pPr algn="ctr"/>
            <a:endParaRPr lang="en-US" sz="3000" baseline="-25000" dirty="0"/>
          </a:p>
          <a:p>
            <a:pPr algn="ctr"/>
            <a:endParaRPr lang="en-US" sz="3000" baseline="-25000" dirty="0" smtClean="0"/>
          </a:p>
        </p:txBody>
      </p:sp>
    </p:spTree>
    <p:extLst>
      <p:ext uri="{BB962C8B-B14F-4D97-AF65-F5344CB8AC3E}">
        <p14:creationId xmlns:p14="http://schemas.microsoft.com/office/powerpoint/2010/main" val="3348378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mc:AlternateContent xmlns:mc="http://schemas.openxmlformats.org/markup-compatibility/2006" xmlns:a14="http://schemas.microsoft.com/office/drawing/2010/main">
        <mc:Choice Requires="a14">
          <p:sp>
            <p:nvSpPr>
              <p:cNvPr id="16" name="7 Marcador de contenido"/>
              <p:cNvSpPr>
                <a:spLocks noGrp="1"/>
              </p:cNvSpPr>
              <p:nvPr>
                <p:ph idx="1"/>
              </p:nvPr>
            </p:nvSpPr>
            <p:spPr>
              <a:xfrm>
                <a:off x="135412" y="357921"/>
                <a:ext cx="8901084" cy="6048672"/>
              </a:xfrm>
            </p:spPr>
            <p:txBody>
              <a:bodyPr>
                <a:noAutofit/>
              </a:bodyPr>
              <a:lstStyle/>
              <a:p>
                <a:pPr marL="0" lvl="0" indent="0" algn="just">
                  <a:buNone/>
                </a:pPr>
                <a:r>
                  <a:rPr lang="es-CL" sz="1800" dirty="0" smtClean="0"/>
                  <a:t>Un grupo de investigadores interesado en la Sociología rural, pregunta en una encuesta: (1)  Pensando en el lugar donde usted vive, ¿es ésta una zona rural? y (2</a:t>
                </a:r>
                <a:r>
                  <a:rPr lang="es-CL" sz="1800" dirty="0"/>
                  <a:t>) Pensando en el lugar donde usted vive, ¿es </a:t>
                </a:r>
                <a:r>
                  <a:rPr lang="es-CL" sz="1800" dirty="0" smtClean="0"/>
                  <a:t>la actividad agropecuaria la principal actividad económica en la zona? </a:t>
                </a:r>
              </a:p>
              <a:p>
                <a:pPr marL="0" lvl="0" indent="0" algn="just">
                  <a:buNone/>
                </a:pPr>
                <a:r>
                  <a:rPr lang="es-CL" sz="1800" dirty="0" smtClean="0"/>
                  <a:t>Siendo </a:t>
                </a:r>
                <a14:m>
                  <m:oMath xmlns:m="http://schemas.openxmlformats.org/officeDocument/2006/math">
                    <m:sSub>
                      <m:sSubPr>
                        <m:ctrlPr>
                          <a:rPr lang="es-CL" sz="1800" i="1">
                            <a:latin typeface="Cambria Math"/>
                          </a:rPr>
                        </m:ctrlPr>
                      </m:sSubPr>
                      <m:e>
                        <m:r>
                          <a:rPr lang="es-CL" sz="1800" i="1">
                            <a:latin typeface="Cambria Math"/>
                          </a:rPr>
                          <m:t>𝑝</m:t>
                        </m:r>
                      </m:e>
                      <m:sub>
                        <m:r>
                          <a:rPr lang="es-CL" sz="1800" i="1">
                            <a:latin typeface="Cambria Math"/>
                          </a:rPr>
                          <m:t>𝑟</m:t>
                        </m:r>
                      </m:sub>
                    </m:sSub>
                  </m:oMath>
                </a14:m>
                <a:r>
                  <a:rPr lang="es-CL" sz="1800" dirty="0"/>
                  <a:t> el porcentaje de </a:t>
                </a:r>
                <a:r>
                  <a:rPr lang="es-CL" sz="1800" dirty="0" smtClean="0"/>
                  <a:t>habitantes </a:t>
                </a:r>
                <a:r>
                  <a:rPr lang="es-CL" sz="1800" dirty="0"/>
                  <a:t>en una zona que responde «Si» a la pregunta 1, y </a:t>
                </a:r>
                <a14:m>
                  <m:oMath xmlns:m="http://schemas.openxmlformats.org/officeDocument/2006/math">
                    <m:sSub>
                      <m:sSubPr>
                        <m:ctrlPr>
                          <a:rPr lang="es-CL" sz="1800" i="1">
                            <a:latin typeface="Cambria Math"/>
                          </a:rPr>
                        </m:ctrlPr>
                      </m:sSubPr>
                      <m:e>
                        <m:r>
                          <m:rPr>
                            <m:sty m:val="p"/>
                          </m:rPr>
                          <a:rPr lang="es-CL" sz="1800">
                            <a:latin typeface="Cambria Math"/>
                          </a:rPr>
                          <m:t>p</m:t>
                        </m:r>
                      </m:e>
                      <m:sub>
                        <m:r>
                          <m:rPr>
                            <m:sty m:val="p"/>
                          </m:rPr>
                          <a:rPr lang="es-CL" sz="1800">
                            <a:latin typeface="Cambria Math"/>
                          </a:rPr>
                          <m:t>a</m:t>
                        </m:r>
                      </m:sub>
                    </m:sSub>
                  </m:oMath>
                </a14:m>
                <a:r>
                  <a:rPr lang="es-CL" sz="1800" dirty="0"/>
                  <a:t> el porcentaje de </a:t>
                </a:r>
                <a:r>
                  <a:rPr lang="es-CL" sz="1800" dirty="0" smtClean="0"/>
                  <a:t>habitantes </a:t>
                </a:r>
                <a:r>
                  <a:rPr lang="es-CL" sz="1800" dirty="0"/>
                  <a:t>que responde «Si» a la pregunta 2, </a:t>
                </a:r>
                <a:r>
                  <a:rPr lang="es-CL" sz="1800" dirty="0" smtClean="0"/>
                  <a:t>definen las siguientes hipótesis: H</a:t>
                </a:r>
                <a:r>
                  <a:rPr lang="es-CL" sz="1800" baseline="-25000" dirty="0" smtClean="0"/>
                  <a:t>0</a:t>
                </a:r>
                <a:r>
                  <a:rPr lang="es-CL" sz="1800" dirty="0"/>
                  <a:t>: </a:t>
                </a:r>
                <a14:m>
                  <m:oMath xmlns:m="http://schemas.openxmlformats.org/officeDocument/2006/math">
                    <m:sSub>
                      <m:sSubPr>
                        <m:ctrlPr>
                          <a:rPr lang="es-CL" sz="1800" i="1">
                            <a:latin typeface="Cambria Math"/>
                          </a:rPr>
                        </m:ctrlPr>
                      </m:sSubPr>
                      <m:e>
                        <m:r>
                          <a:rPr lang="es-CL" sz="1800" i="1">
                            <a:latin typeface="Cambria Math"/>
                          </a:rPr>
                          <m:t>𝑝</m:t>
                        </m:r>
                      </m:e>
                      <m:sub>
                        <m:r>
                          <a:rPr lang="es-CL" sz="1800" i="1">
                            <a:latin typeface="Cambria Math"/>
                          </a:rPr>
                          <m:t>𝑎</m:t>
                        </m:r>
                      </m:sub>
                    </m:sSub>
                    <m:r>
                      <a:rPr lang="es-CL" sz="1800" i="1">
                        <a:latin typeface="Cambria Math"/>
                      </a:rPr>
                      <m:t> </m:t>
                    </m:r>
                  </m:oMath>
                </a14:m>
                <a:r>
                  <a:rPr lang="es-CL" sz="1800" dirty="0"/>
                  <a:t>= </a:t>
                </a:r>
                <a14:m>
                  <m:oMath xmlns:m="http://schemas.openxmlformats.org/officeDocument/2006/math">
                    <m:sSub>
                      <m:sSubPr>
                        <m:ctrlPr>
                          <a:rPr lang="es-CL" sz="1800" i="1">
                            <a:latin typeface="Cambria Math"/>
                          </a:rPr>
                        </m:ctrlPr>
                      </m:sSubPr>
                      <m:e>
                        <m:r>
                          <a:rPr lang="es-CL" sz="1800" i="1">
                            <a:latin typeface="Cambria Math"/>
                          </a:rPr>
                          <m:t>𝑝</m:t>
                        </m:r>
                      </m:e>
                      <m:sub>
                        <m:r>
                          <a:rPr lang="es-CL" sz="1800" i="1">
                            <a:latin typeface="Cambria Math"/>
                          </a:rPr>
                          <m:t>𝑟</m:t>
                        </m:r>
                      </m:sub>
                    </m:sSub>
                    <m:r>
                      <a:rPr lang="es-CL" sz="1800" i="1">
                        <a:latin typeface="Cambria Math"/>
                      </a:rPr>
                      <m:t> </m:t>
                    </m:r>
                  </m:oMath>
                </a14:m>
                <a:r>
                  <a:rPr lang="es-CL" sz="1800" dirty="0"/>
                  <a:t>y H</a:t>
                </a:r>
                <a:r>
                  <a:rPr lang="es-CL" sz="1800" baseline="-25000" dirty="0"/>
                  <a:t>1</a:t>
                </a:r>
                <a:r>
                  <a:rPr lang="es-CL" sz="1800" dirty="0"/>
                  <a:t>: </a:t>
                </a:r>
                <a14:m>
                  <m:oMath xmlns:m="http://schemas.openxmlformats.org/officeDocument/2006/math">
                    <m:sSub>
                      <m:sSubPr>
                        <m:ctrlPr>
                          <a:rPr lang="es-CL" sz="1800" i="1">
                            <a:latin typeface="Cambria Math"/>
                          </a:rPr>
                        </m:ctrlPr>
                      </m:sSubPr>
                      <m:e>
                        <m:r>
                          <a:rPr lang="es-CL" sz="1800" i="1">
                            <a:latin typeface="Cambria Math"/>
                          </a:rPr>
                          <m:t>𝑝</m:t>
                        </m:r>
                      </m:e>
                      <m:sub>
                        <m:r>
                          <a:rPr lang="es-CL" sz="1800" i="1">
                            <a:latin typeface="Cambria Math"/>
                          </a:rPr>
                          <m:t>𝑎</m:t>
                        </m:r>
                      </m:sub>
                    </m:sSub>
                    <m:r>
                      <a:rPr lang="es-CL" sz="1800" i="1">
                        <a:latin typeface="Cambria Math"/>
                      </a:rPr>
                      <m:t> </m:t>
                    </m:r>
                  </m:oMath>
                </a14:m>
                <a:r>
                  <a:rPr lang="es-CL" sz="1800" dirty="0"/>
                  <a:t>≠ </a:t>
                </a:r>
                <a14:m>
                  <m:oMath xmlns:m="http://schemas.openxmlformats.org/officeDocument/2006/math">
                    <m:sSub>
                      <m:sSubPr>
                        <m:ctrlPr>
                          <a:rPr lang="es-CL" sz="1800" i="1">
                            <a:latin typeface="Cambria Math"/>
                          </a:rPr>
                        </m:ctrlPr>
                      </m:sSubPr>
                      <m:e>
                        <m:r>
                          <a:rPr lang="es-CL" sz="1800" i="1">
                            <a:latin typeface="Cambria Math"/>
                          </a:rPr>
                          <m:t>𝑝</m:t>
                        </m:r>
                      </m:e>
                      <m:sub>
                        <m:r>
                          <a:rPr lang="es-CL" sz="1800" i="1">
                            <a:latin typeface="Cambria Math"/>
                          </a:rPr>
                          <m:t>𝑟</m:t>
                        </m:r>
                      </m:sub>
                    </m:sSub>
                  </m:oMath>
                </a14:m>
                <a:endParaRPr lang="es-CL" sz="1800" dirty="0" smtClean="0"/>
              </a:p>
              <a:p>
                <a:pPr marL="0" lvl="0" indent="0" algn="just">
                  <a:buNone/>
                </a:pPr>
                <a:r>
                  <a:rPr lang="es-CL" sz="1800" dirty="0" smtClean="0"/>
                  <a:t>1. Si ponen a pruebas las hipótesis recién planteadas a través de un test de hipótesis y utilizando los datos obtenidos en su muestra (donde las proporciones de personas que respondieron a las preguntas 1 y 2 «si,» son respectivamente </a:t>
                </a:r>
                <a14:m>
                  <m:oMath xmlns:m="http://schemas.openxmlformats.org/officeDocument/2006/math">
                    <m:acc>
                      <m:accPr>
                        <m:chr m:val="̅"/>
                        <m:ctrlPr>
                          <a:rPr lang="es-CL" sz="1800" i="1" smtClean="0">
                            <a:latin typeface="Cambria Math"/>
                          </a:rPr>
                        </m:ctrlPr>
                      </m:accPr>
                      <m:e>
                        <m:sSub>
                          <m:sSubPr>
                            <m:ctrlPr>
                              <a:rPr lang="es-CL" sz="1800" i="1">
                                <a:latin typeface="Cambria Math"/>
                              </a:rPr>
                            </m:ctrlPr>
                          </m:sSubPr>
                          <m:e>
                            <m:r>
                              <a:rPr lang="es-CL" sz="1800" i="1">
                                <a:latin typeface="Cambria Math"/>
                              </a:rPr>
                              <m:t>𝑝</m:t>
                            </m:r>
                          </m:e>
                          <m:sub>
                            <m:r>
                              <a:rPr lang="es-CL" sz="1800" b="0" i="1" smtClean="0">
                                <a:latin typeface="Cambria Math"/>
                              </a:rPr>
                              <m:t>𝑟</m:t>
                            </m:r>
                          </m:sub>
                        </m:sSub>
                      </m:e>
                    </m:acc>
                    <m:r>
                      <a:rPr lang="es-CL" sz="1800" i="1">
                        <a:latin typeface="Cambria Math"/>
                      </a:rPr>
                      <m:t> </m:t>
                    </m:r>
                  </m:oMath>
                </a14:m>
                <a:r>
                  <a:rPr lang="es-CL" sz="1800" dirty="0" smtClean="0"/>
                  <a:t>=0.76 y </a:t>
                </a:r>
                <a14:m>
                  <m:oMath xmlns:m="http://schemas.openxmlformats.org/officeDocument/2006/math">
                    <m:acc>
                      <m:accPr>
                        <m:chr m:val="̅"/>
                        <m:ctrlPr>
                          <a:rPr lang="es-CL" sz="1800" i="1">
                            <a:latin typeface="Cambria Math"/>
                          </a:rPr>
                        </m:ctrlPr>
                      </m:accPr>
                      <m:e>
                        <m:sSub>
                          <m:sSubPr>
                            <m:ctrlPr>
                              <a:rPr lang="es-CL" sz="1800" i="1">
                                <a:latin typeface="Cambria Math"/>
                              </a:rPr>
                            </m:ctrlPr>
                          </m:sSubPr>
                          <m:e>
                            <m:r>
                              <a:rPr lang="es-CL" sz="1800" i="1">
                                <a:latin typeface="Cambria Math"/>
                              </a:rPr>
                              <m:t>𝑝</m:t>
                            </m:r>
                          </m:e>
                          <m:sub>
                            <m:r>
                              <a:rPr lang="es-CL" sz="1800" i="1">
                                <a:latin typeface="Cambria Math"/>
                              </a:rPr>
                              <m:t>𝑎</m:t>
                            </m:r>
                          </m:sub>
                        </m:sSub>
                      </m:e>
                    </m:acc>
                    <m:r>
                      <a:rPr lang="es-CL" sz="1800" i="1">
                        <a:latin typeface="Cambria Math"/>
                      </a:rPr>
                      <m:t> </m:t>
                    </m:r>
                  </m:oMath>
                </a14:m>
                <a:r>
                  <a:rPr lang="es-CL" sz="1800" dirty="0"/>
                  <a:t>=0.8</a:t>
                </a:r>
                <a:r>
                  <a:rPr lang="es-CL" sz="1800" dirty="0" smtClean="0"/>
                  <a:t>), obtienen un Valor P=0.35, ¿Qué quiere decir?</a:t>
                </a:r>
              </a:p>
              <a:p>
                <a:pPr marL="0" lvl="0" indent="0" algn="just">
                  <a:buNone/>
                </a:pPr>
                <a:r>
                  <a:rPr lang="es-CL" sz="1800" dirty="0" smtClean="0"/>
                  <a:t>2. Si hubiesen utilizado otra muestra (muestra 2) y hubiesen estimado el mismo test y obtenido un valor P=0.5, ¿La muestra 2 presentaría más evidencia a favor de la hipótesis nula o menos que la muestra 1?</a:t>
                </a:r>
              </a:p>
              <a:p>
                <a:pPr marL="0" indent="0" algn="just">
                  <a:buNone/>
                </a:pPr>
                <a:r>
                  <a:rPr lang="es-CL" sz="1800" dirty="0" smtClean="0"/>
                  <a:t>3. Si </a:t>
                </a:r>
                <a:r>
                  <a:rPr lang="es-CL" sz="1800" dirty="0"/>
                  <a:t>hubiesen utilizado otra muestra (muestra </a:t>
                </a:r>
                <a:r>
                  <a:rPr lang="es-CL" sz="1800" dirty="0" smtClean="0"/>
                  <a:t>3) </a:t>
                </a:r>
                <a:r>
                  <a:rPr lang="es-CL" sz="1800" dirty="0"/>
                  <a:t>y hubiesen estimado el mismo test y obtenido un valor </a:t>
                </a:r>
                <a:r>
                  <a:rPr lang="es-CL" sz="1800" dirty="0" smtClean="0"/>
                  <a:t>P=0.08, ¿con una significancia=0.05 rechazaríamos la hipótesis nula?</a:t>
                </a:r>
              </a:p>
              <a:p>
                <a:pPr marL="0" indent="0" algn="just">
                  <a:buNone/>
                </a:pPr>
                <a:r>
                  <a:rPr lang="es-CL" sz="1800" dirty="0" smtClean="0"/>
                  <a:t>4. Estando en el caso de la pregunta 3, </a:t>
                </a:r>
                <a:r>
                  <a:rPr lang="es-CL" sz="1800" dirty="0"/>
                  <a:t>¿Cuál sería la menor significancia con la cual rechazaríamos la hipótesis nula</a:t>
                </a:r>
                <a:r>
                  <a:rPr lang="es-CL" sz="1800" dirty="0" smtClean="0"/>
                  <a:t>?</a:t>
                </a:r>
              </a:p>
              <a:p>
                <a:pPr marL="0" indent="0" algn="just">
                  <a:buNone/>
                </a:pPr>
                <a:r>
                  <a:rPr lang="es-CL" sz="1800" dirty="0" smtClean="0"/>
                  <a:t>5. </a:t>
                </a:r>
                <a:r>
                  <a:rPr lang="es-CL" sz="1800" dirty="0"/>
                  <a:t>Describa cómo se relacionan los siguientes conceptos: Valor </a:t>
                </a:r>
                <a:r>
                  <a:rPr lang="es-CL" sz="1800" dirty="0" smtClean="0">
                    <a:latin typeface="Symbol" pitchFamily="18" charset="2"/>
                  </a:rPr>
                  <a:t>a</a:t>
                </a:r>
                <a:r>
                  <a:rPr lang="es-CL" sz="1800" dirty="0" smtClean="0"/>
                  <a:t>, </a:t>
                </a:r>
                <a:r>
                  <a:rPr lang="es-CL" sz="1800" dirty="0"/>
                  <a:t>Poder del Test, tamaño </a:t>
                </a:r>
                <a:r>
                  <a:rPr lang="es-CL" sz="1800" dirty="0" err="1"/>
                  <a:t>muestral</a:t>
                </a:r>
                <a:r>
                  <a:rPr lang="es-CL" sz="1800" dirty="0"/>
                  <a:t>.</a:t>
                </a:r>
              </a:p>
              <a:p>
                <a:pPr marL="0" indent="0" algn="just">
                  <a:buNone/>
                </a:pPr>
                <a:endParaRPr lang="es-CL" sz="1800" dirty="0"/>
              </a:p>
              <a:p>
                <a:pPr algn="just">
                  <a:buFont typeface="Arial" pitchFamily="34" charset="0"/>
                  <a:buAutoNum type="arabicPeriod"/>
                </a:pPr>
                <a:endParaRPr lang="es-CL" sz="1800" dirty="0"/>
              </a:p>
              <a:p>
                <a:pPr lvl="0" algn="just">
                  <a:buAutoNum type="arabicPeriod"/>
                </a:pPr>
                <a:endParaRPr lang="es-CL" sz="1800" dirty="0" smtClean="0"/>
              </a:p>
              <a:p>
                <a:pPr lvl="0" algn="just">
                  <a:buAutoNum type="arabicPeriod"/>
                </a:pPr>
                <a:endParaRPr lang="es-CL" sz="1800" dirty="0"/>
              </a:p>
              <a:p>
                <a:pPr lvl="0" algn="just">
                  <a:buAutoNum type="arabicPeriod"/>
                </a:pPr>
                <a:endParaRPr lang="es-CL" sz="1800" dirty="0" smtClean="0"/>
              </a:p>
              <a:p>
                <a:pPr lvl="0" algn="just">
                  <a:buAutoNum type="arabicPeriod"/>
                </a:pPr>
                <a:endParaRPr lang="es-CL" sz="1800" dirty="0"/>
              </a:p>
              <a:p>
                <a:pPr lvl="0" algn="just">
                  <a:buAutoNum type="arabicPeriod"/>
                </a:pPr>
                <a:endParaRPr lang="es-CL" sz="1800" dirty="0" smtClean="0"/>
              </a:p>
              <a:p>
                <a:pPr lvl="0" algn="just">
                  <a:buAutoNum type="arabicPeriod"/>
                </a:pPr>
                <a:endParaRPr lang="es-CL" sz="1800" dirty="0"/>
              </a:p>
            </p:txBody>
          </p:sp>
        </mc:Choice>
        <mc:Fallback xmlns="">
          <p:sp>
            <p:nvSpPr>
              <p:cNvPr id="16" name="7 Marcador de contenido"/>
              <p:cNvSpPr>
                <a:spLocks noGrp="1" noRot="1" noChangeAspect="1" noMove="1" noResize="1" noEditPoints="1" noAdjustHandles="1" noChangeArrowheads="1" noChangeShapeType="1" noTextEdit="1"/>
              </p:cNvSpPr>
              <p:nvPr>
                <p:ph idx="1"/>
              </p:nvPr>
            </p:nvSpPr>
            <p:spPr>
              <a:xfrm>
                <a:off x="135412" y="357921"/>
                <a:ext cx="8901084" cy="6048672"/>
              </a:xfrm>
              <a:blipFill rotWithShape="1">
                <a:blip r:embed="rId3"/>
                <a:stretch>
                  <a:fillRect l="-548" t="-504" r="-616"/>
                </a:stretch>
              </a:blipFill>
            </p:spPr>
            <p:txBody>
              <a:bodyPr/>
              <a:lstStyle/>
              <a:p>
                <a:r>
                  <a:rPr lang="es-CL">
                    <a:noFill/>
                  </a:rPr>
                  <a:t> </a:t>
                </a:r>
              </a:p>
            </p:txBody>
          </p:sp>
        </mc:Fallback>
      </mc:AlternateContent>
      <p:sp>
        <p:nvSpPr>
          <p:cNvPr id="15" name="14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PREGUNTAS</a:t>
            </a:r>
            <a:endParaRPr lang="es-CL" sz="2000" b="1" dirty="0"/>
          </a:p>
        </p:txBody>
      </p:sp>
    </p:spTree>
    <p:extLst>
      <p:ext uri="{BB962C8B-B14F-4D97-AF65-F5344CB8AC3E}">
        <p14:creationId xmlns:p14="http://schemas.microsoft.com/office/powerpoint/2010/main" val="1752860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Rectangle 15"/>
          <p:cNvSpPr>
            <a:spLocks noChangeArrowheads="1"/>
          </p:cNvSpPr>
          <p:nvPr/>
        </p:nvSpPr>
        <p:spPr bwMode="auto">
          <a:xfrm>
            <a:off x="4469247" y="1584067"/>
            <a:ext cx="205505"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 name="7 Marcador de contenido"/>
          <p:cNvSpPr>
            <a:spLocks noGrp="1"/>
          </p:cNvSpPr>
          <p:nvPr>
            <p:ph idx="1"/>
          </p:nvPr>
        </p:nvSpPr>
        <p:spPr>
          <a:xfrm>
            <a:off x="135412" y="357921"/>
            <a:ext cx="8901084" cy="6048672"/>
          </a:xfrm>
        </p:spPr>
        <p:txBody>
          <a:bodyPr>
            <a:noAutofit/>
          </a:bodyPr>
          <a:lstStyle/>
          <a:p>
            <a:pPr marL="0" lvl="0" indent="0" algn="just">
              <a:buNone/>
            </a:pPr>
            <a:r>
              <a:rPr lang="es-CL" sz="1800" dirty="0"/>
              <a:t>6</a:t>
            </a:r>
            <a:r>
              <a:rPr lang="es-CL" sz="1800" dirty="0" smtClean="0"/>
              <a:t>. </a:t>
            </a:r>
            <a:r>
              <a:rPr lang="es-CL" sz="1800" dirty="0"/>
              <a:t>Un investigador interesado en estudiar las diferencias de género en el acceso a la educación superior tiene dos hipótesis de investigación: (1) las mujeres que rinden PSU tienen mayores puntaje ranking que los hombres, y (2) los hombres tienen puntajes promedio de PSU Lenguaje y Matemática mayores que las mujeres. Para cada una de las hipótesis de investigación, proponga una hipótesis nula y una hipótesis alternativa.</a:t>
            </a:r>
          </a:p>
          <a:p>
            <a:pPr marL="0" indent="0" algn="just">
              <a:buNone/>
            </a:pPr>
            <a:r>
              <a:rPr lang="es-CL" sz="1800" dirty="0" smtClean="0"/>
              <a:t>7.  Para testear la hipótesis alternativa de que la proporción de estudiantes universitarios que juegan juegos de consola es superior que la de trabajadores del mismo rango etario, unos investigadores realizan una encuesta a una muestra aleatoria de 100 individuos. En la muestra, 33 de los 50 estudiantes universitarios juegan juegos de consola, y 3 de los 50 trabajadores lo hace. Al realizar un test para probar sus hipótesis obtienen un valor P=0.123. Indique si rechazaría la hipótesis nula con un 5% de significancia y comente su resultado.</a:t>
            </a:r>
          </a:p>
          <a:p>
            <a:pPr marL="0" indent="0" algn="just">
              <a:buNone/>
            </a:pPr>
            <a:r>
              <a:rPr lang="es-CL" sz="1800" dirty="0" smtClean="0"/>
              <a:t>8.  </a:t>
            </a:r>
            <a:r>
              <a:rPr lang="es-CL" sz="1800" dirty="0"/>
              <a:t>Para testear la hipótesis alternativa de que </a:t>
            </a:r>
            <a:r>
              <a:rPr lang="es-CL" sz="1800" dirty="0" smtClean="0"/>
              <a:t>el porcentaje de trabajadores del MINEDUC contratados es inferior al porcentaje de trabajadores a honorarios, un grupo de investigadores realiza una encuesta a 3500 de los 4000 trabajadores del Ministerio. En la muestra, la proporción de trabajadores contratados es igual a 49% y la de trabajadores a honorarios es 51%. Al realizar un test para poner a prueba la hipótesis obtiene un valor P=0.04. </a:t>
            </a:r>
            <a:r>
              <a:rPr lang="es-CL" sz="1800" dirty="0"/>
              <a:t>Indique si rechazaría la hipótesis nula con un 5% de significancia y comente su resultado.</a:t>
            </a:r>
          </a:p>
          <a:p>
            <a:pPr marL="0" indent="0" algn="just">
              <a:buNone/>
            </a:pPr>
            <a:r>
              <a:rPr lang="es-CL" sz="1800" dirty="0" smtClean="0"/>
              <a:t>9. </a:t>
            </a:r>
            <a:r>
              <a:rPr lang="es-CL" sz="1800" dirty="0"/>
              <a:t>Un investigador, utilizando una base de datos de todos los estudiantes matriculados en la facultad, pone a prueba la hipótesis nula de que </a:t>
            </a:r>
            <a:r>
              <a:rPr lang="es-CL" sz="1800" dirty="0" smtClean="0"/>
              <a:t>el promedio de </a:t>
            </a:r>
            <a:r>
              <a:rPr lang="es-CL" sz="1800" dirty="0"/>
              <a:t>ramos aprobados por estudiante es </a:t>
            </a:r>
            <a:r>
              <a:rPr lang="es-CL" sz="1800" dirty="0" smtClean="0"/>
              <a:t>=85%. Considerando </a:t>
            </a:r>
            <a:r>
              <a:rPr lang="es-CL" sz="1800" dirty="0"/>
              <a:t>que en la base de datos los estudiantes aprueban en promedio 80% de sus </a:t>
            </a:r>
            <a:r>
              <a:rPr lang="es-CL" sz="1800" dirty="0" smtClean="0"/>
              <a:t>ramos, obtienen </a:t>
            </a:r>
            <a:r>
              <a:rPr lang="es-CL" sz="1800" dirty="0"/>
              <a:t>un valor </a:t>
            </a:r>
            <a:r>
              <a:rPr lang="es-CL" sz="1800" dirty="0" smtClean="0"/>
              <a:t>p=0.03. Comente sus resultados.</a:t>
            </a:r>
            <a:endParaRPr lang="es-CL" sz="1800" dirty="0"/>
          </a:p>
          <a:p>
            <a:pPr marL="0" indent="0" algn="just">
              <a:buNone/>
            </a:pPr>
            <a:endParaRPr lang="es-CL" sz="1800" dirty="0" smtClean="0"/>
          </a:p>
          <a:p>
            <a:pPr marL="0" indent="0" algn="just">
              <a:buNone/>
            </a:pPr>
            <a:endParaRPr lang="es-CL" sz="1800" dirty="0"/>
          </a:p>
          <a:p>
            <a:pPr algn="just">
              <a:buFont typeface="Arial" pitchFamily="34" charset="0"/>
              <a:buAutoNum type="arabicPeriod"/>
            </a:pPr>
            <a:endParaRPr lang="es-CL" sz="1800" dirty="0"/>
          </a:p>
          <a:p>
            <a:pPr lvl="0" algn="just">
              <a:buAutoNum type="arabicPeriod"/>
            </a:pPr>
            <a:endParaRPr lang="es-CL" sz="1800" dirty="0" smtClean="0"/>
          </a:p>
          <a:p>
            <a:pPr lvl="0" algn="just">
              <a:buAutoNum type="arabicPeriod"/>
            </a:pPr>
            <a:endParaRPr lang="es-CL" sz="1800" dirty="0"/>
          </a:p>
          <a:p>
            <a:pPr lvl="0" algn="just">
              <a:buAutoNum type="arabicPeriod"/>
            </a:pPr>
            <a:endParaRPr lang="es-CL" sz="1800" dirty="0" smtClean="0"/>
          </a:p>
          <a:p>
            <a:pPr lvl="0" algn="just">
              <a:buAutoNum type="arabicPeriod"/>
            </a:pPr>
            <a:endParaRPr lang="es-CL" sz="1800" dirty="0"/>
          </a:p>
          <a:p>
            <a:pPr lvl="0" algn="just">
              <a:buAutoNum type="arabicPeriod"/>
            </a:pPr>
            <a:endParaRPr lang="es-CL" sz="1800" dirty="0" smtClean="0"/>
          </a:p>
          <a:p>
            <a:pPr lvl="0" algn="just">
              <a:buAutoNum type="arabicPeriod"/>
            </a:pPr>
            <a:endParaRPr lang="es-CL" sz="1800" dirty="0"/>
          </a:p>
        </p:txBody>
      </p:sp>
      <p:sp>
        <p:nvSpPr>
          <p:cNvPr id="15" name="14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PREGUNTAS</a:t>
            </a:r>
            <a:endParaRPr lang="es-CL" sz="2000" b="1" dirty="0"/>
          </a:p>
        </p:txBody>
      </p:sp>
    </p:spTree>
    <p:extLst>
      <p:ext uri="{BB962C8B-B14F-4D97-AF65-F5344CB8AC3E}">
        <p14:creationId xmlns:p14="http://schemas.microsoft.com/office/powerpoint/2010/main" val="3515702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Contenidos</a:t>
            </a:r>
          </a:p>
        </p:txBody>
      </p:sp>
      <p:sp>
        <p:nvSpPr>
          <p:cNvPr id="3" name="2 Marcador de contenido"/>
          <p:cNvSpPr>
            <a:spLocks noGrp="1"/>
          </p:cNvSpPr>
          <p:nvPr>
            <p:ph idx="1"/>
          </p:nvPr>
        </p:nvSpPr>
        <p:spPr>
          <a:xfrm>
            <a:off x="467544" y="1484784"/>
            <a:ext cx="7992888" cy="5040560"/>
          </a:xfrm>
        </p:spPr>
        <p:txBody>
          <a:bodyPr numCol="1">
            <a:normAutofit lnSpcReduction="10000"/>
          </a:bodyPr>
          <a:lstStyle/>
          <a:p>
            <a:pPr marL="971550" lvl="1" indent="-571500" algn="just">
              <a:buFont typeface="+mj-lt"/>
              <a:buAutoNum type="romanUcPeriod"/>
            </a:pPr>
            <a:r>
              <a:rPr lang="es-CL" dirty="0" smtClean="0"/>
              <a:t>Hipótesis, test de hipótesis y tipos de pruebas de hipótesis.</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Tipos de hipótesis.</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Conceptos básicos de un test de hipótesis</a:t>
            </a:r>
          </a:p>
          <a:p>
            <a:pPr marL="971550" lvl="1" indent="-571500" algn="just">
              <a:buFont typeface="+mj-lt"/>
              <a:buAutoNum type="romanUcPeriod"/>
            </a:pPr>
            <a:endParaRPr lang="es-CL" dirty="0" smtClean="0"/>
          </a:p>
          <a:p>
            <a:pPr marL="971550" lvl="1" indent="-571500" algn="just">
              <a:buFont typeface="+mj-lt"/>
              <a:buAutoNum type="romanUcPeriod"/>
            </a:pPr>
            <a:r>
              <a:rPr lang="es-CL" dirty="0" smtClean="0"/>
              <a:t>Pasos para hacer un test de hipótesis</a:t>
            </a:r>
          </a:p>
          <a:p>
            <a:pPr marL="971550" lvl="1" indent="-571500" algn="just">
              <a:buFont typeface="+mj-lt"/>
              <a:buAutoNum type="romanUcPeriod"/>
            </a:pPr>
            <a:endParaRPr lang="es-CL" dirty="0"/>
          </a:p>
          <a:p>
            <a:pPr marL="971550" lvl="1" indent="-571500" algn="just">
              <a:buFont typeface="+mj-lt"/>
              <a:buAutoNum type="romanUcPeriod"/>
            </a:pPr>
            <a:r>
              <a:rPr lang="es-CL" dirty="0" smtClean="0"/>
              <a:t>Relación entre Valor P y tamaño </a:t>
            </a:r>
            <a:r>
              <a:rPr lang="es-CL" dirty="0" err="1" smtClean="0"/>
              <a:t>muestral</a:t>
            </a:r>
            <a:endParaRPr lang="es-CL" dirty="0" smtClean="0"/>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 INTRODUCCIÓN</a:t>
            </a:r>
            <a:endParaRPr lang="es-CL" sz="2800" b="1" dirty="0"/>
          </a:p>
        </p:txBody>
      </p:sp>
    </p:spTree>
    <p:extLst>
      <p:ext uri="{BB962C8B-B14F-4D97-AF65-F5344CB8AC3E}">
        <p14:creationId xmlns:p14="http://schemas.microsoft.com/office/powerpoint/2010/main" val="38472943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5" name="Rectangle 15"/>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409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AutoShape 4"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4" name="AutoShape 6"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6" name="AutoShape 8"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3978" name="AutoShape 10" descr="data:image/png;base64,iVBORw0KGgoAAAANSUhEUgAAATsAAACgCAMAAABE1DvBAAABTVBMVEX///8AAABAQEBqamrm5ub/+vrFxcX/b3P/bHD/1df/cnb/u7/39/f/8PH6+vr/cXj/ys3S0tL/bHT/dnrx8fHe3t7/dn7/3uDt7e3R0dH/gonExMTZ2dlLS0uioqK6urqOjo6wsLDs7PioqKiZmZn/goVeXl40NDR8fHx+fn7z8/tZWVlzc3P/qa5OTk49PT3e3vMjIyOsrOPQ0O/Z2fIvLy+2tubAwOcZGRmbm9wrKCvm5vdyctSTk9mIiIh0dNJscWxvNDhmZtB+ftXFxemCgtRHRcpTU8xdW8ujo+Fra9M6OsVfX81JSciOi9kXEb8rK8YrI8LnnaLYsLI4MDgnGyczPj6MiIyob3GEbW2qS1FqMjPVc3h0bGy5cna8g4T5j5HdX2YAHBwgLCusf4G8lphnT1CfhYXrkJWRnZjIV1/pxMR8PkIcJBxFS0XQY3qWAAAUVklEQVR4nO1c+3uyVp4/CC9tU3pa30AKlbsUIlIvoKJBJRO1iTavnZ12O9NOu7O7nb10d9v//8f9ookR4wXMRfsMn+eJAYXDlw/f+zmKUIYMGTJkyJAhQ4YMGTJkyJAhQ4YMGTJkyJAhQ4YMGTJkyJAhQ4YMGTJkWAdW/v7v/8EdWooImOL4Q8uQCvSF86fTs39XDi0HQtTff/zx23P20GIkh1Hl0Icn7/FW4dCSCD//7fTtG7lePLQgSaHlKIQ+/Pgt4urUYSVhLwoffPz+GyTmtMMKkhRGlYHXD0/eR0g+f+JYzJPOxqSGPjl5+wYhvmk8UZJXAS3NlG3GHSvlnzASW/z+P03jCapL5xD6JNI78Hu5I3C+u8DVxdn/D0/ewqtG7j9SPvf92ek3apPeewSpsOAOcb8eRdjfBubes8z0DjHS3gmClst/9N7JB4iz9vVVtInRnc0CFOnYo22/dLcRxQqAuq+fEUF/P3r78QegMfuamxOdd693IMoTbOA1oFTx3dZc7xBX2c/dUxaY/kdv3/sg2q6Kew1xEV36k5N77jAp7yXKK4F/iA133KGysNdI5V/QgjukmXjH4eugzUzggTvEXxyvy/vog7/9bbFzZ7N3d5AW8uVswJnNAs77e4xRmT21B5sFq/huH1leBZ++f/rZYude7zhrj5G4b2eZyUdvT+bc8bn0mQpVninrIlZEAv7bv36xhzSvgU/fO/t8sTPPUcDLlPcwFGdeQy24Q4qZegxZnf1b1ruYgMeFv5+u0Tukpq8l6fI8wNz7O4CZOlEh5442zt3p50+rVF4K2v+dreMun15lynfp8BJ3Qi7lGIw1zyxjNvve6ZmaWppXgPjz/54s2+xdrEAolzY9Vu4TsUWsAJynTDCEu0FWbfa3/eL+y6KiffrxOr1DZkpp8SKtefB34Pqb6coC4y4pj+kdCEhLx2e1hhM91nXcySlLi4fmy5LNgt9UU41yH6IexQrVSSfOy0Os85E7WcddSoeHrUVgjnHHVdIoHnWvXquxArG5/ZsLL4KZQBu4o6qphpIf8uAYdwsrTAT63meuxIrPok7PcZUX/eiG4/ndIlZgM005yksPafByrIieQQrFWxC9Jr+Tj6opULCi29qgd8hIk+EZS+4ornfIUJMPs4g3j/UOMeUj6sBzuZlmbeKukMI7M7klg1rhjq8kr8ya94nRI38XDdR+Sjv7eZGb514b4iw4w+RpQXG56l/hDvUTe7xFqFhfkz20yg4N9S6p2JDfISQl1hequpxIL+d3Edhvk3o8ZfEIVvO7+ZZxJC5Pubh7iBtixaK0TAA51myKxwqUogvdX3i09b0ALB2Fy+Pa91q1yd/dtzR2g49r6KrNgjdMpsFMZeE118SK2ZWqR5Dl8dZiNmEjd3TSadq42j3mLmlxsZRSrsSKhYD0xYHn3QHmQwKy0Wa5crKxWCt+P6v+LpqjTuTxxIdSZmP/TttzJuXZgP/r+48WOxtjRdL+52oC95g7VEzUwtce9Hd9rIhw6Hkz4+Rsw2Nd1ruEwYJb7Vat4Q43kxQp/YdZyc194w9/+CaJVC8FtXx2ut6dxPQOGYmab6XV+uOxv1tq7m1D+SH33eTvEDo7/Z9fkoj1MtBy1MeJuEtUWXDWapN0HXdMkiUu1Qe/uTTHuMLdZ6f//d3BMpV+lUHvJ7JZJkHDEZcfTf8/yu8iCLvXRlBLXa/NNvv5x1+g6oGmu40Kj968Pd3gimN6x+R2h8c1U2Fr/B3A2aksylJA2RwrPjv5Amq3g6xqPK9AOfFms96dLOkdInd7+DVBYD131M4JEHWJ3e16h9iqulOy5wZFOpEZrnC3Se9id7Me6pqp/3X+DmDsSrWXn9S6Psockd4BeeZeCxeeAMGaV5Zxm93MnbarEM1/u+bNDdxhaXs9xSx7xA01GbrnDjHn5mtWGFi7uEvYttjscqxYTvTXgsmtW9a9NlZEo21vzFDS0s4Om40gN19v3pE1FysSE8YKxFa2+6h1FrvJ36FdJYGw/OlOvYtOeK3VyMwvzYfYlNTfoe1VmSatfXuDze5aSldUl3Y2690Dd4hxKnst8UsJQSKXaEjMnbPtqxZ3PftH2Mgd4i+2uLzz5UQxEXfw9Cz1pVsD+UolJnRSm43rwgq4bzf4m402O19SuwkxHU9isxEY1TJesBGPRVNS4k8naaxA4mYPxVU2rSfeFCsiCBvJY2OT4AlixULEivZC7FGyJD0yvKQ5CuLXe7Ro3IuNS7E32yyKWv0bCttYqEisd7MzneZTvs6xAZRiVvrc46fy5v1EvYAtXxYorM1O5tjKHRI2kB53D7ty4zi4vuQoz/hdAkYwTOucXutKk9Zk4MDXUsQY1pbcaou/iyBK5+tsrBSjNLnNzsEqZm7DzaYC5jlaLefK8ka/nDhWIE19fDajSP1tUu7gDpiXtEfn4/gM+PZewFqwCpkzDYHal0CWKsiX5arkFMWtWS3o3WJ7W6xA4uM5C6W8oxe3LVbMkTcfscfG563T6t0cvCCbzVxpx82voKCoznmOiFBRi7QgCPQ2FM7Ozgr3O9+cnn62+ORPpyfxI5vaQ+rAUKJCSuquWYw3b9/7dJfAlFohiyL1wNfKpNwnJ8sPN5HeLaSkDaecM0lDo/Mixe+MwURK/OGvf3jYPjs9W+z8sLR9h3nDokiSZLnaJoic45Db8f3Z6V92HEI6ToUg2lbZJM25R+03Y5//y9nZT/fbfzk9PXv45Oz0x51jO6Z0MZO9Xs1VdlW9ablLgzl3pRcbf1YqYjL+5l9/+OG5xt/FHZUOSoVb3rXoh23hQlw5eB77DSv3MribZKeasXebxHcbT2hX04yfaIYuBVbWxFhLHoxqH8XvQ+RjMSoWgvnqIWe3xZUvBse4O/SPBcyhxb6YUY/ZHXHABT3sxcrc4TJ3bPU4uFsuBjUiZifyxcEUT6uXVq69zB1TPoKVRvHJDcYgyGVHgkv/fJgFoALZftSAXOYOkUfxoyT9Py/vEXFbwKW28Zqqx2mI5ZR+u7rmqjHujuNLIPEZc2I1HRfKRD8/u5HnbT+xLIyHmfu2AsPADmNctM1K1TovrOs2xLhLMIH/8sBxTXvEHWIKpCWVFI5yntPF4D4BmtMn+ncUqG1eM1mjain0pigQ4w61jX2+BEIZRfBJSvFOXyhZQNr+2U4+vmDvMXcAvtA3Lch9TYw0GYoTrijfnaTILLXfDz3wpsWzKjw4HLUUKLrKcyJihC2DxblziH1We2ADTuOrxL1HkErI2fuLOLKkxvbXchddlOEqMmhE3qpjpBL3t8gRlLi2z7UTlEIolAzcqf0So5mGxZYltvznLd9yqC436ZgyQYr9qBGrqcU7ARR1d+JCSxUkXlZhQ+WRIEt90aDYYn8v/qorj28Td4CZqvEqkQfuBMSqcCtykRA1DRV2r2p4BEosS4JGUDyhWEJOES3+FwlMakttUo3rJGewCtFHuN6+VyJ2Z1EIlGmEIJAWoiThUiQ4qc8SdL5o7FziqjUho6SI+0XYjAlD1Fe82BbuZqC0siMUQEhSIynDoQlKy+G+kEDq1YFEjSgUCJ4nZJr6WeGq/C8VhtSszdxJj+y54NRR/rIezQUUojX+9TxrONsLwwLXJLlLC2ltsl1sI7PPEDTSSruXB/fB1mhiMU1dqCNm1VHu5E6Rm3KeEHDdJLRykSUoRWK4IpE6jsglsS44RBH9VBZYw5QJkWwKdYPY7PCcRx8pAlEQSnXwHLzFySRH5POKsX01XoFX6xj0jq4zqECgch+383J5x0kAXKiYWADuhN8qNCrmSj+Du4sXYTu54wsUoQlgt5aGGLJPEbwi8UQ+NXdYEFiOF/J5zOYhXuS5PJ/PsyIvbnZZa7ijJIk7ryPlV1zWSJVpC/BIyttoEHOO4GhtoojJssA4l7+ZCqEWJLm5y1NiRSYEDrirFAsWzgkKPDHaSuzvZihJIqn8RpTZgmVgsaoSxX5b/FnOvfyaC0G6XDVHhTHqLNis0GZz+b5DEaJhqlu52xtYoeqXDHDX1sBPWWLhV1RUy+m4Oxxo4mIlHeYqfaFUzFUNXDT7iDLVikybxRTfR0wBXqXMPkeUIC2AIrZsGASfU3PxRULHyx26fO11gMugDUEUtaIsIq3IIN6gZU6gC0osPSNeY8nOfuCOou20BcLx/UjFM4E7j1JnrS/PdYWHnFQ7xp8zOUoo4K0gk77flcsZd4lROG+jPGTTiD7nUP68ZFJOgVEdgVFV0EHKcY7dJyQFQ0K9hUpEaR5bmXIOk+rThoRMWokyadGiymxT7Ju4LHNFw0KGVKjzCk3u3RIUlULUb1LuYgWlcYg+ZIuMquRYpkSACFGjjylWGEibMWwzAHgjvWwKDElFmTRBNvN1vmgykJ8Zag4Zpgi1ofrT3r+XzJpQk4qEeVekMZDtmofMVziNoCkDuFMdFaukU+bbKlsmy4xB9C1ekMzLtCNGmTTvgN0SLEPVRRX0rqiVjeaMO4osOft/bdOATE+plqJWQ/RnypzG8sXojy5yiDOU1/31BVGsmnmZYHmCrgoEV6xENivKdUpoc1UB50GB0oEq94V+sSIZ2CAFBCWcJFT6BbIoiSWzn1O0vkHubWdg+bz2WwkpTlGjmnlLpoi8LJsqapZKJOor9df97XmOMwhaIxiKMLQ8wWvAncFcahZFtymLFipaWu5eEkWRKHFSCZ1LpKlVGFNm23kkkyWUk4s5RMn11/3d7aKRr+cdooCkc5E1jVKTks7zTSjINaLQ1mRLJY4oEy2iaoXJQcFWRqxSZcpFts45qgPcFYs5nNOar8odVhQ2TxUKNOYLHOIL+QKl0AxNFah8gS7kWZo6aCSLQ2lrquEQRIGyLjnmO8eqaIRxbpJViihLhCj1m0cxq5fhcMAYz/8t9g8ozO8MnAQulLcWC23kI25+HB0Uy0FU1YQcO1oKy4pVEfG7V6xmiFBQL/gCaWKWdM5x1G3nNLOiHlqq3wcUoV0E7pBmobZg/kJZIqbJ9L+S/A8JhZEIBsgqWoigf5P5Kqc4asZdErClglYWLqw8XzZMRpagau6Tzq+HFut3AZ7Os5xI0yKCNBthQRQ4Kk8JWbDIkCHDK8O2X+1SOn6+laxYf6aBEsLu3fWQ7NbDm5MGYjrRHQ2D2LGt5T0U+OkvF0x7Q4TdBVv2rY0CN9py0z0v//7i/oOIrQ5C44g/240d27K37e4P9ysQwvYaGNfsWqNhezXQBXjx3tX0Ri2AO/N0+NyLRNKvGh6OduDijQa2A/iwkUqQILTtqyFqwKVqejRmNHrrSofdGkY1GFifjb4T+PoaXmpwdmAH8C86FXketm98u9EIGgheEQzYiA6eDOE43PCC+fVqGM/v56mY+BOERu60ow9qX7Um3da1zXb9kQfcDcJhz6tN3Fs7dMc3cKz+NRyHr1q9AXKno16jp9/6YS/N1RqgZnrA3A6/bE0G7oQZTv2R7d7Wbqd+1/a6nVC/8qfTBAMNeyMP+aPWFTOtjUL3pjPtoI7rdvSbVvC1C/c07XRbw9C7idTzdtC6wZ2e/y7Qr1rXeqhP3dbN08nzemCgeOLC8xvUJpHWd2vu1HNv+AkKPdRpTGd2Ggz/CK/6DQpuMdjqDXMNl270EA7cbqrr+de3U9ueDEeo56OJfuV6g05thK501NW7MyUJ/NsEnehQr4XIHcAZwJ0H5wdhcOP5X9XCILhCete+ibTXDkZgxpELuqohvXbjdaK7GcHzq70LdlxhN3o3gy/HSB9PIr0bzbgLOmNQb/0KDWrA3QAeHB5Nx1/BwXoX1a7ssNe5tefc6d3eNEx3Qax3OmBE0zl3tz4YfQO4s4G728hddHudq93cBV+F4ZcBGnZDvVcbNWbc1boNGKwbBF0YJQAFh487M+66Ab6queH4yhtFajjQOyP3urYPXcsAhpB+bfvIvglGtcFc7/wQ3IJ9i8KIu3EP+d4EeV+jO+4aXVAedOXZfqPjg6FM0lzP72Lkj+fctYC7QQt5QWMQ6d3EBhX3fZAhgd6NIRi4biNAI2/BnX1tIx+HgT5BwQRdgz8dDdFgpnc1fNW4YexrrzVFLX1UuwXyn6x3wzG8TL1WNxzCAwSaXDQKUC8MG6jrTgPkNuxet4en4TS6IX0Els0Mwk4XLCb0ay4Thr10egdurmfjgddBYx+NdH0UggmHLTCjEfzvujaMHu4MFngUuf1BEIbw8IJeA1QpmCKvG7qoNQI1BkGHYeg1uoNpxN0gwAPdn0wHQzQNO3ZPd8Np+GS9y5AhQ4Z/FNjj++oocFc+0mNv9F6vwk2C2nJ16HuPD/D2qBdTwr7CeqsVhWu7ARs+1GItLwhqKGgwUNf4PpQvfsP2vWvd9lvHE5q8EdA3r0uHLchtgtYQasVWYLd8PBPbn/pDKPJa/su1B+yJPfKGkBihWogbjWtvOPL+2Gq5aNwLBmjguR372oXaYnxtj1rD21fuU2yGN60Ngl5UvPlT78uWPWh0XCgpG6Oh24MKs+f6141B9PY4XdmTBvYEo8bwHXACiTEUhFE+3Iu4g8pw1Lh2x/9k34ByIgTlX81/dzSKB3qHG50QI9yNBHYnbu8GajHvnet+qb8DVfB7UZ6PG+71i8lgd/VBp3U95641QHiio849d97A1m37GkGijm6gFGvdPL0GfCaA3l25bsRdJLA/7um6DXfgD+A/G5lRawzc6eHYvX0xGewJ1CfeVzPu9KgEHI/RdQsKoxDqW6inbRe4w7dB7Z39JW48Q/38TPCm/hRFehfZynUL6sTAr4VQXrI27NeCFhR+bge0c/yCetfDrXA8Be70sd8dhC0QqAsvg3EL4qwXDjxmGvHam9qt7rh3NDbbcO3pwJ21badhbwh18igIoL4cRtVkMBgEXguCCNyMO3pVucar2UqGxFiXLmXIkCFDhgwZMmTIkCFDhgwZMmTIkOGF8P8vA4p+dXPmW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 name="12 Rectángulo"/>
          <p:cNvSpPr/>
          <p:nvPr/>
        </p:nvSpPr>
        <p:spPr>
          <a:xfrm>
            <a:off x="2131"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000" b="1" dirty="0" smtClean="0"/>
              <a:t>CONCEPTOS FUNDAMENTALES</a:t>
            </a:r>
            <a:endParaRPr lang="es-CL" sz="2000" b="1" dirty="0"/>
          </a:p>
        </p:txBody>
      </p:sp>
      <p:sp>
        <p:nvSpPr>
          <p:cNvPr id="16" name="7 Marcador de contenido"/>
          <p:cNvSpPr>
            <a:spLocks noGrp="1"/>
          </p:cNvSpPr>
          <p:nvPr>
            <p:ph idx="1"/>
          </p:nvPr>
        </p:nvSpPr>
        <p:spPr>
          <a:xfrm>
            <a:off x="307975" y="683271"/>
            <a:ext cx="4480049" cy="5505475"/>
          </a:xfrm>
        </p:spPr>
        <p:txBody>
          <a:bodyPr>
            <a:normAutofit/>
          </a:bodyPr>
          <a:lstStyle/>
          <a:p>
            <a:r>
              <a:rPr lang="es-ES" sz="2700" dirty="0" smtClean="0"/>
              <a:t>Hipótesis</a:t>
            </a:r>
          </a:p>
          <a:p>
            <a:r>
              <a:rPr lang="es-ES" sz="2700" dirty="0" smtClean="0"/>
              <a:t>Test de hipótesis</a:t>
            </a:r>
          </a:p>
          <a:p>
            <a:r>
              <a:rPr lang="es-ES" sz="2700" dirty="0" smtClean="0"/>
              <a:t>Supuestos</a:t>
            </a:r>
          </a:p>
          <a:p>
            <a:r>
              <a:rPr lang="es-ES" sz="2700" dirty="0" smtClean="0"/>
              <a:t>Hipótesis Nula</a:t>
            </a:r>
          </a:p>
          <a:p>
            <a:r>
              <a:rPr lang="es-ES" sz="2700" dirty="0" smtClean="0"/>
              <a:t>Hipótesis Alternativa</a:t>
            </a:r>
          </a:p>
          <a:p>
            <a:r>
              <a:rPr lang="es-ES" sz="2700" dirty="0" smtClean="0"/>
              <a:t>Hipótesis de investigación</a:t>
            </a:r>
          </a:p>
          <a:p>
            <a:r>
              <a:rPr lang="es-ES" sz="2700" dirty="0" smtClean="0"/>
              <a:t>Hipótesis alternativa</a:t>
            </a:r>
          </a:p>
          <a:p>
            <a:r>
              <a:rPr lang="es-ES" sz="2700" dirty="0" smtClean="0"/>
              <a:t>Estadístico del test</a:t>
            </a:r>
          </a:p>
          <a:p>
            <a:r>
              <a:rPr lang="es-ES" sz="2700" dirty="0" smtClean="0"/>
              <a:t>Zona de Rechazo</a:t>
            </a:r>
          </a:p>
          <a:p>
            <a:r>
              <a:rPr lang="es-ES" sz="2700" dirty="0" smtClean="0"/>
              <a:t>Valor P</a:t>
            </a:r>
          </a:p>
          <a:p>
            <a:r>
              <a:rPr lang="es-ES" sz="2700" dirty="0" smtClean="0"/>
              <a:t>Significancia</a:t>
            </a:r>
          </a:p>
          <a:p>
            <a:endParaRPr lang="es-ES" sz="2700" dirty="0" smtClean="0"/>
          </a:p>
          <a:p>
            <a:pPr marL="0" indent="0" algn="ctr">
              <a:buNone/>
            </a:pPr>
            <a:endParaRPr lang="es-ES" sz="2700" dirty="0"/>
          </a:p>
          <a:p>
            <a:pPr marL="0" indent="0" algn="ctr">
              <a:buNone/>
            </a:pPr>
            <a:endParaRPr lang="es-ES" sz="2700" dirty="0" smtClean="0"/>
          </a:p>
        </p:txBody>
      </p:sp>
      <p:sp>
        <p:nvSpPr>
          <p:cNvPr id="12" name="7 Marcador de contenido"/>
          <p:cNvSpPr txBox="1">
            <a:spLocks/>
          </p:cNvSpPr>
          <p:nvPr/>
        </p:nvSpPr>
        <p:spPr>
          <a:xfrm>
            <a:off x="4283968" y="683272"/>
            <a:ext cx="4464496" cy="5505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700" dirty="0" smtClean="0"/>
              <a:t>Poder</a:t>
            </a:r>
          </a:p>
          <a:p>
            <a:r>
              <a:rPr lang="es-ES" sz="2700" dirty="0" smtClean="0"/>
              <a:t>Error Tipo I</a:t>
            </a:r>
          </a:p>
          <a:p>
            <a:r>
              <a:rPr lang="es-ES" sz="2700" dirty="0" smtClean="0"/>
              <a:t>Error Tipo II</a:t>
            </a:r>
          </a:p>
          <a:p>
            <a:r>
              <a:rPr lang="es-ES" sz="2700" dirty="0" smtClean="0"/>
              <a:t>Distribución Nula</a:t>
            </a:r>
          </a:p>
          <a:p>
            <a:endParaRPr lang="es-ES" sz="2700" dirty="0" smtClean="0"/>
          </a:p>
          <a:p>
            <a:pPr marL="0" indent="0" algn="ctr">
              <a:buFont typeface="Arial" pitchFamily="34" charset="0"/>
              <a:buNone/>
            </a:pPr>
            <a:endParaRPr lang="es-ES" sz="2700" dirty="0" smtClean="0"/>
          </a:p>
          <a:p>
            <a:pPr marL="0" indent="0" algn="ctr">
              <a:buFont typeface="Arial" pitchFamily="34" charset="0"/>
              <a:buNone/>
            </a:pPr>
            <a:endParaRPr lang="es-ES" sz="2700" dirty="0" smtClean="0"/>
          </a:p>
        </p:txBody>
      </p:sp>
    </p:spTree>
    <p:extLst>
      <p:ext uri="{BB962C8B-B14F-4D97-AF65-F5344CB8AC3E}">
        <p14:creationId xmlns:p14="http://schemas.microsoft.com/office/powerpoint/2010/main" val="80997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Hipótesis</a:t>
            </a:r>
          </a:p>
        </p:txBody>
      </p:sp>
      <p:sp>
        <p:nvSpPr>
          <p:cNvPr id="7" name="2 Marcador de contenido"/>
          <p:cNvSpPr>
            <a:spLocks noGrp="1"/>
          </p:cNvSpPr>
          <p:nvPr>
            <p:ph idx="1"/>
          </p:nvPr>
        </p:nvSpPr>
        <p:spPr>
          <a:xfrm>
            <a:off x="467544" y="1484784"/>
            <a:ext cx="7992888" cy="5040560"/>
          </a:xfrm>
        </p:spPr>
        <p:txBody>
          <a:bodyPr numCol="1">
            <a:normAutofit/>
          </a:bodyPr>
          <a:lstStyle/>
          <a:p>
            <a:pPr marL="400050" lvl="1" indent="0">
              <a:buNone/>
            </a:pPr>
            <a:r>
              <a:rPr lang="es-CL" dirty="0" smtClean="0"/>
              <a:t>Ejemplos:</a:t>
            </a:r>
          </a:p>
          <a:p>
            <a:pPr marL="400050" lvl="1" indent="0">
              <a:buNone/>
            </a:pPr>
            <a:r>
              <a:rPr lang="es-CL" dirty="0" smtClean="0"/>
              <a:t>«A la mayoría de los hombres les gusta el futbol»</a:t>
            </a:r>
          </a:p>
          <a:p>
            <a:pPr marL="400050" lvl="1" indent="0">
              <a:buNone/>
            </a:pPr>
            <a:r>
              <a:rPr lang="es-CL" dirty="0" smtClean="0"/>
              <a:t>«La tasa de suicidio es mayor en el NSE alto»</a:t>
            </a:r>
          </a:p>
          <a:p>
            <a:pPr marL="400050" lvl="1" indent="0">
              <a:buNone/>
            </a:pPr>
            <a:r>
              <a:rPr lang="es-CL" dirty="0" smtClean="0"/>
              <a:t>«El nivel de pobreza en chile es superior al 20%»</a:t>
            </a:r>
            <a:endParaRPr lang="es-CL" dirty="0"/>
          </a:p>
          <a:p>
            <a:pPr marL="400050" lvl="1" indent="0">
              <a:buNone/>
            </a:pPr>
            <a:endParaRPr lang="es-CL" dirty="0" smtClean="0"/>
          </a:p>
          <a:p>
            <a:pPr marL="400050" lvl="1" indent="0" algn="ctr">
              <a:buNone/>
            </a:pPr>
            <a:endParaRPr lang="es-CL" dirty="0"/>
          </a:p>
          <a:p>
            <a:pPr marL="400050" lvl="1" indent="0" algn="just">
              <a:buNone/>
            </a:pPr>
            <a:endParaRPr lang="es-CL" dirty="0" smtClean="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HIPÓTESIS, TEST DE HIPÓTESIS…</a:t>
            </a:r>
            <a:endParaRPr lang="es-CL" sz="2800" b="1" dirty="0"/>
          </a:p>
        </p:txBody>
      </p:sp>
    </p:spTree>
    <p:extLst>
      <p:ext uri="{BB962C8B-B14F-4D97-AF65-F5344CB8AC3E}">
        <p14:creationId xmlns:p14="http://schemas.microsoft.com/office/powerpoint/2010/main" val="231022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Test de Hipótesis / Prueba de Hipótesis</a:t>
            </a:r>
          </a:p>
        </p:txBody>
      </p:sp>
      <p:sp>
        <p:nvSpPr>
          <p:cNvPr id="7" name="2 Marcador de contenido"/>
          <p:cNvSpPr>
            <a:spLocks noGrp="1"/>
          </p:cNvSpPr>
          <p:nvPr>
            <p:ph idx="1"/>
          </p:nvPr>
        </p:nvSpPr>
        <p:spPr>
          <a:xfrm>
            <a:off x="467544" y="1340768"/>
            <a:ext cx="7992888" cy="5184576"/>
          </a:xfrm>
        </p:spPr>
        <p:txBody>
          <a:bodyPr numCol="1">
            <a:normAutofit/>
          </a:bodyPr>
          <a:lstStyle/>
          <a:p>
            <a:pPr marL="400050" lvl="1" indent="0" algn="ctr">
              <a:buNone/>
            </a:pPr>
            <a:r>
              <a:rPr lang="es-CL" dirty="0" smtClean="0"/>
              <a:t>Forma de evaluar estadísticamente una hipótesis comparando los datos con los valores predichos por cierta hipótesis</a:t>
            </a:r>
            <a:endParaRPr lang="es-CL" dirty="0"/>
          </a:p>
          <a:p>
            <a:pPr marL="400050" lvl="1" indent="0" algn="just">
              <a:buNone/>
            </a:pPr>
            <a:endParaRPr lang="es-CL" dirty="0" smtClean="0"/>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HIPÓTESIS, TEST DE HIPÓTESIS…</a:t>
            </a:r>
            <a:endParaRPr lang="es-CL" sz="2800" b="1" dirty="0"/>
          </a:p>
        </p:txBody>
      </p:sp>
    </p:spTree>
    <p:extLst>
      <p:ext uri="{BB962C8B-B14F-4D97-AF65-F5344CB8AC3E}">
        <p14:creationId xmlns:p14="http://schemas.microsoft.com/office/powerpoint/2010/main" val="2337424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Test de Hipótesis / Prueba de Hipótesis</a:t>
            </a:r>
          </a:p>
        </p:txBody>
      </p:sp>
      <p:sp>
        <p:nvSpPr>
          <p:cNvPr id="7" name="2 Marcador de contenido"/>
          <p:cNvSpPr>
            <a:spLocks noGrp="1"/>
          </p:cNvSpPr>
          <p:nvPr>
            <p:ph idx="1"/>
          </p:nvPr>
        </p:nvSpPr>
        <p:spPr>
          <a:xfrm>
            <a:off x="467544" y="1340768"/>
            <a:ext cx="7992888" cy="5184576"/>
          </a:xfrm>
        </p:spPr>
        <p:txBody>
          <a:bodyPr numCol="1">
            <a:normAutofit/>
          </a:bodyPr>
          <a:lstStyle/>
          <a:p>
            <a:pPr marL="400050" lvl="1" indent="0" algn="ctr">
              <a:buNone/>
            </a:pPr>
            <a:r>
              <a:rPr lang="es-CL" dirty="0" smtClean="0"/>
              <a:t>Forma de evaluar estadísticamente una hipótesis comparando los datos con los valores predichos por cierta hipótesis</a:t>
            </a:r>
            <a:endParaRPr lang="es-CL" dirty="0"/>
          </a:p>
          <a:p>
            <a:pPr marL="400050" lvl="1" indent="0" algn="just">
              <a:buNone/>
            </a:pPr>
            <a:endParaRPr lang="es-CL"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542" t="70837" r="45855" b="9987"/>
          <a:stretch/>
        </p:blipFill>
        <p:spPr bwMode="auto">
          <a:xfrm>
            <a:off x="683568" y="1124744"/>
            <a:ext cx="7560840" cy="515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HIPÓTESIS, TEST DE HIPÓTESIS…</a:t>
            </a:r>
            <a:endParaRPr lang="es-CL" sz="2800" b="1" dirty="0"/>
          </a:p>
        </p:txBody>
      </p:sp>
    </p:spTree>
    <p:extLst>
      <p:ext uri="{BB962C8B-B14F-4D97-AF65-F5344CB8AC3E}">
        <p14:creationId xmlns:p14="http://schemas.microsoft.com/office/powerpoint/2010/main" val="4270127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Supuestos de Test de Hipótesis</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Marcador de contenido"/>
          <p:cNvSpPr>
            <a:spLocks noGrp="1"/>
          </p:cNvSpPr>
          <p:nvPr>
            <p:ph idx="1"/>
          </p:nvPr>
        </p:nvSpPr>
        <p:spPr/>
        <p:txBody>
          <a:bodyPr/>
          <a:lstStyle/>
          <a:p>
            <a:r>
              <a:rPr lang="es-CL" dirty="0" smtClean="0"/>
              <a:t>Supuestos/Condiciones </a:t>
            </a:r>
            <a:r>
              <a:rPr lang="es-CL" dirty="0"/>
              <a:t>de </a:t>
            </a:r>
            <a:r>
              <a:rPr lang="es-CL" dirty="0" smtClean="0"/>
              <a:t>aplicación:</a:t>
            </a:r>
            <a:endParaRPr lang="es-CL" dirty="0"/>
          </a:p>
          <a:p>
            <a:pPr marL="457200" lvl="1" indent="0">
              <a:buNone/>
            </a:pPr>
            <a:endParaRPr lang="es-CL" dirty="0" smtClean="0"/>
          </a:p>
          <a:p>
            <a:pPr marL="457200" lvl="1" indent="0">
              <a:buNone/>
            </a:pPr>
            <a:r>
              <a:rPr lang="es-CL" dirty="0" smtClean="0"/>
              <a:t>Aquello que se considera cierto.</a:t>
            </a:r>
          </a:p>
          <a:p>
            <a:pPr marL="457200" lvl="1" indent="0">
              <a:buNone/>
            </a:pPr>
            <a:endParaRPr lang="es-CL" dirty="0" smtClean="0"/>
          </a:p>
          <a:p>
            <a:pPr marL="457200" lvl="1" indent="0">
              <a:buNone/>
            </a:pPr>
            <a:r>
              <a:rPr lang="es-CL" dirty="0" smtClean="0"/>
              <a:t>Condiciones bajo las cuáles la aplicación de una técnica o test es adecuada.</a:t>
            </a:r>
            <a:endParaRPr lang="es-CL" dirty="0"/>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HIPÓTESIS, TEST DE HIPÓTESIS…</a:t>
            </a:r>
            <a:endParaRPr lang="es-CL" sz="2800" b="1" dirty="0"/>
          </a:p>
        </p:txBody>
      </p:sp>
    </p:spTree>
    <p:extLst>
      <p:ext uri="{BB962C8B-B14F-4D97-AF65-F5344CB8AC3E}">
        <p14:creationId xmlns:p14="http://schemas.microsoft.com/office/powerpoint/2010/main" val="577706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Autofit/>
          </a:bodyPr>
          <a:lstStyle/>
          <a:p>
            <a:r>
              <a:rPr lang="es-ES" sz="3600" b="1" dirty="0" smtClean="0">
                <a:solidFill>
                  <a:srgbClr val="C00000"/>
                </a:solidFill>
              </a:rPr>
              <a:t>Supuestos de Test de Hipótesis</a:t>
            </a:r>
          </a:p>
        </p:txBody>
      </p:sp>
      <p:sp>
        <p:nvSpPr>
          <p:cNvPr id="9" name="Rectangle 15"/>
          <p:cNvSpPr>
            <a:spLocks noChangeArrowheads="1"/>
          </p:cNvSpPr>
          <p:nvPr/>
        </p:nvSpPr>
        <p:spPr bwMode="auto">
          <a:xfrm>
            <a:off x="-141081" y="21804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600" b="0" i="0" u="none" strike="noStrike" cap="none" normalizeH="0" baseline="0" smtClean="0">
                <a:ln>
                  <a:noFill/>
                </a:ln>
                <a:solidFill>
                  <a:schemeClr val="tx1"/>
                </a:solidFill>
                <a:effectLst/>
                <a:latin typeface="Arial" pitchFamily="34" charset="0"/>
                <a:cs typeface="Arial" pitchFamily="34" charset="0"/>
              </a:rPr>
              <a:t> </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2 Marcador de contenido"/>
          <p:cNvSpPr>
            <a:spLocks noGrp="1"/>
          </p:cNvSpPr>
          <p:nvPr>
            <p:ph idx="1"/>
          </p:nvPr>
        </p:nvSpPr>
        <p:spPr/>
        <p:txBody>
          <a:bodyPr/>
          <a:lstStyle/>
          <a:p>
            <a:r>
              <a:rPr lang="es-CL" dirty="0" smtClean="0"/>
              <a:t>Tipo de variables</a:t>
            </a:r>
          </a:p>
          <a:p>
            <a:endParaRPr lang="es-CL" dirty="0" smtClean="0"/>
          </a:p>
          <a:p>
            <a:r>
              <a:rPr lang="es-CL" dirty="0" smtClean="0"/>
              <a:t>Distribución de la población</a:t>
            </a:r>
          </a:p>
          <a:p>
            <a:endParaRPr lang="es-CL" dirty="0" smtClean="0"/>
          </a:p>
          <a:p>
            <a:r>
              <a:rPr lang="es-CL" b="1" dirty="0" smtClean="0"/>
              <a:t>Forma de muestro</a:t>
            </a:r>
          </a:p>
          <a:p>
            <a:endParaRPr lang="es-CL" dirty="0" smtClean="0"/>
          </a:p>
          <a:p>
            <a:r>
              <a:rPr lang="es-CL" dirty="0" smtClean="0"/>
              <a:t>Tamaño de la muestra</a:t>
            </a:r>
            <a:endParaRPr lang="es-CL" dirty="0"/>
          </a:p>
        </p:txBody>
      </p:sp>
      <p:sp>
        <p:nvSpPr>
          <p:cNvPr id="6" name="5 Rectángulo"/>
          <p:cNvSpPr/>
          <p:nvPr/>
        </p:nvSpPr>
        <p:spPr>
          <a:xfrm>
            <a:off x="0" y="0"/>
            <a:ext cx="9144000" cy="3326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b="1" dirty="0" smtClean="0"/>
              <a:t>I. HIPÓTESIS, TEST DE HIPÓTESIS…</a:t>
            </a:r>
            <a:endParaRPr lang="es-CL" sz="2800" b="1" dirty="0"/>
          </a:p>
        </p:txBody>
      </p:sp>
    </p:spTree>
    <p:extLst>
      <p:ext uri="{BB962C8B-B14F-4D97-AF65-F5344CB8AC3E}">
        <p14:creationId xmlns:p14="http://schemas.microsoft.com/office/powerpoint/2010/main" val="1658336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8368</TotalTime>
  <Words>2463</Words>
  <Application>Microsoft Office PowerPoint</Application>
  <PresentationFormat>Presentación en pantalla (4:3)</PresentationFormat>
  <Paragraphs>432</Paragraphs>
  <Slides>44</Slides>
  <Notes>44</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Office Theme</vt:lpstr>
      <vt:lpstr>Presentación de PowerPoint</vt:lpstr>
      <vt:lpstr>Contenidos</vt:lpstr>
      <vt:lpstr>I. Hipótesis, Test de hipótesis y tipos de pruebas de hipótesis</vt:lpstr>
      <vt:lpstr>Hipótesis</vt:lpstr>
      <vt:lpstr>Hipótesis</vt:lpstr>
      <vt:lpstr>Test de Hipótesis / Prueba de Hipótesis</vt:lpstr>
      <vt:lpstr>Test de Hipótesis / Prueba de Hipótesis</vt:lpstr>
      <vt:lpstr>Supuestos de Test de Hipótesis</vt:lpstr>
      <vt:lpstr>Supuestos de Test de Hipótesis</vt:lpstr>
      <vt:lpstr>Tipos de Test de Hipótesis</vt:lpstr>
      <vt:lpstr>Tipos de Test de Hipótesis</vt:lpstr>
      <vt:lpstr>Tipos de Test de Hipótesis</vt:lpstr>
      <vt:lpstr>II. Tipos de Hipótesis</vt:lpstr>
      <vt:lpstr>Hipótesis Nula (H0)</vt:lpstr>
      <vt:lpstr>Hipótesis Nula (H0)</vt:lpstr>
      <vt:lpstr>Hipótesis Alternativa (HA o H1)</vt:lpstr>
      <vt:lpstr>Test de Hipótesis / Prueba de Hipótesis</vt:lpstr>
      <vt:lpstr>Hipótesis Alternativa (HA o H1)</vt:lpstr>
      <vt:lpstr>Test de Hipótesis / Prueba de Hipótesis</vt:lpstr>
      <vt:lpstr>Hipótesis Mantenida</vt:lpstr>
      <vt:lpstr>III. Conceptos básicos de un test de hipótesis</vt:lpstr>
      <vt:lpstr>Estadístico del Test</vt:lpstr>
      <vt:lpstr>Zona o Región de Rechazo</vt:lpstr>
      <vt:lpstr>Test de Hipótesis / Prueba de Hipótesis</vt:lpstr>
      <vt:lpstr>Valor P (P Value)</vt:lpstr>
      <vt:lpstr>Valor P (P Value)</vt:lpstr>
      <vt:lpstr>Valor a (Significancia)</vt:lpstr>
      <vt:lpstr>Valor P y Valor a</vt:lpstr>
      <vt:lpstr>Valor P y Valor a</vt:lpstr>
      <vt:lpstr>Poder o Potencia</vt:lpstr>
      <vt:lpstr>Tipos de Error</vt:lpstr>
      <vt:lpstr>Tipos de Error</vt:lpstr>
      <vt:lpstr>Distribución Nula</vt:lpstr>
      <vt:lpstr>IV. Pasos para hacer un test de Hipótesis</vt:lpstr>
      <vt:lpstr>1. Definir Hipótesis</vt:lpstr>
      <vt:lpstr>3. Determinar el estadístico del Test</vt:lpstr>
      <vt:lpstr>V. Relación Valor P y tamaño muestral</vt:lpstr>
      <vt:lpstr>Relación Valor P y tamaño muestral</vt:lpstr>
      <vt:lpstr>Relación Valor P y tamaño muestral</vt:lpstr>
      <vt:lpstr>Implicancias</vt:lpstr>
      <vt:lpstr>Presentación de PowerPoint</vt:lpstr>
      <vt:lpstr>Presentación de PowerPoint</vt:lpstr>
      <vt:lpstr>Contenidos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ificc</dc:creator>
  <cp:lastModifiedBy>Catalina Canals</cp:lastModifiedBy>
  <cp:revision>695</cp:revision>
  <dcterms:created xsi:type="dcterms:W3CDTF">2012-11-29T18:38:36Z</dcterms:created>
  <dcterms:modified xsi:type="dcterms:W3CDTF">2016-04-03T16:07:05Z</dcterms:modified>
</cp:coreProperties>
</file>