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8" r:id="rId3"/>
    <p:sldId id="509" r:id="rId4"/>
    <p:sldId id="731" r:id="rId5"/>
    <p:sldId id="732" r:id="rId6"/>
    <p:sldId id="735" r:id="rId7"/>
    <p:sldId id="733" r:id="rId8"/>
    <p:sldId id="736" r:id="rId9"/>
    <p:sldId id="737" r:id="rId10"/>
    <p:sldId id="738" r:id="rId11"/>
    <p:sldId id="734" r:id="rId12"/>
    <p:sldId id="741" r:id="rId13"/>
    <p:sldId id="739" r:id="rId14"/>
    <p:sldId id="740" r:id="rId15"/>
    <p:sldId id="650" r:id="rId16"/>
    <p:sldId id="742" r:id="rId17"/>
    <p:sldId id="744" r:id="rId18"/>
    <p:sldId id="745" r:id="rId19"/>
    <p:sldId id="743" r:id="rId20"/>
    <p:sldId id="746" r:id="rId21"/>
    <p:sldId id="747" r:id="rId22"/>
    <p:sldId id="748" r:id="rId23"/>
    <p:sldId id="766" r:id="rId24"/>
    <p:sldId id="749" r:id="rId25"/>
    <p:sldId id="841" r:id="rId26"/>
    <p:sldId id="767" r:id="rId27"/>
    <p:sldId id="755" r:id="rId28"/>
    <p:sldId id="843" r:id="rId29"/>
    <p:sldId id="768" r:id="rId30"/>
    <p:sldId id="757" r:id="rId31"/>
    <p:sldId id="772" r:id="rId32"/>
    <p:sldId id="844" r:id="rId33"/>
    <p:sldId id="845" r:id="rId34"/>
    <p:sldId id="773" r:id="rId35"/>
    <p:sldId id="776" r:id="rId36"/>
    <p:sldId id="777" r:id="rId37"/>
    <p:sldId id="778" r:id="rId38"/>
    <p:sldId id="779" r:id="rId39"/>
    <p:sldId id="793" r:id="rId40"/>
    <p:sldId id="794" r:id="rId41"/>
    <p:sldId id="780" r:id="rId42"/>
    <p:sldId id="795" r:id="rId43"/>
    <p:sldId id="796" r:id="rId44"/>
    <p:sldId id="797" r:id="rId45"/>
    <p:sldId id="798" r:id="rId46"/>
    <p:sldId id="799" r:id="rId47"/>
    <p:sldId id="800" r:id="rId48"/>
    <p:sldId id="801" r:id="rId49"/>
    <p:sldId id="802" r:id="rId50"/>
    <p:sldId id="804" r:id="rId51"/>
    <p:sldId id="809" r:id="rId52"/>
    <p:sldId id="810" r:id="rId53"/>
    <p:sldId id="807" r:id="rId54"/>
    <p:sldId id="811" r:id="rId55"/>
    <p:sldId id="812" r:id="rId56"/>
    <p:sldId id="813" r:id="rId57"/>
    <p:sldId id="815" r:id="rId58"/>
    <p:sldId id="814" r:id="rId59"/>
    <p:sldId id="816" r:id="rId60"/>
    <p:sldId id="818" r:id="rId61"/>
    <p:sldId id="817" r:id="rId62"/>
    <p:sldId id="832" r:id="rId63"/>
    <p:sldId id="833" r:id="rId64"/>
    <p:sldId id="838" r:id="rId65"/>
    <p:sldId id="839" r:id="rId66"/>
    <p:sldId id="836" r:id="rId67"/>
    <p:sldId id="840" r:id="rId68"/>
    <p:sldId id="819" r:id="rId69"/>
    <p:sldId id="820" r:id="rId70"/>
    <p:sldId id="822" r:id="rId71"/>
    <p:sldId id="823" r:id="rId72"/>
    <p:sldId id="828" r:id="rId73"/>
    <p:sldId id="846" r:id="rId74"/>
    <p:sldId id="830" r:id="rId75"/>
    <p:sldId id="829" r:id="rId76"/>
    <p:sldId id="684" r:id="rId77"/>
    <p:sldId id="831" r:id="rId78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85091" autoAdjust="0"/>
  </p:normalViewPr>
  <p:slideViewPr>
    <p:cSldViewPr>
      <p:cViewPr>
        <p:scale>
          <a:sx n="70" d="100"/>
          <a:sy n="70" d="100"/>
        </p:scale>
        <p:origin x="-240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11-05-2016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8209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11/04/2016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5. Pruebas de Hipótesis para comparar grupos y asociación entre variables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 y Causalidad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		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Causalidad requiere asociación, pero….</a:t>
            </a:r>
          </a:p>
          <a:p>
            <a:pPr lvl="1" algn="ctr"/>
            <a:endParaRPr lang="es-ES" dirty="0" smtClean="0"/>
          </a:p>
          <a:p>
            <a:pPr lvl="1" algn="ctr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2923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 y Causalidad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		Asociación ≠ Causalidad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2050" name="Picture 2" descr="https://scontent-mia1-1.xx.fbcdn.net/hphotos-xap1/v/t1.0-9/1960101_10152781904084084_7128540610288870709_n.jpg?oh=06beeac51193ce0583972c75dfa1f2d4&amp;oe=56C968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575564" cy="3456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277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 y Causalidad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		Asociación ≠ Causalidad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err="1" smtClean="0"/>
              <a:t>Cigueñas</a:t>
            </a:r>
            <a:r>
              <a:rPr lang="es-ES" dirty="0" smtClean="0"/>
              <a:t> – niño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Lluvia – paraguas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???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430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Significativa: estadísticamente distinta de 0</a:t>
            </a:r>
          </a:p>
          <a:p>
            <a:endParaRPr lang="es-ES" dirty="0" smtClean="0"/>
          </a:p>
          <a:p>
            <a:r>
              <a:rPr lang="es-ES" dirty="0" smtClean="0"/>
              <a:t>No significativa: estadísticamente no se	 puede afirmar que sea distinta de 0.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436096" y="4603274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1"/>
                </a:solidFill>
              </a:rPr>
              <a:t>Test de hipótesis</a:t>
            </a:r>
          </a:p>
          <a:p>
            <a:pPr algn="ctr"/>
            <a:r>
              <a:rPr lang="es-CL" sz="3200" dirty="0" smtClean="0">
                <a:solidFill>
                  <a:schemeClr val="accent1"/>
                </a:solidFill>
              </a:rPr>
              <a:t>(</a:t>
            </a:r>
            <a:r>
              <a:rPr lang="es-CL" sz="32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s-CL" sz="3200" dirty="0" smtClean="0">
                <a:solidFill>
                  <a:schemeClr val="accent1"/>
                </a:solidFill>
              </a:rPr>
              <a:t>)</a:t>
            </a:r>
            <a:endParaRPr lang="es-CL" sz="3200" dirty="0">
              <a:solidFill>
                <a:schemeClr val="accent1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 flipV="1">
            <a:off x="5076056" y="4221088"/>
            <a:ext cx="936104" cy="382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7596336" y="2372073"/>
            <a:ext cx="107504" cy="2254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Tamaño del efecto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Estimadores de la magnitud de la asociación entre variables.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45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3491880" y="834801"/>
            <a:ext cx="216024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Comparación de poblaciones</a:t>
            </a:r>
            <a:endParaRPr lang="es-CL" sz="2400" b="1" dirty="0"/>
          </a:p>
        </p:txBody>
      </p:sp>
      <p:sp>
        <p:nvSpPr>
          <p:cNvPr id="11" name="10 Rectángulo"/>
          <p:cNvSpPr/>
          <p:nvPr/>
        </p:nvSpPr>
        <p:spPr>
          <a:xfrm>
            <a:off x="1515623" y="2166362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V. Cuantitativa</a:t>
            </a:r>
            <a:endParaRPr lang="es-CL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652120" y="2136327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V. Cualitativa</a:t>
            </a:r>
            <a:endParaRPr lang="es-CL" sz="24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618559" y="2701125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002348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411760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07774" y="3688044"/>
            <a:ext cx="2487969" cy="718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Test de hipótesis Media/Mediana</a:t>
            </a:r>
            <a:endParaRPr lang="es-CL" sz="2400" dirty="0"/>
          </a:p>
        </p:txBody>
      </p:sp>
      <p:sp>
        <p:nvSpPr>
          <p:cNvPr id="20" name="19 Rectángulo"/>
          <p:cNvSpPr/>
          <p:nvPr/>
        </p:nvSpPr>
        <p:spPr>
          <a:xfrm>
            <a:off x="5652120" y="3688045"/>
            <a:ext cx="1616217" cy="1072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Test de hipótesis Proporción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2915490" y="3686353"/>
            <a:ext cx="2592614" cy="720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Tamaño del efecto (regresiones)</a:t>
            </a:r>
            <a:endParaRPr lang="es-CL" sz="2400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862214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86221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2464759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0" y="4406850"/>
            <a:ext cx="5176514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5250"/>
            <a:r>
              <a:rPr lang="es-CL" sz="2000" dirty="0" smtClean="0"/>
              <a:t>¿Hay asociación?	¿Cuál es la intensidad 			de la asociación?</a:t>
            </a:r>
            <a:endParaRPr lang="es-CL" sz="2000" b="1" dirty="0" smtClean="0"/>
          </a:p>
        </p:txBody>
      </p:sp>
      <p:sp>
        <p:nvSpPr>
          <p:cNvPr id="32" name="31 Rectángulo"/>
          <p:cNvSpPr/>
          <p:nvPr/>
        </p:nvSpPr>
        <p:spPr>
          <a:xfrm>
            <a:off x="7402273" y="3705425"/>
            <a:ext cx="1600645" cy="1055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Tamaño del efecto</a:t>
            </a:r>
            <a:endParaRPr lang="es-CL" sz="2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364089" y="4759893"/>
            <a:ext cx="378819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5250"/>
            <a:r>
              <a:rPr lang="es-CL" sz="2000" dirty="0" smtClean="0"/>
              <a:t>¿Hay asociación?  ¿Cuál es la 		intensidad de la 		     asociación?</a:t>
            </a:r>
            <a:endParaRPr lang="es-C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986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3491880" y="834801"/>
            <a:ext cx="216024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Relación entre v. cuantitativas</a:t>
            </a:r>
            <a:endParaRPr lang="es-CL" sz="2400" b="1" dirty="0"/>
          </a:p>
        </p:txBody>
      </p:sp>
      <p:sp>
        <p:nvSpPr>
          <p:cNvPr id="19" name="18 Rectángulo"/>
          <p:cNvSpPr/>
          <p:nvPr/>
        </p:nvSpPr>
        <p:spPr>
          <a:xfrm>
            <a:off x="107774" y="3688044"/>
            <a:ext cx="2664026" cy="1037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Test de hipótesis Tamaño de efecto≠0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5940152" y="3514852"/>
            <a:ext cx="2592614" cy="1210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Tamaño del efecto (regresiones, correlaciones)</a:t>
            </a:r>
            <a:endParaRPr lang="es-CL" sz="2400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1439787" y="1302433"/>
            <a:ext cx="2052093" cy="2212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1233729"/>
            <a:ext cx="1944216" cy="2281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0" y="4759770"/>
            <a:ext cx="853276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5250"/>
            <a:r>
              <a:rPr lang="es-CL" sz="2000" dirty="0" smtClean="0"/>
              <a:t>¿Hay asociación?				       ¿Cuál es la intensidad 								de la asociación?</a:t>
            </a:r>
            <a:endParaRPr lang="es-C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0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-44450">
              <a:buNone/>
            </a:pPr>
            <a:r>
              <a:rPr lang="es-CL" dirty="0" smtClean="0"/>
              <a:t>MUESTRAS INDEPENDIENTES: mediciones realizadas en dos conjuntos de casos diferentes.</a:t>
            </a:r>
            <a:endParaRPr lang="es-CL" dirty="0"/>
          </a:p>
          <a:p>
            <a:pPr marL="400050" lvl="1" indent="-44450" algn="just">
              <a:buNone/>
            </a:pPr>
            <a:endParaRPr lang="es-CL" dirty="0" smtClean="0"/>
          </a:p>
          <a:p>
            <a:pPr marL="400050" lvl="1" indent="-44450" algn="just">
              <a:buNone/>
            </a:pPr>
            <a:endParaRPr lang="es-CL" dirty="0"/>
          </a:p>
          <a:p>
            <a:pPr marL="400050" lvl="1" indent="-44450" algn="just">
              <a:buNone/>
            </a:pPr>
            <a:r>
              <a:rPr lang="es-CL" dirty="0" smtClean="0"/>
              <a:t>MUESTRAS RELACIONADAS: mediciones realizadas al mismo conjunto de casos.</a:t>
            </a:r>
          </a:p>
        </p:txBody>
      </p:sp>
    </p:spTree>
    <p:extLst>
      <p:ext uri="{BB962C8B-B14F-4D97-AF65-F5344CB8AC3E}">
        <p14:creationId xmlns:p14="http://schemas.microsoft.com/office/powerpoint/2010/main" val="2636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MUESTRAS INDEPENDIENTES: </a:t>
            </a:r>
            <a:endParaRPr lang="es-CL" dirty="0"/>
          </a:p>
          <a:p>
            <a:pPr marL="400050" lvl="1" indent="0" algn="ctr">
              <a:buNone/>
            </a:pPr>
            <a:r>
              <a:rPr lang="es-CL" dirty="0" smtClean="0"/>
              <a:t>ingresos de hombres e ingresos de mujeres.</a:t>
            </a:r>
            <a:endParaRPr lang="es-CL" dirty="0"/>
          </a:p>
          <a:p>
            <a:pPr marL="400050" lvl="1" indent="0" algn="ctr">
              <a:buNone/>
            </a:pPr>
            <a:endParaRPr lang="es-CL" dirty="0" smtClean="0"/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 algn="ctr">
              <a:buNone/>
            </a:pPr>
            <a:r>
              <a:rPr lang="es-CL" dirty="0" smtClean="0"/>
              <a:t>MUESTRAS RELACIONADAS: </a:t>
            </a:r>
          </a:p>
          <a:p>
            <a:pPr marL="400050" lvl="1" indent="0" algn="ctr">
              <a:buNone/>
            </a:pPr>
            <a:r>
              <a:rPr lang="es-CL" dirty="0" smtClean="0"/>
              <a:t>PIB de los países en 1800 y en 1850</a:t>
            </a:r>
          </a:p>
        </p:txBody>
      </p:sp>
    </p:spTree>
    <p:extLst>
      <p:ext uri="{BB962C8B-B14F-4D97-AF65-F5344CB8AC3E}">
        <p14:creationId xmlns:p14="http://schemas.microsoft.com/office/powerpoint/2010/main" val="9617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Pruebas de significación de diferencia de Media/Mediana en dos grupos</a:t>
            </a:r>
          </a:p>
        </p:txBody>
      </p:sp>
    </p:spTree>
    <p:extLst>
      <p:ext uri="{BB962C8B-B14F-4D97-AF65-F5344CB8AC3E}">
        <p14:creationId xmlns:p14="http://schemas.microsoft.com/office/powerpoint/2010/main" val="4186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8555" y="1160749"/>
            <a:ext cx="8072190" cy="5040560"/>
          </a:xfrm>
        </p:spPr>
        <p:txBody>
          <a:bodyPr numCol="1">
            <a:noAutofit/>
          </a:bodyPr>
          <a:lstStyle/>
          <a:p>
            <a:pPr lvl="0" algn="just">
              <a:spcBef>
                <a:spcPts val="30"/>
              </a:spcBef>
            </a:pPr>
            <a:r>
              <a:rPr lang="es-ES" sz="2200" b="1" dirty="0" smtClean="0"/>
              <a:t>Conceptos básicos: </a:t>
            </a:r>
            <a:r>
              <a:rPr lang="es-ES" sz="2200" b="1" dirty="0"/>
              <a:t>causalidad, </a:t>
            </a:r>
            <a:r>
              <a:rPr lang="es-ES" sz="2200" b="1" dirty="0" smtClean="0"/>
              <a:t>asociación, </a:t>
            </a:r>
            <a:r>
              <a:rPr lang="es-ES" sz="2200" b="1" dirty="0"/>
              <a:t>asociación significativa y no significativa, </a:t>
            </a:r>
            <a:r>
              <a:rPr lang="es-ES" sz="2200" b="1" dirty="0" smtClean="0"/>
              <a:t>tamaño </a:t>
            </a:r>
            <a:r>
              <a:rPr lang="es-ES" sz="2200" b="1" dirty="0"/>
              <a:t>del </a:t>
            </a:r>
            <a:r>
              <a:rPr lang="es-ES" sz="2200" b="1" dirty="0" smtClean="0"/>
              <a:t>efecto. Pruebas de hipótesis para comparar grupos y estimadores de tamaño del efecto.</a:t>
            </a:r>
            <a:r>
              <a:rPr lang="es-ES_tradnl" sz="2200" b="1" dirty="0"/>
              <a:t> </a:t>
            </a:r>
            <a:r>
              <a:rPr lang="es-ES_tradnl" sz="2200" b="1" dirty="0" smtClean="0"/>
              <a:t>Muestras relacionadas/ Independientes</a:t>
            </a:r>
            <a:endParaRPr lang="es-CL" sz="2200" b="1" dirty="0"/>
          </a:p>
          <a:p>
            <a:pPr lvl="0" algn="just">
              <a:spcBef>
                <a:spcPts val="30"/>
              </a:spcBef>
            </a:pPr>
            <a:r>
              <a:rPr lang="es-ES" sz="2200" b="1" dirty="0"/>
              <a:t>Pruebas de significación </a:t>
            </a:r>
            <a:r>
              <a:rPr lang="es-ES" sz="2200" b="1" dirty="0" smtClean="0"/>
              <a:t>de </a:t>
            </a:r>
            <a:r>
              <a:rPr lang="es-ES" sz="2200" b="1" dirty="0"/>
              <a:t>la diferencia de </a:t>
            </a:r>
            <a:r>
              <a:rPr lang="es-ES" sz="2200" b="1" dirty="0" smtClean="0"/>
              <a:t>medias/mediana en 2 grupos: </a:t>
            </a:r>
            <a:r>
              <a:rPr lang="es-ES" sz="2200" b="1" dirty="0"/>
              <a:t>Pruebas T, Z, U-Mann </a:t>
            </a:r>
            <a:r>
              <a:rPr lang="es-ES" sz="2200" b="1" dirty="0" err="1"/>
              <a:t>Whitney</a:t>
            </a:r>
            <a:r>
              <a:rPr lang="es-ES" sz="2200" b="1" dirty="0"/>
              <a:t>.</a:t>
            </a:r>
            <a:r>
              <a:rPr lang="es-ES_tradnl" sz="2200" b="1" dirty="0"/>
              <a:t>  </a:t>
            </a:r>
            <a:endParaRPr lang="es-CL" sz="2200" b="1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Pruebas de significación </a:t>
            </a:r>
            <a:r>
              <a:rPr lang="es-ES" sz="2200" dirty="0" smtClean="0"/>
              <a:t> de la diferencia de proporciones (</a:t>
            </a:r>
            <a:r>
              <a:rPr lang="es-ES" sz="2200" dirty="0" err="1" smtClean="0"/>
              <a:t>chi</a:t>
            </a:r>
            <a:r>
              <a:rPr lang="es-ES" sz="2200" dirty="0" smtClean="0"/>
              <a:t> </a:t>
            </a:r>
            <a:r>
              <a:rPr lang="es-ES" sz="2200" dirty="0"/>
              <a:t>cuadrado, prueba exacta de </a:t>
            </a:r>
            <a:r>
              <a:rPr lang="es-ES" sz="2200" dirty="0" err="1"/>
              <a:t>fisher</a:t>
            </a:r>
            <a:r>
              <a:rPr lang="es-ES" sz="2200" dirty="0"/>
              <a:t>) y tamaño del efecto (phi, V de </a:t>
            </a:r>
            <a:r>
              <a:rPr lang="es-ES" sz="2200" dirty="0" err="1"/>
              <a:t>Cramer</a:t>
            </a:r>
            <a:r>
              <a:rPr lang="es-ES" sz="2200" dirty="0"/>
              <a:t> y Gamma</a:t>
            </a:r>
            <a:r>
              <a:rPr lang="es-ES" sz="2200" dirty="0" smtClean="0"/>
              <a:t>). 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 smtClean="0"/>
              <a:t>Pruebas </a:t>
            </a:r>
            <a:r>
              <a:rPr lang="es-ES" sz="2200" dirty="0"/>
              <a:t>de significación de la diferencia de varianzas: F de </a:t>
            </a:r>
            <a:r>
              <a:rPr lang="es-ES" sz="2200" dirty="0" err="1"/>
              <a:t>Snedecor</a:t>
            </a:r>
            <a:r>
              <a:rPr lang="es-ES" sz="2200" dirty="0"/>
              <a:t>, Test de </a:t>
            </a:r>
            <a:r>
              <a:rPr lang="es-ES" sz="2200" dirty="0" err="1"/>
              <a:t>Barlett</a:t>
            </a:r>
            <a:r>
              <a:rPr lang="es-ES" sz="2200" dirty="0"/>
              <a:t>, Test de </a:t>
            </a:r>
            <a:r>
              <a:rPr lang="es-ES" sz="2200" dirty="0" err="1"/>
              <a:t>Levene</a:t>
            </a:r>
            <a:r>
              <a:rPr lang="es-ES_tradnl" sz="2200" dirty="0"/>
              <a:t>  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Conceptos de modelo teórico, modelo estadístico, variable dependiente e independiente, varianza y covarianza.</a:t>
            </a:r>
            <a:endParaRPr lang="es-CL" sz="2200" dirty="0"/>
          </a:p>
          <a:p>
            <a:pPr algn="just">
              <a:spcBef>
                <a:spcPts val="30"/>
              </a:spcBef>
            </a:pPr>
            <a:r>
              <a:rPr lang="es-ES" sz="2200" dirty="0"/>
              <a:t>Pruebas de significación y tamaño del efecto de la diferencia de medias para dos o más poblaciones: ANOVA. Problema del </a:t>
            </a:r>
            <a:r>
              <a:rPr lang="es-ES" sz="2200" dirty="0" smtClean="0"/>
              <a:t>aumento del </a:t>
            </a:r>
            <a:r>
              <a:rPr lang="es-ES" sz="2200" dirty="0"/>
              <a:t>error tipo I al tratar con múltiples pruebas. </a:t>
            </a:r>
            <a:r>
              <a:rPr lang="es-ES" sz="2200" dirty="0" smtClean="0"/>
              <a:t>Pruebas </a:t>
            </a:r>
            <a:r>
              <a:rPr lang="es-ES" sz="2200" dirty="0"/>
              <a:t>de </a:t>
            </a:r>
            <a:r>
              <a:rPr lang="es-ES" sz="2200" dirty="0" err="1"/>
              <a:t>Welch</a:t>
            </a:r>
            <a:r>
              <a:rPr lang="es-ES" sz="2200" dirty="0"/>
              <a:t> y </a:t>
            </a:r>
            <a:r>
              <a:rPr lang="es-ES" sz="2200" dirty="0" err="1"/>
              <a:t>Kruskal</a:t>
            </a:r>
            <a:r>
              <a:rPr lang="es-ES" sz="2200" dirty="0"/>
              <a:t> -Wallis. Pruebas post-hoc: </a:t>
            </a:r>
            <a:r>
              <a:rPr lang="es-CL" sz="2200" dirty="0" err="1" smtClean="0"/>
              <a:t>Tukey</a:t>
            </a:r>
            <a:r>
              <a:rPr lang="es-CL" sz="2200" dirty="0"/>
              <a:t>.</a:t>
            </a:r>
            <a:r>
              <a:rPr lang="es-ES_tradnl" sz="2200" dirty="0"/>
              <a:t> </a:t>
            </a:r>
            <a:endParaRPr lang="es-CL" sz="2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62526" y="1196752"/>
            <a:ext cx="360040" cy="1972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169140"/>
            <a:ext cx="387660" cy="1613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76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</a:t>
            </a:r>
            <a:r>
              <a:rPr lang="es-CL" dirty="0"/>
              <a:t>poblacionales (</a:t>
            </a:r>
            <a:r>
              <a:rPr lang="es-CL" b="1" dirty="0"/>
              <a:t>parámetro</a:t>
            </a:r>
            <a:r>
              <a:rPr lang="es-CL" dirty="0"/>
              <a:t>) </a:t>
            </a:r>
            <a:r>
              <a:rPr lang="es-CL" dirty="0" smtClean="0"/>
              <a:t>de dos grupos (muestras independientes) o  de dos mediciones de mismo grupo (muestras relacionadas)</a:t>
            </a:r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o </a:t>
            </a:r>
            <a:r>
              <a:rPr lang="es-CL" dirty="0" err="1" smtClean="0"/>
              <a:t>dummy</a:t>
            </a:r>
            <a:endParaRPr lang="es-CL" dirty="0" smtClean="0"/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Muestras grandes</a:t>
            </a:r>
          </a:p>
        </p:txBody>
      </p:sp>
    </p:spTree>
    <p:extLst>
      <p:ext uri="{BB962C8B-B14F-4D97-AF65-F5344CB8AC3E}">
        <p14:creationId xmlns:p14="http://schemas.microsoft.com/office/powerpoint/2010/main" val="2677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diferencia de medias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  <a:ea typeface="Cambria Math"/>
                  </a:rPr>
                  <a:t>MUESTRAS INDEPENDIENTES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 smtClean="0"/>
                  <a:t> media poblacional de población X</a:t>
                </a:r>
              </a:p>
              <a:p>
                <a:pPr marL="400050" lvl="1" indent="0" algn="just">
                  <a:buNone/>
                </a:pPr>
                <a:r>
                  <a:rPr lang="es-CL" i="1" dirty="0">
                    <a:latin typeface="Cambria Math"/>
                    <a:ea typeface="Cambria Math"/>
                  </a:rPr>
                  <a:t>MUESTRAS </a:t>
                </a:r>
                <a:r>
                  <a:rPr lang="es-CL" i="1" dirty="0" smtClean="0">
                    <a:latin typeface="Cambria Math"/>
                    <a:ea typeface="Cambria Math"/>
                  </a:rPr>
                  <a:t> RELACIONADAS</a:t>
                </a:r>
                <a:endParaRPr lang="es-CL" i="1" dirty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/>
                  <a:t> media poblacional de </a:t>
                </a:r>
                <a:r>
                  <a:rPr lang="es-CL" dirty="0" smtClean="0"/>
                  <a:t>medición X de la población</a:t>
                </a: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3328" b="-27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412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Z para diferencia de medias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𝑦</m:t>
                      </m:r>
                      <m:acc>
                        <m:accPr>
                          <m:chr m:val="̅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s-CL" b="0" i="1" smtClean="0">
                          <a:latin typeface="Cambria Math"/>
                        </a:rPr>
                        <m:t>:</m:t>
                      </m:r>
                      <m:r>
                        <a:rPr lang="es-CL" b="0" i="1" smtClean="0">
                          <a:latin typeface="Cambria Math"/>
                        </a:rPr>
                        <m:t>𝑚𝑒𝑑𝑖𝑎𝑠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𝑚𝑢𝑒𝑠𝑡𝑟𝑎𝑙𝑒𝑠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Problema:  ¿Cómo distribuye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/>
                  <a:t>?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L" dirty="0" smtClean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 son grandes, por TCL y LGN… 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Estadístico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048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Z para diferencia de medias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𝑆𝑖</m:t>
                    </m:r>
                    <m:r>
                      <a:rPr lang="es-CL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Muestras independientes: 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𝑆𝐸</m:t>
                    </m:r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s-CL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/>
                  <a:t>Muestras </a:t>
                </a:r>
                <a:r>
                  <a:rPr lang="es-CL" dirty="0" smtClean="0"/>
                  <a:t>relacionadas: </a:t>
                </a:r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𝑆𝐸</m:t>
                    </m:r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r>
                  <a:rPr lang="es-CL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 t="-24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8267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				Zona de Rechazo: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dirty="0" smtClean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∪</m:t>
                    </m:r>
                  </m:oMath>
                </a14:m>
                <a:endParaRPr lang="es-CL" i="1" dirty="0" smtClean="0">
                  <a:latin typeface="Cambria Math"/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r>
                  <a:rPr lang="es-CL" dirty="0" smtClean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172" b="-78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pic>
        <p:nvPicPr>
          <p:cNvPr id="7" name="Picture 4" descr="http://www.eumed.net/tesis-doctorales/2007/am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22948"/>
            <a:ext cx="4569254" cy="30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VAPOR P= 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2P[Z&lt;-|Valor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|]= 2P[Z&gt;|Valor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|]</a:t>
                </a: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1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17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244916" cy="4968552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  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MUESTRAS INDEPENDIENTES: ingresos 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/>
                  <a:t>=</a:t>
                </a:r>
                <a:r>
                  <a:rPr lang="es-CL" dirty="0" smtClean="0"/>
                  <a:t>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0.000;</m:t>
                    </m:r>
                  </m:oMath>
                </a14:m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800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700</m:t>
                    </m:r>
                  </m:oMath>
                </a14:m>
                <a:r>
                  <a:rPr lang="es-CL" dirty="0" smtClean="0"/>
                  <a:t>.</a:t>
                </a:r>
                <a:endParaRPr lang="es-CL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s-CL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/>
                          </a:rPr>
                          <m:t>589000</m:t>
                        </m:r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</a:rPr>
                          <m:t>642000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50000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800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100000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700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s-CL" dirty="0"/>
                  <a:t>=</a:t>
                </a:r>
                <a:r>
                  <a:rPr lang="es-CL" dirty="0" smtClean="0"/>
                  <a:t>-12.7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dirty="0" smtClean="0"/>
                  <a:t>=1,96</a:t>
                </a:r>
                <a:r>
                  <a:rPr lang="es-CL" dirty="0" smtClean="0">
                    <a:sym typeface="Wingdings" pitchFamily="2" charset="2"/>
                  </a:rPr>
                  <a:t> Está en zona de rechazo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−12.7≥</m:t>
                        </m:r>
                        <m:r>
                          <a:rPr lang="es-CL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s-CL" dirty="0"/>
                  <a:t>=</a:t>
                </a:r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				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244916" cy="4968552"/>
              </a:xfrm>
              <a:blipFill rotWithShape="1">
                <a:blip r:embed="rId3"/>
                <a:stretch>
                  <a:fillRect t="-1104" r="-1478" b="-130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433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7874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244916" cy="4968552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  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MUESTRAS INDEPENDIENTES: ingresos 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/>
                  <a:t>=</a:t>
                </a:r>
                <a:r>
                  <a:rPr lang="es-CL" dirty="0" smtClean="0"/>
                  <a:t>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0.000;</m:t>
                    </m:r>
                  </m:oMath>
                </a14:m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800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700</m:t>
                    </m:r>
                  </m:oMath>
                </a14:m>
                <a:r>
                  <a:rPr lang="es-CL" dirty="0" smtClean="0"/>
                  <a:t>.</a:t>
                </a:r>
                <a:endParaRPr lang="es-CL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s-CL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/>
                          </a:rPr>
                          <m:t>589000</m:t>
                        </m:r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</a:rPr>
                          <m:t>642000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50000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800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100000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700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s-CL" dirty="0"/>
                  <a:t>=</a:t>
                </a:r>
                <a:r>
                  <a:rPr lang="es-CL" dirty="0" smtClean="0"/>
                  <a:t>-12.7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dirty="0" smtClean="0"/>
                  <a:t>=1,96</a:t>
                </a:r>
                <a:r>
                  <a:rPr lang="es-CL" dirty="0" smtClean="0">
                    <a:sym typeface="Wingdings" pitchFamily="2" charset="2"/>
                  </a:rPr>
                  <a:t> Está en zona de rechazo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−12.7≥</m:t>
                        </m:r>
                        <m:r>
                          <a:rPr lang="es-CL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s-CL" dirty="0" smtClean="0"/>
                  <a:t>&lt;</a:t>
                </a:r>
                <a:r>
                  <a:rPr lang="es-CL" dirty="0" smtClean="0"/>
                  <a:t>0.0004</a:t>
                </a: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				</a:t>
                </a:r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244916" cy="4968552"/>
              </a:xfrm>
              <a:blipFill rotWithShape="1">
                <a:blip r:embed="rId3"/>
                <a:stretch>
                  <a:fillRect t="-1104" r="-1478" b="-130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5967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244916" cy="4968552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DOS COLAS: 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MUESTRAS RELACIONADAS: ventas antes de capacitación (1) y ventas post capacitación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0.000;</m:t>
                    </m:r>
                  </m:oMath>
                </a14:m>
                <a:r>
                  <a:rPr lang="es-CL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800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700</m:t>
                    </m:r>
                  </m:oMath>
                </a14:m>
                <a:r>
                  <a:rPr lang="es-CL" sz="2400" dirty="0" smtClean="0"/>
                  <a:t>; r=0.6.</a:t>
                </a:r>
                <a:endParaRPr lang="es-CL" sz="2400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=</a:t>
                </a:r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589000</m:t>
                        </m:r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642000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50000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800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100000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CL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700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</a:rPr>
                              <m:t>∗0.6</m:t>
                            </m:r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50000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800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0000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CL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7</m:t>
                                        </m:r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00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-17.3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=1,96</a:t>
                </a:r>
                <a:r>
                  <a:rPr lang="es-CL" sz="2400" dirty="0" smtClean="0">
                    <a:sym typeface="Wingdings" pitchFamily="2" charset="2"/>
                  </a:rPr>
                  <a:t> Está en zona de rechazo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sz="2400" dirty="0"/>
                  <a:t>2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7.3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r>
                          <a:rPr lang="es-CL" sz="2400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s-CL" sz="2400" dirty="0"/>
                  <a:t>&lt;</a:t>
                </a:r>
                <a:r>
                  <a:rPr lang="es-CL" sz="2400" dirty="0" smtClean="0"/>
                  <a:t>0.0004</a:t>
                </a:r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					</a:t>
                </a:r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244916" cy="4968552"/>
              </a:xfrm>
              <a:blipFill rotWithShape="1">
                <a:blip r:embed="rId3"/>
                <a:stretch>
                  <a:fillRect t="-982" r="-1109" b="-773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5297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Conceptos básicos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una cola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702262" y="31200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1"/>
          <a:stretch/>
        </p:blipFill>
        <p:spPr bwMode="auto">
          <a:xfrm>
            <a:off x="-756592" y="3170450"/>
            <a:ext cx="4701707" cy="24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5382058" y="3170450"/>
            <a:ext cx="4701707" cy="2462924"/>
            <a:chOff x="4442293" y="4345449"/>
            <a:chExt cx="4701707" cy="246292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 flipH="1">
              <a:off x="4521931" y="4345449"/>
              <a:ext cx="4542430" cy="24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07" r="19111"/>
            <a:stretch/>
          </p:blipFill>
          <p:spPr bwMode="auto">
            <a:xfrm>
              <a:off x="4442293" y="6086900"/>
              <a:ext cx="4701707" cy="72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9" r="19111" b="56115"/>
            <a:stretch/>
          </p:blipFill>
          <p:spPr bwMode="auto">
            <a:xfrm>
              <a:off x="4716016" y="4405501"/>
              <a:ext cx="998608" cy="108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4" t="33895" r="52615" b="44494"/>
            <a:stretch/>
          </p:blipFill>
          <p:spPr bwMode="auto">
            <a:xfrm>
              <a:off x="6444208" y="5094276"/>
              <a:ext cx="996287" cy="5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 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𝑆</m:t>
                    </m:r>
                    <m:r>
                      <a:rPr lang="es-CL" sz="2400" b="0" i="1" smtClean="0">
                        <a:latin typeface="Cambria Math"/>
                      </a:rPr>
                      <m:t>𝑖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𝑒𝑠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sz="24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 smtClean="0"/>
                  <a:t>. 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Valor P=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 P[Z&gt;Valor </a:t>
                </a:r>
                <a:r>
                  <a:rPr lang="es-CL" sz="2400" dirty="0" err="1" smtClean="0"/>
                  <a:t>muestral</a:t>
                </a:r>
                <a:r>
                  <a:rPr lang="es-CL" sz="2400" dirty="0" smtClean="0"/>
                  <a:t>]</a:t>
                </a:r>
                <a:r>
                  <a:rPr lang="es-CL" sz="2400" dirty="0"/>
                  <a:t>	</a:t>
                </a:r>
                <a:r>
                  <a:rPr lang="es-CL" sz="2400" dirty="0" smtClean="0"/>
                  <a:t> P[Z&lt;Valor </a:t>
                </a:r>
                <a:r>
                  <a:rPr lang="es-CL" sz="2400" dirty="0" err="1"/>
                  <a:t>muestral</a:t>
                </a:r>
                <a:r>
                  <a:rPr lang="es-CL" sz="2400" dirty="0"/>
                  <a:t>]	</a:t>
                </a: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  <a:blipFill rotWithShape="1">
                <a:blip r:embed="rId4"/>
                <a:stretch>
                  <a:fillRect t="-8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</p:spPr>
            <p:txBody>
              <a:bodyPr numCol="1">
                <a:normAutofit fontScale="92500"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  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INDEPENDIENTES: ingresos 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=800;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=700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:r>
                  <a:rPr lang="es-CL" sz="2400" dirty="0" smtClean="0"/>
                  <a:t>-</a:t>
                </a:r>
                <a:r>
                  <a:rPr lang="es-CL" sz="2400" dirty="0"/>
                  <a:t>12.7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1,645</a:t>
                </a:r>
                <a:endParaRPr lang="es-CL" sz="1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NO está en zona de rechazo 		Está en zona de rechazo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Valor P= P(Z&gt;-12.7)	</a:t>
                </a:r>
                <a:r>
                  <a:rPr lang="es-CL" sz="2400" dirty="0"/>
                  <a:t>Valor P= </a:t>
                </a:r>
                <a:r>
                  <a:rPr lang="es-CL" sz="2400" dirty="0" smtClean="0"/>
                  <a:t>P(Z&lt;-12.7</a:t>
                </a:r>
                <a:r>
                  <a:rPr lang="es-CL" sz="2400" dirty="0"/>
                  <a:t>)	</a:t>
                </a: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  <a:blipFill rotWithShape="1">
                <a:blip r:embed="rId3"/>
                <a:stretch>
                  <a:fillRect t="-716" r="-5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una cola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572000" y="4905164"/>
            <a:ext cx="0" cy="1692188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025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69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</p:spPr>
            <p:txBody>
              <a:bodyPr numCol="1">
                <a:normAutofit fontScale="92500"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  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INDEPENDIENTES: ingresos 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=800;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=700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:r>
                  <a:rPr lang="es-CL" sz="2400" dirty="0" smtClean="0"/>
                  <a:t>-</a:t>
                </a:r>
                <a:r>
                  <a:rPr lang="es-CL" sz="2400" dirty="0"/>
                  <a:t>12.7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1,645</a:t>
                </a:r>
                <a:endParaRPr lang="es-CL" sz="1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NO está en zona de rechazo 		Está en zona de rechazo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Valor P= P(Z&gt;-12.7)&gt;</a:t>
                </a:r>
                <a:r>
                  <a:rPr lang="es-CL" sz="2400" dirty="0" smtClean="0"/>
                  <a:t>0.9998 </a:t>
                </a:r>
                <a:r>
                  <a:rPr lang="es-CL" sz="2400" dirty="0" smtClean="0"/>
                  <a:t>	  Valor </a:t>
                </a:r>
                <a:r>
                  <a:rPr lang="es-CL" sz="2400" dirty="0"/>
                  <a:t>P= </a:t>
                </a:r>
                <a:r>
                  <a:rPr lang="es-CL" sz="2400" dirty="0" smtClean="0"/>
                  <a:t>P(Z&lt;-12.7)&lt;</a:t>
                </a:r>
                <a:r>
                  <a:rPr lang="es-CL" sz="2400" dirty="0" smtClean="0"/>
                  <a:t>0.0002</a:t>
                </a:r>
                <a:r>
                  <a:rPr lang="es-CL" sz="2400" dirty="0"/>
                  <a:t>	</a:t>
                </a:r>
                <a:endParaRPr lang="es-CL" sz="2400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  <a:blipFill rotWithShape="1">
                <a:blip r:embed="rId3"/>
                <a:stretch>
                  <a:fillRect t="-716" r="-5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una cola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572000" y="4905164"/>
            <a:ext cx="0" cy="1692188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391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		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RELACIONADAS: ventas antes de capacitación (1) y ventas post capacitación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=800;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=700</m:t>
                    </m:r>
                  </m:oMath>
                </a14:m>
                <a:r>
                  <a:rPr lang="es-CL" sz="2400" dirty="0"/>
                  <a:t>; r=0.6.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:r>
                  <a:rPr lang="es-CL" sz="2400" dirty="0" smtClean="0"/>
                  <a:t>-</a:t>
                </a:r>
                <a:r>
                  <a:rPr lang="es-CL" sz="2400" dirty="0"/>
                  <a:t>17.3</a:t>
                </a:r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/>
                  <a:t>Con 95% de confianza,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1,645</a:t>
                </a:r>
                <a:endParaRPr lang="es-CL" sz="1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NO está en zona de rechazo 		Está en zona de rechazo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Valor P= P(Z</a:t>
                </a:r>
                <a:r>
                  <a:rPr lang="es-CL" sz="2400" dirty="0" smtClean="0"/>
                  <a:t>&gt;-17.3)&gt;</a:t>
                </a:r>
                <a:r>
                  <a:rPr lang="es-CL" sz="2400" dirty="0" smtClean="0"/>
                  <a:t>0.9998 </a:t>
                </a:r>
                <a:r>
                  <a:rPr lang="es-CL" sz="2400" dirty="0"/>
                  <a:t>	  Valor P= P(Z</a:t>
                </a:r>
                <a:r>
                  <a:rPr lang="es-CL" sz="2400" dirty="0" smtClean="0"/>
                  <a:t>&lt;-17.3)&lt;</a:t>
                </a:r>
                <a:r>
                  <a:rPr lang="es-CL" sz="2400" dirty="0" smtClean="0"/>
                  <a:t>0.0002</a:t>
                </a:r>
                <a:endParaRPr lang="es-CL" sz="2400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  <a:blipFill rotWithShape="1">
                <a:blip r:embed="rId3"/>
                <a:stretch>
                  <a:fillRect t="-1909" r="-9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diferencia de medias de una cola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788024" y="5373216"/>
            <a:ext cx="0" cy="1152128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8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</a:t>
            </a:r>
            <a:r>
              <a:rPr lang="es-CL" dirty="0"/>
              <a:t>poblacionales (</a:t>
            </a:r>
            <a:r>
              <a:rPr lang="es-CL" b="1" dirty="0"/>
              <a:t>parámetro</a:t>
            </a:r>
            <a:r>
              <a:rPr lang="es-CL" dirty="0"/>
              <a:t>) </a:t>
            </a:r>
            <a:r>
              <a:rPr lang="es-CL" dirty="0" smtClean="0"/>
              <a:t>de dos grupos (muestras independientes) o  de dos mediciones de un mismo grupo (muestras relacionadas)</a:t>
            </a:r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</a:t>
            </a:r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dirty="0" smtClean="0"/>
              <a:t>Variables normales</a:t>
            </a:r>
          </a:p>
        </p:txBody>
      </p:sp>
    </p:spTree>
    <p:extLst>
      <p:ext uri="{BB962C8B-B14F-4D97-AF65-F5344CB8AC3E}">
        <p14:creationId xmlns:p14="http://schemas.microsoft.com/office/powerpoint/2010/main" val="1164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diferencia de medias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  <a:ea typeface="Cambria Math"/>
                  </a:rPr>
                  <a:t>MUESTRAS INDEPENDIENTES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 smtClean="0"/>
                  <a:t> media poblacional de población X</a:t>
                </a:r>
              </a:p>
              <a:p>
                <a:pPr marL="400050" lvl="1" indent="0" algn="just">
                  <a:buNone/>
                </a:pPr>
                <a:r>
                  <a:rPr lang="es-CL" i="1" dirty="0">
                    <a:latin typeface="Cambria Math"/>
                    <a:ea typeface="Cambria Math"/>
                  </a:rPr>
                  <a:t>MUESTRAS </a:t>
                </a:r>
                <a:r>
                  <a:rPr lang="es-CL" i="1" dirty="0" smtClean="0">
                    <a:latin typeface="Cambria Math"/>
                    <a:ea typeface="Cambria Math"/>
                  </a:rPr>
                  <a:t> RELACIONADAS</a:t>
                </a:r>
                <a:endParaRPr lang="es-CL" i="1" dirty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/>
                  <a:t> media poblacional de </a:t>
                </a:r>
                <a:r>
                  <a:rPr lang="es-CL" dirty="0" smtClean="0"/>
                  <a:t>medición X de la población</a:t>
                </a: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3328" b="-27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9147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T para diferencia de medias,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 fontScale="85000" lnSpcReduction="10000"/>
              </a:bodyPr>
              <a:lstStyle/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b="0" i="1" smtClean="0">
                        <a:latin typeface="Cambria Math"/>
                      </a:rPr>
                      <m:t>:</m:t>
                    </m:r>
                    <m:r>
                      <a:rPr lang="es-CL" b="0" i="1" smtClean="0">
                        <a:latin typeface="Cambria Math"/>
                      </a:rPr>
                      <m:t>𝑚𝑒𝑑𝑖𝑎𝑠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𝑚𝑢𝑒𝑠𝑡𝑟𝑎𝑙𝑒𝑠</m:t>
                    </m:r>
                    <m:r>
                      <a:rPr lang="es-CL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CL" dirty="0" smtClean="0"/>
                  <a:t>¿Cómo distribuye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/>
                  <a:t>?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X es normal en ambas muestras, 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L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5200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T para diferencia de medias,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2276872"/>
                <a:ext cx="7992888" cy="410445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𝑆𝑖</m:t>
                    </m:r>
                    <m:r>
                      <a:rPr lang="es-CL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𝑆𝐸</m:t>
                    </m:r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s-CL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den>
                        </m:f>
                        <m:r>
                          <a:rPr lang="es-CL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s-CL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2276872"/>
                <a:ext cx="7992888" cy="4104456"/>
              </a:xfrm>
              <a:blipFill rotWithShape="1">
                <a:blip r:embed="rId3"/>
                <a:stretch>
                  <a:fillRect t="-133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2733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T para diferencia de medias,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 fontScale="85000" lnSpcReduction="10000"/>
              </a:bodyPr>
              <a:lstStyle/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b="0" i="1" smtClean="0">
                        <a:latin typeface="Cambria Math"/>
                      </a:rPr>
                      <m:t>:</m:t>
                    </m:r>
                    <m:r>
                      <a:rPr lang="es-CL" b="0" i="1" smtClean="0">
                        <a:latin typeface="Cambria Math"/>
                      </a:rPr>
                      <m:t>𝑚𝑒𝑑𝑖𝑎𝑠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𝑚𝑢𝑒𝑠𝑡𝑟𝑎𝑙𝑒𝑠</m:t>
                    </m:r>
                    <m:r>
                      <a:rPr lang="es-CL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CL" dirty="0" smtClean="0"/>
                  <a:t>¿Cómo distribuye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/>
                  <a:t>?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X es normal en ambas muestras, 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8798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Causa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“</a:t>
            </a:r>
            <a:r>
              <a:rPr lang="es-ES" i="1" dirty="0" smtClean="0"/>
              <a:t>Cosa a la que se debe que ocurra otra cosa determinada</a:t>
            </a:r>
            <a:r>
              <a:rPr lang="es-ES" dirty="0" smtClean="0"/>
              <a:t>”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grpSp>
        <p:nvGrpSpPr>
          <p:cNvPr id="20" name="19 Grupo"/>
          <p:cNvGrpSpPr/>
          <p:nvPr/>
        </p:nvGrpSpPr>
        <p:grpSpPr>
          <a:xfrm>
            <a:off x="1979712" y="4149080"/>
            <a:ext cx="5688632" cy="1152128"/>
            <a:chOff x="1979712" y="4149080"/>
            <a:chExt cx="5688632" cy="1152128"/>
          </a:xfrm>
        </p:grpSpPr>
        <p:sp>
          <p:nvSpPr>
            <p:cNvPr id="13" name="12 Rectángulo"/>
            <p:cNvSpPr/>
            <p:nvPr/>
          </p:nvSpPr>
          <p:spPr>
            <a:xfrm>
              <a:off x="1979712" y="4149080"/>
              <a:ext cx="1728192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Causa</a:t>
              </a:r>
              <a:endParaRPr lang="es-ES" sz="32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932040" y="4149080"/>
              <a:ext cx="27363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Consecuencia</a:t>
              </a:r>
              <a:endParaRPr lang="es-ES" sz="3200" dirty="0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3851920" y="4725144"/>
              <a:ext cx="100811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3779912" y="4149080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rgbClr val="0000CC"/>
                  </a:solidFill>
                </a:rPr>
                <a:t>Efecto</a:t>
              </a:r>
              <a:endParaRPr lang="es-ES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4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T para diferencia de medias,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916832"/>
                <a:ext cx="7992888" cy="446449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𝑆𝑖</m:t>
                    </m:r>
                    <m:r>
                      <a:rPr lang="es-CL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 −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𝑆𝐸</m:t>
                    </m:r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L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s-CL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es-CL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916832"/>
                <a:ext cx="7992888" cy="4464496"/>
              </a:xfrm>
              <a:blipFill rotWithShape="1">
                <a:blip r:embed="rId3"/>
                <a:stretch>
                  <a:fillRect t="-12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076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 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dirty="0" smtClean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∪</m:t>
                    </m:r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r>
                          <a:rPr lang="es-CL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|≥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*Según si las muestras son independientes o relacionadas,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dirty="0" smtClean="0"/>
                  <a:t> vendrá de una distribución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dirty="0" smtClean="0"/>
                  <a:t>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dirty="0" smtClean="0"/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172" b="-139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791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INDEPENDIENTES: ingresos 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=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589000−642000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(50000)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(100000)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 </a:t>
                </a:r>
                <a:r>
                  <a:rPr lang="es-CL" sz="2400" dirty="0" smtClean="0"/>
                  <a:t>=-1.86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Con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 smtClean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 b="-2721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6910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10116" r="41458" b="44942"/>
          <a:stretch/>
        </p:blipFill>
        <p:spPr bwMode="auto">
          <a:xfrm>
            <a:off x="395536" y="2958"/>
            <a:ext cx="8157410" cy="79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</a:t>
                </a:r>
                <a:r>
                  <a:rPr lang="es-CL" sz="2400" dirty="0"/>
                  <a:t>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=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589000−642000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(50000)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(100000)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 </a:t>
                </a:r>
                <a:r>
                  <a:rPr lang="es-CL" sz="2400" dirty="0" smtClean="0"/>
                  <a:t>=-1.86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Con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 smtClean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=2.048</a:t>
                </a:r>
                <a:r>
                  <a:rPr lang="es-CL" sz="2400" dirty="0" smtClean="0">
                    <a:sym typeface="Wingdings" pitchFamily="2" charset="2"/>
                  </a:rPr>
                  <a:t> No está en zona de rechazo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b="-194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514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CL" sz="2400" dirty="0" smtClean="0"/>
                  <a:t>1.86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sz="2400" dirty="0"/>
                  <a:t>2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CL" sz="2400" dirty="0"/>
                          <m:t>1.86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….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69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4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CL" sz="2400" dirty="0" smtClean="0"/>
                  <a:t>1.86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sz="2400" dirty="0"/>
                  <a:t>2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CL" sz="2400" dirty="0"/>
                          <m:t>1.86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….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</a:t>
                </a:r>
                <a14:m>
                  <m:oMath xmlns:m="http://schemas.openxmlformats.org/officeDocument/2006/math">
                    <m:r>
                      <a:rPr lang="es-CL" sz="2400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s-CL" sz="2400" dirty="0" smtClean="0"/>
                  <a:t>2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∗0.05</m:t>
                    </m:r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</a:t>
                </a: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0.</m:t>
                    </m:r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2711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</a:t>
                </a:r>
                <a:r>
                  <a:rPr lang="es-CL" sz="2400" dirty="0" smtClean="0"/>
                  <a:t>RELACIONADAS: </a:t>
                </a:r>
                <a:r>
                  <a:rPr lang="es-CL" sz="2400" dirty="0"/>
                  <a:t>ingresos </a:t>
                </a:r>
                <a:r>
                  <a:rPr lang="es-CL" sz="2400" dirty="0" smtClean="0"/>
                  <a:t>pre capacitación </a:t>
                </a:r>
                <a:r>
                  <a:rPr lang="es-CL" sz="2400" dirty="0"/>
                  <a:t>(1) y </a:t>
                </a:r>
                <a:r>
                  <a:rPr lang="es-CL" sz="2400" dirty="0" smtClean="0"/>
                  <a:t>post capacitación (2</a:t>
                </a:r>
                <a:r>
                  <a:rPr lang="es-CL" sz="2400" dirty="0"/>
                  <a:t>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 smtClean="0"/>
                  <a:t>=10000; n=30.</a:t>
                </a:r>
                <a:endParaRPr lang="es-CL" sz="2400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1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18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1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18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𝑖𝑗</m:t>
                                                </m:r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𝑖𝑗</m:t>
                                                </m:r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−1)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=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589000−642000</m:t>
                        </m:r>
                      </m:num>
                      <m:den>
                        <m:r>
                          <a:rPr lang="es-CL" sz="2400" b="0" i="1" dirty="0" smtClean="0">
                            <a:latin typeface="Cambria Math"/>
                          </a:rPr>
                          <m:t>10000</m:t>
                        </m:r>
                      </m:den>
                    </m:f>
                  </m:oMath>
                </a14:m>
                <a:r>
                  <a:rPr lang="es-CL" sz="2400" dirty="0"/>
                  <a:t> </a:t>
                </a:r>
                <a:r>
                  <a:rPr lang="es-CL" sz="2400" dirty="0" smtClean="0"/>
                  <a:t>=-5.3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Con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 smtClean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29 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 b="-1588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383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Causalidad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¿Qué produce qué?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		</a:t>
            </a:r>
          </a:p>
          <a:p>
            <a:pPr algn="ctr">
              <a:buNone/>
            </a:pPr>
            <a:r>
              <a:rPr lang="es-ES" dirty="0" smtClean="0"/>
              <a:t>Control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grpSp>
        <p:nvGrpSpPr>
          <p:cNvPr id="14" name="13 Grupo"/>
          <p:cNvGrpSpPr/>
          <p:nvPr/>
        </p:nvGrpSpPr>
        <p:grpSpPr>
          <a:xfrm>
            <a:off x="611560" y="2708920"/>
            <a:ext cx="3240360" cy="648072"/>
            <a:chOff x="1979712" y="4149080"/>
            <a:chExt cx="3240360" cy="648072"/>
          </a:xfrm>
        </p:grpSpPr>
        <p:sp>
          <p:nvSpPr>
            <p:cNvPr id="16" name="15 Rectángulo"/>
            <p:cNvSpPr/>
            <p:nvPr/>
          </p:nvSpPr>
          <p:spPr>
            <a:xfrm>
              <a:off x="1979712" y="4149080"/>
              <a:ext cx="93610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A</a:t>
              </a:r>
              <a:endParaRPr lang="es-ES" sz="3200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355976" y="4149080"/>
              <a:ext cx="86409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B</a:t>
              </a:r>
              <a:endParaRPr lang="es-ES" sz="3200" dirty="0"/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3059832" y="4437112"/>
              <a:ext cx="100811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29 Grupo"/>
          <p:cNvGrpSpPr/>
          <p:nvPr/>
        </p:nvGrpSpPr>
        <p:grpSpPr>
          <a:xfrm>
            <a:off x="5313356" y="3290848"/>
            <a:ext cx="3240360" cy="648072"/>
            <a:chOff x="1979712" y="4149080"/>
            <a:chExt cx="3240360" cy="648072"/>
          </a:xfrm>
        </p:grpSpPr>
        <p:sp>
          <p:nvSpPr>
            <p:cNvPr id="31" name="30 Rectángulo"/>
            <p:cNvSpPr/>
            <p:nvPr/>
          </p:nvSpPr>
          <p:spPr>
            <a:xfrm>
              <a:off x="1979712" y="4149080"/>
              <a:ext cx="93610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A</a:t>
              </a:r>
              <a:endParaRPr lang="es-ES" sz="3200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4355976" y="4149080"/>
              <a:ext cx="86409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B</a:t>
              </a:r>
              <a:endParaRPr lang="es-ES" sz="3200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755576" y="3933056"/>
            <a:ext cx="3240360" cy="1440160"/>
            <a:chOff x="755576" y="3933056"/>
            <a:chExt cx="3240360" cy="1440160"/>
          </a:xfrm>
        </p:grpSpPr>
        <p:grpSp>
          <p:nvGrpSpPr>
            <p:cNvPr id="26" name="25 Grupo"/>
            <p:cNvGrpSpPr/>
            <p:nvPr/>
          </p:nvGrpSpPr>
          <p:grpSpPr>
            <a:xfrm>
              <a:off x="755576" y="3933056"/>
              <a:ext cx="3240360" cy="648072"/>
              <a:chOff x="1979712" y="4149080"/>
              <a:chExt cx="3240360" cy="648072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1979712" y="4149080"/>
                <a:ext cx="93610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dirty="0" smtClean="0"/>
                  <a:t>C</a:t>
                </a:r>
                <a:endParaRPr lang="es-ES" sz="3200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4355976" y="4149080"/>
                <a:ext cx="864096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dirty="0" smtClean="0"/>
                  <a:t>B</a:t>
                </a:r>
                <a:endParaRPr lang="es-ES" sz="3200" dirty="0"/>
              </a:p>
            </p:txBody>
          </p:sp>
          <p:cxnSp>
            <p:nvCxnSpPr>
              <p:cNvPr id="29" name="28 Conector recto de flecha"/>
              <p:cNvCxnSpPr/>
              <p:nvPr/>
            </p:nvCxnSpPr>
            <p:spPr>
              <a:xfrm>
                <a:off x="3059832" y="4437112"/>
                <a:ext cx="100811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33 Rectángulo"/>
            <p:cNvSpPr/>
            <p:nvPr/>
          </p:nvSpPr>
          <p:spPr>
            <a:xfrm>
              <a:off x="3059832" y="4725144"/>
              <a:ext cx="93610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A</a:t>
              </a:r>
              <a:endParaRPr lang="es-ES" sz="3200" dirty="0"/>
            </a:p>
          </p:txBody>
        </p:sp>
        <p:cxnSp>
          <p:nvCxnSpPr>
            <p:cNvPr id="35" name="34 Conector recto de flecha"/>
            <p:cNvCxnSpPr/>
            <p:nvPr/>
          </p:nvCxnSpPr>
          <p:spPr>
            <a:xfrm>
              <a:off x="1763688" y="4581128"/>
              <a:ext cx="1080120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Flecha curvada hacia arriba"/>
          <p:cNvSpPr/>
          <p:nvPr/>
        </p:nvSpPr>
        <p:spPr>
          <a:xfrm>
            <a:off x="5745404" y="4010928"/>
            <a:ext cx="2304256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Flecha curvada hacia arriba"/>
          <p:cNvSpPr/>
          <p:nvPr/>
        </p:nvSpPr>
        <p:spPr>
          <a:xfrm rot="10800000">
            <a:off x="5760132" y="2708920"/>
            <a:ext cx="2304256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5692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/>
                  <a:t>MUESTRAS </a:t>
                </a:r>
                <a:r>
                  <a:rPr lang="es-CL" sz="2400" dirty="0" smtClean="0"/>
                  <a:t>RELACIONADAS: </a:t>
                </a:r>
                <a:r>
                  <a:rPr lang="es-CL" sz="2400" dirty="0"/>
                  <a:t>ingresos </a:t>
                </a:r>
                <a:r>
                  <a:rPr lang="es-CL" sz="2400" dirty="0" smtClean="0"/>
                  <a:t>pre capacitación </a:t>
                </a:r>
                <a:r>
                  <a:rPr lang="es-CL" sz="2400" dirty="0"/>
                  <a:t>(1) y </a:t>
                </a:r>
                <a:r>
                  <a:rPr lang="es-CL" sz="2400" dirty="0" smtClean="0"/>
                  <a:t>post capacitación (2</a:t>
                </a:r>
                <a:r>
                  <a:rPr lang="es-CL" sz="2400" dirty="0"/>
                  <a:t>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 smtClean="0"/>
                  <a:t>=10000; n=30.</a:t>
                </a:r>
                <a:endParaRPr lang="es-CL" sz="2400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1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18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1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18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CL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𝑖𝑗</m:t>
                                                </m:r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s-CL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𝑖𝑗</m:t>
                                                </m:r>
                                                <m:r>
                                                  <a:rPr lang="es-CL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CL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−1)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s-CL" sz="2400" dirty="0"/>
                  <a:t>=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589000−642000</m:t>
                        </m:r>
                      </m:num>
                      <m:den>
                        <m:r>
                          <a:rPr lang="es-CL" sz="2400" b="0" i="1" dirty="0" smtClean="0">
                            <a:latin typeface="Cambria Math"/>
                          </a:rPr>
                          <m:t>10000</m:t>
                        </m:r>
                      </m:den>
                    </m:f>
                  </m:oMath>
                </a14:m>
                <a:r>
                  <a:rPr lang="es-CL" sz="2400" dirty="0"/>
                  <a:t> </a:t>
                </a:r>
                <a:r>
                  <a:rPr lang="es-CL" sz="2400" dirty="0" smtClean="0"/>
                  <a:t>=-5.3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Con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 smtClean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29 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=2.045</a:t>
                </a:r>
                <a:r>
                  <a:rPr lang="es-CL" sz="2400" dirty="0" smtClean="0">
                    <a:sym typeface="Wingdings" pitchFamily="2" charset="2"/>
                  </a:rPr>
                  <a:t> Está en zona de rechazo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 b="-1588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7609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s-CL" sz="2400" dirty="0" smtClean="0"/>
                  <a:t>5.3</a:t>
                </a:r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sz="2400" dirty="0"/>
                  <a:t>2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CL" sz="2400" b="0" i="0" dirty="0" smtClean="0"/>
                          <m:t>5.3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….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7952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dos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ZONA DE RECHAZO  Y VALOR P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s-CL" sz="2400" dirty="0" smtClean="0"/>
                  <a:t>5.3</a:t>
                </a:r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sz="2400" dirty="0"/>
                  <a:t>2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CL" sz="2400" b="0" i="0" dirty="0" smtClean="0"/>
                          <m:t>5.3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….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P&lt; </a:t>
                </a:r>
                <a:r>
                  <a:rPr lang="es-CL" sz="2400" dirty="0" smtClean="0"/>
                  <a:t>2*0.0005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P&lt; </a:t>
                </a:r>
                <a:r>
                  <a:rPr lang="es-CL" sz="2400" dirty="0" smtClean="0"/>
                  <a:t>0.001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086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                                        </m:t>
                        </m:r>
                      </m:sub>
                    </m:sSub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b="0" i="0" smtClean="0">
                        <a:latin typeface="Cambria Math"/>
                      </a:rPr>
                      <m:t>&lt;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P:</a:t>
                </a:r>
              </a:p>
              <a:p>
                <a:pPr marL="400050" lvl="1" indent="0" algn="ctr">
                  <a:buNone/>
                </a:pPr>
                <a:r>
                  <a:rPr lang="es-CL" sz="2000" dirty="0" smtClean="0">
                    <a:ea typeface="Cambria Math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CL" sz="20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000" dirty="0"/>
                              <m:t> </m:t>
                            </m:r>
                          </m:num>
                          <m:den>
                            <m:r>
                              <a:rPr lang="es-CL" sz="20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0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000" b="0" i="1" smtClean="0">
                            <a:latin typeface="Cambria Math"/>
                          </a:rPr>
                          <m:t>&gt;</m:t>
                        </m:r>
                        <m:r>
                          <a:rPr lang="es-CL" sz="2000" b="0" i="1" smtClean="0">
                            <a:latin typeface="Cambria Math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0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000" dirty="0"/>
                              <m:t> </m:t>
                            </m:r>
                          </m:num>
                          <m:den>
                            <m:r>
                              <a:rPr lang="es-CL" sz="20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0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000" b="0" i="1" smtClean="0">
                            <a:latin typeface="Cambria Math"/>
                          </a:rPr>
                          <m:t>&lt;</m:t>
                        </m:r>
                        <m:r>
                          <a:rPr lang="es-CL" sz="2000" i="1">
                            <a:latin typeface="Cambria Math"/>
                          </a:rPr>
                          <m:t>𝑉𝑎𝑙𝑜𝑟</m:t>
                        </m:r>
                        <m:r>
                          <a:rPr lang="es-CL" sz="2000" i="1">
                            <a:latin typeface="Cambria Math"/>
                          </a:rPr>
                          <m:t> </m:t>
                        </m:r>
                        <m:r>
                          <a:rPr lang="es-CL" sz="2000" i="1">
                            <a:latin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000" dirty="0"/>
                  <a:t> 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*Según si las muestras son independientes o relacionadas,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s-CL" sz="2400" dirty="0" smtClean="0"/>
                  <a:t> vendrá de una distribución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838" b="-76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53923" y="191683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Zona de Rechazo: ingresos </a:t>
                </a:r>
                <a:r>
                  <a:rPr lang="es-CL" sz="2400" dirty="0"/>
                  <a:t>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=20;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=-1.86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Con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479715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</a:t>
                </a:r>
                <a:r>
                  <a:rPr lang="es-CL" sz="2400" dirty="0"/>
                  <a:t>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=20;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=-1.86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Con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1.7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                                        </m:t>
                        </m:r>
                      </m:sub>
                    </m:sSub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>
                        <a:latin typeface="Cambria Math"/>
                      </a:rPr>
                      <m:t>&lt;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sym typeface="Wingdings" pitchFamily="2" charset="2"/>
                  </a:rPr>
                  <a:t>No está en zona de rechazo.	Está en zona de rechazo.</a:t>
                </a: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b="-84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53923" y="4941168"/>
            <a:ext cx="0" cy="432048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</a:t>
                </a:r>
                <a:r>
                  <a:rPr lang="es-CL" sz="2400" dirty="0"/>
                  <a:t>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=20;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=-1.86</a:t>
                </a:r>
              </a:p>
              <a:p>
                <a:pPr marL="400050" lvl="1" indent="0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 P, </a:t>
                </a: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b="0" i="0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&gt;</m:t>
                        </m:r>
                        <m:r>
                          <a:rPr lang="es-CL" sz="2400" b="0" i="1" smtClean="0">
                            <a:latin typeface="Cambria Math"/>
                          </a:rPr>
                          <m:t>−1.86</m:t>
                        </m:r>
                      </m:e>
                    </m:d>
                  </m:oMath>
                </a14:m>
                <a:r>
                  <a:rPr lang="es-CL" sz="2400" dirty="0" smtClean="0">
                    <a:ea typeface="Cambria Math"/>
                    <a:sym typeface="Wingdings" pitchFamily="2" charset="2"/>
                  </a:rPr>
                  <a:t>	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&lt;</m:t>
                        </m:r>
                        <m:r>
                          <a:rPr lang="es-CL" sz="2400" b="0" i="1" smtClean="0">
                            <a:latin typeface="Cambria Math"/>
                          </a:rPr>
                          <m:t>−1.86</m:t>
                        </m:r>
                      </m:e>
                    </m:d>
                  </m:oMath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49243" y="4697760"/>
            <a:ext cx="0" cy="432048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Dos variables se asocian cuando los valores que asumen se</a:t>
            </a:r>
            <a:r>
              <a:rPr lang="es-ES" dirty="0"/>
              <a:t> </a:t>
            </a:r>
            <a:r>
              <a:rPr lang="es-ES" dirty="0" smtClean="0"/>
              <a:t>relacionan, o cuando varían conjuntamente.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71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independientes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</a:t>
                </a:r>
                <a:r>
                  <a:rPr lang="es-CL" sz="2400" dirty="0"/>
                  <a:t>mujeres (1) y hombres 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=50.000;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=100.000;</m:t>
                    </m:r>
                  </m:oMath>
                </a14:m>
                <a:r>
                  <a:rPr lang="es-C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=20;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s-CL" sz="2400" dirty="0"/>
                  <a:t>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=-1.86</a:t>
                </a:r>
              </a:p>
              <a:p>
                <a:pPr marL="400050" lvl="1" indent="0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 P, </a:t>
                </a: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28 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b="0" i="0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&gt;</m:t>
                        </m:r>
                        <m:r>
                          <a:rPr lang="es-CL" sz="2400" b="0" i="1" smtClean="0">
                            <a:latin typeface="Cambria Math"/>
                          </a:rPr>
                          <m:t>−1.86</m:t>
                        </m:r>
                      </m:e>
                    </m:d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&lt;</m:t>
                        </m:r>
                        <m:r>
                          <a:rPr lang="es-CL" sz="2400" b="0" i="1" smtClean="0">
                            <a:latin typeface="Cambria Math"/>
                          </a:rPr>
                          <m:t>−1.86</m:t>
                        </m:r>
                      </m:e>
                    </m:d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	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	0.95				0.05</a:t>
                </a:r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53923" y="1916832"/>
            <a:ext cx="0" cy="432048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antes de capacitación </a:t>
                </a:r>
                <a:r>
                  <a:rPr lang="es-CL" sz="2400" dirty="0"/>
                  <a:t>(1) </a:t>
                </a:r>
                <a:r>
                  <a:rPr lang="es-CL" sz="2400" dirty="0" smtClean="0"/>
                  <a:t>e ingresos post capacitación </a:t>
                </a:r>
                <a:r>
                  <a:rPr lang="es-CL" sz="2400" dirty="0"/>
                  <a:t>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/>
                  <a:t>=10000; n=30.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=-5.3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Con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608263" y="479715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antes de capacitación </a:t>
                </a:r>
                <a:r>
                  <a:rPr lang="es-CL" sz="2400" dirty="0"/>
                  <a:t>(1) </a:t>
                </a:r>
                <a:r>
                  <a:rPr lang="es-CL" sz="2400" dirty="0" smtClean="0"/>
                  <a:t>e ingresos post capacitación </a:t>
                </a:r>
                <a:r>
                  <a:rPr lang="es-CL" sz="2400" dirty="0"/>
                  <a:t>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/>
                  <a:t>=10000; n=30.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=-5.3</a:t>
                </a:r>
              </a:p>
              <a:p>
                <a:pPr marL="400050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Con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=5%,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,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1.699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                                        </m:t>
                        </m:r>
                      </m:sub>
                    </m:sSub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>
                        <a:latin typeface="Cambria Math"/>
                      </a:rPr>
                      <m:t>&lt;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>
                    <a:sym typeface="Wingdings" pitchFamily="2" charset="2"/>
                  </a:rPr>
                  <a:t>No está en zona de rechazo.	Está en zona de rechazo.</a:t>
                </a: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 b="-84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716016" y="479715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antes de capacitación </a:t>
                </a:r>
                <a:r>
                  <a:rPr lang="es-CL" sz="2400" dirty="0"/>
                  <a:t>(1) </a:t>
                </a:r>
                <a:r>
                  <a:rPr lang="es-CL" sz="2400" dirty="0" smtClean="0"/>
                  <a:t>e ingresos post capacitación </a:t>
                </a:r>
                <a:r>
                  <a:rPr lang="es-CL" sz="2400" dirty="0"/>
                  <a:t>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/>
                  <a:t>=10000; n=30.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=-5.3</a:t>
                </a: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P, </a:t>
                </a: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&gt;−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5.3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	 	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&lt;−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5.3</m:t>
                        </m:r>
                      </m:e>
                    </m:d>
                  </m:oMath>
                </a14:m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21947" y="479715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diferencia de medias de una colas, muestras relacionadas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Autofit/>
              </a:bodyPr>
              <a:lstStyle/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/>
                  <a:t> 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		</a:t>
                </a:r>
                <a:r>
                  <a:rPr lang="es-CL" sz="2400" dirty="0"/>
                  <a:t> 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ingresos antes de capacitación </a:t>
                </a:r>
                <a:r>
                  <a:rPr lang="es-CL" sz="2400" dirty="0"/>
                  <a:t>(1) </a:t>
                </a:r>
                <a:r>
                  <a:rPr lang="es-CL" sz="2400" dirty="0" smtClean="0"/>
                  <a:t>e ingresos post capacitación </a:t>
                </a:r>
                <a:r>
                  <a:rPr lang="es-CL" sz="2400" dirty="0"/>
                  <a:t>(2)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=589.000;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/>
                  <a:t>=642.000;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</a:rPr>
                      <m:t>𝑆𝐸</m:t>
                    </m:r>
                    <m:r>
                      <a:rPr lang="es-CL" sz="24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s-CL" sz="2400" dirty="0"/>
                  <a:t>=10000; n=30.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=-5.3</a:t>
                </a: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P, </a:t>
                </a:r>
                <a:r>
                  <a:rPr lang="es-CL" sz="24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&gt;−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5.3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	 	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 −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</a:rPr>
                          <m:t>&lt;−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5.3</m:t>
                        </m:r>
                      </m:e>
                    </m:d>
                  </m:oMath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&gt;0.9995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				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&lt;0.0005</a:t>
                </a:r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042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853923" y="4797152"/>
            <a:ext cx="0" cy="2880320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U-Mann </a:t>
            </a:r>
            <a:r>
              <a:rPr lang="es-ES" sz="3600" b="1" dirty="0" err="1" smtClean="0">
                <a:solidFill>
                  <a:srgbClr val="C00000"/>
                </a:solidFill>
              </a:rPr>
              <a:t>Whitney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Mann-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Whitney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Wilcoxon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buNone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00050" lvl="1" indent="0" algn="ctr">
              <a:buNone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de rangos </a:t>
            </a:r>
            <a:r>
              <a:rPr lang="es-CO" b="1" dirty="0" err="1">
                <a:latin typeface="Arial" pitchFamily="34" charset="0"/>
                <a:cs typeface="Arial" pitchFamily="34" charset="0"/>
              </a:rPr>
              <a:t>Wilcoxon</a:t>
            </a:r>
            <a:r>
              <a:rPr lang="es-CO" dirty="0">
                <a:latin typeface="Arial" pitchFamily="34" charset="0"/>
                <a:cs typeface="Arial" pitchFamily="34" charset="0"/>
              </a:rPr>
              <a:t>, 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buNone/>
            </a:pPr>
            <a:endParaRPr lang="es-CO" b="1" dirty="0"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buNone/>
            </a:pPr>
            <a:r>
              <a:rPr lang="es-CO" b="1" dirty="0" err="1" smtClean="0">
                <a:latin typeface="Arial" pitchFamily="34" charset="0"/>
                <a:cs typeface="Arial" pitchFamily="34" charset="0"/>
              </a:rPr>
              <a:t>Wilcoxon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-Mann-</a:t>
            </a:r>
            <a:r>
              <a:rPr lang="es-CO" b="1" dirty="0" err="1" smtClean="0">
                <a:latin typeface="Arial" pitchFamily="34" charset="0"/>
                <a:cs typeface="Arial" pitchFamily="34" charset="0"/>
              </a:rPr>
              <a:t>Whitney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9719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U-Mann </a:t>
            </a:r>
            <a:r>
              <a:rPr lang="es-ES" sz="3600" b="1" dirty="0" err="1" smtClean="0">
                <a:solidFill>
                  <a:srgbClr val="C00000"/>
                </a:solidFill>
              </a:rPr>
              <a:t>Whitney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lnSpcReduction="10000"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evaluar hipótesis sobre el valor de medianas </a:t>
            </a:r>
            <a:r>
              <a:rPr lang="es-CL" dirty="0"/>
              <a:t>poblacionales (</a:t>
            </a:r>
            <a:r>
              <a:rPr lang="es-CL" b="1" dirty="0"/>
              <a:t>parámetro</a:t>
            </a:r>
            <a:r>
              <a:rPr lang="es-CL" dirty="0"/>
              <a:t>) </a:t>
            </a:r>
            <a:r>
              <a:rPr lang="es-CL" dirty="0" smtClean="0"/>
              <a:t>de dos grupos (muestras independientes) </a:t>
            </a:r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o ordinal</a:t>
            </a:r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La distribución de la variable en ambos grupos tiene la misma forma</a:t>
            </a:r>
          </a:p>
        </p:txBody>
      </p:sp>
    </p:spTree>
    <p:extLst>
      <p:ext uri="{BB962C8B-B14F-4D97-AF65-F5344CB8AC3E}">
        <p14:creationId xmlns:p14="http://schemas.microsoft.com/office/powerpoint/2010/main" val="3250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Al aumentar una, la otra aumenta</a:t>
            </a:r>
          </a:p>
          <a:p>
            <a:r>
              <a:rPr lang="es-ES" dirty="0" smtClean="0"/>
              <a:t>Al disminuir una, la otra aumenta</a:t>
            </a:r>
          </a:p>
          <a:p>
            <a:r>
              <a:rPr lang="es-ES" b="1" dirty="0" smtClean="0"/>
              <a:t>Al cambiar de categoría, la proporción varía.</a:t>
            </a:r>
          </a:p>
          <a:p>
            <a:endParaRPr lang="es-ES" b="1" dirty="0" smtClean="0"/>
          </a:p>
          <a:p>
            <a:endParaRPr lang="es-ES" dirty="0"/>
          </a:p>
          <a:p>
            <a:r>
              <a:rPr lang="es-ES" dirty="0" smtClean="0"/>
              <a:t>Al cambiar de categoría, el promedio/mediana varía.</a:t>
            </a:r>
          </a:p>
          <a:p>
            <a:endParaRPr lang="es-ES" dirty="0" smtClean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2" name="1 Cerrar llave"/>
          <p:cNvSpPr/>
          <p:nvPr/>
        </p:nvSpPr>
        <p:spPr>
          <a:xfrm>
            <a:off x="6516341" y="1988840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6804373" y="20773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Cuantitativa</a:t>
            </a:r>
          </a:p>
          <a:p>
            <a:r>
              <a:rPr lang="es-CL" sz="2400" dirty="0" smtClean="0">
                <a:solidFill>
                  <a:schemeClr val="accent1"/>
                </a:solidFill>
              </a:rPr>
              <a:t>(Correlación)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59207" y="39363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categórica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4" name="13 Cerrar llave"/>
          <p:cNvSpPr/>
          <p:nvPr/>
        </p:nvSpPr>
        <p:spPr>
          <a:xfrm rot="5400000">
            <a:off x="4572351" y="-176433"/>
            <a:ext cx="349975" cy="7848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3383868" y="60966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categórica/ V. cuantitativa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6" name="15 Cerrar llave"/>
          <p:cNvSpPr/>
          <p:nvPr/>
        </p:nvSpPr>
        <p:spPr>
          <a:xfrm rot="5400000">
            <a:off x="4397012" y="1983808"/>
            <a:ext cx="349975" cy="7848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7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U-Mann </a:t>
            </a:r>
            <a:r>
              <a:rPr lang="es-ES" sz="3600" b="1" dirty="0" err="1">
                <a:solidFill>
                  <a:srgbClr val="C00000"/>
                </a:solidFill>
              </a:rPr>
              <a:t>Whitney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9226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en Test </a:t>
            </a:r>
            <a:r>
              <a:rPr lang="es-ES" sz="3600" b="1" dirty="0">
                <a:solidFill>
                  <a:srgbClr val="C00000"/>
                </a:solidFill>
              </a:rPr>
              <a:t>U-Mann </a:t>
            </a:r>
            <a:r>
              <a:rPr lang="es-ES" sz="3600" b="1" dirty="0" err="1">
                <a:solidFill>
                  <a:srgbClr val="C00000"/>
                </a:solidFill>
              </a:rPr>
              <a:t>Whitney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PASOS PARA REALIZAR EL TEST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Estima una variable r que corresponda al ranking de la observación (considerando ambos grupos); la observación de ranking 1 es la más grande. En caso de empate, se asigna el promedio entre los posibles rankings.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Se estima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b="0" i="1" dirty="0" smtClean="0">
                    <a:latin typeface="Cambria Math"/>
                    <a:ea typeface="Cambria Math"/>
                  </a:rPr>
                  <a:t>suma de r en la muestra i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Estima U</a:t>
                </a:r>
                <a14:m>
                  <m:oMath xmlns:m="http://schemas.openxmlformats.org/officeDocument/2006/math">
                    <m:r>
                      <a:rPr lang="es-CL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CL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CL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 dirty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L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y U=Min{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i="1" dirty="0">
                        <a:latin typeface="Cambria Math"/>
                      </a:rPr>
                      <m:t>U</m:t>
                    </m:r>
                    <m:r>
                      <a:rPr lang="es-CL" i="1" baseline="-2500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}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245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7708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U-Mann </a:t>
            </a:r>
            <a:r>
              <a:rPr lang="es-ES" sz="3600" b="1" dirty="0" err="1" smtClean="0">
                <a:solidFill>
                  <a:srgbClr val="C00000"/>
                </a:solidFill>
              </a:rPr>
              <a:t>Whitney</a:t>
            </a:r>
            <a:r>
              <a:rPr lang="es-ES" sz="3600" b="1" dirty="0" smtClean="0">
                <a:solidFill>
                  <a:srgbClr val="C00000"/>
                </a:solidFill>
              </a:rPr>
              <a:t>. 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ZONA DE RECHAZO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dos</a:t>
                </a:r>
                <a:r>
                  <a:rPr lang="es-CL" dirty="0"/>
                  <a:t> colas</a:t>
                </a:r>
                <a:r>
                  <a:rPr lang="es-CL" dirty="0" smtClean="0"/>
                  <a:t>)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U&lt;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</a:t>
                </a:r>
                <a:r>
                  <a:rPr lang="es-CL" dirty="0"/>
                  <a:t>colas)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U</a:t>
                </a:r>
                <a:r>
                  <a:rPr lang="es-CL" baseline="-25000" dirty="0" smtClean="0"/>
                  <a:t>2</a:t>
                </a:r>
                <a:r>
                  <a:rPr lang="es-CL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colas)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U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24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6107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U-Mann </a:t>
            </a:r>
            <a:r>
              <a:rPr lang="es-ES" sz="3600" b="1" dirty="0" err="1">
                <a:solidFill>
                  <a:srgbClr val="C00000"/>
                </a:solidFill>
              </a:rPr>
              <a:t>Whitney</a:t>
            </a:r>
            <a:r>
              <a:rPr lang="es-ES" sz="3600" b="1" dirty="0">
                <a:solidFill>
                  <a:srgbClr val="C00000"/>
                </a:solidFill>
              </a:rPr>
              <a:t>. Ejemplo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388932" cy="4896544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.5+3+7+8+9+2=33.5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4.5+6+1+10=21.5</a:t>
                </a: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U</a:t>
                </a:r>
                <a:r>
                  <a:rPr lang="es-CL" i="1" baseline="-25000" dirty="0" smtClean="0">
                    <a:latin typeface="Cambria Math"/>
                  </a:rPr>
                  <a:t>1</a:t>
                </a:r>
                <a:r>
                  <a:rPr lang="es-CL" i="1" dirty="0" smtClean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CL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CL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CL" i="1" dirty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L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L" i="1" dirty="0">
                    <a:latin typeface="Cambria Math"/>
                  </a:rPr>
                  <a:t>=6*4</a:t>
                </a:r>
                <a14:m>
                  <m:oMath xmlns:m="http://schemas.openxmlformats.org/officeDocument/2006/math">
                    <m:r>
                      <a:rPr lang="es-CL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CL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i="1" dirty="0">
                            <a:latin typeface="Cambria Math"/>
                          </a:rPr>
                          <m:t>6∗7</m:t>
                        </m:r>
                      </m:num>
                      <m:den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L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33.5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=9.5</a:t>
                </a:r>
              </a:p>
              <a:p>
                <a:pPr marL="400050" lvl="1" indent="0" algn="just">
                  <a:buNone/>
                </a:pPr>
                <a:r>
                  <a:rPr lang="es-CL" i="1" dirty="0">
                    <a:latin typeface="Cambria Math"/>
                  </a:rPr>
                  <a:t>U</a:t>
                </a:r>
                <a:r>
                  <a:rPr lang="es-CL" i="1" baseline="-25000" dirty="0" smtClean="0">
                    <a:latin typeface="Cambria Math"/>
                  </a:rPr>
                  <a:t>2</a:t>
                </a:r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CL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CL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CL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CL" i="1" dirty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L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i="1" dirty="0">
                    <a:latin typeface="Cambria Math"/>
                  </a:rPr>
                  <a:t>= 6*4</a:t>
                </a:r>
                <a14:m>
                  <m:oMath xmlns:m="http://schemas.openxmlformats.org/officeDocument/2006/math">
                    <m:r>
                      <a:rPr lang="es-CL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CL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i="1" dirty="0">
                            <a:latin typeface="Cambria Math"/>
                          </a:rPr>
                          <m:t>4∗5</m:t>
                        </m:r>
                      </m:num>
                      <m:den>
                        <m:r>
                          <a:rPr lang="es-CL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L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21.5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=12.5</a:t>
                </a: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s-CL" b="0" dirty="0" smtClean="0">
                    <a:ea typeface="Cambria Math"/>
                  </a:rPr>
                  <a:t>=</a:t>
                </a:r>
                <a:r>
                  <a:rPr lang="es-CL" i="1" dirty="0" smtClean="0">
                    <a:latin typeface="Cambria Math"/>
                  </a:rPr>
                  <a:t>Min{9.5,12.5}=9,5</a:t>
                </a: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388932" cy="4896544"/>
              </a:xfrm>
              <a:blipFill rotWithShape="1">
                <a:blip r:embed="rId3"/>
                <a:stretch>
                  <a:fillRect t="-2491" b="-49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09117"/>
              </p:ext>
            </p:extLst>
          </p:nvPr>
        </p:nvGraphicFramePr>
        <p:xfrm>
          <a:off x="323526" y="2060848"/>
          <a:ext cx="856895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  <a:gridCol w="77899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Sexo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Rank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4.5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8757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t="62379" r="49254" b="4913"/>
          <a:stretch/>
        </p:blipFill>
        <p:spPr bwMode="auto">
          <a:xfrm>
            <a:off x="27170" y="-82944"/>
            <a:ext cx="4256797" cy="697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67494" r="33717"/>
          <a:stretch/>
        </p:blipFill>
        <p:spPr bwMode="auto">
          <a:xfrm>
            <a:off x="1691680" y="3251216"/>
            <a:ext cx="7591532" cy="69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2852936"/>
            <a:ext cx="864096" cy="398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171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U-Mann </a:t>
            </a:r>
            <a:r>
              <a:rPr lang="es-ES" sz="3600" b="1" dirty="0" err="1" smtClean="0">
                <a:solidFill>
                  <a:srgbClr val="C00000"/>
                </a:solidFill>
              </a:rPr>
              <a:t>Whitney</a:t>
            </a:r>
            <a:r>
              <a:rPr lang="es-ES" sz="3600" b="1" dirty="0" smtClean="0">
                <a:solidFill>
                  <a:srgbClr val="C00000"/>
                </a:solidFill>
              </a:rPr>
              <a:t>. 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ZONA DE RECHAZO, con 5% de significancia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dos</a:t>
                </a:r>
                <a:r>
                  <a:rPr lang="es-CL" dirty="0"/>
                  <a:t> colas</a:t>
                </a:r>
                <a:r>
                  <a:rPr lang="es-CL" dirty="0" smtClean="0"/>
                  <a:t>)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U= 9.5</a:t>
                </a: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U=9.5&gt;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 NO Se rechaza </a:t>
                </a: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U</a:t>
                </a:r>
                <a:r>
                  <a:rPr lang="es-CL" baseline="-25000" dirty="0" smtClean="0"/>
                  <a:t>2</a:t>
                </a:r>
                <a:r>
                  <a:rPr lang="es-CL" dirty="0" smtClean="0"/>
                  <a:t>=12.5&gt;</a:t>
                </a:r>
                <a14:m>
                  <m:oMath xmlns:m="http://schemas.openxmlformats.org/officeDocument/2006/math">
                    <m:r>
                      <a:rPr lang="es-CL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  NO Se rechaza </a:t>
                </a: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</a:t>
                </a:r>
                <a:r>
                  <a:rPr lang="es-CL" dirty="0" smtClean="0"/>
                  <a:t>cola)</a:t>
                </a: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U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r>
                      <a:rPr lang="es-CL" b="0" i="0" dirty="0" smtClean="0">
                        <a:latin typeface="Cambria Math"/>
                      </a:rPr>
                      <m:t>9.5&gt;</m:t>
                    </m:r>
                    <m:r>
                      <a:rPr lang="es-CL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s-CL" dirty="0">
                    <a:sym typeface="Wingdings" pitchFamily="2" charset="2"/>
                  </a:rPr>
                  <a:t> </a:t>
                </a:r>
                <a:r>
                  <a:rPr lang="es-CL" dirty="0" smtClean="0">
                    <a:sym typeface="Wingdings" pitchFamily="2" charset="2"/>
                  </a:rPr>
                  <a:t> NO se </a:t>
                </a:r>
                <a:r>
                  <a:rPr lang="es-CL" dirty="0">
                    <a:sym typeface="Wingdings" pitchFamily="2" charset="2"/>
                  </a:rPr>
                  <a:t>rechaza </a:t>
                </a: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21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SIGNIFICACIÓN DE DIFERENCIA DE MEDIA…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146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fontScale="92500" lnSpcReduction="10000"/>
          </a:bodyPr>
          <a:lstStyle/>
          <a:p>
            <a:pPr marL="4763" lvl="1" indent="0" algn="just">
              <a:buNone/>
            </a:pPr>
            <a:r>
              <a:rPr lang="es-CL" dirty="0" smtClean="0"/>
              <a:t>Indique para las siguientes situaciones que test de hipótesis recomendaría y por qué. Indique cuáles serían sus hipótesis nula, y –definiendo cierta significancia-, indique para que valores P rechazaría sus hipótesis nula y refiérase a los supuestos del test.</a:t>
            </a:r>
          </a:p>
          <a:p>
            <a:pPr marL="4763" lvl="1" indent="0" algn="just">
              <a:buNone/>
            </a:pPr>
            <a:r>
              <a:rPr lang="es-CL" dirty="0"/>
              <a:t>1</a:t>
            </a:r>
            <a:r>
              <a:rPr lang="es-CL" dirty="0" smtClean="0"/>
              <a:t>. Un grupo de investigadores </a:t>
            </a:r>
            <a:r>
              <a:rPr lang="es-CL" dirty="0"/>
              <a:t>r</a:t>
            </a:r>
            <a:r>
              <a:rPr lang="es-CL" dirty="0" smtClean="0"/>
              <a:t>ealizó una encuesta con una muestra probabilística a 4000 chilenos para estimar los ingresos, y quieren probar la hipótesis de que los jóvenes (=&lt;30 años) ganan menos que los Adultos(&gt;30 años).</a:t>
            </a:r>
          </a:p>
          <a:p>
            <a:pPr marL="4763" lvl="1" indent="0" algn="just">
              <a:buNone/>
            </a:pPr>
            <a:r>
              <a:rPr lang="es-CL" dirty="0"/>
              <a:t>2</a:t>
            </a:r>
            <a:r>
              <a:rPr lang="es-CL" dirty="0" smtClean="0"/>
              <a:t>. </a:t>
            </a:r>
            <a:r>
              <a:rPr lang="es-CL" dirty="0"/>
              <a:t>Un grupo de investigadores realizó una encuesta con una muestra probabilística a 20 chilenos para estimar </a:t>
            </a:r>
            <a:r>
              <a:rPr lang="es-CL" dirty="0" smtClean="0"/>
              <a:t>la edad, </a:t>
            </a:r>
            <a:r>
              <a:rPr lang="es-CL" dirty="0"/>
              <a:t>y quieren probar la hipótesis de que </a:t>
            </a:r>
            <a:r>
              <a:rPr lang="es-CL" dirty="0" smtClean="0"/>
              <a:t>el promedio de edad de hombres y mujeres es igual. </a:t>
            </a:r>
            <a:endParaRPr lang="es-CL" dirty="0"/>
          </a:p>
          <a:p>
            <a:pPr marL="4763" lvl="1" indent="0" algn="just">
              <a:buNone/>
            </a:pPr>
            <a:r>
              <a:rPr lang="es-CL" dirty="0"/>
              <a:t>3</a:t>
            </a:r>
            <a:r>
              <a:rPr lang="es-CL" dirty="0" smtClean="0"/>
              <a:t>. </a:t>
            </a:r>
            <a:r>
              <a:rPr lang="es-CL" dirty="0"/>
              <a:t>Un grupo de investigadores realizó una encuesta con una muestra probabilística a </a:t>
            </a:r>
            <a:r>
              <a:rPr lang="es-CL" dirty="0" smtClean="0"/>
              <a:t>30 </a:t>
            </a:r>
            <a:r>
              <a:rPr lang="es-CL" dirty="0"/>
              <a:t>chilenos para estimar </a:t>
            </a:r>
            <a:r>
              <a:rPr lang="es-CL" dirty="0" smtClean="0"/>
              <a:t>la cantidad de vehículos en su hogar, </a:t>
            </a:r>
            <a:r>
              <a:rPr lang="es-CL" dirty="0"/>
              <a:t>y quieren probar la hipótesis de </a:t>
            </a:r>
            <a:r>
              <a:rPr lang="es-CL" dirty="0" smtClean="0"/>
              <a:t>la cantidad de vehículos es mayor en las personas que viven en Santiago que en los de otras regiones del país. </a:t>
            </a:r>
            <a:endParaRPr lang="es-CL" dirty="0"/>
          </a:p>
          <a:p>
            <a:pPr marL="4763" lvl="1" indent="0" algn="just">
              <a:buNone/>
            </a:pPr>
            <a:endParaRPr lang="es-CL" dirty="0"/>
          </a:p>
          <a:p>
            <a:pPr marL="4763" lvl="1" indent="0" algn="just">
              <a:buNone/>
            </a:pPr>
            <a:endParaRPr lang="es-C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-2072" y="332656"/>
                <a:ext cx="9146071" cy="6525344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4763" lvl="1" indent="0" algn="just">
                  <a:buNone/>
                </a:pPr>
                <a:r>
                  <a:rPr lang="es-CL" dirty="0" smtClean="0"/>
                  <a:t>4</a:t>
                </a:r>
                <a:r>
                  <a:rPr lang="es-CL" dirty="0"/>
                  <a:t>. Un grupo de investigadores realizó una encuesta con una muestra probabilística a 4000 chilenos para estimar los ingresos, y quieren probar la hipótesis de que los jóvenes (=&lt;30 años) ganan menos que los Adultos(&gt;30 años</a:t>
                </a:r>
                <a:r>
                  <a:rPr lang="es-CL" dirty="0" smtClean="0"/>
                  <a:t>). Para ello realizan un Test Z. Al estimar el estadístico Z, éste es igual a=-2. Considerando que su hipótesis de investigación es la hipótesis nula del test, con 5% de significancia, ¿Rechazaría la hipótesis nula? Estime e interprete el Valor P.</a:t>
                </a:r>
                <a:endParaRPr lang="es-CL" dirty="0"/>
              </a:p>
              <a:p>
                <a:pPr marL="4763" lvl="1" indent="0" algn="just">
                  <a:buNone/>
                </a:pPr>
                <a:r>
                  <a:rPr lang="es-CL" dirty="0" smtClean="0"/>
                  <a:t>5. </a:t>
                </a:r>
                <a:r>
                  <a:rPr lang="es-CL" dirty="0"/>
                  <a:t>Un grupo de investigadores realizó una encuesta con una muestra probabilística a 20 </a:t>
                </a:r>
                <a:r>
                  <a:rPr lang="es-CL" dirty="0" smtClean="0"/>
                  <a:t>estudiantes de la facultad para quienes registran las notas de primer y segundo año de su carrera. Para probar la hipótesis de que los estudiantes tienden a subir las notas, un investigador plantea que lo correcto es usar el estadístico 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 −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s-CL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s-CL" dirty="0" smtClean="0"/>
                  <a:t>, el cual distribuye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dirty="0" smtClean="0"/>
                  <a:t>. Comente.</a:t>
                </a:r>
                <a:endParaRPr lang="es-CL" dirty="0"/>
              </a:p>
              <a:p>
                <a:pPr marL="4763" lvl="1" indent="0" algn="just">
                  <a:buNone/>
                </a:pPr>
                <a:endParaRPr lang="es-CL" dirty="0"/>
              </a:p>
              <a:p>
                <a:pPr marL="4763" lvl="1" indent="0" algn="just">
                  <a:buNone/>
                </a:pPr>
                <a:endParaRPr lang="es-CL" dirty="0"/>
              </a:p>
              <a:p>
                <a:pPr marL="4763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2" y="332656"/>
                <a:ext cx="9146071" cy="6525344"/>
              </a:xfrm>
              <a:blipFill rotWithShape="1">
                <a:blip r:embed="rId3"/>
                <a:stretch>
                  <a:fillRect l="-1133" t="-1402" r="-12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0789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+ escolaridad, + ingresos</a:t>
            </a:r>
          </a:p>
          <a:p>
            <a:r>
              <a:rPr lang="es-ES" dirty="0" smtClean="0"/>
              <a:t>+ escolaridad, - años de 			experiencia laboral</a:t>
            </a:r>
          </a:p>
          <a:p>
            <a:r>
              <a:rPr lang="es-ES" dirty="0" smtClean="0"/>
              <a:t>Mujeres: menos «Ocupadas»</a:t>
            </a:r>
          </a:p>
          <a:p>
            <a:endParaRPr lang="es-ES" dirty="0" smtClean="0"/>
          </a:p>
          <a:p>
            <a:r>
              <a:rPr lang="es-ES" dirty="0" smtClean="0"/>
              <a:t>Mujeres: menos Ingresos</a:t>
            </a:r>
          </a:p>
          <a:p>
            <a:endParaRPr lang="es-ES" dirty="0" smtClean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p:sp>
        <p:nvSpPr>
          <p:cNvPr id="2" name="1 Cerrar llave"/>
          <p:cNvSpPr/>
          <p:nvPr/>
        </p:nvSpPr>
        <p:spPr>
          <a:xfrm>
            <a:off x="6516341" y="1988840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6804373" y="20773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Cuantitativa</a:t>
            </a:r>
          </a:p>
          <a:p>
            <a:r>
              <a:rPr lang="es-CL" sz="2400" dirty="0" smtClean="0">
                <a:solidFill>
                  <a:schemeClr val="accent1"/>
                </a:solidFill>
              </a:rPr>
              <a:t>(Correlación)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59207" y="407265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categórica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4" name="13 Cerrar llave"/>
          <p:cNvSpPr/>
          <p:nvPr/>
        </p:nvSpPr>
        <p:spPr>
          <a:xfrm rot="5400000">
            <a:off x="4397013" y="204059"/>
            <a:ext cx="349975" cy="7848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3377364" y="56064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/>
                </a:solidFill>
              </a:rPr>
              <a:t>V. categórica/ V. cuantitativa</a:t>
            </a:r>
            <a:endParaRPr lang="es-CL" sz="2400" dirty="0">
              <a:solidFill>
                <a:schemeClr val="accent1"/>
              </a:solidFill>
            </a:endParaRPr>
          </a:p>
        </p:txBody>
      </p:sp>
      <p:sp>
        <p:nvSpPr>
          <p:cNvPr id="16" name="15 Cerrar llave"/>
          <p:cNvSpPr/>
          <p:nvPr/>
        </p:nvSpPr>
        <p:spPr>
          <a:xfrm rot="5400000">
            <a:off x="4390508" y="1493612"/>
            <a:ext cx="349975" cy="7848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5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Asociación y Linealidad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+ experiencia laboral, + empleabilidad, - empleabilidad</a:t>
            </a:r>
          </a:p>
          <a:p>
            <a:endParaRPr lang="es-ES" dirty="0" smtClean="0"/>
          </a:p>
          <a:p>
            <a:r>
              <a:rPr lang="es-ES" dirty="0" smtClean="0"/>
              <a:t>+ experiencia laboral, + salarios, - salarios</a:t>
            </a:r>
          </a:p>
          <a:p>
            <a:endParaRPr lang="es-ES" dirty="0"/>
          </a:p>
          <a:p>
            <a:r>
              <a:rPr lang="es-ES" dirty="0" smtClean="0"/>
              <a:t>Menor de edad: inactivo, mayor de edad y menor 60 activo, mayor de 60 inactivo</a:t>
            </a:r>
          </a:p>
          <a:p>
            <a:endParaRPr lang="es-ES" dirty="0" smtClean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344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9707</TotalTime>
  <Words>4858</Words>
  <Application>Microsoft Office PowerPoint</Application>
  <PresentationFormat>Presentación en pantalla (4:3)</PresentationFormat>
  <Paragraphs>680</Paragraphs>
  <Slides>77</Slides>
  <Notes>68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78" baseType="lpstr">
      <vt:lpstr>Office Theme</vt:lpstr>
      <vt:lpstr>Presentación de PowerPoint</vt:lpstr>
      <vt:lpstr>Contenidos</vt:lpstr>
      <vt:lpstr>I. Conceptos básicos</vt:lpstr>
      <vt:lpstr>Causa</vt:lpstr>
      <vt:lpstr>Causalidad</vt:lpstr>
      <vt:lpstr>Asociación</vt:lpstr>
      <vt:lpstr>Asociación</vt:lpstr>
      <vt:lpstr>Asociación</vt:lpstr>
      <vt:lpstr>Asociación y Linealidad</vt:lpstr>
      <vt:lpstr>Asociación y Causalidad</vt:lpstr>
      <vt:lpstr>Asociación y Causalidad</vt:lpstr>
      <vt:lpstr>Asociación y Causalidad</vt:lpstr>
      <vt:lpstr>Asociación</vt:lpstr>
      <vt:lpstr>Tamaño del efecto</vt:lpstr>
      <vt:lpstr>Presentación de PowerPoint</vt:lpstr>
      <vt:lpstr>Presentación de PowerPoint</vt:lpstr>
      <vt:lpstr>Presentación de PowerPoint</vt:lpstr>
      <vt:lpstr>Presentación de PowerPoint</vt:lpstr>
      <vt:lpstr>I. Pruebas de significación de diferencia de Media/Mediana en dos grupos</vt:lpstr>
      <vt:lpstr>Test Z para diferencia de medias</vt:lpstr>
      <vt:lpstr>Test Z para diferencia de medias</vt:lpstr>
      <vt:lpstr>Estadístico y distribución nula en Test Z para diferencia de medias</vt:lpstr>
      <vt:lpstr>Estadístico y distribución nula en Test Z para diferencia de medias</vt:lpstr>
      <vt:lpstr>Test Z para diferencia de medias de dos colas</vt:lpstr>
      <vt:lpstr>Test Z para diferencia de medias de dos colas</vt:lpstr>
      <vt:lpstr>Test Z para diferencia de medias de dos colas</vt:lpstr>
      <vt:lpstr>Test Z de dos colas</vt:lpstr>
      <vt:lpstr>Test Z para diferencia de medias de dos colas</vt:lpstr>
      <vt:lpstr>Test Z para diferencia de medias de dos colas</vt:lpstr>
      <vt:lpstr>Test Z para diferencia de medias de una cola</vt:lpstr>
      <vt:lpstr>Test Z para diferencia de medias de una cola</vt:lpstr>
      <vt:lpstr>Test Z de dos colas</vt:lpstr>
      <vt:lpstr>Test Z para diferencia de medias de una cola</vt:lpstr>
      <vt:lpstr>Test Z para diferencia de medias de una cola</vt:lpstr>
      <vt:lpstr>Test T para diferencia de medias</vt:lpstr>
      <vt:lpstr>Test T para diferencia de medias</vt:lpstr>
      <vt:lpstr>Estadístico y distribución nula en Test T para diferencia de medias, muestras independientes</vt:lpstr>
      <vt:lpstr>Estadístico y distribución nula en Test T para diferencia de medias, muestras independientes</vt:lpstr>
      <vt:lpstr>Estadístico y distribución nula en Test T para diferencia de medias, muestras relacionadas</vt:lpstr>
      <vt:lpstr>Estadístico y distribución nula en Test T para diferencia de medias, muestras relacionadas</vt:lpstr>
      <vt:lpstr>Test T para diferencia de medias de dos colas</vt:lpstr>
      <vt:lpstr>Test T para diferencia de medias de dos colas, muestras independientes</vt:lpstr>
      <vt:lpstr>Presentación de PowerPoint</vt:lpstr>
      <vt:lpstr>Presentación de PowerPoint</vt:lpstr>
      <vt:lpstr>Test T para diferencia de medias de dos colas, muestras independientes</vt:lpstr>
      <vt:lpstr>Test T para diferencia de medias de dos colas, muestras independientes</vt:lpstr>
      <vt:lpstr>Presentación de PowerPoint</vt:lpstr>
      <vt:lpstr>Test T para diferencia de medias de dos colas, muestras independientes</vt:lpstr>
      <vt:lpstr>Test T para diferencia de medias de dos colas, muestras relacionadas</vt:lpstr>
      <vt:lpstr>Presentación de PowerPoint</vt:lpstr>
      <vt:lpstr>Test T para diferencia de medias de dos colas, muestras relacionadas</vt:lpstr>
      <vt:lpstr>Test T para diferencia de medias de dos colas, muestras relacionadas</vt:lpstr>
      <vt:lpstr>Presentación de PowerPoint</vt:lpstr>
      <vt:lpstr>Test T para diferencia de medias de dos colas, muestras relacionadas</vt:lpstr>
      <vt:lpstr>Test T para diferencia de medias de una colas</vt:lpstr>
      <vt:lpstr>Test T para diferencia de medias de una colas, muestras independientes</vt:lpstr>
      <vt:lpstr>Presentación de PowerPoint</vt:lpstr>
      <vt:lpstr>Test T para diferencia de medias de una colas, muestras independientes</vt:lpstr>
      <vt:lpstr>Test T para diferencia de medias de una colas, muestras independientes</vt:lpstr>
      <vt:lpstr>Presentación de PowerPoint</vt:lpstr>
      <vt:lpstr>Test T para diferencia de medias de una colas, muestras independientes</vt:lpstr>
      <vt:lpstr>Test T para diferencia de medias de una colas, muestras relacionadas</vt:lpstr>
      <vt:lpstr>Presentación de PowerPoint</vt:lpstr>
      <vt:lpstr>Test T para diferencia de medias de una colas, muestras relacionadas</vt:lpstr>
      <vt:lpstr>Test T para diferencia de medias de una colas, muestras relacionadas</vt:lpstr>
      <vt:lpstr>Presentación de PowerPoint</vt:lpstr>
      <vt:lpstr>Test T para diferencia de medias de una colas, muestras relacionadas</vt:lpstr>
      <vt:lpstr>U-Mann Whitney</vt:lpstr>
      <vt:lpstr>U-Mann Whitney</vt:lpstr>
      <vt:lpstr>U-Mann Whitney</vt:lpstr>
      <vt:lpstr>Estadístico en Test U-Mann Whitney</vt:lpstr>
      <vt:lpstr>U-Mann Whitney. Ejemplo</vt:lpstr>
      <vt:lpstr>U-Mann Whitney. Ejemplo</vt:lpstr>
      <vt:lpstr>Presentación de PowerPoint</vt:lpstr>
      <vt:lpstr>U-Mann Whitney. Ejemplo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844</cp:revision>
  <cp:lastPrinted>2016-04-03T19:20:01Z</cp:lastPrinted>
  <dcterms:created xsi:type="dcterms:W3CDTF">2012-11-29T18:38:36Z</dcterms:created>
  <dcterms:modified xsi:type="dcterms:W3CDTF">2016-05-11T14:47:44Z</dcterms:modified>
</cp:coreProperties>
</file>