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8" r:id="rId3"/>
    <p:sldId id="509" r:id="rId4"/>
    <p:sldId id="735" r:id="rId5"/>
    <p:sldId id="907" r:id="rId6"/>
    <p:sldId id="908" r:id="rId7"/>
    <p:sldId id="910" r:id="rId8"/>
    <p:sldId id="911" r:id="rId9"/>
    <p:sldId id="912" r:id="rId10"/>
    <p:sldId id="743" r:id="rId11"/>
    <p:sldId id="913" r:id="rId12"/>
    <p:sldId id="746" r:id="rId13"/>
    <p:sldId id="916" r:id="rId14"/>
    <p:sldId id="914" r:id="rId15"/>
    <p:sldId id="917" r:id="rId16"/>
    <p:sldId id="918" r:id="rId17"/>
    <p:sldId id="747" r:id="rId18"/>
    <p:sldId id="915" r:id="rId19"/>
    <p:sldId id="920" r:id="rId20"/>
    <p:sldId id="921" r:id="rId21"/>
    <p:sldId id="923" r:id="rId22"/>
    <p:sldId id="922" r:id="rId23"/>
    <p:sldId id="924" r:id="rId24"/>
    <p:sldId id="927" r:id="rId25"/>
    <p:sldId id="925" r:id="rId26"/>
    <p:sldId id="940" r:id="rId27"/>
    <p:sldId id="926" r:id="rId28"/>
    <p:sldId id="929" r:id="rId29"/>
    <p:sldId id="930" r:id="rId30"/>
    <p:sldId id="928" r:id="rId31"/>
    <p:sldId id="931" r:id="rId32"/>
    <p:sldId id="933" r:id="rId33"/>
    <p:sldId id="932" r:id="rId34"/>
    <p:sldId id="941" r:id="rId35"/>
    <p:sldId id="978" r:id="rId36"/>
    <p:sldId id="934" r:id="rId37"/>
    <p:sldId id="935" r:id="rId38"/>
    <p:sldId id="937" r:id="rId39"/>
    <p:sldId id="939" r:id="rId40"/>
    <p:sldId id="938" r:id="rId41"/>
    <p:sldId id="965" r:id="rId42"/>
    <p:sldId id="966" r:id="rId43"/>
    <p:sldId id="968" r:id="rId44"/>
    <p:sldId id="967" r:id="rId45"/>
    <p:sldId id="942" r:id="rId46"/>
    <p:sldId id="943" r:id="rId47"/>
    <p:sldId id="948" r:id="rId48"/>
    <p:sldId id="950" r:id="rId49"/>
    <p:sldId id="972" r:id="rId50"/>
    <p:sldId id="973" r:id="rId51"/>
    <p:sldId id="971" r:id="rId52"/>
    <p:sldId id="970" r:id="rId53"/>
    <p:sldId id="969" r:id="rId54"/>
    <p:sldId id="946" r:id="rId55"/>
    <p:sldId id="952" r:id="rId56"/>
    <p:sldId id="974" r:id="rId57"/>
    <p:sldId id="976" r:id="rId58"/>
    <p:sldId id="977" r:id="rId59"/>
    <p:sldId id="955" r:id="rId60"/>
    <p:sldId id="956" r:id="rId61"/>
    <p:sldId id="979" r:id="rId62"/>
    <p:sldId id="980" r:id="rId63"/>
    <p:sldId id="982" r:id="rId64"/>
    <p:sldId id="983" r:id="rId65"/>
    <p:sldId id="988" r:id="rId66"/>
    <p:sldId id="989" r:id="rId67"/>
    <p:sldId id="990" r:id="rId68"/>
    <p:sldId id="993" r:id="rId69"/>
    <p:sldId id="994" r:id="rId70"/>
    <p:sldId id="996" r:id="rId71"/>
    <p:sldId id="995" r:id="rId72"/>
    <p:sldId id="684" r:id="rId73"/>
    <p:sldId id="997" r:id="rId74"/>
    <p:sldId id="998" r:id="rId75"/>
  </p:sldIdLst>
  <p:sldSz cx="9144000" cy="6858000" type="screen4x3"/>
  <p:notesSz cx="6858000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ote book" initials="Mb" lastIdx="2" clrIdx="0"/>
  <p:cmAuthor id="1" name="Catalina Canals" initials="CC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B8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9" autoAdjust="0"/>
    <p:restoredTop sz="83986" autoAdjust="0"/>
  </p:normalViewPr>
  <p:slideViewPr>
    <p:cSldViewPr>
      <p:cViewPr>
        <p:scale>
          <a:sx n="100" d="100"/>
          <a:sy n="100" d="100"/>
        </p:scale>
        <p:origin x="-184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90"/>
      </p:cViewPr>
      <p:guideLst>
        <p:guide orient="horz" pos="29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29-05-2016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036"/>
            <a:ext cx="5486400" cy="418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31065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310658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/>
              <a:t>Catalina Canals Cifuentes</a:t>
            </a:r>
          </a:p>
          <a:p>
            <a:pPr algn="r"/>
            <a:r>
              <a:rPr lang="es-CL" sz="2400" dirty="0" smtClean="0"/>
              <a:t>9/02/2016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Modulo 5. Pruebas de Hipótesis para comparar grupos y asociación entre variables</a:t>
            </a:r>
          </a:p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Parte III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Facultad de Ciencias Sociales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Departamento de Sociología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Estadística II</a:t>
            </a:r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II. Pruebas de significación de diferencia medias/medianas en más de dos grupos</a:t>
            </a:r>
          </a:p>
        </p:txBody>
      </p:sp>
    </p:spTree>
    <p:extLst>
      <p:ext uri="{BB962C8B-B14F-4D97-AF65-F5344CB8AC3E}">
        <p14:creationId xmlns:p14="http://schemas.microsoft.com/office/powerpoint/2010/main" val="41860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Comparaciones entre dos o más grupos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</p:spPr>
            <p:txBody>
              <a:bodyPr numCol="1">
                <a:normAutofit lnSpcReduction="10000"/>
              </a:bodyPr>
              <a:lstStyle/>
              <a:p>
                <a:pPr marL="400050" lvl="1" indent="0">
                  <a:buNone/>
                </a:pPr>
                <a:r>
                  <a:rPr lang="es-CL" dirty="0" smtClean="0"/>
                  <a:t>Hipótesis nula: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 smtClean="0"/>
                  <a:t>Si hacemos test de 2 grupos:</a:t>
                </a:r>
              </a:p>
              <a:p>
                <a:pPr marL="857250" lvl="1" indent="-457200" algn="ctr"/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 smtClean="0">
                  <a:ea typeface="Cambria Math"/>
                </a:endParaRPr>
              </a:p>
              <a:p>
                <a:pPr marL="857250" lvl="1" indent="-457200" algn="ctr"/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s-CL" dirty="0" smtClean="0">
                  <a:ea typeface="Cambria Math"/>
                </a:endParaRPr>
              </a:p>
              <a:p>
                <a:pPr marL="857250" lvl="1" indent="-457200" algn="ctr"/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La realización de múltiples test, aumenta el error tipo I (</a:t>
                </a:r>
                <a:r>
                  <a:rPr lang="es-CL" dirty="0" smtClean="0">
                    <a:latin typeface="Symbol" pitchFamily="18" charset="2"/>
                  </a:rPr>
                  <a:t>a</a:t>
                </a:r>
                <a:r>
                  <a:rPr lang="es-CL" dirty="0" smtClean="0"/>
                  <a:t>)</a:t>
                </a:r>
                <a:r>
                  <a:rPr lang="es-CL" dirty="0" smtClean="0">
                    <a:sym typeface="Wingdings" pitchFamily="2" charset="2"/>
                  </a:rPr>
                  <a:t> P(No rechazar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>
                    <a:sym typeface="Wingdings" pitchFamily="2" charset="2"/>
                  </a:rPr>
                  <a:t> cierta)=(1-</a:t>
                </a:r>
                <a:r>
                  <a:rPr lang="es-CL" dirty="0">
                    <a:latin typeface="Symbol" pitchFamily="18" charset="2"/>
                  </a:rPr>
                  <a:t> </a:t>
                </a:r>
                <a:r>
                  <a:rPr lang="es-CL" dirty="0" smtClean="0">
                    <a:latin typeface="Symbol" pitchFamily="18" charset="2"/>
                  </a:rPr>
                  <a:t>a</a:t>
                </a:r>
                <a:r>
                  <a:rPr lang="es-CL" dirty="0" smtClean="0">
                    <a:sym typeface="Wingdings" pitchFamily="2" charset="2"/>
                  </a:rPr>
                  <a:t>)</a:t>
                </a:r>
                <a:r>
                  <a:rPr lang="es-CL" baseline="30000" dirty="0" smtClean="0">
                    <a:sym typeface="Wingdings" pitchFamily="2" charset="2"/>
                  </a:rPr>
                  <a:t>3</a:t>
                </a:r>
              </a:p>
              <a:p>
                <a:pPr marL="400050" lvl="1" indent="0" algn="just">
                  <a:buNone/>
                </a:pPr>
                <a:r>
                  <a:rPr lang="es-CL" dirty="0" smtClean="0">
                    <a:sym typeface="Wingdings" pitchFamily="2" charset="2"/>
                  </a:rPr>
                  <a:t>Con 95% de confianza: </a:t>
                </a:r>
                <a:r>
                  <a:rPr lang="es-CL" dirty="0">
                    <a:latin typeface="Symbol" pitchFamily="18" charset="2"/>
                  </a:rPr>
                  <a:t>a </a:t>
                </a:r>
                <a:r>
                  <a:rPr lang="es-CL" dirty="0" smtClean="0">
                    <a:sym typeface="Wingdings" pitchFamily="2" charset="2"/>
                  </a:rPr>
                  <a:t>= 95%</a:t>
                </a:r>
                <a:r>
                  <a:rPr lang="es-CL" baseline="30000" dirty="0" smtClean="0">
                    <a:sym typeface="Wingdings" pitchFamily="2" charset="2"/>
                  </a:rPr>
                  <a:t>3</a:t>
                </a:r>
                <a:r>
                  <a:rPr lang="es-CL" dirty="0" smtClean="0">
                    <a:sym typeface="Wingdings" pitchFamily="2" charset="2"/>
                  </a:rPr>
                  <a:t>=85,7%</a:t>
                </a:r>
                <a:endParaRPr lang="es-CL" dirty="0">
                  <a:sym typeface="Wingdings" pitchFamily="2" charset="2"/>
                </a:endParaRPr>
              </a:p>
              <a:p>
                <a:pPr marL="400050" lvl="1" indent="0" algn="just">
                  <a:buNone/>
                </a:pPr>
                <a:r>
                  <a:rPr lang="es-CL" dirty="0" smtClean="0">
                    <a:sym typeface="Wingdings" pitchFamily="2" charset="2"/>
                  </a:rPr>
                  <a:t>Solución: un solo test.</a:t>
                </a:r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  <a:blipFill rotWithShape="1">
                <a:blip r:embed="rId3"/>
                <a:stretch>
                  <a:fillRect t="-1852" r="-1524" b="-26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6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 fontScale="77500" lnSpcReduction="20000"/>
          </a:bodyPr>
          <a:lstStyle/>
          <a:p>
            <a:pPr marL="400050" lvl="1" indent="0" algn="ctr">
              <a:buNone/>
            </a:pPr>
            <a:r>
              <a:rPr lang="es-CL" dirty="0" smtClean="0"/>
              <a:t>(Análisis de Varianza).</a:t>
            </a:r>
          </a:p>
          <a:p>
            <a:pPr marL="400050" lvl="1" indent="0" algn="ctr">
              <a:buNone/>
            </a:pPr>
            <a:r>
              <a:rPr lang="es-CL" dirty="0" smtClean="0"/>
              <a:t>Colección de modelos estadísticos que permiten testear hipótesis sobre igualdad de medias en varios grupos (muestras independientes o relacionadas).</a:t>
            </a:r>
          </a:p>
          <a:p>
            <a:pPr marL="400050" lvl="1" indent="0" algn="ctr">
              <a:buNone/>
            </a:pPr>
            <a:endParaRPr lang="es-CL" dirty="0"/>
          </a:p>
          <a:p>
            <a:pPr marL="400050" lvl="1" indent="0">
              <a:buNone/>
            </a:pPr>
            <a:r>
              <a:rPr lang="es-CL" dirty="0" smtClean="0"/>
              <a:t>VENTAJAS:</a:t>
            </a:r>
          </a:p>
          <a:p>
            <a:pPr marL="857250" lvl="1" indent="-457200" algn="just"/>
            <a:r>
              <a:rPr lang="es-CL" dirty="0" smtClean="0"/>
              <a:t>Permite trabajar con más de dos grupos.</a:t>
            </a:r>
          </a:p>
          <a:p>
            <a:pPr marL="857250" lvl="1" indent="-457200" algn="just"/>
            <a:r>
              <a:rPr lang="es-CL" dirty="0" smtClean="0"/>
              <a:t>Mantiene el error tipo I constante en las comparaciones.</a:t>
            </a:r>
          </a:p>
          <a:p>
            <a:pPr marL="857250" lvl="1" indent="-457200" algn="just"/>
            <a:r>
              <a:rPr lang="es-CL" dirty="0" smtClean="0"/>
              <a:t>Permite análisis multivariado.</a:t>
            </a:r>
          </a:p>
          <a:p>
            <a:pPr marL="857250" lvl="1" indent="-457200" algn="just"/>
            <a:r>
              <a:rPr lang="es-CL" dirty="0" smtClean="0"/>
              <a:t>Permite estimar efectos de interacción.</a:t>
            </a:r>
          </a:p>
          <a:p>
            <a:pPr marL="857250" lvl="1" indent="-457200" algn="just"/>
            <a:r>
              <a:rPr lang="es-CL" dirty="0" smtClean="0"/>
              <a:t>Permite controlar variables cuantitativas (ANCOVA).</a:t>
            </a:r>
          </a:p>
          <a:p>
            <a:pPr marL="857250" lvl="1" indent="-457200" algn="just"/>
            <a:r>
              <a:rPr lang="es-CL" dirty="0" smtClean="0"/>
              <a:t>Permite evaluar el efecto de variables categóricas sobre varias cuantitativas (MANCOVA). </a:t>
            </a:r>
          </a:p>
        </p:txBody>
      </p:sp>
    </p:spTree>
    <p:extLst>
      <p:ext uri="{BB962C8B-B14F-4D97-AF65-F5344CB8AC3E}">
        <p14:creationId xmlns:p14="http://schemas.microsoft.com/office/powerpoint/2010/main" val="26771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>
              <a:buNone/>
            </a:pPr>
            <a:r>
              <a:rPr lang="es-CL" dirty="0" smtClean="0"/>
              <a:t>Formas de ANOVA:</a:t>
            </a:r>
          </a:p>
          <a:p>
            <a:pPr marL="857250" lvl="1" indent="-457200" algn="just"/>
            <a:r>
              <a:rPr lang="es-CL" dirty="0" smtClean="0"/>
              <a:t>Un factor: VI categórica</a:t>
            </a:r>
            <a:r>
              <a:rPr lang="es-CL" dirty="0" smtClean="0">
                <a:sym typeface="Wingdings" pitchFamily="2" charset="2"/>
              </a:rPr>
              <a:t> VD cuantitativa</a:t>
            </a:r>
          </a:p>
          <a:p>
            <a:pPr marL="400050" lvl="1" indent="0" algn="just">
              <a:buNone/>
            </a:pPr>
            <a:r>
              <a:rPr lang="es-CL" dirty="0" smtClean="0">
                <a:sym typeface="Wingdings" pitchFamily="2" charset="2"/>
              </a:rPr>
              <a:t>	</a:t>
            </a:r>
            <a:r>
              <a:rPr lang="es-CL" dirty="0" err="1" smtClean="0">
                <a:sym typeface="Wingdings" pitchFamily="2" charset="2"/>
              </a:rPr>
              <a:t>Ej</a:t>
            </a:r>
            <a:r>
              <a:rPr lang="es-CL" dirty="0" smtClean="0">
                <a:sym typeface="Wingdings" pitchFamily="2" charset="2"/>
              </a:rPr>
              <a:t>: Dependencia Establecimiento 	Educacional Ingresos</a:t>
            </a:r>
          </a:p>
          <a:p>
            <a:pPr marL="857250" lvl="1" indent="-457200" algn="just"/>
            <a:r>
              <a:rPr lang="es-CL" dirty="0" smtClean="0">
                <a:sym typeface="Wingdings" pitchFamily="2" charset="2"/>
              </a:rPr>
              <a:t>n factores: n VI categóricas  VD cuantitativa</a:t>
            </a:r>
          </a:p>
          <a:p>
            <a:pPr marL="400050" lvl="1" indent="0" algn="just">
              <a:buNone/>
            </a:pPr>
            <a:r>
              <a:rPr lang="es-CL" dirty="0">
                <a:sym typeface="Wingdings" pitchFamily="2" charset="2"/>
              </a:rPr>
              <a:t>	</a:t>
            </a:r>
            <a:r>
              <a:rPr lang="es-CL" dirty="0" err="1" smtClean="0">
                <a:sym typeface="Wingdings" pitchFamily="2" charset="2"/>
              </a:rPr>
              <a:t>Ej</a:t>
            </a:r>
            <a:r>
              <a:rPr lang="es-CL" dirty="0" smtClean="0">
                <a:sym typeface="Wingdings" pitchFamily="2" charset="2"/>
              </a:rPr>
              <a:t>: Dependencia </a:t>
            </a:r>
            <a:r>
              <a:rPr lang="es-CL" dirty="0">
                <a:sym typeface="Wingdings" pitchFamily="2" charset="2"/>
              </a:rPr>
              <a:t>Establecimiento 	</a:t>
            </a:r>
            <a:r>
              <a:rPr lang="es-CL" dirty="0" smtClean="0">
                <a:sym typeface="Wingdings" pitchFamily="2" charset="2"/>
              </a:rPr>
              <a:t>Educacional, Sexo, Raza Ingresos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3665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 de un factor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paramétrico </a:t>
            </a:r>
            <a:r>
              <a:rPr lang="es-CL" dirty="0" smtClean="0"/>
              <a:t>para evaluar hipótesis sobre el valor de medias poblacionales (</a:t>
            </a:r>
            <a:r>
              <a:rPr lang="es-CL" b="1" dirty="0" smtClean="0"/>
              <a:t>parámetro</a:t>
            </a:r>
            <a:r>
              <a:rPr lang="es-CL" dirty="0" smtClean="0"/>
              <a:t>) de varios grupos (muestras </a:t>
            </a:r>
            <a:r>
              <a:rPr lang="es-CL" b="1" dirty="0" smtClean="0"/>
              <a:t>independientes</a:t>
            </a:r>
            <a:r>
              <a:rPr lang="es-CL" dirty="0" smtClean="0"/>
              <a:t>). </a:t>
            </a:r>
            <a:endParaRPr lang="es-CL" dirty="0"/>
          </a:p>
          <a:p>
            <a:pPr marL="400050" lvl="1" indent="0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</a:t>
            </a:r>
          </a:p>
          <a:p>
            <a:pPr marL="857250" lvl="1" indent="-457200" algn="just"/>
            <a:r>
              <a:rPr lang="es-CL" dirty="0" smtClean="0"/>
              <a:t>Muestreos probabilísticos</a:t>
            </a:r>
          </a:p>
          <a:p>
            <a:pPr marL="857250" lvl="1" indent="-457200" algn="just"/>
            <a:r>
              <a:rPr lang="es-CL" dirty="0" smtClean="0"/>
              <a:t>Grupos donde la variable cuantitativa distribuye normal y con igual varianza (</a:t>
            </a:r>
            <a:r>
              <a:rPr lang="es-CL" dirty="0" err="1" smtClean="0"/>
              <a:t>homocedasticidad</a:t>
            </a:r>
            <a:r>
              <a:rPr lang="es-C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3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 de un factor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</p:spPr>
            <p:txBody>
              <a:bodyPr numCol="1">
                <a:normAutofit/>
              </a:bodyPr>
              <a:lstStyle/>
              <a:p>
                <a:pPr marL="400050" lvl="1" indent="0">
                  <a:buNone/>
                </a:pPr>
                <a:r>
                  <a:rPr lang="es-CL" dirty="0" smtClean="0"/>
                  <a:t>SUPUESTOS:</a:t>
                </a:r>
              </a:p>
              <a:p>
                <a:pPr marL="857250" lvl="1" indent="-457200" algn="just"/>
                <a:r>
                  <a:rPr lang="es-CL" dirty="0" smtClean="0"/>
                  <a:t>Normalidad: test KS y </a:t>
                </a:r>
                <a:r>
                  <a:rPr lang="es-CL" dirty="0" err="1" smtClean="0"/>
                  <a:t>Shapiro-Wilks</a:t>
                </a:r>
                <a:r>
                  <a:rPr lang="es-CL" dirty="0" smtClean="0"/>
                  <a:t>.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Violación del supuesto: con </a:t>
                </a:r>
                <a:r>
                  <a:rPr lang="es-CL" dirty="0"/>
                  <a:t>n grande, ANOVA es robusta al no cumplimiento de normalidad.</a:t>
                </a:r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857250" lvl="1" indent="-457200" algn="just"/>
                <a:r>
                  <a:rPr lang="es-CL" dirty="0" err="1" smtClean="0"/>
                  <a:t>Homocedasticidad</a:t>
                </a:r>
                <a:r>
                  <a:rPr lang="es-CL" dirty="0" smtClean="0"/>
                  <a:t>: test de </a:t>
                </a:r>
                <a:r>
                  <a:rPr lang="es-CL" dirty="0" err="1" smtClean="0"/>
                  <a:t>Barlett</a:t>
                </a:r>
                <a:r>
                  <a:rPr lang="es-CL" dirty="0" smtClean="0"/>
                  <a:t> o </a:t>
                </a:r>
                <a:r>
                  <a:rPr lang="es-CL" dirty="0" err="1" smtClean="0"/>
                  <a:t>Levene</a:t>
                </a:r>
                <a:r>
                  <a:rPr lang="es-CL" dirty="0" smtClean="0"/>
                  <a:t>.</a:t>
                </a:r>
              </a:p>
              <a:p>
                <a:pPr marL="400050" lvl="1" indent="0" algn="just">
                  <a:buNone/>
                </a:pPr>
                <a:r>
                  <a:rPr lang="es-CL" dirty="0"/>
                  <a:t>Violación del supuesto</a:t>
                </a:r>
                <a:r>
                  <a:rPr lang="es-CL" dirty="0" smtClean="0"/>
                  <a:t>: aumento el error tipo I (rechazar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dirty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 cierta).</a:t>
                </a: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  <a:blipFill rotWithShape="1">
                <a:blip r:embed="rId3"/>
                <a:stretch>
                  <a:fillRect t="-1190" r="-152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9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 de un factor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 lnSpcReduction="10000"/>
          </a:bodyPr>
          <a:lstStyle/>
          <a:p>
            <a:pPr marL="400050" lvl="1" indent="0">
              <a:buNone/>
            </a:pPr>
            <a:r>
              <a:rPr lang="es-CL" dirty="0" smtClean="0"/>
              <a:t>Si los supuestos se cumplen…</a:t>
            </a:r>
          </a:p>
          <a:p>
            <a:pPr marL="400050" lvl="1" indent="0">
              <a:buNone/>
            </a:pPr>
            <a:endParaRPr lang="es-CL" dirty="0"/>
          </a:p>
          <a:p>
            <a:pPr marL="400050" lvl="1" indent="0">
              <a:buNone/>
            </a:pPr>
            <a:endParaRPr lang="es-CL" dirty="0" smtClean="0"/>
          </a:p>
          <a:p>
            <a:pPr marL="400050" lvl="1" indent="0">
              <a:buNone/>
            </a:pPr>
            <a:endParaRPr lang="es-CL" dirty="0"/>
          </a:p>
          <a:p>
            <a:pPr marL="400050" lvl="1" indent="0">
              <a:buNone/>
            </a:pPr>
            <a:endParaRPr lang="es-CL" dirty="0" smtClean="0"/>
          </a:p>
          <a:p>
            <a:pPr marL="400050" lvl="1" indent="0">
              <a:buNone/>
            </a:pPr>
            <a:endParaRPr lang="es-CL" dirty="0"/>
          </a:p>
          <a:p>
            <a:pPr marL="400050" lvl="1" indent="0">
              <a:buNone/>
            </a:pPr>
            <a:endParaRPr lang="es-CL" dirty="0" smtClean="0"/>
          </a:p>
          <a:p>
            <a:pPr marL="400050" lvl="1" indent="0">
              <a:buNone/>
            </a:pPr>
            <a:endParaRPr lang="es-CL" dirty="0" smtClean="0"/>
          </a:p>
          <a:p>
            <a:pPr marL="400050" lvl="1" indent="0">
              <a:buNone/>
            </a:pPr>
            <a:r>
              <a:rPr lang="es-CL" dirty="0" smtClean="0"/>
              <a:t>…los grupos solo pueden diferir en sus promedios.</a:t>
            </a:r>
          </a:p>
        </p:txBody>
      </p:sp>
      <p:sp>
        <p:nvSpPr>
          <p:cNvPr id="3" name="AutoShape 2" descr="Mostrando WP_20160506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37217" r="23749" b="26021"/>
          <a:stretch/>
        </p:blipFill>
        <p:spPr bwMode="auto">
          <a:xfrm>
            <a:off x="2123728" y="2860157"/>
            <a:ext cx="5390708" cy="191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3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factor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s-CL" dirty="0" smtClean="0"/>
                  <a:t> media de población X (muestras independientes)</a:t>
                </a:r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HIPÓTESIS: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=…=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CL" dirty="0" smtClean="0"/>
                  <a:t> (No hay asociación)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No </a:t>
                </a:r>
                <a14:m>
                  <m:oMath xmlns:m="http://schemas.openxmlformats.org/officeDocument/2006/math">
                    <m:r>
                      <a:rPr lang="es-CL" b="0" i="0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=…=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CL" dirty="0" smtClean="0"/>
                  <a:t>)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/>
                        <a:ea typeface="Cambria Math"/>
                      </a:rPr>
                      <m:t>↔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𝑝𝑎𝑟𝑎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𝑎𝑙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s-CL" b="0" dirty="0" smtClean="0">
                  <a:ea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dirty="0" smtClean="0"/>
                  <a:t>menos un i y un j (Hay asociación)</a:t>
                </a:r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 r="-152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8412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factor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6525108" cy="4608512"/>
          </a:xfrm>
        </p:spPr>
        <p:txBody>
          <a:bodyPr numCol="1">
            <a:normAutofit fontScale="92500" lnSpcReduction="20000"/>
          </a:bodyPr>
          <a:lstStyle/>
          <a:p>
            <a:pPr marL="400050" lvl="1" indent="0" algn="ctr">
              <a:buNone/>
            </a:pPr>
            <a:r>
              <a:rPr lang="es-CL" sz="2400" dirty="0" smtClean="0"/>
              <a:t>Estima cuánta de la variabilidad observada en los datos (VD) puede ser explicada por el factor (VD)... </a:t>
            </a:r>
            <a:r>
              <a:rPr lang="es-CL" sz="2400" dirty="0" err="1" smtClean="0"/>
              <a:t>Ej</a:t>
            </a:r>
            <a:r>
              <a:rPr lang="es-CL" sz="2400" dirty="0" smtClean="0"/>
              <a:t>: ¿Cuánto de la variación de ingresos se explica por el tipo de trabajo?</a:t>
            </a:r>
          </a:p>
          <a:p>
            <a:pPr marL="400050" lvl="1" indent="0" algn="ctr">
              <a:buNone/>
            </a:pPr>
            <a:endParaRPr lang="es-CL" sz="2400" dirty="0"/>
          </a:p>
          <a:p>
            <a:pPr marL="400050" lvl="1" indent="0" algn="ctr">
              <a:buNone/>
            </a:pPr>
            <a:r>
              <a:rPr lang="es-CL" sz="2400" dirty="0" smtClean="0"/>
              <a:t>.. Y cuánta puede ser explicada por el error (Variación interna en cada grupo).</a:t>
            </a:r>
          </a:p>
          <a:p>
            <a:pPr marL="400050" lvl="1" indent="0" algn="ctr">
              <a:buNone/>
            </a:pPr>
            <a:endParaRPr lang="es-CL" sz="2400" dirty="0"/>
          </a:p>
          <a:p>
            <a:pPr marL="400050" lvl="1" indent="0" algn="ctr">
              <a:buNone/>
            </a:pPr>
            <a:endParaRPr lang="es-CL" sz="2400" dirty="0" smtClean="0"/>
          </a:p>
          <a:p>
            <a:pPr marL="400050" lvl="1" indent="0" algn="ctr">
              <a:buNone/>
            </a:pPr>
            <a:endParaRPr lang="es-CL" sz="2400" dirty="0"/>
          </a:p>
          <a:p>
            <a:pPr marL="400050" lvl="1" indent="0" algn="ctr">
              <a:buNone/>
            </a:pPr>
            <a:endParaRPr lang="es-CL" sz="2400" dirty="0" smtClean="0"/>
          </a:p>
          <a:p>
            <a:pPr marL="400050" lvl="1" indent="0" algn="ctr">
              <a:buNone/>
            </a:pPr>
            <a:endParaRPr lang="es-CL" sz="2400" dirty="0"/>
          </a:p>
          <a:p>
            <a:pPr marL="400050" lvl="1" indent="0" algn="ctr">
              <a:buNone/>
            </a:pPr>
            <a:r>
              <a:rPr lang="es-CL" sz="2400" dirty="0"/>
              <a:t>Si el factor explica gran parte de la variación</a:t>
            </a:r>
            <a:r>
              <a:rPr lang="es-CL" sz="2400" dirty="0">
                <a:sym typeface="Wingdings" pitchFamily="2" charset="2"/>
              </a:rPr>
              <a:t> promedios diferentes en los grupos.</a:t>
            </a:r>
          </a:p>
          <a:p>
            <a:pPr marL="400050" lvl="1" indent="0" algn="ctr">
              <a:buNone/>
            </a:pPr>
            <a:endParaRPr lang="es-CL" sz="24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1380710" y="447844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821142" y="4046392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2316814" y="4046392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2748862" y="4190408"/>
            <a:ext cx="2880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3324926" y="4334424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761204" y="4190408"/>
            <a:ext cx="288032" cy="590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4201636" y="4334424"/>
            <a:ext cx="288032" cy="446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4621070" y="4008492"/>
            <a:ext cx="288032" cy="757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5083377" y="3864477"/>
            <a:ext cx="288032" cy="901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5523809" y="3708973"/>
            <a:ext cx="288032" cy="103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0" name="19 Grupo"/>
          <p:cNvGrpSpPr/>
          <p:nvPr/>
        </p:nvGrpSpPr>
        <p:grpSpPr>
          <a:xfrm>
            <a:off x="1248869" y="3622045"/>
            <a:ext cx="4680520" cy="1368152"/>
            <a:chOff x="1979712" y="4293096"/>
            <a:chExt cx="4680520" cy="1368152"/>
          </a:xfrm>
        </p:grpSpPr>
        <p:sp>
          <p:nvSpPr>
            <p:cNvPr id="7" name="6 Rectángulo"/>
            <p:cNvSpPr/>
            <p:nvPr/>
          </p:nvSpPr>
          <p:spPr>
            <a:xfrm>
              <a:off x="1979712" y="4306124"/>
              <a:ext cx="1944216" cy="135323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055769" y="4308016"/>
              <a:ext cx="1164742" cy="135323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281297" y="4293096"/>
              <a:ext cx="1378935" cy="135323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7280068" y="1340768"/>
            <a:ext cx="1756428" cy="3019531"/>
            <a:chOff x="7280068" y="1340768"/>
            <a:chExt cx="1756428" cy="3019531"/>
          </a:xfrm>
        </p:grpSpPr>
        <p:sp>
          <p:nvSpPr>
            <p:cNvPr id="22" name="21 CuadroTexto"/>
            <p:cNvSpPr txBox="1"/>
            <p:nvPr/>
          </p:nvSpPr>
          <p:spPr>
            <a:xfrm>
              <a:off x="7308304" y="1340768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solidFill>
                    <a:schemeClr val="accent2"/>
                  </a:solidFill>
                </a:rPr>
                <a:t>Variación entre grupos</a:t>
              </a:r>
              <a:endParaRPr lang="es-CL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280068" y="3159970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solidFill>
                    <a:schemeClr val="accent2"/>
                  </a:solidFill>
                </a:rPr>
                <a:t>Variación dentro grupos</a:t>
              </a:r>
              <a:endParaRPr lang="es-CL" sz="2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2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El modelo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</p:spPr>
            <p:txBody>
              <a:bodyPr numCol="1">
                <a:normAutofit/>
              </a:bodyPr>
              <a:lstStyle/>
              <a:p>
                <a:pPr marL="400050" lvl="1" indent="0" algn="ctr">
                  <a:buNone/>
                </a:pPr>
                <a:r>
                  <a:rPr lang="es-CL" sz="3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CL" sz="3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s-CL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L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CL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CL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s-CL" sz="3200" i="1">
                            <a:latin typeface="Cambria Math"/>
                          </a:rPr>
                          <m:t>𝑖</m:t>
                        </m:r>
                        <m:r>
                          <a:rPr lang="es-CL" sz="3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>
                  <a:buNone/>
                </a:pPr>
                <a:r>
                  <a:rPr lang="es-ES" sz="2400" b="1" dirty="0" smtClean="0">
                    <a:solidFill>
                      <a:srgbClr val="C00000"/>
                    </a:solidFill>
                  </a:rPr>
                  <a:t>La estimación del modelo</a:t>
                </a: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CL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sz="2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CL" sz="24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acc>
                      <m:r>
                        <a:rPr lang="es-CL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4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22 Grupo"/>
          <p:cNvGrpSpPr/>
          <p:nvPr/>
        </p:nvGrpSpPr>
        <p:grpSpPr>
          <a:xfrm>
            <a:off x="467544" y="1412776"/>
            <a:ext cx="3672408" cy="1654443"/>
            <a:chOff x="467544" y="1412776"/>
            <a:chExt cx="3672408" cy="1654443"/>
          </a:xfrm>
        </p:grpSpPr>
        <p:sp>
          <p:nvSpPr>
            <p:cNvPr id="3" name="2 CuadroTexto"/>
            <p:cNvSpPr txBox="1"/>
            <p:nvPr/>
          </p:nvSpPr>
          <p:spPr>
            <a:xfrm>
              <a:off x="467544" y="2420888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Valor en </a:t>
              </a:r>
              <a:r>
                <a:rPr lang="es-CL" b="1" dirty="0" smtClean="0"/>
                <a:t>VD </a:t>
              </a:r>
              <a:r>
                <a:rPr lang="es-CL" dirty="0" smtClean="0"/>
                <a:t>(cuantitativa) de la observación j, del grupo i</a:t>
              </a:r>
              <a:endParaRPr lang="es-CL" dirty="0"/>
            </a:p>
          </p:txBody>
        </p:sp>
        <p:sp>
          <p:nvSpPr>
            <p:cNvPr id="4" name="3 Elipse"/>
            <p:cNvSpPr/>
            <p:nvPr/>
          </p:nvSpPr>
          <p:spPr>
            <a:xfrm>
              <a:off x="3419872" y="1412776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2" name="21 Conector recto de flecha"/>
            <p:cNvCxnSpPr>
              <a:stCxn id="4" idx="3"/>
            </p:cNvCxnSpPr>
            <p:nvPr/>
          </p:nvCxnSpPr>
          <p:spPr>
            <a:xfrm flipH="1">
              <a:off x="2771800" y="2088865"/>
              <a:ext cx="753525" cy="260015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23 Grupo"/>
          <p:cNvGrpSpPr/>
          <p:nvPr/>
        </p:nvGrpSpPr>
        <p:grpSpPr>
          <a:xfrm>
            <a:off x="2051720" y="1414043"/>
            <a:ext cx="3168352" cy="2445264"/>
            <a:chOff x="1054506" y="1412776"/>
            <a:chExt cx="3168352" cy="2445264"/>
          </a:xfrm>
        </p:grpSpPr>
        <p:sp>
          <p:nvSpPr>
            <p:cNvPr id="25" name="24 CuadroTexto"/>
            <p:cNvSpPr txBox="1"/>
            <p:nvPr/>
          </p:nvSpPr>
          <p:spPr>
            <a:xfrm>
              <a:off x="1054506" y="3211709"/>
              <a:ext cx="3168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Promedio de la VD (cuantitativa) del grupo i</a:t>
              </a:r>
              <a:endParaRPr lang="es-CL" dirty="0"/>
            </a:p>
          </p:txBody>
        </p:sp>
        <p:sp>
          <p:nvSpPr>
            <p:cNvPr id="26" name="25 Elipse"/>
            <p:cNvSpPr/>
            <p:nvPr/>
          </p:nvSpPr>
          <p:spPr>
            <a:xfrm>
              <a:off x="3419872" y="1412776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7" name="26 Conector recto de flecha"/>
            <p:cNvCxnSpPr/>
            <p:nvPr/>
          </p:nvCxnSpPr>
          <p:spPr>
            <a:xfrm flipH="1">
              <a:off x="3635896" y="2180264"/>
              <a:ext cx="105453" cy="653921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28 Grupo"/>
          <p:cNvGrpSpPr/>
          <p:nvPr/>
        </p:nvGrpSpPr>
        <p:grpSpPr>
          <a:xfrm>
            <a:off x="5004048" y="1377642"/>
            <a:ext cx="3168352" cy="2396629"/>
            <a:chOff x="3167844" y="1412776"/>
            <a:chExt cx="3168352" cy="2396629"/>
          </a:xfrm>
        </p:grpSpPr>
        <p:sp>
          <p:nvSpPr>
            <p:cNvPr id="30" name="29 CuadroTexto"/>
            <p:cNvSpPr txBox="1"/>
            <p:nvPr/>
          </p:nvSpPr>
          <p:spPr>
            <a:xfrm>
              <a:off x="3167844" y="2609076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Error de la observación j, del grupo i: distancia de la observación j con el promedio de su grupo i</a:t>
              </a:r>
              <a:endParaRPr lang="es-CL" dirty="0"/>
            </a:p>
          </p:txBody>
        </p:sp>
        <p:sp>
          <p:nvSpPr>
            <p:cNvPr id="31" name="30 Elipse"/>
            <p:cNvSpPr/>
            <p:nvPr/>
          </p:nvSpPr>
          <p:spPr>
            <a:xfrm>
              <a:off x="3419872" y="1412776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>
              <a:off x="3796635" y="2219560"/>
              <a:ext cx="343317" cy="38047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34 Llamada rectangular redondeada"/>
          <p:cNvSpPr/>
          <p:nvPr/>
        </p:nvSpPr>
        <p:spPr>
          <a:xfrm>
            <a:off x="179512" y="4725144"/>
            <a:ext cx="3240360" cy="18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la predicción del modelo es cierta, la variación de los datos solo podría explicarse por la variación ENTRE grupos </a:t>
            </a:r>
            <a:r>
              <a:rPr lang="es-CL" dirty="0" smtClean="0">
                <a:sym typeface="Wingdings" pitchFamily="2" charset="2"/>
              </a:rPr>
              <a:t> Los promedios serían distintos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31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8555" y="1160749"/>
            <a:ext cx="8072190" cy="5040560"/>
          </a:xfrm>
        </p:spPr>
        <p:txBody>
          <a:bodyPr numCol="1">
            <a:noAutofit/>
          </a:bodyPr>
          <a:lstStyle/>
          <a:p>
            <a:pPr lvl="0" algn="just">
              <a:spcBef>
                <a:spcPts val="30"/>
              </a:spcBef>
            </a:pPr>
            <a:r>
              <a:rPr lang="es-ES" sz="2200" dirty="0" smtClean="0"/>
              <a:t>Conceptos básicos: </a:t>
            </a:r>
            <a:r>
              <a:rPr lang="es-ES" sz="2200" dirty="0"/>
              <a:t>causalidad, </a:t>
            </a:r>
            <a:r>
              <a:rPr lang="es-ES" sz="2200" dirty="0" smtClean="0"/>
              <a:t>asociación, </a:t>
            </a:r>
            <a:r>
              <a:rPr lang="es-ES" sz="2200" dirty="0"/>
              <a:t>asociación significativa y no significativa, </a:t>
            </a:r>
            <a:r>
              <a:rPr lang="es-ES" sz="2200" dirty="0" smtClean="0"/>
              <a:t>tamaño </a:t>
            </a:r>
            <a:r>
              <a:rPr lang="es-ES" sz="2200" dirty="0"/>
              <a:t>del </a:t>
            </a:r>
            <a:r>
              <a:rPr lang="es-ES" sz="2200" dirty="0" smtClean="0"/>
              <a:t>efecto. Pruebas de hipótesis para comparar grupos y estimadores de tamaño del efecto.</a:t>
            </a:r>
            <a:r>
              <a:rPr lang="es-ES_tradnl" sz="2200" dirty="0"/>
              <a:t> </a:t>
            </a:r>
            <a:r>
              <a:rPr lang="es-ES_tradnl" sz="2200" dirty="0" smtClean="0"/>
              <a:t>Muestras relacionadas/ Independientes</a:t>
            </a:r>
            <a:endParaRPr lang="es-CL" sz="2200" dirty="0"/>
          </a:p>
          <a:p>
            <a:pPr lvl="0" algn="just">
              <a:spcBef>
                <a:spcPts val="30"/>
              </a:spcBef>
            </a:pPr>
            <a:r>
              <a:rPr lang="es-ES" sz="2200" dirty="0"/>
              <a:t>Pruebas de significación </a:t>
            </a:r>
            <a:r>
              <a:rPr lang="es-ES" sz="2200" dirty="0" smtClean="0"/>
              <a:t>de </a:t>
            </a:r>
            <a:r>
              <a:rPr lang="es-ES" sz="2200" dirty="0"/>
              <a:t>la diferencia de </a:t>
            </a:r>
            <a:r>
              <a:rPr lang="es-ES" sz="2200" dirty="0" smtClean="0"/>
              <a:t>medias/mediana en 2 grupos: </a:t>
            </a:r>
            <a:r>
              <a:rPr lang="es-ES" sz="2200" dirty="0"/>
              <a:t>Pruebas T, Z, U-Mann </a:t>
            </a:r>
            <a:r>
              <a:rPr lang="es-ES" sz="2200" dirty="0" err="1"/>
              <a:t>Whitney</a:t>
            </a:r>
            <a:r>
              <a:rPr lang="es-ES" sz="2200" dirty="0"/>
              <a:t>.</a:t>
            </a:r>
            <a:r>
              <a:rPr lang="es-ES_tradnl" sz="2200" dirty="0"/>
              <a:t>  </a:t>
            </a:r>
            <a:endParaRPr lang="es-CL" sz="2200" dirty="0"/>
          </a:p>
          <a:p>
            <a:pPr lvl="0" algn="just">
              <a:spcBef>
                <a:spcPts val="30"/>
              </a:spcBef>
            </a:pPr>
            <a:r>
              <a:rPr lang="es-ES" sz="2200" dirty="0"/>
              <a:t>Pruebas de significación </a:t>
            </a:r>
            <a:r>
              <a:rPr lang="es-ES" sz="2200" dirty="0" smtClean="0"/>
              <a:t> de la diferencia de proporciones (Test Z, Prueba Mc </a:t>
            </a:r>
            <a:r>
              <a:rPr lang="es-ES" sz="2200" dirty="0" err="1" smtClean="0"/>
              <a:t>Nemar</a:t>
            </a:r>
            <a:r>
              <a:rPr lang="es-ES" sz="2200" dirty="0" smtClean="0"/>
              <a:t>, </a:t>
            </a:r>
            <a:r>
              <a:rPr lang="es-ES" sz="2200" dirty="0" err="1" smtClean="0"/>
              <a:t>chi</a:t>
            </a:r>
            <a:r>
              <a:rPr lang="es-ES" sz="2200" dirty="0" smtClean="0"/>
              <a:t> </a:t>
            </a:r>
            <a:r>
              <a:rPr lang="es-ES" sz="2200" dirty="0"/>
              <a:t>cuadrado, prueba exacta de </a:t>
            </a:r>
            <a:r>
              <a:rPr lang="es-ES" sz="2200" dirty="0" err="1"/>
              <a:t>fisher</a:t>
            </a:r>
            <a:r>
              <a:rPr lang="es-ES" sz="2200" dirty="0"/>
              <a:t>) y tamaño del efecto (phi, V de </a:t>
            </a:r>
            <a:r>
              <a:rPr lang="es-ES" sz="2200" dirty="0" err="1"/>
              <a:t>Cramer</a:t>
            </a:r>
            <a:r>
              <a:rPr lang="es-ES" sz="2200" dirty="0"/>
              <a:t> y Gamma</a:t>
            </a:r>
            <a:r>
              <a:rPr lang="es-ES" sz="2200" dirty="0" smtClean="0"/>
              <a:t>). </a:t>
            </a:r>
            <a:endParaRPr lang="es-CL" sz="2200" dirty="0"/>
          </a:p>
          <a:p>
            <a:pPr lvl="0" algn="just">
              <a:spcBef>
                <a:spcPts val="30"/>
              </a:spcBef>
            </a:pPr>
            <a:r>
              <a:rPr lang="es-ES" sz="2200" dirty="0" smtClean="0"/>
              <a:t>Pruebas </a:t>
            </a:r>
            <a:r>
              <a:rPr lang="es-ES" sz="2200" dirty="0"/>
              <a:t>de significación de la diferencia de varianzas: F de </a:t>
            </a:r>
            <a:r>
              <a:rPr lang="es-ES" sz="2200" dirty="0" err="1"/>
              <a:t>Snedecor</a:t>
            </a:r>
            <a:r>
              <a:rPr lang="es-ES" sz="2200" dirty="0"/>
              <a:t>, Test de </a:t>
            </a:r>
            <a:r>
              <a:rPr lang="es-ES" sz="2200" dirty="0" err="1"/>
              <a:t>Barlett</a:t>
            </a:r>
            <a:r>
              <a:rPr lang="es-ES" sz="2200" dirty="0"/>
              <a:t>, Test de </a:t>
            </a:r>
            <a:r>
              <a:rPr lang="es-ES" sz="2200" dirty="0" err="1"/>
              <a:t>Levene</a:t>
            </a:r>
            <a:r>
              <a:rPr lang="es-ES_tradnl" sz="2200" dirty="0"/>
              <a:t>  </a:t>
            </a:r>
            <a:endParaRPr lang="es-CL" sz="2200" dirty="0"/>
          </a:p>
          <a:p>
            <a:pPr lvl="0" algn="just">
              <a:spcBef>
                <a:spcPts val="30"/>
              </a:spcBef>
            </a:pPr>
            <a:r>
              <a:rPr lang="es-ES" sz="2200" b="1" dirty="0"/>
              <a:t>Conceptos de modelo teórico, modelo estadístico, variable dependiente e independiente, varianza y covarianza.</a:t>
            </a:r>
            <a:endParaRPr lang="es-CL" sz="2200" b="1" dirty="0"/>
          </a:p>
          <a:p>
            <a:pPr algn="just">
              <a:spcBef>
                <a:spcPts val="30"/>
              </a:spcBef>
            </a:pPr>
            <a:r>
              <a:rPr lang="es-ES" sz="2200" b="1" dirty="0"/>
              <a:t>Pruebas de significación y tamaño del efecto de la diferencia de medias para dos o más poblaciones: ANOVA. Problema del </a:t>
            </a:r>
            <a:r>
              <a:rPr lang="es-ES" sz="2200" b="1" dirty="0" smtClean="0"/>
              <a:t>aumento del </a:t>
            </a:r>
            <a:r>
              <a:rPr lang="es-ES" sz="2200" b="1" dirty="0"/>
              <a:t>error tipo I al tratar con múltiples pruebas. </a:t>
            </a:r>
            <a:r>
              <a:rPr lang="es-ES" sz="2200" b="1" dirty="0" smtClean="0"/>
              <a:t>Prueba </a:t>
            </a:r>
            <a:r>
              <a:rPr lang="es-ES" sz="2200" b="1" dirty="0" err="1" smtClean="0"/>
              <a:t>Kruskal</a:t>
            </a:r>
            <a:r>
              <a:rPr lang="es-ES" sz="2200" b="1" dirty="0" smtClean="0"/>
              <a:t> </a:t>
            </a:r>
            <a:r>
              <a:rPr lang="es-ES" sz="2200" b="1" dirty="0"/>
              <a:t>-Wallis. Pruebas post-hoc: </a:t>
            </a:r>
            <a:r>
              <a:rPr lang="es-CL" sz="2200" b="1" dirty="0" err="1" smtClean="0"/>
              <a:t>Tukey</a:t>
            </a:r>
            <a:r>
              <a:rPr lang="es-CL" sz="2200" b="1" dirty="0"/>
              <a:t>.</a:t>
            </a:r>
            <a:r>
              <a:rPr lang="es-ES_tradnl" sz="2200" b="1" dirty="0"/>
              <a:t> </a:t>
            </a:r>
            <a:endParaRPr lang="es-CL" sz="22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2580966" y="341941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/>
                </a:solidFill>
              </a:rPr>
              <a:t>PARTE III	PARTE II	PARTE I</a:t>
            </a:r>
            <a:endParaRPr lang="es-CL" sz="2800" dirty="0">
              <a:solidFill>
                <a:schemeClr val="accent1"/>
              </a:solidFill>
            </a:endParaRPr>
          </a:p>
        </p:txBody>
      </p:sp>
      <p:sp>
        <p:nvSpPr>
          <p:cNvPr id="5" name="4 Cerrar llave"/>
          <p:cNvSpPr/>
          <p:nvPr/>
        </p:nvSpPr>
        <p:spPr>
          <a:xfrm flipH="1">
            <a:off x="762526" y="1196752"/>
            <a:ext cx="360040" cy="1972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errar llave"/>
          <p:cNvSpPr/>
          <p:nvPr/>
        </p:nvSpPr>
        <p:spPr>
          <a:xfrm flipH="1">
            <a:off x="713364" y="3169140"/>
            <a:ext cx="387660" cy="1613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errar llave"/>
          <p:cNvSpPr/>
          <p:nvPr/>
        </p:nvSpPr>
        <p:spPr>
          <a:xfrm flipH="1">
            <a:off x="711194" y="4975769"/>
            <a:ext cx="360040" cy="176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Residuos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i="1" dirty="0" smtClean="0">
                    <a:latin typeface="+mj-lt"/>
                  </a:rPr>
                  <a:t>Diferencia entre el valor observado y el predicho: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CL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19 Llamada rectangular redondeada"/>
          <p:cNvSpPr/>
          <p:nvPr/>
        </p:nvSpPr>
        <p:spPr>
          <a:xfrm>
            <a:off x="179512" y="3501008"/>
            <a:ext cx="3240360" cy="30243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Si la predicción del modelo es cierta (Si los residuos son 0), la variación de los datos solo podría explicarse por la variación ENTRE grupos </a:t>
            </a:r>
            <a:r>
              <a:rPr lang="es-CL" dirty="0" smtClean="0">
                <a:sym typeface="Wingdings" pitchFamily="2" charset="2"/>
              </a:rPr>
              <a:t> Los promedios serían distintos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36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Análisis de varianza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s-CL" i="1" dirty="0" smtClean="0">
                    <a:latin typeface="+mj-lt"/>
                  </a:rPr>
                  <a:t>Variación de los datos (A):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dirty="0" smtClean="0"/>
              </a:p>
              <a:p>
                <a:r>
                  <a:rPr lang="es-CL" i="1" dirty="0"/>
                  <a:t>Variación de los </a:t>
                </a:r>
                <a:r>
                  <a:rPr lang="es-CL" i="1" dirty="0" smtClean="0"/>
                  <a:t>datos explicada por el modelo (B):</a:t>
                </a:r>
                <a:endParaRPr lang="es-CL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L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CL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acc>
                      <m:r>
                        <a:rPr lang="es-CL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e>
                      </m:acc>
                      <m:r>
                        <a:rPr lang="es-CL" i="1" dirty="0">
                          <a:latin typeface="Cambria Math"/>
                          <a:ea typeface="Cambria Math"/>
                        </a:rPr>
                        <m:t>↔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dirty="0" smtClean="0"/>
              </a:p>
              <a:p>
                <a:r>
                  <a:rPr lang="es-CL" i="1" dirty="0"/>
                  <a:t>Variación de los datos </a:t>
                </a:r>
                <a:r>
                  <a:rPr lang="es-CL" i="1" dirty="0" smtClean="0"/>
                  <a:t>no explicada </a:t>
                </a:r>
                <a:r>
                  <a:rPr lang="es-CL" i="1" dirty="0"/>
                  <a:t>por el </a:t>
                </a:r>
                <a:r>
                  <a:rPr lang="es-CL" i="1" dirty="0" smtClean="0"/>
                  <a:t>modelo (C):</a:t>
                </a:r>
                <a:endParaRPr lang="es-C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−</m:t>
                    </m:r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C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s-CL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CL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0" indent="0" algn="ctr">
                  <a:buNone/>
                </a:pPr>
                <a:r>
                  <a:rPr lang="es-CL" b="1" dirty="0" smtClean="0"/>
                  <a:t>A=B+C</a:t>
                </a:r>
                <a:endParaRPr lang="es-CL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 r="-1259" b="-134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3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Análisis de varianza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s-CL" i="1" dirty="0" smtClean="0">
                    <a:latin typeface="+mj-lt"/>
                  </a:rPr>
                  <a:t>Considerando todos los casos…</a:t>
                </a:r>
              </a:p>
              <a:p>
                <a:r>
                  <a:rPr lang="es-CL" i="1" dirty="0" smtClean="0">
                    <a:latin typeface="+mj-lt"/>
                  </a:rPr>
                  <a:t>Suma total de cuadrados (SCT):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CL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CL" dirty="0"/>
                                        <m:t> </m:t>
                                      </m:r>
                                    </m:e>
                                  </m:acc>
                                  <m:r>
                                    <a:rPr lang="es-CL" i="1" dirty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s-CL" dirty="0" smtClean="0"/>
              </a:p>
              <a:p>
                <a:r>
                  <a:rPr lang="es-CL" i="1" dirty="0" smtClean="0"/>
                  <a:t>Suma de cuadrados explicados (SCE):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CL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CL" dirty="0"/>
                                        <m:t> </m:t>
                                      </m:r>
                                    </m:e>
                                  </m:acc>
                                  <m:r>
                                    <a:rPr lang="es-CL" i="1" dirty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L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L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CL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L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m:rPr>
                                      <m:nor/>
                                    </m:rPr>
                                    <a:rPr lang="es-CL" dirty="0"/>
                                    <m:t> </m:t>
                                  </m:r>
                                </m:e>
                              </m:acc>
                              <m:r>
                                <a:rPr lang="es-CL" i="1" dirty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CL" dirty="0" smtClean="0"/>
              </a:p>
              <a:p>
                <a:r>
                  <a:rPr lang="es-CL" i="1" dirty="0" smtClean="0"/>
                  <a:t>Suma de cuadrados no explicada o residual (SCR):</a:t>
                </a:r>
                <a:endParaRPr lang="es-C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CL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s-CL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s-CL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s-CL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s-CL" dirty="0"/>
                                      <m:t> </m:t>
                                    </m:r>
                                  </m:e>
                                </m:acc>
                                <m:r>
                                  <a:rPr lang="es-CL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s-CL" i="1">
                        <a:latin typeface="Cambria Math"/>
                      </a:rPr>
                      <m:t> </m:t>
                    </m:r>
                  </m:oMath>
                </a14:m>
                <a:r>
                  <a:rPr lang="es-CL" dirty="0" smtClean="0"/>
                  <a:t>=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CL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C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CL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CL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s-CL" dirty="0" smtClean="0"/>
              </a:p>
              <a:p>
                <a:pPr marL="0" indent="0" algn="ctr">
                  <a:buNone/>
                </a:pPr>
                <a:r>
                  <a:rPr lang="es-CL" b="1" dirty="0" smtClean="0"/>
                  <a:t>SCT=SCE+SCR</a:t>
                </a:r>
                <a:endParaRPr lang="es-CL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 t="-2022" b="-6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7387572" y="3429000"/>
            <a:ext cx="1756428" cy="3019531"/>
            <a:chOff x="7280068" y="1340768"/>
            <a:chExt cx="1756428" cy="3019531"/>
          </a:xfrm>
        </p:grpSpPr>
        <p:sp>
          <p:nvSpPr>
            <p:cNvPr id="8" name="7 CuadroTexto"/>
            <p:cNvSpPr txBox="1"/>
            <p:nvPr/>
          </p:nvSpPr>
          <p:spPr>
            <a:xfrm>
              <a:off x="7308304" y="1340768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solidFill>
                    <a:schemeClr val="accent2"/>
                  </a:solidFill>
                </a:rPr>
                <a:t>Variación entre grupos</a:t>
              </a:r>
              <a:endParaRPr lang="es-CL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280068" y="3159970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solidFill>
                    <a:schemeClr val="accent2"/>
                  </a:solidFill>
                </a:rPr>
                <a:t>Variación dentro grupos</a:t>
              </a:r>
              <a:endParaRPr lang="es-CL" sz="2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2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Estadístico del Test y distribución nula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L" sz="2400" i="1" dirty="0" smtClean="0">
                    <a:latin typeface="+mj-lt"/>
                  </a:rPr>
                  <a:t>Medias de cuadrados: Suma de cuadrado/</a:t>
                </a:r>
                <a:r>
                  <a:rPr lang="es-CL" sz="2400" i="1" dirty="0" err="1" smtClean="0">
                    <a:latin typeface="+mj-lt"/>
                  </a:rPr>
                  <a:t>gl</a:t>
                </a:r>
                <a:endParaRPr lang="es-CL" sz="2400" i="1" dirty="0" smtClean="0">
                  <a:latin typeface="+mj-lt"/>
                </a:endParaRPr>
              </a:p>
              <a:p>
                <a:r>
                  <a:rPr lang="es-CL" sz="2400" i="1" dirty="0" smtClean="0">
                    <a:latin typeface="+mj-lt"/>
                  </a:rPr>
                  <a:t>Media de cuadrados totales (MCT):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/>
                            </a:rPr>
                            <m:t>𝑆𝐶𝑇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sz="2400" dirty="0" smtClean="0"/>
              </a:p>
              <a:p>
                <a:r>
                  <a:rPr lang="es-CL" sz="2400" i="1" dirty="0" smtClean="0"/>
                  <a:t>Media de cuadrados explicados/entre (MCE):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/>
                            </a:rPr>
                            <m:t>𝑆𝐶𝐸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s-CL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sz="2400" dirty="0" smtClean="0"/>
              </a:p>
              <a:p>
                <a:r>
                  <a:rPr lang="es-CL" sz="2400" i="1" dirty="0" smtClean="0"/>
                  <a:t>Media de cuadrados residual/dentro (MCR):</a:t>
                </a:r>
                <a:endParaRPr lang="es-CL" sz="24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/>
                            </a:rPr>
                            <m:t>𝑆𝐶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sz="2400" i="1">
                              <a:latin typeface="Cambria Math"/>
                            </a:rPr>
                            <m:t>−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Estadístico 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1" i="1" dirty="0" smtClean="0">
                            <a:latin typeface="Cambria Math"/>
                          </a:rPr>
                          <m:t>𝑴𝑪𝑬</m:t>
                        </m:r>
                      </m:num>
                      <m:den>
                        <m:r>
                          <a:rPr lang="es-CL" sz="2400" b="1" i="1" dirty="0" smtClean="0">
                            <a:latin typeface="Cambria Math"/>
                          </a:rPr>
                          <m:t>𝑴𝑪𝑹</m:t>
                        </m:r>
                      </m:den>
                    </m:f>
                    <m:r>
                      <a:rPr lang="es-CL" sz="2400" b="1" i="1" dirty="0" smtClean="0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es-CL" sz="24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</m:oMath>
                </a14:m>
                <a:endParaRPr lang="es-CL" sz="2400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6228184" y="3861048"/>
            <a:ext cx="202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accent2"/>
                </a:solidFill>
              </a:rPr>
              <a:t>I numero de grupos</a:t>
            </a:r>
            <a:endParaRPr lang="es-C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Estadístico del Test y distribución nula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pic>
        <p:nvPicPr>
          <p:cNvPr id="2050" name="Picture 2" descr="http://html.rincondelvago.com/0006293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6"/>
          <a:stretch/>
        </p:blipFill>
        <p:spPr bwMode="auto">
          <a:xfrm>
            <a:off x="655043" y="1844824"/>
            <a:ext cx="7629525" cy="37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Zona de Rechazo y Valor P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CL" sz="2400" i="1" dirty="0" smtClean="0">
                    <a:latin typeface="+mj-lt"/>
                  </a:rPr>
                  <a:t>La hipótesis nula (igualdad de medias en los grupos) se rechaza si:</a:t>
                </a:r>
                <a:endParaRPr lang="es-CL" sz="2400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b="1" i="1" dirty="0" smtClean="0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s-CL" sz="2400" b="1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sz="2400" b="1" i="1" dirty="0">
                                  <a:latin typeface="Cambria Math"/>
                                </a:rPr>
                                <m:t>𝑴𝑪𝑬</m:t>
                              </m:r>
                            </m:num>
                            <m:den>
                              <m:r>
                                <a:rPr lang="es-CL" sz="2400" b="1" i="1" dirty="0">
                                  <a:latin typeface="Cambria Math"/>
                                </a:rPr>
                                <m:t>𝑴𝑪𝑹</m:t>
                              </m:r>
                            </m:den>
                          </m:f>
                          <m:r>
                            <a:rPr lang="es-CL" sz="2400" b="1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s-CL" sz="2400" b="1" i="1" dirty="0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sz="2400" b="1" i="1" dirty="0" smtClean="0">
                              <a:latin typeface="Cambria Math"/>
                            </a:rPr>
                            <m:t>𝒐𝒃𝒔𝒆𝒓𝒗𝒂𝒅𝒐</m:t>
                          </m:r>
                        </m:sub>
                      </m:sSub>
                      <m:r>
                        <a:rPr lang="es-CL" sz="2400" b="1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sz="2400" b="1" i="1" dirty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sz="2400" b="1" i="1" dirty="0" smtClean="0"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>
                  <a:buNone/>
                </a:pPr>
                <a:r>
                  <a:rPr lang="es-CL" sz="2400" b="1" dirty="0" smtClean="0"/>
                  <a:t>Valor P=</a:t>
                </a:r>
              </a:p>
              <a:p>
                <a:pPr marL="0" indent="0" algn="ctr">
                  <a:buNone/>
                </a:pPr>
                <a:r>
                  <a:rPr lang="es-CL" sz="2400" b="1" dirty="0" smtClean="0"/>
                  <a:t>P[F</a:t>
                </a:r>
                <a14:m>
                  <m:oMath xmlns:m="http://schemas.openxmlformats.org/officeDocument/2006/math">
                    <m:r>
                      <a:rPr lang="es-CL" sz="2400" b="1" i="1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s-CL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</a:rPr>
                          <m:t>𝒐𝒃𝒔𝒆𝒓𝒗𝒂𝒅𝒐</m:t>
                        </m:r>
                      </m:sub>
                    </m:sSub>
                  </m:oMath>
                </a14:m>
                <a:r>
                  <a:rPr lang="es-CL" sz="2400" b="1" dirty="0" smtClean="0"/>
                  <a:t>]</a:t>
                </a:r>
                <a:endParaRPr lang="es-CL" sz="2400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8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32575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Tamaño del Efecto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¿Cuánto de la Varianza total de la variable dependiente es explicada por la variable independiente?</a:t>
                </a:r>
                <a:endParaRPr lang="es-CL" sz="2400" b="1" dirty="0" smtClean="0"/>
              </a:p>
              <a:p>
                <a:pPr marL="0" indent="0">
                  <a:buNone/>
                </a:pPr>
                <a:r>
                  <a:rPr lang="es-CL" sz="2400" b="1" dirty="0" smtClean="0"/>
                  <a:t>Eta cuadrado=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b="1" i="1"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m:rPr>
                            <m:nor/>
                          </m:rPr>
                          <a:rPr lang="es-CL" sz="2400" b="1" dirty="0"/>
                          <m:t> </m:t>
                        </m:r>
                      </m:e>
                      <m:sup>
                        <m:r>
                          <a:rPr lang="es-CL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24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800" b="1" i="1" dirty="0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CL" sz="2400" dirty="0"/>
                                      <m:t> </m:t>
                                    </m:r>
                                  </m:e>
                                </m:acc>
                                <m:r>
                                  <a:rPr lang="es-CL" sz="24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s-CL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CL" sz="2400" dirty="0"/>
                                          <m:t> </m:t>
                                        </m:r>
                                      </m:e>
                                    </m:acc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den>
                    </m:f>
                    <m:r>
                      <a:rPr lang="es-CL" sz="1800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1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𝑆𝐶𝐸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𝑆𝐶𝑇</m:t>
                        </m:r>
                      </m:den>
                    </m:f>
                  </m:oMath>
                </a14:m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000" b="1" i="1"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m:rPr>
                            <m:nor/>
                          </m:rPr>
                          <a:rPr lang="es-CL" sz="2000" b="1" dirty="0"/>
                          <m:t> </m:t>
                        </m:r>
                      </m:e>
                      <m:sup>
                        <m:r>
                          <a:rPr lang="es-CL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2000" b="1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CL" sz="20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CL" sz="20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CL" sz="2000" b="1" i="1" dirty="0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𝑵𝒖𝒍𝒂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𝒂𝒔𝒐𝒄𝒊𝒂𝒄𝒊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ó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𝑽𝑰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𝒏𝒐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𝒊𝒏𝒇𝒍𝒖𝒚𝒆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𝒆𝒏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𝑽𝑫</m:t>
                              </m:r>
                            </m:e>
                          </m:mr>
                          <m:mr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á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𝒙𝒊𝒎𝒂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𝒂𝒔𝒐𝒄𝒊𝒂𝒄𝒊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ó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𝑽𝑰𝒆𝒙𝒑𝒍𝒊𝒄𝒂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𝒕𝒐𝒅𝒂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𝒍𝒂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𝒗𝒂𝒓𝒊𝒂𝒏𝒛𝒂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𝒅𝒆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𝑽𝑫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CL" sz="2000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5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¿El NSE influye en los Puntajes PSU?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>
                    <a:latin typeface="+mj-lt"/>
                  </a:rPr>
                  <a:t>VD (cuantitativa): </a:t>
                </a:r>
                <a:r>
                  <a:rPr lang="es-CL" sz="2400" i="1" dirty="0" smtClean="0">
                    <a:latin typeface="+mj-lt"/>
                  </a:rPr>
                  <a:t>Puntajes PSU </a:t>
                </a:r>
                <a:r>
                  <a:rPr lang="es-CL" sz="2400" b="1" i="1" dirty="0" smtClean="0">
                    <a:latin typeface="+mj-lt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VI (categórica): </a:t>
                </a:r>
                <a:r>
                  <a:rPr lang="es-CL" sz="2400" i="1" dirty="0" smtClean="0"/>
                  <a:t>NSE (A, M y B)</a:t>
                </a:r>
              </a:p>
              <a:p>
                <a:pPr marL="0" indent="0" algn="ctr">
                  <a:buNone/>
                </a:pPr>
                <a:endParaRPr lang="es-CL" sz="2400" i="1" dirty="0" smtClean="0"/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*En este ejemplo supondremos que verificamos los supuestos, y todos se cumplen</a:t>
                </a:r>
                <a:endParaRPr lang="es-CL" sz="2400" b="1" i="1" dirty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F </a:t>
                </a:r>
                <a:r>
                  <a:rPr lang="es-CL" sz="2400" b="1" baseline="-25000" dirty="0" smtClean="0"/>
                  <a:t>observado</a:t>
                </a:r>
                <a:r>
                  <a:rPr lang="es-CL" sz="2400" b="1" dirty="0" smtClean="0"/>
                  <a:t>=6,6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%;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𝟔𝟎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</m:oMath>
                </a14:m>
                <a:r>
                  <a:rPr lang="es-CL" sz="2400" b="1" dirty="0" smtClean="0"/>
                  <a:t>= (Ver tabla)</a:t>
                </a:r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1078" r="-17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48880"/>
            <a:ext cx="820509" cy="78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7" t="68626" r="38948"/>
          <a:stretch/>
        </p:blipFill>
        <p:spPr bwMode="auto">
          <a:xfrm>
            <a:off x="195481" y="57953"/>
            <a:ext cx="6737344" cy="920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4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69610" r="39500"/>
          <a:stretch/>
        </p:blipFill>
        <p:spPr bwMode="auto">
          <a:xfrm>
            <a:off x="-252537" y="0"/>
            <a:ext cx="6713049" cy="81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764704"/>
            <a:ext cx="576064" cy="609329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 rot="16200000">
            <a:off x="3125832" y="1822512"/>
            <a:ext cx="576064" cy="609329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 rot="16200000">
            <a:off x="2221772" y="4391140"/>
            <a:ext cx="216024" cy="596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8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I. Conceptos básicos</a:t>
            </a:r>
          </a:p>
        </p:txBody>
      </p:sp>
    </p:spTree>
    <p:extLst>
      <p:ext uri="{BB962C8B-B14F-4D97-AF65-F5344CB8AC3E}">
        <p14:creationId xmlns:p14="http://schemas.microsoft.com/office/powerpoint/2010/main" val="41179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¿El NSE influye en los Puntajes PSU?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>
                    <a:latin typeface="+mj-lt"/>
                  </a:rPr>
                  <a:t>VD (cuantitativa): </a:t>
                </a:r>
                <a:r>
                  <a:rPr lang="es-CL" sz="2400" i="1" dirty="0" smtClean="0">
                    <a:latin typeface="+mj-lt"/>
                  </a:rPr>
                  <a:t>Puntajes PSU </a:t>
                </a:r>
                <a:r>
                  <a:rPr lang="es-CL" sz="2400" b="1" i="1" dirty="0" smtClean="0">
                    <a:latin typeface="+mj-lt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VI (categórica): </a:t>
                </a:r>
                <a:r>
                  <a:rPr lang="es-CL" sz="2400" i="1" dirty="0" smtClean="0"/>
                  <a:t>NSE (A, M y B)</a:t>
                </a:r>
              </a:p>
              <a:p>
                <a:pPr marL="0" indent="0" algn="ctr">
                  <a:buNone/>
                </a:pPr>
                <a:endParaRPr lang="es-CL" sz="2400" i="1" dirty="0" smtClean="0"/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*En este ejemplo supondremos que verificamos los supuestos, y todos se cumplen</a:t>
                </a:r>
                <a:endParaRPr lang="es-CL" sz="2400" b="1" i="1" dirty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F </a:t>
                </a:r>
                <a:r>
                  <a:rPr lang="es-CL" sz="2400" b="1" baseline="-25000" dirty="0" smtClean="0"/>
                  <a:t>observado</a:t>
                </a:r>
                <a:r>
                  <a:rPr lang="es-CL" sz="2400" b="1" dirty="0" smtClean="0"/>
                  <a:t>=6,6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%;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 smtClean="0">
                            <a:latin typeface="Cambria Math"/>
                            <a:ea typeface="Cambria Math"/>
                          </a:rPr>
                          <m:t>𝟔𝟎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</m:oMath>
                </a14:m>
                <a:r>
                  <a:rPr lang="es-CL" sz="2400" b="1" dirty="0" smtClean="0"/>
                  <a:t>= 3,15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1" i="1" dirty="0" smtClean="0">
                            <a:latin typeface="Cambria Math"/>
                          </a:rPr>
                          <m:t>𝟔</m:t>
                        </m:r>
                        <m:r>
                          <a:rPr lang="es-CL" sz="2400" b="1" i="1" dirty="0" smtClean="0">
                            <a:latin typeface="Cambria Math"/>
                          </a:rPr>
                          <m:t>,</m:t>
                        </m:r>
                        <m:r>
                          <a:rPr lang="es-CL" sz="2400" b="1" i="1" dirty="0" smtClean="0">
                            <a:latin typeface="Cambria Math"/>
                          </a:rPr>
                          <m:t>𝟔</m:t>
                        </m:r>
                        <m:r>
                          <a:rPr lang="es-CL" sz="2400" b="1" i="1" dirty="0">
                            <a:latin typeface="Cambria Math"/>
                          </a:rPr>
                          <m:t>=</m:t>
                        </m:r>
                        <m:r>
                          <a:rPr lang="es-CL" sz="2400" b="1" i="1" dirty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</a:rPr>
                          <m:t>𝒐𝒃𝒔𝒆𝒓𝒗𝒂𝒅𝒐</m:t>
                        </m:r>
                      </m:sub>
                    </m:sSub>
                    <m:r>
                      <a:rPr lang="es-CL" sz="2400" b="1" i="1" dirty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%;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𝟔𝟎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  <m:r>
                      <m:rPr>
                        <m:nor/>
                      </m:rPr>
                      <a:rPr lang="es-CL" sz="2400" b="1" dirty="0"/>
                      <m:t>= 3,15</m:t>
                    </m:r>
                  </m:oMath>
                </a14:m>
                <a:r>
                  <a:rPr lang="es-CL" sz="2400" b="1" dirty="0" smtClean="0">
                    <a:sym typeface="Wingdings" pitchFamily="2" charset="2"/>
                  </a:rPr>
                  <a:t> Se rechaza H0</a:t>
                </a:r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1078" r="-17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4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¿El NSE influye en los Puntajes PSU?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>
                    <a:latin typeface="+mj-lt"/>
                  </a:rPr>
                  <a:t>VD (cuantitativa): </a:t>
                </a:r>
                <a:r>
                  <a:rPr lang="es-CL" sz="2400" i="1" dirty="0" smtClean="0">
                    <a:latin typeface="+mj-lt"/>
                  </a:rPr>
                  <a:t>Puntajes PSU </a:t>
                </a:r>
                <a:r>
                  <a:rPr lang="es-CL" sz="2400" b="1" i="1" dirty="0" smtClean="0">
                    <a:latin typeface="+mj-lt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VI (categórica): </a:t>
                </a:r>
                <a:r>
                  <a:rPr lang="es-CL" sz="2400" i="1" dirty="0" smtClean="0"/>
                  <a:t>NSE (A, M y B)</a:t>
                </a:r>
              </a:p>
              <a:p>
                <a:pPr marL="0" indent="0" algn="ctr">
                  <a:buNone/>
                </a:pPr>
                <a:endParaRPr lang="es-CL" sz="2400" i="1" dirty="0" smtClean="0"/>
              </a:p>
              <a:p>
                <a:pPr marL="0" indent="0" algn="ctr">
                  <a:buNone/>
                </a:pPr>
                <a:r>
                  <a:rPr lang="es-CL" sz="2400" b="1" dirty="0"/>
                  <a:t>F </a:t>
                </a:r>
                <a:r>
                  <a:rPr lang="es-CL" sz="2400" b="1" baseline="-25000" dirty="0" smtClean="0"/>
                  <a:t>observado</a:t>
                </a:r>
                <a:r>
                  <a:rPr lang="es-CL" sz="2400" b="1" dirty="0" smtClean="0"/>
                  <a:t>=6,6</a:t>
                </a:r>
                <a:endParaRPr lang="es-CL" sz="2400" b="1" dirty="0"/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Valor P= 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𝟔𝟎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</m:oMath>
                </a14:m>
                <a:r>
                  <a:rPr lang="es-CL" sz="2400" b="1" i="1" dirty="0" smtClean="0"/>
                  <a:t>&gt;6,6]=</a:t>
                </a:r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( Ver Tabla)</a:t>
                </a:r>
              </a:p>
              <a:p>
                <a:pPr marL="0" indent="0" algn="ctr">
                  <a:buNone/>
                </a:pPr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3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69610" r="39500"/>
          <a:stretch/>
        </p:blipFill>
        <p:spPr bwMode="auto">
          <a:xfrm>
            <a:off x="-220886" y="-26690"/>
            <a:ext cx="6713049" cy="81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764704"/>
            <a:ext cx="576064" cy="609329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 rot="16200000">
            <a:off x="3125832" y="1822512"/>
            <a:ext cx="576064" cy="609329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 rot="16200000">
            <a:off x="2241708" y="4751180"/>
            <a:ext cx="216024" cy="596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0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¿El NSE influye en los Puntajes PSU?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>
                    <a:latin typeface="+mj-lt"/>
                  </a:rPr>
                  <a:t>VD (cuantitativa): </a:t>
                </a:r>
                <a:r>
                  <a:rPr lang="es-CL" sz="2400" i="1" dirty="0" smtClean="0">
                    <a:latin typeface="+mj-lt"/>
                  </a:rPr>
                  <a:t>Puntajes PSU </a:t>
                </a:r>
                <a:r>
                  <a:rPr lang="es-CL" sz="2400" b="1" i="1" dirty="0" smtClean="0">
                    <a:latin typeface="+mj-lt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VI (categórica): </a:t>
                </a:r>
                <a:r>
                  <a:rPr lang="es-CL" sz="2400" i="1" dirty="0" smtClean="0"/>
                  <a:t>NSE (A, M y B)</a:t>
                </a:r>
              </a:p>
              <a:p>
                <a:pPr marL="0" indent="0" algn="ctr">
                  <a:buNone/>
                </a:pPr>
                <a:endParaRPr lang="es-CL" sz="2400" i="1" dirty="0" smtClean="0"/>
              </a:p>
              <a:p>
                <a:pPr marL="0" indent="0" algn="ctr">
                  <a:buNone/>
                </a:pPr>
                <a:r>
                  <a:rPr lang="es-CL" sz="2400" b="1" dirty="0"/>
                  <a:t>F </a:t>
                </a:r>
                <a:r>
                  <a:rPr lang="es-CL" sz="2400" b="1" baseline="-25000" dirty="0" smtClean="0"/>
                  <a:t>observado</a:t>
                </a:r>
                <a:r>
                  <a:rPr lang="es-CL" sz="2400" b="1" dirty="0" smtClean="0"/>
                  <a:t>=6,6</a:t>
                </a:r>
                <a:endParaRPr lang="es-CL" sz="2400" b="1" dirty="0"/>
              </a:p>
              <a:p>
                <a:pPr marL="0" indent="0" algn="ctr">
                  <a:buNone/>
                </a:pPr>
                <a:r>
                  <a:rPr lang="es-CL" sz="2400" b="1" i="1" dirty="0" smtClean="0"/>
                  <a:t>Valor P= 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𝟔𝟎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b="1" i="1" dirty="0"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</m:oMath>
                </a14:m>
                <a:r>
                  <a:rPr lang="es-CL" sz="2400" b="1" i="1" dirty="0" smtClean="0"/>
                  <a:t>&gt;6,6]</a:t>
                </a:r>
                <a14:m>
                  <m:oMath xmlns:m="http://schemas.openxmlformats.org/officeDocument/2006/math">
                    <m:r>
                      <a:rPr lang="es-CL" sz="2400" b="1" i="1" dirty="0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s-CL" sz="2400" b="1" dirty="0" smtClean="0"/>
                  <a:t>0,001</a:t>
                </a:r>
              </a:p>
              <a:p>
                <a:pPr marL="0" indent="0" algn="ctr">
                  <a:buNone/>
                </a:pPr>
                <a:r>
                  <a:rPr lang="es-CL" sz="2400" b="1" dirty="0" smtClean="0"/>
                  <a:t>0,001&lt;</a:t>
                </a:r>
                <a14:m>
                  <m:oMath xmlns:m="http://schemas.openxmlformats.org/officeDocument/2006/math"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𝟎𝟓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𝑺𝒆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𝒓𝒆𝒄𝒉𝒂𝒛𝒂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𝑯</m:t>
                    </m:r>
                    <m:r>
                      <a:rPr lang="es-CL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Respuesta: El NSE sí influye en los Puntajes PSU en tanto existen diferencias entre los promedios PSU según NSE</a:t>
                </a:r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2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¿Cuánta de la varianza de los Puntajes PSU se explica por el NSE?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b="1" i="1"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m:rPr>
                            <m:nor/>
                          </m:rPr>
                          <a:rPr lang="es-CL" sz="2400" b="1" dirty="0"/>
                          <m:t> </m:t>
                        </m:r>
                      </m:e>
                      <m:sup>
                        <m:r>
                          <a:rPr lang="es-CL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24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800" b="1" i="1" dirty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CL" sz="24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𝑌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CL" sz="2400" dirty="0"/>
                                      <m:t> </m:t>
                                    </m:r>
                                  </m:e>
                                </m:acc>
                                <m:r>
                                  <a:rPr lang="es-CL" sz="24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CL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s-CL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s-CL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s-CL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24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CL" sz="2400" dirty="0"/>
                                          <m:t> </m:t>
                                        </m:r>
                                      </m:e>
                                    </m:acc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den>
                    </m:f>
                    <m:r>
                      <a:rPr lang="es-CL" sz="1800" b="1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1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i="1">
                            <a:latin typeface="Cambria Math"/>
                          </a:rPr>
                          <m:t>𝑆𝐶𝐸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𝑆𝐶𝑇</m:t>
                        </m:r>
                      </m:den>
                    </m:f>
                  </m:oMath>
                </a14:m>
                <a:r>
                  <a:rPr lang="es-CL" sz="2400" i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1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131672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725451</m:t>
                        </m:r>
                      </m:den>
                    </m:f>
                    <m:r>
                      <a:rPr lang="es-CL" sz="2400" b="1" i="1" smtClean="0">
                        <a:latin typeface="Cambria Math"/>
                      </a:rPr>
                      <m:t>=</m:t>
                    </m:r>
                    <m:r>
                      <a:rPr lang="es-CL" sz="2400" b="1" i="1" smtClean="0">
                        <a:latin typeface="Cambria Math"/>
                      </a:rPr>
                      <m:t>𝟏𝟖</m:t>
                    </m:r>
                    <m:r>
                      <a:rPr lang="es-CL" sz="2400" b="1" i="1" smtClean="0">
                        <a:latin typeface="Cambria Math"/>
                      </a:rPr>
                      <m:t>,</m:t>
                    </m:r>
                    <m:r>
                      <a:rPr lang="es-CL" sz="2400" b="1" i="1" smtClean="0">
                        <a:latin typeface="Cambria Math"/>
                      </a:rPr>
                      <m:t>𝟐</m:t>
                    </m:r>
                    <m:r>
                      <a:rPr lang="es-CL" sz="2400" b="1" i="1" smtClean="0">
                        <a:latin typeface="Cambria Math"/>
                      </a:rPr>
                      <m:t>%</m:t>
                    </m:r>
                  </m:oMath>
                </a14:m>
                <a:endParaRPr lang="es-CL" sz="2400" i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:r>
                  <a:rPr lang="es-CL" sz="2400" b="1" dirty="0" smtClean="0"/>
                  <a:t>Respuesta: El NSE explica el 18,2% de la varianza de los promedios PSU</a:t>
                </a:r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1078" r="-8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820509" cy="78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Ejemplo 2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4847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VD: PSU, VI: sexo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5"/>
          <a:stretch/>
        </p:blipFill>
        <p:spPr bwMode="auto">
          <a:xfrm>
            <a:off x="-252536" y="1988840"/>
            <a:ext cx="65723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907704" y="2708920"/>
            <a:ext cx="1125940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1475656" y="45811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2"/>
                </a:solidFill>
              </a:rPr>
              <a:t>Sumas de cuadrados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980711" y="2703215"/>
            <a:ext cx="511169" cy="17281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3033644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chemeClr val="accent1"/>
                </a:solidFill>
              </a:rPr>
              <a:t>gl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670492" y="2703215"/>
            <a:ext cx="829500" cy="17281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3473174" y="462729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3"/>
                </a:solidFill>
              </a:rPr>
              <a:t>Medias de cuadrados</a:t>
            </a:r>
            <a:endParaRPr lang="es-CL" dirty="0">
              <a:solidFill>
                <a:schemeClr val="accent3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97310" y="2701330"/>
            <a:ext cx="522762" cy="17281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4697310" y="45811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6"/>
                </a:solidFill>
              </a:rPr>
              <a:t>F observado</a:t>
            </a:r>
            <a:endParaRPr lang="es-CL" dirty="0">
              <a:solidFill>
                <a:schemeClr val="accent6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06168" y="2636912"/>
            <a:ext cx="922015" cy="115212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CuadroTexto"/>
          <p:cNvSpPr txBox="1"/>
          <p:nvPr/>
        </p:nvSpPr>
        <p:spPr>
          <a:xfrm>
            <a:off x="5322911" y="41579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4"/>
                </a:solidFill>
              </a:rPr>
              <a:t>Valor P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95936" y="2002532"/>
            <a:ext cx="2448272" cy="36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242750" y="552177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* En </a:t>
            </a:r>
            <a:r>
              <a:rPr lang="es-CL" dirty="0" err="1" smtClean="0">
                <a:solidFill>
                  <a:srgbClr val="00B050"/>
                </a:solidFill>
              </a:rPr>
              <a:t>anova</a:t>
            </a:r>
            <a:r>
              <a:rPr lang="es-CL" dirty="0" smtClean="0">
                <a:solidFill>
                  <a:srgbClr val="00B050"/>
                </a:solidFill>
              </a:rPr>
              <a:t> de 1 factor los resultados para la fila modelo son idénticos que los del factor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588224" y="1980481"/>
            <a:ext cx="219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>
                    <a:lumMod val="75000"/>
                  </a:schemeClr>
                </a:solidFill>
              </a:rPr>
              <a:t>Eta cuadrado</a:t>
            </a:r>
            <a:endParaRPr lang="es-C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un </a:t>
            </a:r>
            <a:r>
              <a:rPr lang="es-ES" sz="3600" b="1" dirty="0" smtClean="0">
                <a:solidFill>
                  <a:srgbClr val="C00000"/>
                </a:solidFill>
              </a:rPr>
              <a:t>factor: Limitaciones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400" i="1" dirty="0" smtClean="0">
                <a:latin typeface="+mj-lt"/>
              </a:rPr>
              <a:t>El Test solo indica si hay diferencias entre las medias de los grupos: (Ej. Sabemos que los Puntajes PSU no son iguales en los distintos NSE), pero no nos permite saber si difieren todos los grupos entre sí, o solo algunos.</a:t>
            </a:r>
          </a:p>
          <a:p>
            <a:pPr marL="0" indent="0" algn="ctr">
              <a:buNone/>
            </a:pPr>
            <a:endParaRPr lang="es-CL" sz="2400" i="1" dirty="0" smtClean="0">
              <a:latin typeface="+mj-lt"/>
            </a:endParaRPr>
          </a:p>
          <a:p>
            <a:pPr marL="0" indent="0">
              <a:buNone/>
            </a:pPr>
            <a:r>
              <a:rPr lang="es-CL" sz="2400" i="1" dirty="0" smtClean="0">
                <a:latin typeface="+mj-lt"/>
              </a:rPr>
              <a:t>Solución:</a:t>
            </a:r>
            <a:endParaRPr lang="es-CL" sz="2400" i="1" dirty="0">
              <a:latin typeface="+mj-lt"/>
            </a:endParaRPr>
          </a:p>
          <a:p>
            <a:r>
              <a:rPr lang="es-CL" sz="2400" i="1" dirty="0" smtClean="0">
                <a:latin typeface="+mj-lt"/>
              </a:rPr>
              <a:t>Comparaciones post-hoc:</a:t>
            </a:r>
          </a:p>
          <a:p>
            <a:pPr lvl="1" algn="ctr"/>
            <a:r>
              <a:rPr lang="es-CL" sz="2000" i="1" dirty="0" smtClean="0">
                <a:latin typeface="+mj-lt"/>
              </a:rPr>
              <a:t>Controla el nivel de error al realizar comparaciones múltiples.</a:t>
            </a:r>
          </a:p>
          <a:p>
            <a:pPr lvl="1" algn="ctr"/>
            <a:r>
              <a:rPr lang="es-CL" sz="2000" i="1" dirty="0" smtClean="0">
                <a:latin typeface="+mj-lt"/>
              </a:rPr>
              <a:t>Calcula los IC con un error tipo I fijo (con probabilidad </a:t>
            </a:r>
            <a:r>
              <a:rPr lang="es-CL" sz="2000" i="1" dirty="0" smtClean="0">
                <a:latin typeface="Symbol" pitchFamily="18" charset="2"/>
              </a:rPr>
              <a:t>a</a:t>
            </a:r>
            <a:r>
              <a:rPr lang="es-CL" sz="2000" i="1" dirty="0" smtClean="0">
                <a:latin typeface="+mj-lt"/>
              </a:rPr>
              <a:t>)</a:t>
            </a:r>
          </a:p>
          <a:p>
            <a:pPr marL="0" indent="0" algn="ctr">
              <a:buNone/>
            </a:pPr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457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s-CL" sz="2400" i="1" dirty="0" smtClean="0">
                    <a:latin typeface="+mj-lt"/>
                  </a:rPr>
                  <a:t>Test de hipótesis (y estimaciones de IC) que permite hacer comparaciones post-hoc (manteniendo la significancia). </a:t>
                </a:r>
              </a:p>
              <a:p>
                <a:r>
                  <a:rPr lang="es-CL" sz="2400" i="1" dirty="0" smtClean="0">
                    <a:latin typeface="+mj-lt"/>
                  </a:rPr>
                  <a:t>Hipótesis:</a:t>
                </a:r>
              </a:p>
              <a:p>
                <a:pPr marL="857250" lvl="1" indent="-457200" algn="ctr"/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,↔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dirty="0"/>
                          <m:t>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=0,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𝑐𝑜𝑛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s-CL" dirty="0">
                  <a:ea typeface="Cambria Math"/>
                </a:endParaRPr>
              </a:p>
              <a:p>
                <a:pPr marL="0" indent="0" algn="ctr">
                  <a:buNone/>
                </a:pPr>
                <a:endParaRPr lang="es-CL" sz="24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CL" sz="2600" i="1" dirty="0" smtClean="0">
                    <a:latin typeface="+mj-lt"/>
                  </a:rPr>
                  <a:t>Se 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6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600" b="0" i="1" dirty="0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600" i="1" dirty="0" smtClean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600" b="0" i="1" dirty="0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600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6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s-CL" sz="2600" b="0" i="1" dirty="0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sz="26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6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600" b="0" i="1" dirty="0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endParaRPr lang="es-CL" sz="2600" i="1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s-CL" sz="2600" i="1" dirty="0" smtClean="0">
                    <a:latin typeface="+mj-lt"/>
                  </a:rPr>
                  <a:t>SE(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6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6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600" i="1" dirty="0" smtClean="0">
                    <a:latin typeface="+mj-lt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6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600" b="0" i="1" dirty="0" smtClean="0">
                            <a:latin typeface="Cambria Math"/>
                          </a:rPr>
                          <m:t>𝑉𝐴𝑅</m:t>
                        </m:r>
                        <m:d>
                          <m:dPr>
                            <m:ctrlPr>
                              <a:rPr lang="es-CL" sz="2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sz="26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6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600" i="1" dirty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CL" sz="2600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s-CL" sz="2600" i="1" dirty="0">
                            <a:latin typeface="Cambria Math"/>
                          </a:rPr>
                          <m:t>+</m:t>
                        </m:r>
                        <m:r>
                          <a:rPr lang="es-CL" sz="2600" i="1" dirty="0">
                            <a:latin typeface="Cambria Math"/>
                          </a:rPr>
                          <m:t>𝑉𝐴𝑅</m:t>
                        </m:r>
                        <m:d>
                          <m:dPr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CL" sz="26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CL" sz="26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600" i="1" dirty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s-CL" sz="2600" b="0" i="1" dirty="0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rad>
                    <m:r>
                      <a:rPr lang="es-CL" sz="2600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CL" sz="26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600" b="0" i="1" dirty="0" smtClean="0">
                            <a:latin typeface="Cambria Math"/>
                          </a:rPr>
                          <m:t>𝑀𝑆𝑅</m:t>
                        </m:r>
                        <m:d>
                          <m:dPr>
                            <m:ctrlPr>
                              <a:rPr lang="es-CL" sz="26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6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6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6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6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600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600" b="0" i="1" dirty="0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6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600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6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6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600" b="0" i="1" dirty="0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es-CL" sz="2600" i="1" dirty="0" smtClean="0">
                  <a:latin typeface="+mj-lt"/>
                </a:endParaRPr>
              </a:p>
              <a:p>
                <a:r>
                  <a:rPr lang="es-CL" sz="2600" i="1" dirty="0" smtClean="0">
                    <a:latin typeface="+mj-lt"/>
                  </a:rPr>
                  <a:t>Intervalo de confianza para el grupo i: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6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6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s-CL" sz="2600" i="1" dirty="0" smtClean="0"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s-CL" sz="26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CL" sz="2600" i="1" dirty="0">
                            <a:latin typeface="Cambria Math"/>
                          </a:rPr>
                          <m:t>𝑞</m:t>
                        </m:r>
                        <m:r>
                          <a:rPr lang="es-CL" sz="2600" i="1" dirty="0">
                            <a:latin typeface="Cambria Math"/>
                          </a:rPr>
                          <m:t>(</m:t>
                        </m:r>
                        <m:r>
                          <a:rPr lang="es-CL" sz="2600" i="1" dirty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600" i="1" dirty="0">
                            <a:latin typeface="Cambria Math"/>
                          </a:rPr>
                          <m:t>;</m:t>
                        </m:r>
                        <m:r>
                          <a:rPr lang="es-CL" sz="2600" i="1" dirty="0">
                            <a:latin typeface="Cambria Math"/>
                          </a:rPr>
                          <m:t>𝐼</m:t>
                        </m:r>
                        <m:r>
                          <a:rPr lang="es-CL" sz="2600" i="1" dirty="0">
                            <a:latin typeface="Cambria Math"/>
                          </a:rPr>
                          <m:t>,</m:t>
                        </m:r>
                        <m:r>
                          <a:rPr lang="es-CL" sz="26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s-CL" sz="2600" i="1" dirty="0">
                            <a:latin typeface="Cambria Math"/>
                          </a:rPr>
                          <m:t>−</m:t>
                        </m:r>
                        <m:r>
                          <a:rPr lang="es-CL" sz="2600" i="1" dirty="0">
                            <a:latin typeface="Cambria Math"/>
                          </a:rPr>
                          <m:t>𝐼</m:t>
                        </m:r>
                        <m:r>
                          <a:rPr lang="es-CL" sz="2600" i="1" dirty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s-CL" sz="2600" i="1" dirty="0"/>
                          <m:t> </m:t>
                        </m:r>
                      </m:num>
                      <m:den>
                        <m:r>
                          <a:rPr lang="es-CL" sz="26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sz="2600" i="1" dirty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sz="2600" i="1" dirty="0"/>
                  <a:t>SE(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6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6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600" i="1" dirty="0"/>
                  <a:t>)</a:t>
                </a:r>
                <a:endParaRPr lang="es-CL" sz="2600" i="1" dirty="0" smtClean="0">
                  <a:latin typeface="+mj-lt"/>
                </a:endParaRPr>
              </a:p>
              <a:p>
                <a:r>
                  <a:rPr lang="es-CL" sz="2600" dirty="0" smtClean="0">
                    <a:ea typeface="Cambria Math"/>
                  </a:rPr>
                  <a:t>Estadístico del test: </a:t>
                </a:r>
                <a14:m>
                  <m:oMath xmlns:m="http://schemas.openxmlformats.org/officeDocument/2006/math">
                    <m:r>
                      <a:rPr lang="es-CL" sz="2600" i="1" dirty="0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CL" sz="26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CL" sz="26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CL" sz="26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  <m:acc>
                          <m:accPr>
                            <m:chr m:val="̂"/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600" i="1" dirty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num>
                      <m:den>
                        <m:r>
                          <m:rPr>
                            <m:nor/>
                          </m:rPr>
                          <a:rPr lang="es-CL" sz="2600" i="1" dirty="0"/>
                          <m:t>SE</m:t>
                        </m:r>
                        <m:r>
                          <m:rPr>
                            <m:nor/>
                          </m:rPr>
                          <a:rPr lang="es-CL" sz="2600" i="1" dirty="0"/>
                          <m:t>(</m:t>
                        </m:r>
                        <m:acc>
                          <m:accPr>
                            <m:chr m:val="̂"/>
                            <m:ctrlPr>
                              <a:rPr lang="es-CL" sz="26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600" i="1" dirty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s-CL" sz="2600" i="1" dirty="0"/>
                          <m:t>)</m:t>
                        </m:r>
                      </m:den>
                    </m:f>
                    <m:r>
                      <a:rPr lang="es-CL" sz="2600" dirty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s-CL" sz="2600" b="0" i="0" dirty="0" smtClean="0">
                        <a:latin typeface="Cambria Math"/>
                        <a:ea typeface="Cambria Math"/>
                      </a:rPr>
                      <m:t>rango</m:t>
                    </m:r>
                    <m:r>
                      <a:rPr lang="es-CL" sz="26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L" sz="2600" b="0" i="0" dirty="0" smtClean="0">
                        <a:latin typeface="Cambria Math"/>
                        <a:ea typeface="Cambria Math"/>
                      </a:rPr>
                      <m:t>estudentizado</m:t>
                    </m:r>
                  </m:oMath>
                </a14:m>
                <a:endParaRPr lang="es-CL" sz="26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80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7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CL" sz="2600" dirty="0" smtClean="0">
                    <a:ea typeface="Cambria Math"/>
                  </a:rPr>
                  <a:t>Zona de rechazo:</a:t>
                </a:r>
              </a:p>
              <a:p>
                <a:pPr marL="0" indent="0" algn="ctr">
                  <a:buNone/>
                </a:pPr>
                <a:r>
                  <a:rPr lang="es-CL" sz="2600" dirty="0" smtClean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6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600" b="0" i="1" dirty="0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s-CL" sz="2600" b="0" i="1" dirty="0" smtClean="0">
                            <a:latin typeface="Cambria Math"/>
                            <a:ea typeface="Cambria Math"/>
                          </a:rPr>
                          <m:t>𝑜𝑏𝑠</m:t>
                        </m:r>
                      </m:sub>
                    </m:sSub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s-CL" sz="26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6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2600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600" b="0" i="1" dirty="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acc>
                              <m:accPr>
                                <m:chr m:val="̂"/>
                                <m:ctrlPr>
                                  <a:rPr lang="es-CL" sz="26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600" i="1" dirty="0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s-CL" sz="2600" i="1" dirty="0"/>
                              <m:t>SE</m:t>
                            </m:r>
                            <m:r>
                              <m:rPr>
                                <m:nor/>
                              </m:rPr>
                              <a:rPr lang="es-CL" sz="2600" i="1" dirty="0"/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s-CL" sz="26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s-CL" sz="2600" i="1" dirty="0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s-CL" sz="2600" i="1" dirty="0"/>
                              <m:t>)</m:t>
                            </m:r>
                          </m:den>
                        </m:f>
                      </m:e>
                    </m:d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s-CL" sz="2600" i="1" dirty="0">
                        <a:latin typeface="Cambria Math"/>
                        <a:ea typeface="Cambria Math"/>
                      </a:rPr>
                      <m:t>𝛼</m:t>
                    </m:r>
                    <m:r>
                      <a:rPr lang="es-CL" sz="2600" i="1" dirty="0">
                        <a:latin typeface="Cambria Math"/>
                      </a:rPr>
                      <m:t>;</m:t>
                    </m:r>
                    <m:r>
                      <a:rPr lang="es-CL" sz="2600" i="1" dirty="0">
                        <a:latin typeface="Cambria Math"/>
                      </a:rPr>
                      <m:t>𝐼</m:t>
                    </m:r>
                    <m:r>
                      <a:rPr lang="es-CL" sz="2600" i="1" dirty="0">
                        <a:latin typeface="Cambria Math"/>
                      </a:rPr>
                      <m:t>,</m:t>
                    </m:r>
                    <m:r>
                      <a:rPr lang="es-CL" sz="2600" b="0" i="1" dirty="0" smtClean="0">
                        <a:latin typeface="Cambria Math"/>
                      </a:rPr>
                      <m:t>𝑛</m:t>
                    </m:r>
                    <m:r>
                      <a:rPr lang="es-CL" sz="2600" i="1" dirty="0">
                        <a:latin typeface="Cambria Math"/>
                      </a:rPr>
                      <m:t>−</m:t>
                    </m:r>
                    <m:r>
                      <a:rPr lang="es-CL" sz="2600" i="1" dirty="0">
                        <a:latin typeface="Cambria Math"/>
                      </a:rPr>
                      <m:t>𝐼</m:t>
                    </m:r>
                    <m:r>
                      <a:rPr lang="es-CL" sz="26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s-CL" sz="2600" dirty="0" smtClean="0">
                  <a:ea typeface="Cambria Math"/>
                </a:endParaRPr>
              </a:p>
              <a:p>
                <a:pPr algn="just"/>
                <a:r>
                  <a:rPr lang="es-CL" sz="2600" dirty="0" smtClean="0">
                    <a:ea typeface="Cambria Math"/>
                  </a:rPr>
                  <a:t>Valor P:</a:t>
                </a:r>
              </a:p>
              <a:p>
                <a:pPr lvl="1" algn="just"/>
                <a:r>
                  <a:rPr lang="es-CL" sz="2200" dirty="0" smtClean="0">
                    <a:ea typeface="Cambria Math"/>
                  </a:rPr>
                  <a:t>2P(</a:t>
                </a: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  <m:r>
                          <a:rPr lang="es-CL" sz="2400" i="1" dirty="0">
                            <a:latin typeface="Cambria Math"/>
                          </a:rPr>
                          <m:t>,</m:t>
                        </m:r>
                        <m:r>
                          <a:rPr lang="es-CL" sz="24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s-CL" sz="2400" i="1" dirty="0">
                            <a:latin typeface="Cambria Math"/>
                          </a:rPr>
                          <m:t>−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s-CL" sz="2400" b="0" i="1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|)</a:t>
                </a:r>
              </a:p>
              <a:p>
                <a:pPr marL="0" lvl="1" indent="0" algn="just">
                  <a:buNone/>
                </a:pPr>
                <a:endParaRPr lang="es-CL" sz="24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5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Modelo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Modelo: </a:t>
            </a:r>
            <a:r>
              <a:rPr lang="es-ES" i="1" dirty="0" smtClean="0"/>
              <a:t>Formalismo lógico matemático que representa un sistema.</a:t>
            </a:r>
          </a:p>
          <a:p>
            <a:pPr>
              <a:buNone/>
            </a:pPr>
            <a:endParaRPr lang="es-ES" dirty="0"/>
          </a:p>
          <a:p>
            <a:pPr algn="ctr">
              <a:buNone/>
            </a:pPr>
            <a:r>
              <a:rPr lang="es-ES" dirty="0" smtClean="0"/>
              <a:t>Modelo Estadístico: </a:t>
            </a:r>
            <a:r>
              <a:rPr lang="es-ES" i="1" dirty="0"/>
              <a:t>Formalismo matemático que representa un sistema real -a partir de </a:t>
            </a:r>
            <a:r>
              <a:rPr lang="es-ES" b="1" i="1" dirty="0"/>
              <a:t>relaciones</a:t>
            </a:r>
            <a:r>
              <a:rPr lang="es-ES" i="1" dirty="0"/>
              <a:t> entre sus variables- y que es </a:t>
            </a:r>
            <a:r>
              <a:rPr lang="es-ES" b="1" i="1" dirty="0"/>
              <a:t>estimado a partir de </a:t>
            </a:r>
            <a:r>
              <a:rPr lang="es-ES" b="1" i="1" dirty="0" smtClean="0"/>
              <a:t>datos.</a:t>
            </a:r>
            <a:endParaRPr lang="es-ES" b="1" i="1" dirty="0"/>
          </a:p>
          <a:p>
            <a:endParaRPr lang="es-ES" dirty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171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1950" lvl="1" indent="-361950" algn="just">
                  <a:buFont typeface="Arial" pitchFamily="34" charset="0"/>
                  <a:buChar char="•"/>
                </a:pPr>
                <a:r>
                  <a:rPr lang="es-CL" sz="2400" dirty="0" smtClean="0">
                    <a:ea typeface="Cambria Math"/>
                  </a:rPr>
                  <a:t>H</a:t>
                </a:r>
                <a:r>
                  <a:rPr lang="es-CL" sz="2400" baseline="-25000" dirty="0" smtClean="0">
                    <a:ea typeface="Cambria Math"/>
                  </a:rPr>
                  <a:t>0</a:t>
                </a:r>
                <a:r>
                  <a:rPr lang="es-CL" sz="2400" dirty="0" smtClean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;</a:t>
                </a:r>
                <a:r>
                  <a:rPr lang="es-CL" sz="2400" dirty="0">
                    <a:ea typeface="Cambria Math"/>
                  </a:rPr>
                  <a:t> H</a:t>
                </a:r>
                <a:r>
                  <a:rPr lang="es-CL" sz="2400" baseline="-25000" dirty="0" smtClean="0">
                    <a:ea typeface="Cambria Math"/>
                  </a:rPr>
                  <a:t>1</a:t>
                </a:r>
                <a:r>
                  <a:rPr lang="es-CL" sz="2400" dirty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. </a:t>
                </a: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400" i="1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s-CL" sz="2400" i="1" dirty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 smtClean="0">
                    <a:ea typeface="Cambria Math"/>
                  </a:rPr>
                  <a:t>=648,6-530,6=118</a:t>
                </a:r>
              </a:p>
              <a:p>
                <a:pPr marL="0" lvl="1" indent="0" algn="just">
                  <a:buNone/>
                </a:pPr>
                <a:r>
                  <a:rPr lang="es-CL" sz="24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sz="2400" i="1" dirty="0"/>
                      <m:t>SE</m:t>
                    </m:r>
                    <m:r>
                      <m:rPr>
                        <m:nor/>
                      </m:rPr>
                      <a:rPr lang="es-CL" sz="2400" i="1" dirty="0"/>
                      <m:t>(</m:t>
                    </m:r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m:rPr>
                        <m:nor/>
                      </m:rPr>
                      <a:rPr lang="es-CL" sz="2400" i="1" dirty="0"/>
                      <m:t>)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i="1" dirty="0">
                            <a:latin typeface="Cambria Math"/>
                          </a:rPr>
                          <m:t>𝑀𝑆</m:t>
                        </m:r>
                        <m:r>
                          <a:rPr lang="es-CL" sz="2400" b="0" i="1" dirty="0" smtClean="0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9896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=33</a:t>
                </a:r>
              </a:p>
              <a:p>
                <a:pPr marL="0" lvl="1" indent="0" algn="ctr">
                  <a:buNone/>
                </a:pPr>
                <a:r>
                  <a:rPr lang="es-CL" sz="2400" dirty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b="0" i="1" dirty="0" smtClean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s-CL" sz="2400" b="0" i="1" dirty="0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118</m:t>
                            </m:r>
                          </m:num>
                          <m:den>
                            <m:r>
                              <a:rPr lang="es-CL" sz="2400" b="0" i="1" dirty="0" smtClean="0">
                                <a:latin typeface="Cambria Math"/>
                              </a:rPr>
                              <m:t>85,5</m:t>
                            </m:r>
                          </m:den>
                        </m:f>
                      </m:e>
                    </m:d>
                    <m:r>
                      <a:rPr lang="es-CL" sz="2400" b="0" i="1" dirty="0" smtClean="0">
                        <a:latin typeface="Cambria Math"/>
                      </a:rPr>
                      <m:t>=5</m:t>
                    </m:r>
                  </m:oMath>
                </a14:m>
                <a:endParaRPr lang="es-CL" sz="2400" b="0" dirty="0" smtClean="0"/>
              </a:p>
              <a:p>
                <a:pPr marL="0" lvl="1" indent="0" algn="ctr">
                  <a:buNone/>
                </a:pPr>
                <a:r>
                  <a:rPr lang="es-CL" sz="2400" dirty="0" smtClean="0">
                    <a:ea typeface="Cambria Math"/>
                  </a:rPr>
                  <a:t>Buscamos </a:t>
                </a: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i="1" dirty="0">
                            <a:latin typeface="Cambria Math"/>
                          </a:rPr>
                          <m:t>;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  <m:r>
                          <a:rPr lang="es-CL" sz="24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sz="2400" i="1" dirty="0">
                            <a:latin typeface="Cambria Math"/>
                          </a:rPr>
                          <m:t>−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s-CL" sz="24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5%;3,</m:t>
                        </m:r>
                        <m:r>
                          <a:rPr lang="es-CL" sz="2400" b="0" i="1" dirty="0" smtClean="0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r>
                  <a:rPr lang="es-CL" sz="2400" dirty="0" smtClean="0">
                    <a:ea typeface="Cambria Math"/>
                  </a:rPr>
                  <a:t>en la tabla</a:t>
                </a:r>
                <a:endParaRPr lang="es-CL" sz="2400" dirty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es-CL" sz="24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61517" r="60527" b="3213"/>
          <a:stretch/>
        </p:blipFill>
        <p:spPr bwMode="auto">
          <a:xfrm>
            <a:off x="-22067" y="0"/>
            <a:ext cx="55820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51720" y="6021288"/>
            <a:ext cx="50405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1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1950" lvl="1" indent="-361950" algn="just">
                  <a:buFont typeface="Arial" pitchFamily="34" charset="0"/>
                  <a:buChar char="•"/>
                </a:pPr>
                <a:r>
                  <a:rPr lang="es-CL" sz="2400" dirty="0" smtClean="0">
                    <a:ea typeface="Cambria Math"/>
                  </a:rPr>
                  <a:t>H</a:t>
                </a:r>
                <a:r>
                  <a:rPr lang="es-CL" sz="2400" baseline="-25000" dirty="0" smtClean="0">
                    <a:ea typeface="Cambria Math"/>
                  </a:rPr>
                  <a:t>0</a:t>
                </a:r>
                <a:r>
                  <a:rPr lang="es-CL" sz="2400" dirty="0" smtClean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;</a:t>
                </a:r>
                <a:r>
                  <a:rPr lang="es-CL" sz="2400" dirty="0">
                    <a:ea typeface="Cambria Math"/>
                  </a:rPr>
                  <a:t> H</a:t>
                </a:r>
                <a:r>
                  <a:rPr lang="es-CL" sz="2400" baseline="-25000" dirty="0" smtClean="0">
                    <a:ea typeface="Cambria Math"/>
                  </a:rPr>
                  <a:t>1</a:t>
                </a:r>
                <a:r>
                  <a:rPr lang="es-CL" sz="2400" dirty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. </a:t>
                </a: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400" i="1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s-CL" sz="2400" i="1" dirty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 smtClean="0">
                    <a:ea typeface="Cambria Math"/>
                  </a:rPr>
                  <a:t>=648,6-530,6=118</a:t>
                </a:r>
              </a:p>
              <a:p>
                <a:pPr marL="0" lvl="1" indent="0" algn="just">
                  <a:buNone/>
                </a:pPr>
                <a:r>
                  <a:rPr lang="es-CL" sz="24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sz="2400" i="1" dirty="0"/>
                      <m:t>SE</m:t>
                    </m:r>
                    <m:r>
                      <m:rPr>
                        <m:nor/>
                      </m:rPr>
                      <a:rPr lang="es-CL" sz="2400" i="1" dirty="0"/>
                      <m:t>(</m:t>
                    </m:r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m:rPr>
                        <m:nor/>
                      </m:rPr>
                      <a:rPr lang="es-CL" sz="2400" i="1" dirty="0"/>
                      <m:t>)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i="1" dirty="0">
                            <a:latin typeface="Cambria Math"/>
                          </a:rPr>
                          <m:t>𝑀𝑆</m:t>
                        </m:r>
                        <m:r>
                          <a:rPr lang="es-CL" sz="2400" b="0" i="1" dirty="0" smtClean="0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9896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=33</a:t>
                </a:r>
              </a:p>
              <a:p>
                <a:pPr marL="0" lvl="1" indent="0" algn="ctr">
                  <a:buNone/>
                </a:pPr>
                <a:r>
                  <a:rPr lang="es-CL" sz="2400" dirty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b="0" i="1" dirty="0" smtClean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s-CL" sz="2400" b="0" i="1" dirty="0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118</m:t>
                            </m:r>
                          </m:num>
                          <m:den>
                            <m:r>
                              <a:rPr lang="es-CL" sz="2400" b="0" i="1" dirty="0" smtClean="0">
                                <a:latin typeface="Cambria Math"/>
                              </a:rPr>
                              <m:t>85,5</m:t>
                            </m:r>
                          </m:den>
                        </m:f>
                      </m:e>
                    </m:d>
                    <m:r>
                      <a:rPr lang="es-CL" sz="2400" b="0" i="1" dirty="0" smtClean="0">
                        <a:latin typeface="Cambria Math"/>
                      </a:rPr>
                      <m:t>=5</m:t>
                    </m:r>
                  </m:oMath>
                </a14:m>
                <a:endParaRPr lang="es-CL" sz="2400" b="0" dirty="0" smtClean="0"/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i="1" dirty="0">
                            <a:latin typeface="Cambria Math"/>
                          </a:rPr>
                          <m:t>;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  <m:r>
                          <a:rPr lang="es-CL" sz="24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sz="2400" i="1" dirty="0">
                            <a:latin typeface="Cambria Math"/>
                          </a:rPr>
                          <m:t>−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s-CL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5%;3,</m:t>
                        </m:r>
                        <m:r>
                          <a:rPr lang="es-CL" sz="2400" i="1" dirty="0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r>
                  <a:rPr lang="es-CL" sz="2400" dirty="0">
                    <a:ea typeface="Cambria Math"/>
                  </a:rPr>
                  <a:t>=</a:t>
                </a:r>
                <a:r>
                  <a:rPr lang="es-CL" sz="2400" dirty="0" smtClean="0">
                    <a:ea typeface="Cambria Math"/>
                  </a:rPr>
                  <a:t>3.4</a:t>
                </a:r>
              </a:p>
              <a:p>
                <a:pPr marL="0" lvl="1" indent="0" algn="just">
                  <a:buNone/>
                </a:pPr>
                <a:r>
                  <a:rPr lang="es-CL" sz="2400" dirty="0" smtClean="0">
                    <a:ea typeface="Cambria Math"/>
                  </a:rPr>
                  <a:t>Dado que </a:t>
                </a:r>
                <a:r>
                  <a:rPr lang="es-CL" sz="2400" dirty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&gt;3.4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 Se rechaza </a:t>
                </a:r>
                <a:r>
                  <a:rPr lang="es-CL" sz="2400" dirty="0" smtClean="0">
                    <a:ea typeface="Cambria Math"/>
                  </a:rPr>
                  <a:t>H</a:t>
                </a:r>
                <a:r>
                  <a:rPr lang="es-CL" sz="2400" baseline="-25000" dirty="0" smtClean="0">
                    <a:ea typeface="Cambria Math"/>
                  </a:rPr>
                  <a:t>0</a:t>
                </a:r>
                <a:r>
                  <a:rPr lang="es-CL" sz="2400" dirty="0" smtClean="0">
                    <a:ea typeface="Cambria Math"/>
                  </a:rPr>
                  <a:t> y se concluye que los promedios son diferentes.</a:t>
                </a:r>
                <a:endParaRPr lang="es-CL" sz="2400" dirty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es-CL" sz="24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43" r="-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7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1950" lvl="1" indent="-361950" algn="just">
                  <a:buFont typeface="Arial" pitchFamily="34" charset="0"/>
                  <a:buChar char="•"/>
                </a:pPr>
                <a:r>
                  <a:rPr lang="es-CL" sz="2400" dirty="0" smtClean="0">
                    <a:ea typeface="Cambria Math"/>
                  </a:rPr>
                  <a:t>H</a:t>
                </a:r>
                <a:r>
                  <a:rPr lang="es-CL" sz="2400" baseline="-25000" dirty="0" smtClean="0">
                    <a:ea typeface="Cambria Math"/>
                  </a:rPr>
                  <a:t>0</a:t>
                </a:r>
                <a:r>
                  <a:rPr lang="es-CL" sz="2400" dirty="0" smtClean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;</a:t>
                </a:r>
                <a:r>
                  <a:rPr lang="es-CL" sz="2400" dirty="0">
                    <a:ea typeface="Cambria Math"/>
                  </a:rPr>
                  <a:t> H</a:t>
                </a:r>
                <a:r>
                  <a:rPr lang="es-CL" sz="2400" baseline="-25000" dirty="0" smtClean="0">
                    <a:ea typeface="Cambria Math"/>
                  </a:rPr>
                  <a:t>1</a:t>
                </a:r>
                <a:r>
                  <a:rPr lang="es-CL" sz="2400" dirty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. </a:t>
                </a: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400" i="1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s-CL" sz="2400" i="1" dirty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 smtClean="0">
                    <a:ea typeface="Cambria Math"/>
                  </a:rPr>
                  <a:t>=648,6-569,3=79,3</a:t>
                </a:r>
              </a:p>
              <a:p>
                <a:pPr marL="0" lvl="1" indent="0" algn="just">
                  <a:buNone/>
                </a:pPr>
                <a:r>
                  <a:rPr lang="es-CL" sz="24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sz="2400" i="1" dirty="0"/>
                      <m:t>SE</m:t>
                    </m:r>
                    <m:r>
                      <m:rPr>
                        <m:nor/>
                      </m:rPr>
                      <a:rPr lang="es-CL" sz="2400" i="1" dirty="0"/>
                      <m:t>(</m:t>
                    </m:r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m:rPr>
                        <m:nor/>
                      </m:rPr>
                      <a:rPr lang="es-CL" sz="2400" i="1" dirty="0"/>
                      <m:t>)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i="1" dirty="0">
                            <a:latin typeface="Cambria Math"/>
                          </a:rPr>
                          <m:t>𝑀𝑆</m:t>
                        </m:r>
                        <m:r>
                          <a:rPr lang="es-CL" sz="2400" b="0" i="1" dirty="0" smtClean="0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9896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27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=30,3</a:t>
                </a:r>
              </a:p>
              <a:p>
                <a:pPr marL="0" lvl="1" indent="0" algn="ctr">
                  <a:buNone/>
                </a:pPr>
                <a:r>
                  <a:rPr lang="es-CL" sz="2400" dirty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b="0" i="1" dirty="0" smtClean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s-CL" sz="2400" b="0" i="1" dirty="0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79,3</m:t>
                            </m:r>
                          </m:num>
                          <m:den>
                            <m:r>
                              <a:rPr lang="es-CL" sz="2400" b="0" i="1" dirty="0" smtClean="0">
                                <a:latin typeface="Cambria Math"/>
                              </a:rPr>
                              <m:t>30,3</m:t>
                            </m:r>
                          </m:den>
                        </m:f>
                      </m:e>
                    </m:d>
                    <m:r>
                      <a:rPr lang="es-CL" sz="2400" b="0" i="1" dirty="0" smtClean="0">
                        <a:latin typeface="Cambria Math"/>
                      </a:rPr>
                      <m:t>=3,7</m:t>
                    </m:r>
                  </m:oMath>
                </a14:m>
                <a:endParaRPr lang="es-CL" sz="2400" b="0" dirty="0" smtClean="0"/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i="1" dirty="0">
                            <a:latin typeface="Cambria Math"/>
                          </a:rPr>
                          <m:t>;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  <m:r>
                          <a:rPr lang="es-CL" sz="24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sz="2400" i="1" dirty="0">
                            <a:latin typeface="Cambria Math"/>
                          </a:rPr>
                          <m:t>−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s-CL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5%;3,</m:t>
                        </m:r>
                        <m:r>
                          <a:rPr lang="es-CL" sz="2400" i="1" dirty="0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r>
                  <a:rPr lang="es-CL" sz="2400" dirty="0">
                    <a:ea typeface="Cambria Math"/>
                  </a:rPr>
                  <a:t>=3.4</a:t>
                </a:r>
              </a:p>
              <a:p>
                <a:pPr marL="0" lvl="1" indent="0" algn="just">
                  <a:buNone/>
                </a:pPr>
                <a:r>
                  <a:rPr lang="es-CL" sz="2400" dirty="0">
                    <a:ea typeface="Cambria Math"/>
                  </a:rPr>
                  <a:t>Dado que 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s-CL" sz="2400" dirty="0">
                    <a:ea typeface="Cambria Math"/>
                  </a:rPr>
                  <a:t>&gt;3.4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 Se rechaza </a:t>
                </a:r>
                <a:r>
                  <a:rPr lang="es-CL" sz="2400" dirty="0">
                    <a:ea typeface="Cambria Math"/>
                  </a:rPr>
                  <a:t>H</a:t>
                </a:r>
                <a:r>
                  <a:rPr lang="es-CL" sz="2400" baseline="-25000" dirty="0">
                    <a:ea typeface="Cambria Math"/>
                  </a:rPr>
                  <a:t>0</a:t>
                </a:r>
                <a:r>
                  <a:rPr lang="es-CL" sz="2400" dirty="0">
                    <a:ea typeface="Cambria Math"/>
                  </a:rPr>
                  <a:t> y se concluye que los promedios son diferentes.</a:t>
                </a:r>
              </a:p>
              <a:p>
                <a:pPr marL="0" lvl="1" indent="0" algn="just">
                  <a:buNone/>
                </a:pPr>
                <a:endParaRPr lang="es-CL" sz="24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43" r="-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5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Tukey</a:t>
            </a:r>
            <a:r>
              <a:rPr lang="es-ES" sz="3600" b="1" dirty="0" smtClean="0">
                <a:solidFill>
                  <a:srgbClr val="C00000"/>
                </a:solidFill>
              </a:rPr>
              <a:t> HSD.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1950" lvl="1" indent="-361950" algn="just">
                  <a:buFont typeface="Arial" pitchFamily="34" charset="0"/>
                  <a:buChar char="•"/>
                </a:pPr>
                <a:r>
                  <a:rPr lang="es-CL" sz="2400" dirty="0" smtClean="0">
                    <a:ea typeface="Cambria Math"/>
                  </a:rPr>
                  <a:t>H</a:t>
                </a:r>
                <a:r>
                  <a:rPr lang="es-CL" sz="2400" baseline="-25000" dirty="0" smtClean="0">
                    <a:ea typeface="Cambria Math"/>
                  </a:rPr>
                  <a:t>0</a:t>
                </a:r>
                <a:r>
                  <a:rPr lang="es-CL" sz="2400" dirty="0" smtClean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;</a:t>
                </a:r>
                <a:r>
                  <a:rPr lang="es-CL" sz="2400" dirty="0">
                    <a:ea typeface="Cambria Math"/>
                  </a:rPr>
                  <a:t> H</a:t>
                </a:r>
                <a:r>
                  <a:rPr lang="es-CL" sz="2400" baseline="-25000" dirty="0" smtClean="0">
                    <a:ea typeface="Cambria Math"/>
                  </a:rPr>
                  <a:t>1</a:t>
                </a:r>
                <a:r>
                  <a:rPr lang="es-CL" sz="2400" dirty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s-CL" sz="2400" dirty="0" smtClean="0">
                    <a:ea typeface="Cambria Math"/>
                  </a:rPr>
                  <a:t>. </a:t>
                </a: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s-CL" sz="2400" i="1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es-CL" sz="2400" i="1" dirty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b="0" i="1" dirty="0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sz="2400" dirty="0" smtClean="0">
                    <a:ea typeface="Cambria Math"/>
                  </a:rPr>
                  <a:t>=530,6-569,3=-38,7</a:t>
                </a:r>
              </a:p>
              <a:p>
                <a:pPr marL="0" lvl="1" indent="0" algn="just">
                  <a:buNone/>
                </a:pPr>
                <a:r>
                  <a:rPr lang="es-CL" sz="24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sz="2400" i="1" dirty="0"/>
                      <m:t>SE</m:t>
                    </m:r>
                    <m:r>
                      <m:rPr>
                        <m:nor/>
                      </m:rPr>
                      <a:rPr lang="es-CL" sz="2400" i="1" dirty="0"/>
                      <m:t>(</m:t>
                    </m:r>
                    <m:acc>
                      <m:accPr>
                        <m:chr m:val="̂"/>
                        <m:ctrlPr>
                          <a:rPr lang="es-C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s-CL" sz="2400" i="1" dirty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m:rPr>
                        <m:nor/>
                      </m:rPr>
                      <a:rPr lang="es-CL" sz="2400" i="1" dirty="0"/>
                      <m:t>)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i="1" dirty="0">
                            <a:latin typeface="Cambria Math"/>
                          </a:rPr>
                          <m:t>𝑀𝑆</m:t>
                        </m:r>
                        <m:r>
                          <a:rPr lang="es-CL" sz="2400" b="0" i="1" dirty="0" smtClean="0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dirty="0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9896</m:t>
                        </m:r>
                        <m:d>
                          <m:d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es-CL" sz="2400" i="1" dirty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L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s-CL" sz="2400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2400" b="0" i="1" dirty="0" smtClean="0">
                                    <a:latin typeface="Cambria Math"/>
                                  </a:rPr>
                                  <m:t>27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s-CL" sz="2400" dirty="0" smtClean="0">
                    <a:ea typeface="Cambria Math"/>
                  </a:rPr>
                  <a:t>=30,3</a:t>
                </a:r>
              </a:p>
              <a:p>
                <a:pPr marL="0" lvl="1" indent="0" algn="ctr">
                  <a:buNone/>
                </a:pPr>
                <a:r>
                  <a:rPr lang="es-CL" sz="2400" dirty="0">
                    <a:ea typeface="Cambria Math"/>
                  </a:rPr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b="0" i="1" dirty="0" smtClean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2400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2400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s-CL" sz="2400" b="0" i="1" dirty="0" smtClean="0">
                                <a:latin typeface="Cambria Math"/>
                                <a:ea typeface="Cambria Math"/>
                              </a:rPr>
                              <m:t>∗−</m:t>
                            </m:r>
                            <m:r>
                              <a:rPr lang="es-CL" sz="2400" b="0" i="1" dirty="0" smtClean="0">
                                <a:latin typeface="Cambria Math"/>
                              </a:rPr>
                              <m:t>38,7</m:t>
                            </m:r>
                          </m:num>
                          <m:den>
                            <m:r>
                              <a:rPr lang="es-CL" sz="2400" b="0" i="1" dirty="0" smtClean="0">
                                <a:latin typeface="Cambria Math"/>
                              </a:rPr>
                              <m:t>30,3</m:t>
                            </m:r>
                          </m:den>
                        </m:f>
                      </m:e>
                    </m:d>
                    <m:r>
                      <a:rPr lang="es-CL" sz="2400" b="0" i="1" dirty="0" smtClean="0">
                        <a:latin typeface="Cambria Math"/>
                      </a:rPr>
                      <m:t>=1,8</m:t>
                    </m:r>
                  </m:oMath>
                </a14:m>
                <a:endParaRPr lang="es-CL" sz="2400" b="0" i="1" dirty="0" smtClean="0">
                  <a:latin typeface="Cambria Math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i="1" dirty="0">
                            <a:latin typeface="Cambria Math"/>
                          </a:rPr>
                          <m:t>;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  <m:r>
                          <a:rPr lang="es-CL" sz="24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CL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CL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sz="2400" i="1" dirty="0">
                            <a:latin typeface="Cambria Math"/>
                          </a:rPr>
                          <m:t>−</m:t>
                        </m:r>
                        <m:r>
                          <a:rPr lang="es-CL" sz="2400" i="1" dirty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s-CL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s-CL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5%;3,</m:t>
                        </m:r>
                        <m:r>
                          <a:rPr lang="es-CL" sz="2400" i="1" dirty="0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r>
                  <a:rPr lang="es-CL" sz="2400" dirty="0">
                    <a:ea typeface="Cambria Math"/>
                  </a:rPr>
                  <a:t>=3.4</a:t>
                </a:r>
              </a:p>
              <a:p>
                <a:pPr marL="0" lvl="1" indent="0" algn="just">
                  <a:buNone/>
                </a:pPr>
                <a:r>
                  <a:rPr lang="es-CL" sz="2400" dirty="0">
                    <a:ea typeface="Cambria Math"/>
                  </a:rPr>
                  <a:t>Dado que 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s-CL" sz="2400" i="1" dirty="0">
                            <a:latin typeface="Cambria Math"/>
                            <a:ea typeface="Cambria Math"/>
                          </a:rPr>
                          <m:t>𝑜𝑏𝑠</m:t>
                        </m:r>
                      </m:sup>
                    </m:sSup>
                    <m:r>
                      <a:rPr lang="es-CL" sz="2400" i="1" dirty="0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s-CL" sz="2400" dirty="0" smtClean="0">
                    <a:ea typeface="Cambria Math"/>
                  </a:rPr>
                  <a:t>&lt;</a:t>
                </a:r>
                <a:r>
                  <a:rPr lang="es-CL" sz="2400" dirty="0">
                    <a:ea typeface="Cambria Math"/>
                  </a:rPr>
                  <a:t>3.4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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No se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rechaza </a:t>
                </a:r>
                <a:r>
                  <a:rPr lang="es-CL" sz="2400" dirty="0">
                    <a:ea typeface="Cambria Math"/>
                  </a:rPr>
                  <a:t>H</a:t>
                </a:r>
                <a:r>
                  <a:rPr lang="es-CL" sz="2400" baseline="-25000" dirty="0">
                    <a:ea typeface="Cambria Math"/>
                  </a:rPr>
                  <a:t>0</a:t>
                </a:r>
                <a:r>
                  <a:rPr lang="es-CL" sz="2400" dirty="0">
                    <a:ea typeface="Cambria Math"/>
                  </a:rPr>
                  <a:t> </a:t>
                </a:r>
                <a:r>
                  <a:rPr lang="es-CL" sz="2400" dirty="0" smtClean="0">
                    <a:ea typeface="Cambria Math"/>
                  </a:rPr>
                  <a:t>, no pudiendo afirmar que los promedios PSU de los NSE Medio y bajo sean </a:t>
                </a:r>
                <a:r>
                  <a:rPr lang="es-CL" sz="2400" dirty="0">
                    <a:ea typeface="Cambria Math"/>
                  </a:rPr>
                  <a:t>diferentes.</a:t>
                </a:r>
              </a:p>
              <a:p>
                <a:pPr marL="0" lvl="1" indent="0" algn="just">
                  <a:buNone/>
                </a:pPr>
                <a:endParaRPr lang="es-CL" sz="2400" dirty="0">
                  <a:ea typeface="Cambria Math"/>
                </a:endParaRPr>
              </a:p>
              <a:p>
                <a:endParaRPr lang="es-CL" sz="2400" b="1" dirty="0" smtClean="0"/>
              </a:p>
            </p:txBody>
          </p:sp>
        </mc:Choice>
        <mc:Fallback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43" r="-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3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>
              <a:buNone/>
            </a:pPr>
            <a:r>
              <a:rPr lang="es-CL" dirty="0" smtClean="0"/>
              <a:t>Formas de ANOVA:</a:t>
            </a:r>
          </a:p>
          <a:p>
            <a:pPr marL="857250" lvl="1" indent="-457200" algn="just"/>
            <a:r>
              <a:rPr lang="es-CL" dirty="0" smtClean="0"/>
              <a:t>Un factor: VI categórica</a:t>
            </a:r>
            <a:r>
              <a:rPr lang="es-CL" dirty="0" smtClean="0">
                <a:sym typeface="Wingdings" pitchFamily="2" charset="2"/>
              </a:rPr>
              <a:t> VD cuantitativa</a:t>
            </a:r>
          </a:p>
          <a:p>
            <a:pPr marL="400050" lvl="1" indent="0" algn="just">
              <a:buNone/>
            </a:pPr>
            <a:r>
              <a:rPr lang="es-CL" dirty="0" smtClean="0">
                <a:sym typeface="Wingdings" pitchFamily="2" charset="2"/>
              </a:rPr>
              <a:t>	</a:t>
            </a:r>
            <a:r>
              <a:rPr lang="es-CL" dirty="0" err="1" smtClean="0">
                <a:sym typeface="Wingdings" pitchFamily="2" charset="2"/>
              </a:rPr>
              <a:t>Ej</a:t>
            </a:r>
            <a:r>
              <a:rPr lang="es-CL" dirty="0" smtClean="0">
                <a:sym typeface="Wingdings" pitchFamily="2" charset="2"/>
              </a:rPr>
              <a:t>: Dependencia Establecimiento 	Educacional Ingresos</a:t>
            </a:r>
          </a:p>
          <a:p>
            <a:pPr marL="857250" lvl="1" indent="-457200" algn="just"/>
            <a:r>
              <a:rPr lang="es-CL" b="1" dirty="0" smtClean="0">
                <a:sym typeface="Wingdings" pitchFamily="2" charset="2"/>
              </a:rPr>
              <a:t>n factores</a:t>
            </a:r>
            <a:r>
              <a:rPr lang="es-CL" dirty="0" smtClean="0">
                <a:sym typeface="Wingdings" pitchFamily="2" charset="2"/>
              </a:rPr>
              <a:t>: n VI categóricas  VD cuantitativa</a:t>
            </a:r>
          </a:p>
          <a:p>
            <a:pPr marL="400050" lvl="1" indent="0" algn="just">
              <a:buNone/>
            </a:pPr>
            <a:r>
              <a:rPr lang="es-CL" dirty="0">
                <a:sym typeface="Wingdings" pitchFamily="2" charset="2"/>
              </a:rPr>
              <a:t>	</a:t>
            </a:r>
            <a:r>
              <a:rPr lang="es-CL" dirty="0" err="1" smtClean="0">
                <a:sym typeface="Wingdings" pitchFamily="2" charset="2"/>
              </a:rPr>
              <a:t>Ej</a:t>
            </a:r>
            <a:r>
              <a:rPr lang="es-CL" dirty="0" smtClean="0">
                <a:sym typeface="Wingdings" pitchFamily="2" charset="2"/>
              </a:rPr>
              <a:t>: Dependencia </a:t>
            </a:r>
            <a:r>
              <a:rPr lang="es-CL" dirty="0">
                <a:sym typeface="Wingdings" pitchFamily="2" charset="2"/>
              </a:rPr>
              <a:t>Establecimiento 	</a:t>
            </a:r>
            <a:r>
              <a:rPr lang="es-CL" dirty="0" smtClean="0">
                <a:sym typeface="Wingdings" pitchFamily="2" charset="2"/>
              </a:rPr>
              <a:t>Educacional, Sexo, Raza Ingresos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5807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ANOVA de dos factores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paramétrico </a:t>
            </a:r>
            <a:r>
              <a:rPr lang="es-CL" dirty="0" smtClean="0"/>
              <a:t>para evaluar hipótesis sobre el valor de medias poblacionales (</a:t>
            </a:r>
            <a:r>
              <a:rPr lang="es-CL" b="1" dirty="0" smtClean="0"/>
              <a:t>parámetro</a:t>
            </a:r>
            <a:r>
              <a:rPr lang="es-CL" dirty="0" smtClean="0"/>
              <a:t>) de varios grupos (muestras </a:t>
            </a:r>
            <a:r>
              <a:rPr lang="es-CL" b="1" dirty="0" smtClean="0"/>
              <a:t>independientes</a:t>
            </a:r>
            <a:r>
              <a:rPr lang="es-CL" dirty="0" smtClean="0"/>
              <a:t>), controlando por otra variable </a:t>
            </a:r>
            <a:endParaRPr lang="es-CL" dirty="0"/>
          </a:p>
          <a:p>
            <a:pPr marL="400050" lvl="1" indent="0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</a:t>
            </a:r>
          </a:p>
          <a:p>
            <a:pPr marL="857250" lvl="1" indent="-457200" algn="just"/>
            <a:r>
              <a:rPr lang="es-CL" dirty="0" smtClean="0"/>
              <a:t>Muestreos probabilísticos</a:t>
            </a:r>
          </a:p>
          <a:p>
            <a:pPr marL="857250" lvl="1" indent="-457200" algn="just"/>
            <a:r>
              <a:rPr lang="es-CL" dirty="0" smtClean="0"/>
              <a:t>Grupos donde la variable cuantitativa distribuye normal y con igual varianza (</a:t>
            </a:r>
            <a:r>
              <a:rPr lang="es-CL" dirty="0" err="1" smtClean="0"/>
              <a:t>homocedasticidad</a:t>
            </a:r>
            <a:r>
              <a:rPr lang="es-C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70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El modelo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</p:spPr>
            <p:txBody>
              <a:bodyPr numCol="1">
                <a:normAutofit/>
              </a:bodyPr>
              <a:lstStyle/>
              <a:p>
                <a:pPr marL="400050" lvl="1" indent="0" algn="ctr">
                  <a:buNone/>
                </a:pPr>
                <a:r>
                  <a:rPr lang="es-CL" sz="3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CL" sz="3200" b="0" i="1" smtClean="0">
                            <a:latin typeface="Cambria Math"/>
                          </a:rPr>
                          <m:t>𝑖𝑗𝑘</m:t>
                        </m:r>
                      </m:sub>
                    </m:sSub>
                    <m:r>
                      <a:rPr lang="es-CL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L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3200" b="0" i="1" smtClean="0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s-CL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CL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3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s-CL" sz="3200" i="1">
                            <a:latin typeface="Cambria Math"/>
                          </a:rPr>
                          <m:t>𝑖</m:t>
                        </m:r>
                        <m:r>
                          <a:rPr lang="es-CL" sz="3200" b="0" i="1" smtClean="0">
                            <a:latin typeface="Cambria Math"/>
                          </a:rPr>
                          <m:t>𝑗𝑘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2962275" lvl="1" indent="0" algn="ctr">
                  <a:buNone/>
                </a:pPr>
                <a:endParaRPr lang="es-CL" sz="2400" dirty="0"/>
              </a:p>
              <a:p>
                <a:pPr marL="0" lvl="1" indent="0" algn="ctr">
                  <a:buNone/>
                </a:pPr>
                <a:r>
                  <a:rPr lang="es-ES" sz="2400" b="1" dirty="0" smtClean="0">
                    <a:solidFill>
                      <a:srgbClr val="C00000"/>
                    </a:solidFill>
                  </a:rPr>
                  <a:t>La estimación del modelo y los residuos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CL" sz="2400" i="1">
                            <a:latin typeface="Cambria Math"/>
                          </a:rPr>
                          <m:t>𝑖𝑗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s-CL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s-CL" sz="2400" i="1">
                            <a:latin typeface="Cambria Math"/>
                          </a:rPr>
                          <m:t>𝑖</m:t>
                        </m:r>
                        <m:r>
                          <a:rPr lang="es-CL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CL" sz="2400" dirty="0" smtClean="0"/>
                  <a:t>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CL" sz="24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𝑖𝑗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s-CL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CL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CL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s-CL" sz="2400" b="0" i="1" smtClean="0">
                            <a:latin typeface="Cambria Math"/>
                          </a:rPr>
                          <m:t>𝑖𝑘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𝑖𝑗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𝑖𝑗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400" i="1">
                          <a:latin typeface="Cambria Math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s-CL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CL" sz="2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CL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0851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22 Grupo"/>
          <p:cNvGrpSpPr/>
          <p:nvPr/>
        </p:nvGrpSpPr>
        <p:grpSpPr>
          <a:xfrm>
            <a:off x="467544" y="1397883"/>
            <a:ext cx="3600400" cy="1946335"/>
            <a:chOff x="467544" y="1397883"/>
            <a:chExt cx="3600400" cy="1946335"/>
          </a:xfrm>
        </p:grpSpPr>
        <p:sp>
          <p:nvSpPr>
            <p:cNvPr id="3" name="2 CuadroTexto"/>
            <p:cNvSpPr txBox="1"/>
            <p:nvPr/>
          </p:nvSpPr>
          <p:spPr>
            <a:xfrm>
              <a:off x="467544" y="2420888"/>
              <a:ext cx="31683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Valor en </a:t>
              </a:r>
              <a:r>
                <a:rPr lang="es-CL" b="1" dirty="0" smtClean="0"/>
                <a:t>VD </a:t>
              </a:r>
              <a:r>
                <a:rPr lang="es-CL" dirty="0" smtClean="0"/>
                <a:t>(cuantitativa) de la observación j, del grupo i (factor 1), del grupo k (factor 2)</a:t>
              </a:r>
              <a:endParaRPr lang="es-CL" dirty="0"/>
            </a:p>
          </p:txBody>
        </p:sp>
        <p:sp>
          <p:nvSpPr>
            <p:cNvPr id="4" name="3 Elipse"/>
            <p:cNvSpPr/>
            <p:nvPr/>
          </p:nvSpPr>
          <p:spPr>
            <a:xfrm>
              <a:off x="3347864" y="1397883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2" name="21 Conector recto de flecha"/>
            <p:cNvCxnSpPr>
              <a:stCxn id="4" idx="3"/>
            </p:cNvCxnSpPr>
            <p:nvPr/>
          </p:nvCxnSpPr>
          <p:spPr>
            <a:xfrm flipH="1">
              <a:off x="2699792" y="2073972"/>
              <a:ext cx="753525" cy="260015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23 Grupo"/>
          <p:cNvGrpSpPr/>
          <p:nvPr/>
        </p:nvGrpSpPr>
        <p:grpSpPr>
          <a:xfrm>
            <a:off x="2051720" y="1414043"/>
            <a:ext cx="3168352" cy="2999262"/>
            <a:chOff x="1054506" y="1412776"/>
            <a:chExt cx="3168352" cy="2999262"/>
          </a:xfrm>
        </p:grpSpPr>
        <p:sp>
          <p:nvSpPr>
            <p:cNvPr id="25" name="24 CuadroTexto"/>
            <p:cNvSpPr txBox="1"/>
            <p:nvPr/>
          </p:nvSpPr>
          <p:spPr>
            <a:xfrm>
              <a:off x="1054506" y="3211709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L" dirty="0" smtClean="0"/>
            </a:p>
            <a:p>
              <a:r>
                <a:rPr lang="es-CL" dirty="0" smtClean="0"/>
                <a:t>Promedio de la VD (cuantitativa) de los casos de los  grupos i y k</a:t>
              </a:r>
              <a:endParaRPr lang="es-CL" dirty="0"/>
            </a:p>
          </p:txBody>
        </p:sp>
        <p:sp>
          <p:nvSpPr>
            <p:cNvPr id="26" name="25 Elipse"/>
            <p:cNvSpPr/>
            <p:nvPr/>
          </p:nvSpPr>
          <p:spPr>
            <a:xfrm>
              <a:off x="3419872" y="1412776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7" name="26 Conector recto de flecha"/>
            <p:cNvCxnSpPr/>
            <p:nvPr/>
          </p:nvCxnSpPr>
          <p:spPr>
            <a:xfrm flipH="1">
              <a:off x="3070730" y="2180264"/>
              <a:ext cx="670620" cy="131947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28 Grupo"/>
          <p:cNvGrpSpPr/>
          <p:nvPr/>
        </p:nvGrpSpPr>
        <p:grpSpPr>
          <a:xfrm>
            <a:off x="5256076" y="1416511"/>
            <a:ext cx="3168352" cy="2396629"/>
            <a:chOff x="3167844" y="1412776"/>
            <a:chExt cx="3168352" cy="2396629"/>
          </a:xfrm>
        </p:grpSpPr>
        <p:sp>
          <p:nvSpPr>
            <p:cNvPr id="30" name="29 CuadroTexto"/>
            <p:cNvSpPr txBox="1"/>
            <p:nvPr/>
          </p:nvSpPr>
          <p:spPr>
            <a:xfrm>
              <a:off x="3167844" y="2609076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Error de la observación j, del grupo i y del grupo k: distancia de la observación j con el promedio de los del grupo i y k</a:t>
              </a:r>
              <a:endParaRPr lang="es-CL" dirty="0"/>
            </a:p>
          </p:txBody>
        </p:sp>
        <p:sp>
          <p:nvSpPr>
            <p:cNvPr id="31" name="30 Elipse"/>
            <p:cNvSpPr/>
            <p:nvPr/>
          </p:nvSpPr>
          <p:spPr>
            <a:xfrm>
              <a:off x="3419872" y="1412776"/>
              <a:ext cx="720080" cy="79208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>
              <a:off x="3796635" y="2219560"/>
              <a:ext cx="343317" cy="38047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96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147 Arco"/>
          <p:cNvSpPr/>
          <p:nvPr/>
        </p:nvSpPr>
        <p:spPr>
          <a:xfrm rot="254097" flipH="1">
            <a:off x="5624222" y="4921144"/>
            <a:ext cx="2549308" cy="1229981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3" name="112 Conector recto"/>
          <p:cNvCxnSpPr/>
          <p:nvPr/>
        </p:nvCxnSpPr>
        <p:spPr>
          <a:xfrm>
            <a:off x="1229292" y="5268941"/>
            <a:ext cx="1205408" cy="56519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Ausencia de Interacción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s-CL" sz="2200" dirty="0" smtClean="0"/>
              <a:t>Estima cuánta de la variabilidad observada en los datos (VD) puede ser explicada por cada factor (VD) y la interacción de ambos.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71500" y="2191753"/>
            <a:ext cx="4536504" cy="2415172"/>
            <a:chOff x="35496" y="2452246"/>
            <a:chExt cx="4536504" cy="2415172"/>
          </a:xfrm>
        </p:grpSpPr>
        <p:cxnSp>
          <p:nvCxnSpPr>
            <p:cNvPr id="4" name="3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CuadroTexto"/>
            <p:cNvSpPr txBox="1"/>
            <p:nvPr/>
          </p:nvSpPr>
          <p:spPr>
            <a:xfrm>
              <a:off x="35496" y="31409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131840" y="245224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rgbClr val="FF0000"/>
                  </a:solidFill>
                </a:rPr>
                <a:t>Factor 2 g1</a:t>
              </a:r>
            </a:p>
            <a:p>
              <a:r>
                <a:rPr lang="es-CL" dirty="0">
                  <a:solidFill>
                    <a:srgbClr val="00B0F0"/>
                  </a:solidFill>
                </a:rPr>
                <a:t>Factor 2 </a:t>
              </a:r>
              <a:r>
                <a:rPr lang="es-CL" dirty="0" smtClean="0">
                  <a:solidFill>
                    <a:srgbClr val="00B0F0"/>
                  </a:solidFill>
                </a:rPr>
                <a:t>g2</a:t>
              </a:r>
              <a:endParaRPr lang="es-CL" dirty="0">
                <a:solidFill>
                  <a:srgbClr val="00B0F0"/>
                </a:solidFill>
              </a:endParaRPr>
            </a:p>
            <a:p>
              <a:endParaRPr lang="es-CL" dirty="0"/>
            </a:p>
          </p:txBody>
        </p:sp>
        <p:cxnSp>
          <p:nvCxnSpPr>
            <p:cNvPr id="10" name="9 Conector recto"/>
            <p:cNvCxnSpPr/>
            <p:nvPr/>
          </p:nvCxnSpPr>
          <p:spPr>
            <a:xfrm flipV="1">
              <a:off x="1043608" y="2708920"/>
              <a:ext cx="1584176" cy="8013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V="1">
              <a:off x="1078310" y="2992306"/>
              <a:ext cx="1584176" cy="8013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Elipse"/>
            <p:cNvSpPr/>
            <p:nvPr/>
          </p:nvSpPr>
          <p:spPr>
            <a:xfrm>
              <a:off x="1078310" y="342900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20 Elipse"/>
            <p:cNvSpPr/>
            <p:nvPr/>
          </p:nvSpPr>
          <p:spPr>
            <a:xfrm>
              <a:off x="1547664" y="321297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21 Elipse"/>
            <p:cNvSpPr/>
            <p:nvPr/>
          </p:nvSpPr>
          <p:spPr>
            <a:xfrm>
              <a:off x="1907704" y="2996952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22 Elipse"/>
            <p:cNvSpPr/>
            <p:nvPr/>
          </p:nvSpPr>
          <p:spPr>
            <a:xfrm>
              <a:off x="2195736" y="285293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23 Elipse"/>
            <p:cNvSpPr/>
            <p:nvPr/>
          </p:nvSpPr>
          <p:spPr>
            <a:xfrm>
              <a:off x="1078310" y="372632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24 Elipse"/>
            <p:cNvSpPr/>
            <p:nvPr/>
          </p:nvSpPr>
          <p:spPr>
            <a:xfrm>
              <a:off x="1547664" y="350100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25 Elipse"/>
            <p:cNvSpPr/>
            <p:nvPr/>
          </p:nvSpPr>
          <p:spPr>
            <a:xfrm>
              <a:off x="1907704" y="328498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26 Elipse"/>
            <p:cNvSpPr/>
            <p:nvPr/>
          </p:nvSpPr>
          <p:spPr>
            <a:xfrm>
              <a:off x="2267744" y="314096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96" name="95 Grupo"/>
          <p:cNvGrpSpPr/>
          <p:nvPr/>
        </p:nvGrpSpPr>
        <p:grpSpPr>
          <a:xfrm>
            <a:off x="150474" y="4378293"/>
            <a:ext cx="4536504" cy="2415172"/>
            <a:chOff x="35496" y="2452246"/>
            <a:chExt cx="4536504" cy="2415172"/>
          </a:xfrm>
        </p:grpSpPr>
        <p:cxnSp>
          <p:nvCxnSpPr>
            <p:cNvPr id="97" name="96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98 CuadroTexto"/>
            <p:cNvSpPr txBox="1"/>
            <p:nvPr/>
          </p:nvSpPr>
          <p:spPr>
            <a:xfrm>
              <a:off x="35496" y="31409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100" name="99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3131840" y="245224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rgbClr val="FF0000"/>
                  </a:solidFill>
                </a:rPr>
                <a:t>Factor 2 g1</a:t>
              </a:r>
            </a:p>
            <a:p>
              <a:r>
                <a:rPr lang="es-CL" dirty="0">
                  <a:solidFill>
                    <a:srgbClr val="00B0F0"/>
                  </a:solidFill>
                </a:rPr>
                <a:t>Factor 2 </a:t>
              </a:r>
              <a:r>
                <a:rPr lang="es-CL" dirty="0" smtClean="0">
                  <a:solidFill>
                    <a:srgbClr val="00B0F0"/>
                  </a:solidFill>
                </a:rPr>
                <a:t>g2</a:t>
              </a:r>
              <a:endParaRPr lang="es-CL" dirty="0">
                <a:solidFill>
                  <a:srgbClr val="00B0F0"/>
                </a:solidFill>
              </a:endParaRPr>
            </a:p>
            <a:p>
              <a:endParaRPr lang="es-CL" dirty="0"/>
            </a:p>
          </p:txBody>
        </p:sp>
        <p:cxnSp>
          <p:nvCxnSpPr>
            <p:cNvPr id="102" name="101 Conector recto"/>
            <p:cNvCxnSpPr/>
            <p:nvPr/>
          </p:nvCxnSpPr>
          <p:spPr>
            <a:xfrm>
              <a:off x="1134344" y="2998528"/>
              <a:ext cx="1205408" cy="565196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103 Elipse"/>
            <p:cNvSpPr/>
            <p:nvPr/>
          </p:nvSpPr>
          <p:spPr>
            <a:xfrm>
              <a:off x="1146532" y="296717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5" name="104 Elipse"/>
            <p:cNvSpPr/>
            <p:nvPr/>
          </p:nvSpPr>
          <p:spPr>
            <a:xfrm>
              <a:off x="1547664" y="321297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6" name="105 Elipse"/>
            <p:cNvSpPr/>
            <p:nvPr/>
          </p:nvSpPr>
          <p:spPr>
            <a:xfrm>
              <a:off x="1907704" y="3368843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106 Elipse"/>
            <p:cNvSpPr/>
            <p:nvPr/>
          </p:nvSpPr>
          <p:spPr>
            <a:xfrm>
              <a:off x="2273871" y="353236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1078310" y="3303153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1504694" y="350100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1907704" y="3672485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1" name="110 Elipse"/>
            <p:cNvSpPr/>
            <p:nvPr/>
          </p:nvSpPr>
          <p:spPr>
            <a:xfrm>
              <a:off x="2267744" y="388850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14" name="113 Grupo"/>
          <p:cNvGrpSpPr/>
          <p:nvPr/>
        </p:nvGrpSpPr>
        <p:grpSpPr>
          <a:xfrm>
            <a:off x="4463988" y="2155198"/>
            <a:ext cx="4536504" cy="2415172"/>
            <a:chOff x="35496" y="2452246"/>
            <a:chExt cx="4536504" cy="2415172"/>
          </a:xfrm>
        </p:grpSpPr>
        <p:cxnSp>
          <p:nvCxnSpPr>
            <p:cNvPr id="115" name="114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116 CuadroTexto"/>
            <p:cNvSpPr txBox="1"/>
            <p:nvPr/>
          </p:nvSpPr>
          <p:spPr>
            <a:xfrm>
              <a:off x="35496" y="31409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118" name="117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sp>
          <p:nvSpPr>
            <p:cNvPr id="119" name="118 CuadroTexto"/>
            <p:cNvSpPr txBox="1"/>
            <p:nvPr/>
          </p:nvSpPr>
          <p:spPr>
            <a:xfrm>
              <a:off x="3131840" y="245224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rgbClr val="FF0000"/>
                  </a:solidFill>
                </a:rPr>
                <a:t>Factor 2 g1</a:t>
              </a:r>
            </a:p>
            <a:p>
              <a:r>
                <a:rPr lang="es-CL" dirty="0">
                  <a:solidFill>
                    <a:srgbClr val="00B0F0"/>
                  </a:solidFill>
                </a:rPr>
                <a:t>Factor 2 </a:t>
              </a:r>
              <a:r>
                <a:rPr lang="es-CL" dirty="0" smtClean="0">
                  <a:solidFill>
                    <a:srgbClr val="00B0F0"/>
                  </a:solidFill>
                </a:rPr>
                <a:t>g2</a:t>
              </a:r>
              <a:endParaRPr lang="es-CL" dirty="0">
                <a:solidFill>
                  <a:srgbClr val="00B0F0"/>
                </a:solidFill>
              </a:endParaRPr>
            </a:p>
            <a:p>
              <a:endParaRPr lang="es-CL" dirty="0"/>
            </a:p>
          </p:txBody>
        </p:sp>
        <p:cxnSp>
          <p:nvCxnSpPr>
            <p:cNvPr id="120" name="119 Conector recto"/>
            <p:cNvCxnSpPr/>
            <p:nvPr/>
          </p:nvCxnSpPr>
          <p:spPr>
            <a:xfrm flipV="1">
              <a:off x="1043608" y="3465555"/>
              <a:ext cx="1744960" cy="44745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 flipV="1">
              <a:off x="1078310" y="3757682"/>
              <a:ext cx="1710258" cy="3600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121 Elipse"/>
            <p:cNvSpPr/>
            <p:nvPr/>
          </p:nvSpPr>
          <p:spPr>
            <a:xfrm>
              <a:off x="1078310" y="34748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3" name="122 Elipse"/>
            <p:cNvSpPr/>
            <p:nvPr/>
          </p:nvSpPr>
          <p:spPr>
            <a:xfrm>
              <a:off x="1547664" y="34748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4" name="123 Elipse"/>
            <p:cNvSpPr/>
            <p:nvPr/>
          </p:nvSpPr>
          <p:spPr>
            <a:xfrm>
              <a:off x="1907704" y="34748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5" name="124 Elipse"/>
            <p:cNvSpPr/>
            <p:nvPr/>
          </p:nvSpPr>
          <p:spPr>
            <a:xfrm>
              <a:off x="2195736" y="34748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1078310" y="37628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7" name="126 Elipse"/>
            <p:cNvSpPr/>
            <p:nvPr/>
          </p:nvSpPr>
          <p:spPr>
            <a:xfrm>
              <a:off x="1547664" y="37628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8" name="127 Elipse"/>
            <p:cNvSpPr/>
            <p:nvPr/>
          </p:nvSpPr>
          <p:spPr>
            <a:xfrm>
              <a:off x="1907704" y="37628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9" name="128 Elipse"/>
            <p:cNvSpPr/>
            <p:nvPr/>
          </p:nvSpPr>
          <p:spPr>
            <a:xfrm>
              <a:off x="2267744" y="37628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32" name="131 Grupo"/>
          <p:cNvGrpSpPr/>
          <p:nvPr/>
        </p:nvGrpSpPr>
        <p:grpSpPr>
          <a:xfrm>
            <a:off x="4592985" y="4336932"/>
            <a:ext cx="4536504" cy="2415172"/>
            <a:chOff x="35496" y="2452246"/>
            <a:chExt cx="4536504" cy="2415172"/>
          </a:xfrm>
        </p:grpSpPr>
        <p:cxnSp>
          <p:nvCxnSpPr>
            <p:cNvPr id="133" name="132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133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134 CuadroTexto"/>
            <p:cNvSpPr txBox="1"/>
            <p:nvPr/>
          </p:nvSpPr>
          <p:spPr>
            <a:xfrm>
              <a:off x="35496" y="31409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136" name="135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3131840" y="245224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rgbClr val="FF0000"/>
                  </a:solidFill>
                </a:rPr>
                <a:t>Factor 2 g1</a:t>
              </a:r>
            </a:p>
            <a:p>
              <a:r>
                <a:rPr lang="es-CL" dirty="0">
                  <a:solidFill>
                    <a:srgbClr val="00B0F0"/>
                  </a:solidFill>
                </a:rPr>
                <a:t>Factor 2 </a:t>
              </a:r>
              <a:r>
                <a:rPr lang="es-CL" dirty="0" smtClean="0">
                  <a:solidFill>
                    <a:srgbClr val="00B0F0"/>
                  </a:solidFill>
                </a:rPr>
                <a:t>g2</a:t>
              </a:r>
              <a:endParaRPr lang="es-CL" dirty="0">
                <a:solidFill>
                  <a:srgbClr val="00B0F0"/>
                </a:solidFill>
              </a:endParaRPr>
            </a:p>
            <a:p>
              <a:endParaRPr lang="es-CL" dirty="0"/>
            </a:p>
          </p:txBody>
        </p:sp>
        <p:sp>
          <p:nvSpPr>
            <p:cNvPr id="140" name="139 Elipse"/>
            <p:cNvSpPr/>
            <p:nvPr/>
          </p:nvSpPr>
          <p:spPr>
            <a:xfrm>
              <a:off x="1078310" y="34748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1" name="140 Elipse"/>
            <p:cNvSpPr/>
            <p:nvPr/>
          </p:nvSpPr>
          <p:spPr>
            <a:xfrm>
              <a:off x="1547664" y="3056482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2" name="141 Elipse"/>
            <p:cNvSpPr/>
            <p:nvPr/>
          </p:nvSpPr>
          <p:spPr>
            <a:xfrm>
              <a:off x="1907704" y="2984474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3" name="142 Elipse"/>
            <p:cNvSpPr/>
            <p:nvPr/>
          </p:nvSpPr>
          <p:spPr>
            <a:xfrm>
              <a:off x="2195736" y="2984474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4" name="143 Elipse"/>
            <p:cNvSpPr/>
            <p:nvPr/>
          </p:nvSpPr>
          <p:spPr>
            <a:xfrm>
              <a:off x="1078310" y="37628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5" name="144 Elipse"/>
            <p:cNvSpPr/>
            <p:nvPr/>
          </p:nvSpPr>
          <p:spPr>
            <a:xfrm>
              <a:off x="1547664" y="334451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6" name="145 Elipse"/>
            <p:cNvSpPr/>
            <p:nvPr/>
          </p:nvSpPr>
          <p:spPr>
            <a:xfrm>
              <a:off x="1907704" y="3272506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7" name="146 Elipse"/>
            <p:cNvSpPr/>
            <p:nvPr/>
          </p:nvSpPr>
          <p:spPr>
            <a:xfrm>
              <a:off x="2267744" y="3272506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49" name="148 Arco"/>
          <p:cNvSpPr/>
          <p:nvPr/>
        </p:nvSpPr>
        <p:spPr>
          <a:xfrm rot="254097" flipH="1">
            <a:off x="5686888" y="5199567"/>
            <a:ext cx="2549308" cy="1229981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2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Interacción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/>
            <a:r>
              <a:rPr lang="es-CL" sz="2200" dirty="0" smtClean="0"/>
              <a:t>Sin interacción sexo dependencia</a:t>
            </a:r>
            <a:endParaRPr lang="es-CL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64905"/>
            <a:ext cx="39357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93" y="2564905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>
          <a:xfrm flipV="1">
            <a:off x="683568" y="2780928"/>
            <a:ext cx="3096344" cy="16556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671786" y="3284984"/>
            <a:ext cx="3096344" cy="16556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4644008" y="3501008"/>
            <a:ext cx="1911647" cy="15836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6804248" y="3068960"/>
            <a:ext cx="1911647" cy="15836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Variables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/>
              <a:t>Variable Dependiente (Y): </a:t>
            </a:r>
            <a:r>
              <a:rPr lang="es-ES" i="1" dirty="0" smtClean="0"/>
              <a:t>Variable que se conjetura </a:t>
            </a:r>
            <a:r>
              <a:rPr lang="es-ES" i="1" dirty="0"/>
              <a:t>que depende </a:t>
            </a:r>
            <a:r>
              <a:rPr lang="es-ES" i="1" dirty="0" smtClean="0"/>
              <a:t>de (</a:t>
            </a:r>
            <a:r>
              <a:rPr lang="es-ES" i="1" dirty="0"/>
              <a:t>es afectada por</a:t>
            </a:r>
            <a:r>
              <a:rPr lang="es-ES" i="1" dirty="0" smtClean="0"/>
              <a:t>) otra(s) –Independientes-: Y=F(X).</a:t>
            </a:r>
          </a:p>
          <a:p>
            <a:pPr algn="just">
              <a:buNone/>
            </a:pPr>
            <a:endParaRPr lang="es-ES" dirty="0"/>
          </a:p>
          <a:p>
            <a:pPr algn="just">
              <a:buNone/>
            </a:pPr>
            <a:r>
              <a:rPr lang="es-ES" dirty="0" smtClean="0"/>
              <a:t>Variable Independiente (X): </a:t>
            </a:r>
            <a:r>
              <a:rPr lang="es-ES" i="1" dirty="0" smtClean="0"/>
              <a:t>Variable que se conjetura que afecta a otra (dependiente). </a:t>
            </a:r>
          </a:p>
          <a:p>
            <a:pPr algn="just">
              <a:buNone/>
            </a:pPr>
            <a:endParaRPr lang="es-ES" b="1" i="1" dirty="0"/>
          </a:p>
          <a:p>
            <a:pPr algn="just">
              <a:buNone/>
            </a:pPr>
            <a:r>
              <a:rPr lang="es-ES" b="1" i="1" dirty="0" smtClean="0"/>
              <a:t>*En distintos modelos una misma variable puede ser independiente o dependiente</a:t>
            </a:r>
            <a:endParaRPr lang="es-ES" b="1" i="1" dirty="0"/>
          </a:p>
          <a:p>
            <a:endParaRPr lang="es-ES" dirty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687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127 Arco"/>
          <p:cNvSpPr/>
          <p:nvPr/>
        </p:nvSpPr>
        <p:spPr>
          <a:xfrm rot="254097" flipH="1">
            <a:off x="5755584" y="4370541"/>
            <a:ext cx="2142918" cy="1229981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128 Arco"/>
          <p:cNvSpPr/>
          <p:nvPr/>
        </p:nvSpPr>
        <p:spPr>
          <a:xfrm rot="254097" flipH="1" flipV="1">
            <a:off x="5759352" y="3935474"/>
            <a:ext cx="2346218" cy="1339584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Interacción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s-CL" sz="2200" dirty="0" smtClean="0"/>
              <a:t>Con interacción</a:t>
            </a:r>
            <a:endParaRPr lang="es-CL" sz="2200" dirty="0"/>
          </a:p>
        </p:txBody>
      </p:sp>
      <p:sp>
        <p:nvSpPr>
          <p:cNvPr id="17" name="16 Arco"/>
          <p:cNvSpPr/>
          <p:nvPr/>
        </p:nvSpPr>
        <p:spPr>
          <a:xfrm rot="254097" flipH="1">
            <a:off x="5521241" y="2266626"/>
            <a:ext cx="2142918" cy="1229981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0" name="29 Grupo"/>
          <p:cNvGrpSpPr/>
          <p:nvPr/>
        </p:nvGrpSpPr>
        <p:grpSpPr>
          <a:xfrm>
            <a:off x="2350677" y="2224158"/>
            <a:ext cx="2376264" cy="1640542"/>
            <a:chOff x="269522" y="2452246"/>
            <a:chExt cx="2574286" cy="2415172"/>
          </a:xfrm>
        </p:grpSpPr>
        <p:cxnSp>
          <p:nvCxnSpPr>
            <p:cNvPr id="31" name="30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CuadroTexto"/>
            <p:cNvSpPr txBox="1"/>
            <p:nvPr/>
          </p:nvSpPr>
          <p:spPr>
            <a:xfrm>
              <a:off x="269522" y="3140968"/>
              <a:ext cx="558062" cy="54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cxnSp>
          <p:nvCxnSpPr>
            <p:cNvPr id="36" name="35 Conector recto"/>
            <p:cNvCxnSpPr/>
            <p:nvPr/>
          </p:nvCxnSpPr>
          <p:spPr>
            <a:xfrm flipV="1">
              <a:off x="1043608" y="2452246"/>
              <a:ext cx="1440160" cy="105805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flipV="1">
              <a:off x="1078310" y="2992306"/>
              <a:ext cx="1584176" cy="8013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37 Elipse"/>
            <p:cNvSpPr/>
            <p:nvPr/>
          </p:nvSpPr>
          <p:spPr>
            <a:xfrm>
              <a:off x="1078310" y="342900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38 Elipse"/>
            <p:cNvSpPr/>
            <p:nvPr/>
          </p:nvSpPr>
          <p:spPr>
            <a:xfrm>
              <a:off x="1547664" y="308467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0" name="39 Elipse"/>
            <p:cNvSpPr/>
            <p:nvPr/>
          </p:nvSpPr>
          <p:spPr>
            <a:xfrm>
              <a:off x="1907704" y="2796644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40 Elipse"/>
            <p:cNvSpPr/>
            <p:nvPr/>
          </p:nvSpPr>
          <p:spPr>
            <a:xfrm>
              <a:off x="2195736" y="258062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41 Elipse"/>
            <p:cNvSpPr/>
            <p:nvPr/>
          </p:nvSpPr>
          <p:spPr>
            <a:xfrm>
              <a:off x="1078310" y="372632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3" name="42 Elipse"/>
            <p:cNvSpPr/>
            <p:nvPr/>
          </p:nvSpPr>
          <p:spPr>
            <a:xfrm>
              <a:off x="1547664" y="350100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43 Elipse"/>
            <p:cNvSpPr/>
            <p:nvPr/>
          </p:nvSpPr>
          <p:spPr>
            <a:xfrm>
              <a:off x="1907704" y="328498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5" name="44 Elipse"/>
            <p:cNvSpPr/>
            <p:nvPr/>
          </p:nvSpPr>
          <p:spPr>
            <a:xfrm>
              <a:off x="2267744" y="314096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4730285" y="2208515"/>
            <a:ext cx="2376264" cy="1702950"/>
            <a:chOff x="269522" y="2360369"/>
            <a:chExt cx="2574286" cy="2507049"/>
          </a:xfrm>
        </p:grpSpPr>
        <p:cxnSp>
          <p:nvCxnSpPr>
            <p:cNvPr id="64" name="63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65 CuadroTexto"/>
            <p:cNvSpPr txBox="1"/>
            <p:nvPr/>
          </p:nvSpPr>
          <p:spPr>
            <a:xfrm>
              <a:off x="269522" y="3140968"/>
              <a:ext cx="558062" cy="54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cxnSp>
          <p:nvCxnSpPr>
            <p:cNvPr id="69" name="68 Conector recto"/>
            <p:cNvCxnSpPr/>
            <p:nvPr/>
          </p:nvCxnSpPr>
          <p:spPr>
            <a:xfrm flipV="1">
              <a:off x="1078310" y="2992306"/>
              <a:ext cx="1584176" cy="8013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69 Elipse"/>
            <p:cNvSpPr/>
            <p:nvPr/>
          </p:nvSpPr>
          <p:spPr>
            <a:xfrm>
              <a:off x="1078310" y="33144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1" name="70 Elipse"/>
            <p:cNvSpPr/>
            <p:nvPr/>
          </p:nvSpPr>
          <p:spPr>
            <a:xfrm>
              <a:off x="1547664" y="2572386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2" name="71 Elipse"/>
            <p:cNvSpPr/>
            <p:nvPr/>
          </p:nvSpPr>
          <p:spPr>
            <a:xfrm>
              <a:off x="1907704" y="240366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3" name="72 Elipse"/>
            <p:cNvSpPr/>
            <p:nvPr/>
          </p:nvSpPr>
          <p:spPr>
            <a:xfrm>
              <a:off x="2195736" y="2360369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4" name="73 Elipse"/>
            <p:cNvSpPr/>
            <p:nvPr/>
          </p:nvSpPr>
          <p:spPr>
            <a:xfrm>
              <a:off x="1078310" y="372632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5" name="74 Elipse"/>
            <p:cNvSpPr/>
            <p:nvPr/>
          </p:nvSpPr>
          <p:spPr>
            <a:xfrm>
              <a:off x="1547664" y="350100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6" name="75 Elipse"/>
            <p:cNvSpPr/>
            <p:nvPr/>
          </p:nvSpPr>
          <p:spPr>
            <a:xfrm>
              <a:off x="1907704" y="328498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7" name="76 Elipse"/>
            <p:cNvSpPr/>
            <p:nvPr/>
          </p:nvSpPr>
          <p:spPr>
            <a:xfrm>
              <a:off x="2267744" y="314096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2436380" y="4376209"/>
            <a:ext cx="2376264" cy="1515104"/>
            <a:chOff x="269522" y="2636912"/>
            <a:chExt cx="2574286" cy="2230506"/>
          </a:xfrm>
        </p:grpSpPr>
        <p:cxnSp>
          <p:nvCxnSpPr>
            <p:cNvPr id="80" name="79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81 CuadroTexto"/>
            <p:cNvSpPr txBox="1"/>
            <p:nvPr/>
          </p:nvSpPr>
          <p:spPr>
            <a:xfrm>
              <a:off x="269522" y="3140968"/>
              <a:ext cx="558062" cy="54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cxnSp>
          <p:nvCxnSpPr>
            <p:cNvPr id="84" name="83 Conector recto"/>
            <p:cNvCxnSpPr/>
            <p:nvPr/>
          </p:nvCxnSpPr>
          <p:spPr>
            <a:xfrm>
              <a:off x="1114314" y="2796646"/>
              <a:ext cx="1455327" cy="76707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flipV="1">
              <a:off x="1078310" y="2992306"/>
              <a:ext cx="1584176" cy="8013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85 Elipse"/>
            <p:cNvSpPr/>
            <p:nvPr/>
          </p:nvSpPr>
          <p:spPr>
            <a:xfrm>
              <a:off x="1078311" y="2775239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7" name="86 Elipse"/>
            <p:cNvSpPr/>
            <p:nvPr/>
          </p:nvSpPr>
          <p:spPr>
            <a:xfrm>
              <a:off x="1547664" y="3049973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8" name="87 Elipse"/>
            <p:cNvSpPr/>
            <p:nvPr/>
          </p:nvSpPr>
          <p:spPr>
            <a:xfrm>
              <a:off x="1907704" y="3305283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9" name="88 Elipse"/>
            <p:cNvSpPr/>
            <p:nvPr/>
          </p:nvSpPr>
          <p:spPr>
            <a:xfrm>
              <a:off x="2258909" y="3411292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0" name="89 Elipse"/>
            <p:cNvSpPr/>
            <p:nvPr/>
          </p:nvSpPr>
          <p:spPr>
            <a:xfrm>
              <a:off x="1078310" y="372632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1" name="90 Elipse"/>
            <p:cNvSpPr/>
            <p:nvPr/>
          </p:nvSpPr>
          <p:spPr>
            <a:xfrm>
              <a:off x="1547664" y="350100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2" name="91 Elipse"/>
            <p:cNvSpPr/>
            <p:nvPr/>
          </p:nvSpPr>
          <p:spPr>
            <a:xfrm>
              <a:off x="1907704" y="3284984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92 Elipse"/>
            <p:cNvSpPr/>
            <p:nvPr/>
          </p:nvSpPr>
          <p:spPr>
            <a:xfrm>
              <a:off x="2267744" y="314096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4" name="93 CuadroTexto"/>
          <p:cNvSpPr txBox="1"/>
          <p:nvPr/>
        </p:nvSpPr>
        <p:spPr>
          <a:xfrm>
            <a:off x="7380312" y="4376209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Factor 2 g1</a:t>
            </a:r>
          </a:p>
          <a:p>
            <a:r>
              <a:rPr lang="es-CL" dirty="0">
                <a:solidFill>
                  <a:srgbClr val="00B0F0"/>
                </a:solidFill>
              </a:rPr>
              <a:t>Factor 2 </a:t>
            </a:r>
            <a:r>
              <a:rPr lang="es-CL" dirty="0" smtClean="0">
                <a:solidFill>
                  <a:srgbClr val="00B0F0"/>
                </a:solidFill>
              </a:rPr>
              <a:t>g2</a:t>
            </a:r>
            <a:endParaRPr lang="es-CL" dirty="0">
              <a:solidFill>
                <a:srgbClr val="00B0F0"/>
              </a:solidFill>
            </a:endParaRPr>
          </a:p>
          <a:p>
            <a:endParaRPr lang="es-CL" dirty="0"/>
          </a:p>
        </p:txBody>
      </p:sp>
      <p:sp>
        <p:nvSpPr>
          <p:cNvPr id="95" name="94 CuadroTexto"/>
          <p:cNvSpPr txBox="1"/>
          <p:nvPr/>
        </p:nvSpPr>
        <p:spPr>
          <a:xfrm>
            <a:off x="420341" y="429953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Factor 2 g1</a:t>
            </a:r>
          </a:p>
          <a:p>
            <a:r>
              <a:rPr lang="es-CL" dirty="0">
                <a:solidFill>
                  <a:srgbClr val="00B0F0"/>
                </a:solidFill>
              </a:rPr>
              <a:t>Factor 2 </a:t>
            </a:r>
            <a:r>
              <a:rPr lang="es-CL" dirty="0" smtClean="0">
                <a:solidFill>
                  <a:srgbClr val="00B0F0"/>
                </a:solidFill>
              </a:rPr>
              <a:t>g2</a:t>
            </a:r>
            <a:endParaRPr lang="es-CL" dirty="0">
              <a:solidFill>
                <a:srgbClr val="00B0F0"/>
              </a:solidFill>
            </a:endParaRPr>
          </a:p>
          <a:p>
            <a:endParaRPr lang="es-CL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7524328" y="234339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Factor 2 g1</a:t>
            </a:r>
          </a:p>
          <a:p>
            <a:r>
              <a:rPr lang="es-CL" dirty="0">
                <a:solidFill>
                  <a:srgbClr val="00B0F0"/>
                </a:solidFill>
              </a:rPr>
              <a:t>Factor 2 </a:t>
            </a:r>
            <a:r>
              <a:rPr lang="es-CL" dirty="0" smtClean="0">
                <a:solidFill>
                  <a:srgbClr val="00B0F0"/>
                </a:solidFill>
              </a:rPr>
              <a:t>g2</a:t>
            </a:r>
            <a:endParaRPr lang="es-CL" dirty="0">
              <a:solidFill>
                <a:srgbClr val="00B0F0"/>
              </a:solidFill>
            </a:endParaRPr>
          </a:p>
          <a:p>
            <a:endParaRPr lang="es-CL" dirty="0"/>
          </a:p>
        </p:txBody>
      </p:sp>
      <p:sp>
        <p:nvSpPr>
          <p:cNvPr id="112" name="111 CuadroTexto"/>
          <p:cNvSpPr txBox="1"/>
          <p:nvPr/>
        </p:nvSpPr>
        <p:spPr>
          <a:xfrm>
            <a:off x="547936" y="2553911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Factor 2 g1</a:t>
            </a:r>
          </a:p>
          <a:p>
            <a:r>
              <a:rPr lang="es-CL" dirty="0">
                <a:solidFill>
                  <a:srgbClr val="00B0F0"/>
                </a:solidFill>
              </a:rPr>
              <a:t>Factor 2 </a:t>
            </a:r>
            <a:r>
              <a:rPr lang="es-CL" dirty="0" smtClean="0">
                <a:solidFill>
                  <a:srgbClr val="00B0F0"/>
                </a:solidFill>
              </a:rPr>
              <a:t>g2</a:t>
            </a:r>
            <a:endParaRPr lang="es-CL" dirty="0">
              <a:solidFill>
                <a:srgbClr val="00B0F0"/>
              </a:solidFill>
            </a:endParaRPr>
          </a:p>
          <a:p>
            <a:endParaRPr lang="es-CL" dirty="0"/>
          </a:p>
        </p:txBody>
      </p:sp>
      <p:grpSp>
        <p:nvGrpSpPr>
          <p:cNvPr id="114" name="113 Grupo"/>
          <p:cNvGrpSpPr/>
          <p:nvPr/>
        </p:nvGrpSpPr>
        <p:grpSpPr>
          <a:xfrm>
            <a:off x="4982531" y="4310490"/>
            <a:ext cx="2376264" cy="1702950"/>
            <a:chOff x="269522" y="2360369"/>
            <a:chExt cx="2574286" cy="2507049"/>
          </a:xfrm>
        </p:grpSpPr>
        <p:cxnSp>
          <p:nvCxnSpPr>
            <p:cNvPr id="115" name="114 Conector recto"/>
            <p:cNvCxnSpPr/>
            <p:nvPr/>
          </p:nvCxnSpPr>
          <p:spPr>
            <a:xfrm>
              <a:off x="827584" y="2636912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>
              <a:off x="827584" y="4149080"/>
              <a:ext cx="20162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116 CuadroTexto"/>
            <p:cNvSpPr txBox="1"/>
            <p:nvPr/>
          </p:nvSpPr>
          <p:spPr>
            <a:xfrm>
              <a:off x="269522" y="3140968"/>
              <a:ext cx="558062" cy="543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VD</a:t>
              </a:r>
              <a:endParaRPr lang="es-CL" dirty="0"/>
            </a:p>
          </p:txBody>
        </p:sp>
        <p:sp>
          <p:nvSpPr>
            <p:cNvPr id="118" name="117 CuadroTexto"/>
            <p:cNvSpPr txBox="1"/>
            <p:nvPr/>
          </p:nvSpPr>
          <p:spPr>
            <a:xfrm>
              <a:off x="1023070" y="4221087"/>
              <a:ext cx="1765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g1   g2  g3  g4</a:t>
              </a:r>
            </a:p>
            <a:p>
              <a:r>
                <a:rPr lang="es-CL" dirty="0" smtClean="0"/>
                <a:t>     Factor 1</a:t>
              </a:r>
              <a:endParaRPr lang="es-CL" dirty="0"/>
            </a:p>
          </p:txBody>
        </p:sp>
        <p:sp>
          <p:nvSpPr>
            <p:cNvPr id="120" name="119 Elipse"/>
            <p:cNvSpPr/>
            <p:nvPr/>
          </p:nvSpPr>
          <p:spPr>
            <a:xfrm>
              <a:off x="1078310" y="3314447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1" name="120 Elipse"/>
            <p:cNvSpPr/>
            <p:nvPr/>
          </p:nvSpPr>
          <p:spPr>
            <a:xfrm>
              <a:off x="1547664" y="2546779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2" name="121 Elipse"/>
            <p:cNvSpPr/>
            <p:nvPr/>
          </p:nvSpPr>
          <p:spPr>
            <a:xfrm>
              <a:off x="1907704" y="2403660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3" name="122 Elipse"/>
            <p:cNvSpPr/>
            <p:nvPr/>
          </p:nvSpPr>
          <p:spPr>
            <a:xfrm>
              <a:off x="2195736" y="2360369"/>
              <a:ext cx="72008" cy="627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4" name="123 Elipse"/>
            <p:cNvSpPr/>
            <p:nvPr/>
          </p:nvSpPr>
          <p:spPr>
            <a:xfrm>
              <a:off x="1078310" y="254677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5" name="124 Elipse"/>
            <p:cNvSpPr/>
            <p:nvPr/>
          </p:nvSpPr>
          <p:spPr>
            <a:xfrm>
              <a:off x="1547664" y="3438142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1907704" y="3650159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7" name="126 Elipse"/>
            <p:cNvSpPr/>
            <p:nvPr/>
          </p:nvSpPr>
          <p:spPr>
            <a:xfrm>
              <a:off x="2267744" y="3756168"/>
              <a:ext cx="72008" cy="6271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7203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Interacción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342900" lvl="1" indent="-342900"/>
            <a:r>
              <a:rPr lang="es-CL" sz="2200" dirty="0" smtClean="0"/>
              <a:t>Con interacción sexo dependencia</a:t>
            </a:r>
            <a:endParaRPr lang="es-CL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0889"/>
            <a:ext cx="423088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7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/>
        </p:nvCxnSpPr>
        <p:spPr>
          <a:xfrm flipV="1">
            <a:off x="539552" y="2852936"/>
            <a:ext cx="3456384" cy="17996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539552" y="3717032"/>
            <a:ext cx="3456384" cy="1295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4716016" y="4005064"/>
            <a:ext cx="2088232" cy="13676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6956648" y="3140968"/>
            <a:ext cx="2007840" cy="18716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Análisis de varianza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s-CL" sz="2200" i="1" dirty="0" smtClean="0">
                    <a:latin typeface="+mj-lt"/>
                  </a:rPr>
                  <a:t>Variación de los datos (A):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sz="22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s-CL" sz="2200" i="1">
                              <a:latin typeface="Cambria Math"/>
                            </a:rPr>
                            <m:t>𝑖𝑗</m:t>
                          </m:r>
                          <m:r>
                            <a:rPr lang="es-CL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200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sz="2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2200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sz="2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sz="2200" dirty="0" smtClean="0"/>
              </a:p>
              <a:p>
                <a:r>
                  <a:rPr lang="es-CL" sz="2200" i="1" dirty="0"/>
                  <a:t>Variación de los </a:t>
                </a:r>
                <a:r>
                  <a:rPr lang="es-CL" sz="2200" i="1" dirty="0" smtClean="0"/>
                  <a:t>datos explicada por el factor 1 (B):</a:t>
                </a:r>
                <a:endParaRPr lang="es-CL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2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s-CL" sz="2200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2200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sz="2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sz="2200" dirty="0" smtClean="0"/>
              </a:p>
              <a:p>
                <a:r>
                  <a:rPr lang="es-CL" sz="2200" i="1" dirty="0"/>
                  <a:t>Variación de los datos explicada por el factor </a:t>
                </a:r>
                <a:r>
                  <a:rPr lang="es-CL" sz="2200" i="1" dirty="0" smtClean="0"/>
                  <a:t>2 (C):</a:t>
                </a:r>
                <a:endParaRPr lang="es-CL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2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200" i="1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CL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2200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sz="2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sz="2200" dirty="0" smtClean="0"/>
              </a:p>
              <a:p>
                <a:r>
                  <a:rPr lang="es-CL" sz="2200" i="1" dirty="0"/>
                  <a:t>Variación de los datos explicada por </a:t>
                </a:r>
                <a:r>
                  <a:rPr lang="es-CL" sz="2200" i="1" dirty="0" smtClean="0"/>
                  <a:t>la interacción de los factores(D):</a:t>
                </a:r>
                <a:endParaRPr lang="es-CL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2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s-CL" sz="2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2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s-CL" sz="2200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CL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CL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CL" sz="2200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s-CL" sz="2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CL" sz="22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CL" sz="2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sz="2200" i="1">
                              <a:latin typeface="Cambria Math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es-CL" sz="2200" dirty="0"/>
                            <m:t> </m:t>
                          </m:r>
                        </m:e>
                      </m:acc>
                    </m:oMath>
                  </m:oMathPara>
                </a14:m>
                <a:endParaRPr lang="es-CL" sz="2200" dirty="0" smtClean="0"/>
              </a:p>
              <a:p>
                <a:r>
                  <a:rPr lang="es-CL" sz="2200" i="1" dirty="0"/>
                  <a:t>Variación de los datos </a:t>
                </a:r>
                <a:r>
                  <a:rPr lang="es-CL" sz="2200" i="1" dirty="0" smtClean="0"/>
                  <a:t>no explicada </a:t>
                </a:r>
                <a:r>
                  <a:rPr lang="es-CL" sz="2200" i="1" dirty="0"/>
                  <a:t>por el </a:t>
                </a:r>
                <a:r>
                  <a:rPr lang="es-CL" sz="2200" i="1" dirty="0" smtClean="0"/>
                  <a:t>modelo (E):</a:t>
                </a:r>
                <a:endParaRPr lang="es-CL" sz="2200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2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s-CL" sz="2200" i="1">
                            <a:latin typeface="Cambria Math"/>
                          </a:rPr>
                          <m:t>𝑖𝑗</m:t>
                        </m:r>
                        <m:r>
                          <a:rPr lang="es-CL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s-CL" sz="2200" i="1">
                        <a:latin typeface="Cambria Math"/>
                      </a:rPr>
                      <m:t>−</m:t>
                    </m:r>
                  </m:oMath>
                </a14:m>
                <a:r>
                  <a:rPr lang="es-CL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CL" sz="2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CL" sz="2200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s-CL" sz="2200" i="1">
                            <a:latin typeface="Cambria Math"/>
                          </a:rPr>
                          <m:t>𝑖</m:t>
                        </m:r>
                        <m:r>
                          <a:rPr lang="es-CL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CL" sz="2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s-CL" sz="2200" i="1">
                            <a:latin typeface="Cambria Math"/>
                          </a:rPr>
                          <m:t>𝑖𝑗</m:t>
                        </m:r>
                        <m:r>
                          <a:rPr lang="es-CL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s-CL" sz="2200" dirty="0" smtClean="0"/>
              </a:p>
              <a:p>
                <a:pPr marL="0" indent="0" algn="ctr">
                  <a:buNone/>
                </a:pPr>
                <a:r>
                  <a:rPr lang="es-CL" sz="2200" dirty="0" smtClean="0"/>
                  <a:t>A=B+C+D+E</a:t>
                </a:r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809" b="-390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1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Análisis de varianza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lvl="1" indent="0">
                  <a:buNone/>
                </a:pPr>
                <a:r>
                  <a:rPr lang="es-CL" sz="2000" dirty="0" smtClean="0"/>
                  <a:t>Considerando todos los casos…</a:t>
                </a:r>
                <a:endParaRPr lang="es-CL" sz="2000" dirty="0"/>
              </a:p>
              <a:p>
                <a:r>
                  <a:rPr lang="es-CL" sz="2000" i="1" dirty="0" smtClean="0">
                    <a:latin typeface="+mj-lt"/>
                  </a:rPr>
                  <a:t>Suma total de cuadrados (SCT):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CL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CL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s-CL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s-CL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  <m:r>
                                          <a:rPr lang="es-CL" sz="20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s-CL" sz="2000" dirty="0"/>
                                          <m:t> </m:t>
                                        </m:r>
                                      </m:e>
                                    </m:acc>
                                    <m:r>
                                      <a:rPr lang="es-CL" sz="2000" i="1" dirty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s-CL" sz="2000" dirty="0" smtClean="0"/>
                  <a:t>= SCE1+SCE2+SCE12+SCR</a:t>
                </a:r>
                <a:endParaRPr lang="es-CL" sz="2000" dirty="0"/>
              </a:p>
              <a:p>
                <a:r>
                  <a:rPr lang="es-CL" sz="2000" i="1" dirty="0" smtClean="0"/>
                  <a:t>Suma de cuadrados explicada por el factor 1 (SCE1):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CL" sz="2000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sz="20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CL" sz="2000" dirty="0"/>
                                        <m:t> </m:t>
                                      </m:r>
                                    </m:e>
                                  </m:acc>
                                  <m:r>
                                    <a:rPr lang="es-CL" sz="2000" i="1" dirty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s-CL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L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L" sz="2000" i="1">
                                  <a:latin typeface="Cambria Math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CL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CL" sz="20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m:rPr>
                                      <m:nor/>
                                    </m:rPr>
                                    <a:rPr lang="es-CL" sz="2000" dirty="0"/>
                                    <m:t> </m:t>
                                  </m:r>
                                </m:e>
                              </m:acc>
                              <m:r>
                                <a:rPr lang="es-CL" sz="2000" i="1" dirty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CL" sz="2000" i="1" dirty="0"/>
              </a:p>
              <a:p>
                <a:r>
                  <a:rPr lang="es-CL" sz="2000" i="1" dirty="0" smtClean="0"/>
                  <a:t>Suma de cuadrados </a:t>
                </a:r>
                <a:r>
                  <a:rPr lang="es-CL" sz="2000" i="1" dirty="0"/>
                  <a:t>explicada por el factor </a:t>
                </a:r>
                <a:r>
                  <a:rPr lang="es-CL" sz="2000" i="1" dirty="0" smtClean="0"/>
                  <a:t>2 (SCE2):</a:t>
                </a:r>
                <a:endParaRPr lang="es-CL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CL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s-CL" sz="2000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CL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CL" sz="20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CL" sz="2000" dirty="0"/>
                                        <m:t> </m:t>
                                      </m:r>
                                    </m:e>
                                  </m:acc>
                                  <m:r>
                                    <a:rPr lang="es-CL" sz="2000" i="1" dirty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s-CL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CL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CL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CL" sz="2000" i="1">
                                  <a:latin typeface="Cambria Math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CL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s-CL" sz="20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CL" sz="2000" i="1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m:rPr>
                                      <m:nor/>
                                    </m:rPr>
                                    <a:rPr lang="es-CL" sz="2000" dirty="0"/>
                                    <m:t> </m:t>
                                  </m:r>
                                </m:e>
                              </m:acc>
                              <m:r>
                                <a:rPr lang="es-CL" sz="2000" i="1" dirty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CL" sz="2000" i="1" dirty="0"/>
              </a:p>
              <a:p>
                <a:r>
                  <a:rPr lang="es-CL" sz="2000" i="1" dirty="0" smtClean="0"/>
                  <a:t>Suma de cuadrados </a:t>
                </a:r>
                <a:r>
                  <a:rPr lang="es-CL" sz="2000" i="1" dirty="0"/>
                  <a:t>explicada por </a:t>
                </a:r>
                <a:r>
                  <a:rPr lang="es-CL" sz="2000" i="1" dirty="0" smtClean="0"/>
                  <a:t>la interacción de los factores(SCE12):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CL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s-CL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CL" sz="20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sz="2000" i="1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𝑖𝑘</m:t>
                                          </m:r>
                                        </m:sub>
                                      </m:s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CL" sz="20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sz="2000" i="1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CL" sz="200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s-CL" sz="20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CL" sz="2000" i="1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+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s-CL" sz="2000" dirty="0"/>
                                            <m:t> </m:t>
                                          </m:r>
                                        </m:e>
                                      </m:acc>
                                      <m:r>
                                        <a:rPr lang="es-CL" sz="2000" i="1" dirty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L" sz="2000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CL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CL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s-CL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CL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CL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s-CL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s-CL" sz="2000" b="0" i="1" smtClean="0">
                                          <a:latin typeface="Cambria Math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r>
                                    <a:rPr lang="es-CL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s-CL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r>
                                    <a:rPr lang="es-CL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sz="20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s-CL" sz="20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CL" sz="2000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CL" sz="2000" i="1">
                                      <a:latin typeface="Cambria Math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000" i="1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CL" sz="2000" dirty="0"/>
                                        <m:t> </m:t>
                                      </m:r>
                                    </m:e>
                                  </m:acc>
                                  <m:r>
                                    <a:rPr lang="es-CL" sz="2000" i="1" dirty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s-CL" sz="2000" dirty="0"/>
              </a:p>
              <a:p>
                <a:r>
                  <a:rPr lang="es-CL" sz="2000" i="1" dirty="0" smtClean="0"/>
                  <a:t>Suma de cuadrados no explicada o residual (SCR):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CL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CL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s-CL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s-CL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s-C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s-CL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s-CL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L" sz="2000" i="1">
                                                <a:latin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s-CL" sz="2000" i="1">
                                                <a:latin typeface="Cambria Math"/>
                                              </a:rPr>
                                              <m:t>𝑖𝑘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nor/>
                                          </m:rPr>
                                          <a:rPr lang="es-CL" sz="2000" dirty="0"/>
                                          <m:t> </m:t>
                                        </m:r>
                                      </m:e>
                                    </m:acc>
                                    <m:r>
                                      <a:rPr lang="es-CL" sz="2000" i="1" dirty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e>
                    </m:nary>
                    <m:r>
                      <a:rPr lang="es-CL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s-CL" sz="20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CL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CL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s-CL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s-CL" sz="2000" i="1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s-CL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s-CL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CL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CL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s-CL" sz="2000" i="1">
                                            <a:latin typeface="Cambria Math"/>
                                          </a:rPr>
                                          <m:t>𝑖𝑗𝑘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CL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s-CL" sz="2000" i="1" dirty="0"/>
              </a:p>
              <a:p>
                <a:pPr marL="0" indent="0">
                  <a:buNone/>
                </a:pPr>
                <a:endParaRPr lang="es-CL" sz="2000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519" t="-674" b="-226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6012160" y="2636913"/>
            <a:ext cx="2038308" cy="4091681"/>
            <a:chOff x="6127940" y="1340768"/>
            <a:chExt cx="2038308" cy="3840962"/>
          </a:xfrm>
        </p:grpSpPr>
        <p:sp>
          <p:nvSpPr>
            <p:cNvPr id="8" name="7 CuadroTexto"/>
            <p:cNvSpPr txBox="1"/>
            <p:nvPr/>
          </p:nvSpPr>
          <p:spPr>
            <a:xfrm>
              <a:off x="6438056" y="1340768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 smtClean="0">
                  <a:solidFill>
                    <a:schemeClr val="accent2"/>
                  </a:solidFill>
                </a:rPr>
                <a:t>Variación entre grupos de factor 1</a:t>
              </a:r>
              <a:endParaRPr lang="es-CL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127940" y="4314977"/>
              <a:ext cx="1728192" cy="86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 smtClean="0">
                  <a:solidFill>
                    <a:schemeClr val="accent2"/>
                  </a:solidFill>
                </a:rPr>
                <a:t>Variación dentro grupos de factor 1 y 2</a:t>
              </a:r>
              <a:endParaRPr lang="es-CL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7524328" y="501317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2"/>
                </a:solidFill>
              </a:rPr>
              <a:t>Variación generada por la interacción</a:t>
            </a:r>
            <a:endParaRPr lang="es-CL" sz="2400" b="1" dirty="0">
              <a:solidFill>
                <a:schemeClr val="accent2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28184" y="365962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2"/>
                </a:solidFill>
              </a:rPr>
              <a:t>Variación entre grupos de factor 2</a:t>
            </a:r>
            <a:endParaRPr lang="es-CL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test de hipótesis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24536"/>
              </a:xfrm>
            </p:spPr>
            <p:txBody>
              <a:bodyPr numCol="1">
                <a:normAutofit fontScale="70000" lnSpcReduction="20000"/>
              </a:bodyPr>
              <a:lstStyle/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Las medias son iguales en todas las categorías del factor 1 (controlando por factor 2)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 smtClean="0"/>
                  <a:t>controlando por f2, NO hay asociación entre f1 y la VD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:r>
                  <a:rPr lang="es-CL" dirty="0"/>
                  <a:t>Las medias de </a:t>
                </a:r>
                <a:r>
                  <a:rPr lang="es-CL" dirty="0" smtClean="0"/>
                  <a:t>al menos dos de las categoría del f1 son distintas (</a:t>
                </a:r>
                <a:r>
                  <a:rPr lang="es-CL" dirty="0"/>
                  <a:t>controlando por factor 2)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f2, hay asociación entre f1 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Las medias son iguales en todas las categorías del factor </a:t>
                </a:r>
                <a:r>
                  <a:rPr lang="es-CL" dirty="0" smtClean="0"/>
                  <a:t>2 </a:t>
                </a:r>
                <a:r>
                  <a:rPr lang="es-CL" dirty="0"/>
                  <a:t>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NO 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Las medias de al menos dos de las categoría del </a:t>
                </a:r>
                <a:r>
                  <a:rPr lang="es-CL" dirty="0" smtClean="0"/>
                  <a:t>f2 </a:t>
                </a:r>
                <a:r>
                  <a:rPr lang="es-CL" dirty="0"/>
                  <a:t>son distintas 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:r>
                  <a:rPr lang="es-CL" dirty="0" smtClean="0"/>
                  <a:t>no hay 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 smtClean="0"/>
                  <a:t>la diferencia entre las medias de un factor, es igual en las categorías de otro factor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hay </a:t>
                </a:r>
                <a:r>
                  <a:rPr lang="es-CL" dirty="0"/>
                  <a:t>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/>
                  <a:t>la diferencia entre las medias de un factor, es </a:t>
                </a:r>
                <a:r>
                  <a:rPr lang="es-CL" dirty="0" smtClean="0"/>
                  <a:t>distinta </a:t>
                </a:r>
                <a:r>
                  <a:rPr lang="es-CL" dirty="0"/>
                  <a:t>en las categorías de otro factor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24536"/>
              </a:xfrm>
              <a:blipFill rotWithShape="1">
                <a:blip r:embed="rId3"/>
                <a:stretch>
                  <a:fillRect t="-1770" r="-7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3" name="2 Abrir llave"/>
          <p:cNvSpPr/>
          <p:nvPr/>
        </p:nvSpPr>
        <p:spPr>
          <a:xfrm>
            <a:off x="827584" y="1416596"/>
            <a:ext cx="144016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Abrir llave"/>
          <p:cNvSpPr/>
          <p:nvPr/>
        </p:nvSpPr>
        <p:spPr>
          <a:xfrm>
            <a:off x="827584" y="2996952"/>
            <a:ext cx="144016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Abrir llave"/>
          <p:cNvSpPr/>
          <p:nvPr/>
        </p:nvSpPr>
        <p:spPr>
          <a:xfrm>
            <a:off x="827584" y="4589512"/>
            <a:ext cx="144016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107504" y="199815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1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5496" y="356837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2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87363" y="5085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09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Estadístico del Test y distribución nula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s-CL" sz="2400" i="1" dirty="0" smtClean="0">
                    <a:latin typeface="+mj-lt"/>
                  </a:rPr>
                  <a:t>Medias de cuadrados: Suma de cuadrado/</a:t>
                </a:r>
                <a:r>
                  <a:rPr lang="es-CL" sz="2400" i="1" dirty="0" err="1" smtClean="0">
                    <a:latin typeface="+mj-lt"/>
                  </a:rPr>
                  <a:t>gl</a:t>
                </a:r>
                <a:endParaRPr lang="es-CL" sz="2400" i="1" dirty="0" smtClean="0">
                  <a:latin typeface="+mj-lt"/>
                </a:endParaRPr>
              </a:p>
              <a:p>
                <a:r>
                  <a:rPr lang="es-CL" sz="2400" i="1" dirty="0" smtClean="0">
                    <a:latin typeface="+mj-lt"/>
                  </a:rPr>
                  <a:t>Media de cuadrados totales (MCT):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/>
                            </a:rPr>
                            <m:t>𝑆𝐶𝑇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sz="2400" dirty="0" smtClean="0"/>
              </a:p>
              <a:p>
                <a:r>
                  <a:rPr lang="es-CL" sz="2400" i="1" dirty="0" smtClean="0"/>
                  <a:t>Media de cuadrados explicados por f1 (MCE1):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/>
                            </a:rPr>
                            <m:t>𝑆𝐶𝐸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s-CL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sz="2400" dirty="0" smtClean="0"/>
              </a:p>
              <a:p>
                <a:r>
                  <a:rPr lang="es-CL" sz="2400" i="1" dirty="0"/>
                  <a:t>Media de cuadrados explicados por </a:t>
                </a:r>
                <a:r>
                  <a:rPr lang="es-CL" sz="2400" i="1" dirty="0" smtClean="0"/>
                  <a:t>f2 </a:t>
                </a:r>
                <a:r>
                  <a:rPr lang="es-CL" sz="2400" i="1" dirty="0"/>
                  <a:t>(</a:t>
                </a:r>
                <a:r>
                  <a:rPr lang="es-CL" sz="2400" i="1" dirty="0" smtClean="0"/>
                  <a:t>MCE2):</a:t>
                </a:r>
                <a:endParaRPr lang="es-CL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/>
                            </a:rPr>
                            <m:t>𝑆𝐶𝐸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s-CL" sz="24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  <a:p>
                <a:r>
                  <a:rPr lang="es-CL" sz="2400" i="1" dirty="0"/>
                  <a:t>Media de cuadrados explicados por </a:t>
                </a:r>
                <a:r>
                  <a:rPr lang="es-CL" sz="2400" i="1" dirty="0" smtClean="0"/>
                  <a:t>interacción f1 y f2 </a:t>
                </a:r>
                <a:r>
                  <a:rPr lang="es-CL" sz="2400" i="1" dirty="0"/>
                  <a:t>(</a:t>
                </a:r>
                <a:r>
                  <a:rPr lang="es-CL" sz="2400" i="1" dirty="0" smtClean="0"/>
                  <a:t>MCE12</a:t>
                </a:r>
                <a:r>
                  <a:rPr lang="es-CL" sz="2400" i="1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/>
                            </a:rPr>
                            <m:t>𝑆𝐶𝐸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d>
                            <m:dPr>
                              <m:ctrlPr>
                                <a:rPr lang="es-CL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s-CL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CL" sz="2400" b="0" i="1" smtClean="0">
                              <a:latin typeface="Cambria Math"/>
                            </a:rPr>
                            <m:t>∗(</m:t>
                          </m:r>
                          <m:r>
                            <a:rPr lang="es-CL" sz="2400" i="1">
                              <a:latin typeface="Cambria Math"/>
                            </a:rPr>
                            <m:t>𝐾</m:t>
                          </m:r>
                          <m:r>
                            <a:rPr lang="es-CL" sz="2400" i="1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  <a:p>
                <a:r>
                  <a:rPr lang="es-CL" sz="2400" i="1" dirty="0" smtClean="0"/>
                  <a:t>Media de cuadrados residual (MCR):</a:t>
                </a:r>
                <a:endParaRPr lang="es-CL" sz="24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i="1">
                              <a:latin typeface="Cambria Math"/>
                            </a:rPr>
                            <m:t>𝑆𝐶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sz="2400" i="1">
                              <a:latin typeface="Cambria Math"/>
                            </a:rPr>
                            <m:t>−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CL" sz="2400" b="1" dirty="0" smtClean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134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5868144" y="2708920"/>
            <a:ext cx="25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accent2"/>
                </a:solidFill>
              </a:rPr>
              <a:t>I numero de grupos en f1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96297" y="3389223"/>
            <a:ext cx="261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accent2"/>
                </a:solidFill>
              </a:rPr>
              <a:t>K numero de grupos en f2</a:t>
            </a:r>
            <a:endParaRPr lang="es-C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Estadístico del Test y distribución nula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19411" y="1525434"/>
                <a:ext cx="5132709" cy="5287942"/>
              </a:xfrm>
            </p:spPr>
            <p:txBody>
              <a:bodyPr numCol="1">
                <a:normAutofit fontScale="62500" lnSpcReduction="20000"/>
              </a:bodyPr>
              <a:lstStyle/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Las medias son iguales en todas las categorías del factor 1 (controlando por factor 2)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 smtClean="0"/>
                  <a:t>controlando por f2, NO hay asociación entre f1 y la VD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:r>
                  <a:rPr lang="es-CL" dirty="0"/>
                  <a:t>Las medias de </a:t>
                </a:r>
                <a:r>
                  <a:rPr lang="es-CL" dirty="0" smtClean="0"/>
                  <a:t>al menos dos de las categoría del f1 son distintas (</a:t>
                </a:r>
                <a:r>
                  <a:rPr lang="es-CL" dirty="0"/>
                  <a:t>controlando por factor 2)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f2, hay asociación entre f1 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Las medias son iguales en todas las categorías del factor </a:t>
                </a:r>
                <a:r>
                  <a:rPr lang="es-CL" dirty="0" smtClean="0"/>
                  <a:t>2 </a:t>
                </a:r>
                <a:r>
                  <a:rPr lang="es-CL" dirty="0"/>
                  <a:t>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NO 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Las medias de al menos dos de las categoría del </a:t>
                </a:r>
                <a:r>
                  <a:rPr lang="es-CL" dirty="0" smtClean="0"/>
                  <a:t>f2 </a:t>
                </a:r>
                <a:r>
                  <a:rPr lang="es-CL" dirty="0"/>
                  <a:t>son distintas 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:r>
                  <a:rPr lang="es-CL" dirty="0" smtClean="0"/>
                  <a:t>no hay 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 smtClean="0"/>
                  <a:t>la diferencia entre las medias de un factor, es igual en las categorías de otro factor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hay </a:t>
                </a:r>
                <a:r>
                  <a:rPr lang="es-CL" dirty="0"/>
                  <a:t>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/>
                  <a:t>la diferencia entre las medias de un factor, es </a:t>
                </a:r>
                <a:r>
                  <a:rPr lang="es-CL" dirty="0" smtClean="0"/>
                  <a:t>distinta </a:t>
                </a:r>
                <a:r>
                  <a:rPr lang="es-CL" dirty="0"/>
                  <a:t>en las categorías de otro factor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8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411" y="1525434"/>
                <a:ext cx="5132709" cy="5287942"/>
              </a:xfrm>
              <a:blipFill rotWithShape="1">
                <a:blip r:embed="rId3"/>
                <a:stretch>
                  <a:fillRect t="-1498" r="-1069" b="-11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Abrir llave"/>
          <p:cNvSpPr/>
          <p:nvPr/>
        </p:nvSpPr>
        <p:spPr>
          <a:xfrm>
            <a:off x="863920" y="1605272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Abrir llave"/>
          <p:cNvSpPr/>
          <p:nvPr/>
        </p:nvSpPr>
        <p:spPr>
          <a:xfrm>
            <a:off x="817679" y="3356992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Abrir llave"/>
          <p:cNvSpPr/>
          <p:nvPr/>
        </p:nvSpPr>
        <p:spPr>
          <a:xfrm>
            <a:off x="807111" y="5085184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51359" y="2110815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1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-20649" y="3681028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2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218" y="5197842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3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6360684" y="1864593"/>
                <a:ext cx="2220415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b="1" dirty="0" smtClean="0"/>
                  <a:t>Estadístico F=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CL" b="1" i="1" dirty="0"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s-CL" b="1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84" y="1864593"/>
                <a:ext cx="2220415" cy="889731"/>
              </a:xfrm>
              <a:prstGeom prst="rect">
                <a:avLst/>
              </a:prstGeom>
              <a:blipFill rotWithShape="1">
                <a:blip r:embed="rId4"/>
                <a:stretch>
                  <a:fillRect t="-34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6313310" y="3453019"/>
                <a:ext cx="2276521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b="1" dirty="0" smtClean="0"/>
                  <a:t>Estadístico F=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CL" b="1" i="1" dirty="0"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s-CL" b="1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10" y="3453019"/>
                <a:ext cx="2276521" cy="889731"/>
              </a:xfrm>
              <a:prstGeom prst="rect">
                <a:avLst/>
              </a:prstGeom>
              <a:blipFill rotWithShape="1">
                <a:blip r:embed="rId5"/>
                <a:stretch>
                  <a:fillRect t="-34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5955040" y="5526873"/>
                <a:ext cx="2993063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b="1" dirty="0" smtClean="0"/>
                  <a:t>Estadístico F=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s-CL" b="1" i="1" dirty="0"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s-CL" b="1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40" y="5526873"/>
                <a:ext cx="2993063" cy="889731"/>
              </a:xfrm>
              <a:prstGeom prst="rect">
                <a:avLst/>
              </a:prstGeom>
              <a:blipFill rotWithShape="1">
                <a:blip r:embed="rId6"/>
                <a:stretch>
                  <a:fillRect t="-34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9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Zona de Rechazo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6795" y="1541728"/>
                <a:ext cx="4747254" cy="5287942"/>
              </a:xfrm>
            </p:spPr>
            <p:txBody>
              <a:bodyPr numCol="1">
                <a:normAutofit fontScale="62500" lnSpcReduction="20000"/>
              </a:bodyPr>
              <a:lstStyle/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Las medias son iguales en todas las categorías del factor 1 (controlando por factor 2)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 smtClean="0"/>
                  <a:t>controlando por f2, NO hay asociación entre f1 y la VD</a:t>
                </a:r>
              </a:p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:r>
                  <a:rPr lang="es-CL" dirty="0"/>
                  <a:t>Las medias de </a:t>
                </a:r>
                <a:r>
                  <a:rPr lang="es-CL" dirty="0" smtClean="0"/>
                  <a:t>al menos dos de las categoría del f1 son distintas (</a:t>
                </a:r>
                <a:r>
                  <a:rPr lang="es-CL" dirty="0"/>
                  <a:t>controlando por factor 2)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f2, hay asociación entre f1 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Las medias son iguales en todas las categorías del factor </a:t>
                </a:r>
                <a:r>
                  <a:rPr lang="es-CL" dirty="0" smtClean="0"/>
                  <a:t>2 </a:t>
                </a:r>
                <a:r>
                  <a:rPr lang="es-CL" dirty="0"/>
                  <a:t>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NO 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Las medias de al menos dos de las categoría del </a:t>
                </a:r>
                <a:r>
                  <a:rPr lang="es-CL" dirty="0" smtClean="0"/>
                  <a:t>f2 </a:t>
                </a:r>
                <a:r>
                  <a:rPr lang="es-CL" dirty="0"/>
                  <a:t>son distintas 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:r>
                  <a:rPr lang="es-CL" dirty="0" smtClean="0"/>
                  <a:t>no hay 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 smtClean="0"/>
                  <a:t>la diferencia entre las medias de un factor, es igual en las categorías de otro factor</a:t>
                </a:r>
              </a:p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hay </a:t>
                </a:r>
                <a:r>
                  <a:rPr lang="es-CL" dirty="0"/>
                  <a:t>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/>
                  <a:t>la diferencia entre las medias de un factor, es </a:t>
                </a:r>
                <a:r>
                  <a:rPr lang="es-CL" dirty="0" smtClean="0"/>
                  <a:t>distinta </a:t>
                </a:r>
                <a:r>
                  <a:rPr lang="es-CL" dirty="0"/>
                  <a:t>en las categorías de otro factor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8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795" y="1541728"/>
                <a:ext cx="4747254" cy="5287942"/>
              </a:xfrm>
              <a:blipFill rotWithShape="1">
                <a:blip r:embed="rId3"/>
                <a:stretch>
                  <a:fillRect t="-1499" r="-1155" b="-23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Abrir llave"/>
          <p:cNvSpPr/>
          <p:nvPr/>
        </p:nvSpPr>
        <p:spPr>
          <a:xfrm>
            <a:off x="601303" y="1621566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Abrir llave"/>
          <p:cNvSpPr/>
          <p:nvPr/>
        </p:nvSpPr>
        <p:spPr>
          <a:xfrm>
            <a:off x="555062" y="3373286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Abrir llave"/>
          <p:cNvSpPr/>
          <p:nvPr/>
        </p:nvSpPr>
        <p:spPr>
          <a:xfrm>
            <a:off x="544494" y="5101478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51359" y="2110815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1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-20649" y="3681028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2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218" y="5197842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3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5039692" y="1853452"/>
                <a:ext cx="1858137" cy="916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𝒐𝒃𝒔</m:t>
                          </m:r>
                        </m:sub>
                      </m:sSub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92" y="1853452"/>
                <a:ext cx="1858137" cy="916020"/>
              </a:xfrm>
              <a:prstGeom prst="rect">
                <a:avLst/>
              </a:prstGeom>
              <a:blipFill rotWithShape="1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5020368" y="3441878"/>
                <a:ext cx="1858137" cy="916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𝒐𝒃𝒔</m:t>
                          </m:r>
                        </m:sub>
                      </m:sSub>
                      <m:r>
                        <a:rPr lang="es-CL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68" y="3441878"/>
                <a:ext cx="1858137" cy="916020"/>
              </a:xfrm>
              <a:prstGeom prst="rect">
                <a:avLst/>
              </a:prstGeom>
              <a:blipFill rotWithShape="1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4865679" y="5515732"/>
                <a:ext cx="2167516" cy="916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𝒐𝒃𝒔</m:t>
                          </m:r>
                        </m:sub>
                      </m:sSub>
                      <m:r>
                        <a:rPr lang="es-CL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;(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</m:oMath>
                  </m:oMathPara>
                </a14:m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79" y="5515732"/>
                <a:ext cx="2167516" cy="916405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08191"/>
            <a:ext cx="2252956" cy="13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100392" y="431951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latin typeface="Symbol" pitchFamily="18" charset="2"/>
              </a:rPr>
              <a:t>a</a:t>
            </a:r>
            <a:endParaRPr lang="es-CL" sz="11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15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Valor P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6795" y="1541728"/>
                <a:ext cx="4747254" cy="5287942"/>
              </a:xfrm>
            </p:spPr>
            <p:txBody>
              <a:bodyPr numCol="1">
                <a:normAutofit fontScale="62500" lnSpcReduction="20000"/>
              </a:bodyPr>
              <a:lstStyle/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Las medias son iguales en todas las categorías del factor 1 (controlando por factor 2)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 smtClean="0"/>
                  <a:t>controlando por f2, NO hay asociación entre f1 y la VD</a:t>
                </a:r>
              </a:p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:r>
                  <a:rPr lang="es-CL" dirty="0"/>
                  <a:t>Las medias de </a:t>
                </a:r>
                <a:r>
                  <a:rPr lang="es-CL" dirty="0" smtClean="0"/>
                  <a:t>al menos dos de las categoría del f1 son distintas (</a:t>
                </a:r>
                <a:r>
                  <a:rPr lang="es-CL" dirty="0"/>
                  <a:t>controlando por factor 2)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f2, hay asociación entre f1 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Las medias son iguales en todas las categorías del factor </a:t>
                </a:r>
                <a:r>
                  <a:rPr lang="es-CL" dirty="0" smtClean="0"/>
                  <a:t>2 </a:t>
                </a:r>
                <a:r>
                  <a:rPr lang="es-CL" dirty="0"/>
                  <a:t>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NO 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 Las medias de al menos dos de las categoría del </a:t>
                </a:r>
                <a:r>
                  <a:rPr lang="es-CL" dirty="0" smtClean="0"/>
                  <a:t>f2 </a:t>
                </a:r>
                <a:r>
                  <a:rPr lang="es-CL" dirty="0"/>
                  <a:t>son distintas (controlando por factor </a:t>
                </a:r>
                <a:r>
                  <a:rPr lang="es-CL" dirty="0" smtClean="0"/>
                  <a:t>1)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s-CL" dirty="0"/>
                  <a:t>controlando por </a:t>
                </a:r>
                <a:r>
                  <a:rPr lang="es-CL" dirty="0" smtClean="0"/>
                  <a:t>f1, </a:t>
                </a:r>
                <a:r>
                  <a:rPr lang="es-CL" dirty="0"/>
                  <a:t>hay asociación entre </a:t>
                </a:r>
                <a:r>
                  <a:rPr lang="es-CL" dirty="0" smtClean="0"/>
                  <a:t>f2 </a:t>
                </a:r>
                <a:r>
                  <a:rPr lang="es-CL" dirty="0"/>
                  <a:t>y la VD</a:t>
                </a:r>
              </a:p>
              <a:p>
                <a:pPr marL="628650" lvl="1" indent="-2286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:r>
                  <a:rPr lang="es-CL" dirty="0" smtClean="0"/>
                  <a:t>no hay 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 smtClean="0"/>
                  <a:t>la diferencia entre las medias de un factor, es igual en las categorías de otro factor</a:t>
                </a:r>
              </a:p>
              <a:p>
                <a:pPr marL="628650" lvl="1" indent="-2286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hay </a:t>
                </a:r>
                <a:r>
                  <a:rPr lang="es-CL" dirty="0"/>
                  <a:t>interacción entre f1 y f2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s-CL" dirty="0"/>
                  <a:t>la diferencia entre las medias de un factor, es </a:t>
                </a:r>
                <a:r>
                  <a:rPr lang="es-CL" dirty="0" smtClean="0"/>
                  <a:t>distinta </a:t>
                </a:r>
                <a:r>
                  <a:rPr lang="es-CL" dirty="0"/>
                  <a:t>en las categorías de otro factor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8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795" y="1541728"/>
                <a:ext cx="4747254" cy="5287942"/>
              </a:xfrm>
              <a:blipFill rotWithShape="1">
                <a:blip r:embed="rId3"/>
                <a:stretch>
                  <a:fillRect t="-1499" r="-1155" b="-23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Abrir llave"/>
          <p:cNvSpPr/>
          <p:nvPr/>
        </p:nvSpPr>
        <p:spPr>
          <a:xfrm>
            <a:off x="601303" y="1621566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Abrir llave"/>
          <p:cNvSpPr/>
          <p:nvPr/>
        </p:nvSpPr>
        <p:spPr>
          <a:xfrm>
            <a:off x="555062" y="3373286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Abrir llave"/>
          <p:cNvSpPr/>
          <p:nvPr/>
        </p:nvSpPr>
        <p:spPr>
          <a:xfrm>
            <a:off x="544494" y="5101478"/>
            <a:ext cx="92481" cy="16574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51359" y="2110815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1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-20649" y="3681028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2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218" y="5197842"/>
            <a:ext cx="55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Test 3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5254047" y="1821248"/>
                <a:ext cx="310040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CL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𝑷</m:t>
                    </m:r>
                    <m:r>
                      <a:rPr lang="es-CL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𝑰𝑲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𝒈𝒍</m:t>
                        </m:r>
                      </m:sub>
                    </m:sSub>
                    <m:sSub>
                      <m:sSubPr>
                        <m:ctrlPr>
                          <a:rPr lang="es-CL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CL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s-CL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s-CL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𝒐𝒃𝒔</m:t>
                        </m:r>
                      </m:sub>
                    </m:sSub>
                    <m:r>
                      <a:rPr lang="es-CL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𝑴𝑪𝑬</m:t>
                        </m:r>
                        <m:r>
                          <a:rPr lang="es-CL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𝑴𝑪𝑹</m:t>
                        </m:r>
                      </m:den>
                    </m:f>
                  </m:oMath>
                </a14:m>
                <a:r>
                  <a:rPr lang="es-CL" b="1" dirty="0" smtClean="0">
                    <a:solidFill>
                      <a:schemeClr val="accent2"/>
                    </a:solidFill>
                  </a:rPr>
                  <a:t>)</a:t>
                </a:r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47" y="1821248"/>
                <a:ext cx="3100401" cy="492443"/>
              </a:xfrm>
              <a:prstGeom prst="rect">
                <a:avLst/>
              </a:prstGeom>
              <a:blipFill rotWithShape="1">
                <a:blip r:embed="rId4"/>
                <a:stretch>
                  <a:fillRect r="-1181" b="-740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4989912" y="3441878"/>
                <a:ext cx="1919050" cy="1193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𝑷</m:t>
                      </m:r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𝒐𝒃𝒔</m:t>
                          </m:r>
                        </m:sub>
                      </m:sSub>
                      <m:r>
                        <a:rPr lang="es-CL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12" y="3441878"/>
                <a:ext cx="1919050" cy="11930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4865678" y="5515732"/>
                <a:ext cx="4191526" cy="889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𝑷</m:t>
                      </m:r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d>
                            <m:dPr>
                              <m:ctrlP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CL" b="1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𝑰𝑲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𝒈𝒍</m:t>
                          </m:r>
                        </m:sub>
                      </m:sSub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𝒐𝒃𝒔</m:t>
                          </m:r>
                        </m:sub>
                      </m:sSub>
                      <m:r>
                        <a:rPr lang="es-CL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𝑴𝑪𝑬</m:t>
                          </m:r>
                          <m:r>
                            <a:rPr lang="es-CL" b="1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s-CL" b="1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𝑴𝑪𝑹</m:t>
                          </m:r>
                        </m:den>
                      </m:f>
                      <m:r>
                        <a:rPr lang="es-CL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CL" b="1" i="1" dirty="0" smtClean="0">
                  <a:solidFill>
                    <a:schemeClr val="accent2"/>
                  </a:solidFill>
                  <a:latin typeface="Cambria Math"/>
                  <a:ea typeface="Cambria Math"/>
                </a:endParaRPr>
              </a:p>
              <a:p>
                <a:pPr algn="ctr"/>
                <a:endParaRPr lang="es-CL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78" y="5515732"/>
                <a:ext cx="4191526" cy="8897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08191"/>
            <a:ext cx="2252956" cy="13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100392" y="431951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err="1" smtClean="0">
                <a:latin typeface="+mj-lt"/>
              </a:rPr>
              <a:t>obs</a:t>
            </a:r>
            <a:endParaRPr lang="es-CL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Tamaño del Efecto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CL" sz="2400" i="1" dirty="0" smtClean="0">
                    <a:latin typeface="+mj-lt"/>
                  </a:rPr>
                  <a:t>¿Cuánto de la Varianza total de la variable dependiente es explicada por X?</a:t>
                </a:r>
                <a:endParaRPr lang="es-CL" sz="2400" b="1" dirty="0" smtClean="0"/>
              </a:p>
              <a:p>
                <a:pPr marL="0" indent="0">
                  <a:buNone/>
                </a:pPr>
                <a:r>
                  <a:rPr lang="es-CL" sz="2400" b="1" dirty="0" smtClean="0"/>
                  <a:t>Eta cuadrado =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400" b="1" i="1"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m:rPr>
                            <m:nor/>
                          </m:rPr>
                          <a:rPr lang="es-CL" sz="2400" b="1" dirty="0"/>
                          <m:t> </m:t>
                        </m:r>
                      </m:e>
                      <m:sup>
                        <m:r>
                          <a:rPr lang="es-CL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2400" b="1" dirty="0" smtClean="0"/>
                  <a:t>=</a:t>
                </a:r>
                <a14:m>
                  <m:oMath xmlns:m="http://schemas.openxmlformats.org/officeDocument/2006/math">
                    <m:r>
                      <a:rPr lang="es-CL" sz="1800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1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𝑆𝐶𝐸𝑋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𝑆𝐶𝑇</m:t>
                        </m:r>
                      </m:den>
                    </m:f>
                  </m:oMath>
                </a14:m>
                <a:r>
                  <a:rPr lang="es-CL" sz="2400" b="1" dirty="0" smtClean="0"/>
                  <a:t>, con X={1,2,12}</a:t>
                </a:r>
              </a:p>
              <a:p>
                <a:pPr marL="0" indent="0" algn="ctr">
                  <a:buNone/>
                </a:pPr>
                <a:endParaRPr lang="es-CL" sz="2400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sz="2000" b="1" i="1">
                            <a:latin typeface="Cambria Math"/>
                            <a:ea typeface="Cambria Math"/>
                          </a:rPr>
                          <m:t>𝜼</m:t>
                        </m:r>
                        <m:r>
                          <m:rPr>
                            <m:nor/>
                          </m:rPr>
                          <a:rPr lang="es-CL" sz="2000" b="1" dirty="0"/>
                          <m:t> </m:t>
                        </m:r>
                      </m:e>
                      <m:sup>
                        <m:r>
                          <a:rPr lang="es-CL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2000" b="1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CL" sz="2000" b="1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CL" sz="2000" b="1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CL" sz="2000" b="1" i="1" dirty="0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𝑵𝒖𝒍𝒂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𝒂𝒔𝒐𝒄𝒊𝒂𝒄𝒊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ó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𝒏𝒐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𝒊𝒏𝒇𝒍𝒖𝒚𝒆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𝒆𝒏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𝑽𝑫</m:t>
                              </m:r>
                            </m:e>
                          </m:mr>
                          <m:mr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á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𝒙𝒊𝒎𝒂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𝒂𝒔𝒐𝒄𝒊𝒂𝒄𝒊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ó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𝒆𝒙𝒑𝒍𝒊𝒄𝒂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𝒕𝒐𝒅𝒂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𝒍𝒂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𝒗𝒂𝒓𝒊𝒂𝒏𝒛𝒂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𝒅𝒆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L" sz="2000" b="1" i="1" dirty="0" smtClean="0">
                                  <a:latin typeface="Cambria Math"/>
                                </a:rPr>
                                <m:t>𝑽𝑫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CL" sz="2000" b="1" dirty="0"/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Variables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Variable de control: tipo de variable independiente que se utiliza para verificar que la relación entre otra variable independiente y la variable dependiente no sea causada por ésta.</a:t>
            </a:r>
            <a:endParaRPr lang="es-ES" dirty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1142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400" i="1" dirty="0" smtClean="0">
                <a:latin typeface="+mj-lt"/>
              </a:rPr>
              <a:t>¿El sexo y la dependencia del colegio de origen influye en los Puntajes PSU?</a:t>
            </a:r>
          </a:p>
          <a:p>
            <a:pPr marL="0" indent="0">
              <a:buNone/>
            </a:pPr>
            <a:r>
              <a:rPr lang="es-CL" sz="2400" b="1" i="1" dirty="0" smtClean="0">
                <a:latin typeface="+mj-lt"/>
              </a:rPr>
              <a:t>VD (cuantitativa): </a:t>
            </a:r>
            <a:r>
              <a:rPr lang="es-CL" sz="2400" i="1" dirty="0" smtClean="0">
                <a:latin typeface="+mj-lt"/>
              </a:rPr>
              <a:t>Puntajes PSU </a:t>
            </a:r>
            <a:r>
              <a:rPr lang="es-CL" sz="2400" b="1" i="1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s-CL" sz="2400" b="1" i="1" dirty="0" smtClean="0"/>
              <a:t>VI (categórica):</a:t>
            </a:r>
          </a:p>
          <a:p>
            <a:r>
              <a:rPr lang="es-CL" sz="2400" b="1" i="1" dirty="0" smtClean="0"/>
              <a:t>Factor 1: </a:t>
            </a:r>
            <a:r>
              <a:rPr lang="es-CL" sz="2400" i="1" dirty="0" smtClean="0"/>
              <a:t>Sexo</a:t>
            </a:r>
          </a:p>
          <a:p>
            <a:r>
              <a:rPr lang="es-CL" sz="2400" b="1" i="1" dirty="0" smtClean="0"/>
              <a:t>Factor 2: </a:t>
            </a:r>
            <a:r>
              <a:rPr lang="es-CL" sz="2400" i="1" dirty="0" smtClean="0"/>
              <a:t>Dependencia (Municipal, Particular Subvencionado, Particular Pagado)</a:t>
            </a:r>
          </a:p>
          <a:p>
            <a:pPr marL="0" indent="0">
              <a:buNone/>
            </a:pPr>
            <a:endParaRPr lang="es-CL" sz="2400" i="1" dirty="0" smtClean="0"/>
          </a:p>
          <a:p>
            <a:pPr marL="0" indent="0" algn="ctr">
              <a:buNone/>
            </a:pPr>
            <a:r>
              <a:rPr lang="es-CL" sz="2400" b="1" i="1" dirty="0" smtClean="0"/>
              <a:t>*En este ejemplo supondremos que verificamos los supuestos, y todos se cumplen</a:t>
            </a:r>
            <a:endParaRPr lang="es-CL" sz="2400" b="1" i="1" dirty="0"/>
          </a:p>
        </p:txBody>
      </p:sp>
    </p:spTree>
    <p:extLst>
      <p:ext uri="{BB962C8B-B14F-4D97-AF65-F5344CB8AC3E}">
        <p14:creationId xmlns:p14="http://schemas.microsoft.com/office/powerpoint/2010/main" val="25700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756592" y="2175244"/>
            <a:ext cx="7380312" cy="31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ANOVA de </a:t>
            </a:r>
            <a:r>
              <a:rPr lang="es-ES" sz="3600" b="1" dirty="0" smtClean="0">
                <a:solidFill>
                  <a:srgbClr val="C00000"/>
                </a:solidFill>
              </a:rPr>
              <a:t>dos factores: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9" name="8 Rectángulo"/>
          <p:cNvSpPr/>
          <p:nvPr/>
        </p:nvSpPr>
        <p:spPr>
          <a:xfrm>
            <a:off x="1763688" y="2714674"/>
            <a:ext cx="1125940" cy="23705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1714590" y="119794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2"/>
                </a:solidFill>
              </a:rPr>
              <a:t>Sumas de cuadrados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89628" y="2703214"/>
            <a:ext cx="465349" cy="23819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3091185" y="133644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chemeClr val="accent1"/>
                </a:solidFill>
              </a:rPr>
              <a:t>gl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378693" y="2699444"/>
            <a:ext cx="1049291" cy="245774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3666696" y="119794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3"/>
                </a:solidFill>
              </a:rPr>
              <a:t>Medias de cuadrados</a:t>
            </a:r>
            <a:endParaRPr lang="es-CL" dirty="0">
              <a:solidFill>
                <a:schemeClr val="accent3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16016" y="2714674"/>
            <a:ext cx="837445" cy="17281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5580112" y="2697930"/>
            <a:ext cx="1143398" cy="166717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6156176" y="13774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4"/>
                </a:solidFill>
              </a:rPr>
              <a:t>Valor P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981368" y="132986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accent6"/>
                </a:solidFill>
              </a:rPr>
              <a:t>Estadístico F</a:t>
            </a:r>
            <a:endParaRPr lang="es-CL" dirty="0">
              <a:solidFill>
                <a:schemeClr val="accent6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5"/>
          <a:stretch/>
        </p:blipFill>
        <p:spPr bwMode="auto">
          <a:xfrm>
            <a:off x="55024" y="5126309"/>
            <a:ext cx="2735801" cy="12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52453" y="2008219"/>
            <a:ext cx="2483768" cy="36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6876256" y="197619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>
                    <a:lumMod val="65000"/>
                  </a:schemeClr>
                </a:solidFill>
              </a:rPr>
              <a:t>Cuánta de la varianza de VD es explicada por el modelo</a:t>
            </a:r>
            <a:endParaRPr lang="es-C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42"/>
          <a:stretch/>
        </p:blipFill>
        <p:spPr bwMode="auto">
          <a:xfrm>
            <a:off x="2887716" y="5351436"/>
            <a:ext cx="280980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41"/>
          <a:stretch/>
        </p:blipFill>
        <p:spPr bwMode="auto">
          <a:xfrm>
            <a:off x="5872522" y="5303453"/>
            <a:ext cx="3271478" cy="117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55024" y="6165304"/>
            <a:ext cx="8549424" cy="2549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84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</a:t>
            </a:r>
            <a:r>
              <a:rPr lang="es-ES" sz="3600" b="1" dirty="0" err="1" smtClean="0">
                <a:solidFill>
                  <a:srgbClr val="C00000"/>
                </a:solidFill>
              </a:rPr>
              <a:t>Kruskal</a:t>
            </a:r>
            <a:r>
              <a:rPr lang="es-ES" sz="3600" b="1" dirty="0" smtClean="0">
                <a:solidFill>
                  <a:srgbClr val="C00000"/>
                </a:solidFill>
              </a:rPr>
              <a:t> Wallis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608512"/>
          </a:xfrm>
        </p:spPr>
        <p:txBody>
          <a:bodyPr numCol="1">
            <a:normAutofit lnSpcReduction="10000"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no paramétrico </a:t>
            </a:r>
            <a:r>
              <a:rPr lang="es-CL" dirty="0" smtClean="0"/>
              <a:t>para poner a prueba la igualdad de </a:t>
            </a:r>
            <a:r>
              <a:rPr lang="es-CL" b="1" dirty="0" smtClean="0"/>
              <a:t>medianas</a:t>
            </a:r>
            <a:r>
              <a:rPr lang="es-CL" dirty="0" smtClean="0"/>
              <a:t> (parámetro) en 3 o más grupos (</a:t>
            </a:r>
            <a:r>
              <a:rPr lang="es-CL" b="1" dirty="0" smtClean="0"/>
              <a:t>muestras independientes</a:t>
            </a:r>
            <a:r>
              <a:rPr lang="es-CL" dirty="0" smtClean="0"/>
              <a:t>). En una extensión de la U de Mann-</a:t>
            </a:r>
            <a:r>
              <a:rPr lang="es-CL" dirty="0" err="1" smtClean="0"/>
              <a:t>Whitney</a:t>
            </a:r>
            <a:r>
              <a:rPr lang="es-CL" dirty="0" smtClean="0"/>
              <a:t>.</a:t>
            </a:r>
          </a:p>
          <a:p>
            <a:pPr marL="400050" lvl="1" indent="0" algn="ctr">
              <a:buNone/>
            </a:pPr>
            <a:endParaRPr lang="es-CL" dirty="0"/>
          </a:p>
          <a:p>
            <a:pPr marL="400050" lvl="1" indent="0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Muestreo probabilístico</a:t>
            </a:r>
          </a:p>
          <a:p>
            <a:pPr marL="857250" lvl="1" indent="-457200" algn="just"/>
            <a:r>
              <a:rPr lang="es-CL" dirty="0" smtClean="0"/>
              <a:t>Variable cuantitativa u ordinal</a:t>
            </a:r>
          </a:p>
          <a:p>
            <a:pPr marL="857250" lvl="1" indent="-457200" algn="just"/>
            <a:r>
              <a:rPr lang="es-CL" dirty="0" smtClean="0"/>
              <a:t>La variable (cuantitativa u ordinal) tiene la misma distribución en los grupos a comparar</a:t>
            </a:r>
          </a:p>
        </p:txBody>
      </p:sp>
    </p:spTree>
    <p:extLst>
      <p:ext uri="{BB962C8B-B14F-4D97-AF65-F5344CB8AC3E}">
        <p14:creationId xmlns:p14="http://schemas.microsoft.com/office/powerpoint/2010/main" val="37208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Wallis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HIPÓTESIS: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s-CL" dirty="0" smtClean="0"/>
                  <a:t>…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s-CL" dirty="0" smtClean="0"/>
                  <a:t> para al menos un par de grupos </a:t>
                </a:r>
                <a:r>
                  <a:rPr lang="es-CL" dirty="0" err="1" smtClean="0"/>
                  <a:t>i,j</a:t>
                </a:r>
                <a:endParaRPr lang="es-CL" dirty="0"/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7095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en </a:t>
            </a:r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Wallis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sz="2400" i="1" dirty="0" smtClean="0">
                    <a:latin typeface="Cambria Math"/>
                  </a:rPr>
                  <a:t>PASOS PARA REALIZAR EL TEST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sz="2400" i="1" dirty="0" smtClean="0">
                    <a:latin typeface="Cambria Math"/>
                  </a:rPr>
                  <a:t>Estimar variable r que corresponda al ranking de la observación (considerando todos los grupos); la observación de ranking 1 es la más pequeña. En caso de empate, se asigna el promedio entre los posibles rankings.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sz="2400" i="1" dirty="0" smtClean="0">
                    <a:latin typeface="Cambria Math"/>
                  </a:rPr>
                  <a:t>Se estima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sz="2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s-CL" sz="2400" b="0" i="1" dirty="0" smtClean="0">
                    <a:latin typeface="Cambria Math"/>
                    <a:ea typeface="Cambria Math"/>
                  </a:rPr>
                  <a:t>suma de r en el grupo i 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sz="2400" i="1" dirty="0" smtClean="0">
                    <a:latin typeface="Cambria Math"/>
                  </a:rPr>
                  <a:t>Estimar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CL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s-CL" sz="2400" dirty="0" smtClean="0"/>
                  <a:t> que corresponde a la cantidad de casos que empatan en el valor j de la variable cuantitativa/ordinal.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sz="2400" dirty="0" smtClean="0"/>
                  <a:t>Estimar el Estadístico H</a:t>
                </a: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996" r="-11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7571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Estadístico, distribución nula, zona de rechazo y valor P en </a:t>
            </a:r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Wallis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sz="2400" i="1" dirty="0" smtClean="0">
                    <a:latin typeface="Cambria Math"/>
                  </a:rPr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s-CL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L" sz="2400" b="0" i="1" smtClean="0">
                                <a:latin typeface="Cambria Math"/>
                              </a:rPr>
                              <m:t>12</m:t>
                            </m:r>
                          </m:num>
                          <m:den>
                            <m:r>
                              <a:rPr lang="es-CL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+1)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s-CL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s-CL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s-CL" sz="2400" b="0" i="1" smtClean="0">
                                <a:latin typeface="Cambria Math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es-CL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CL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s-CL" sz="2400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sz="2400" i="1" dirty="0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s-CL" sz="2400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s-CL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s-CL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L" sz="2400" b="0" i="1" smtClean="0">
                                <a:latin typeface="Cambria Math"/>
                              </a:rPr>
                              <m:t>−3(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+1)</m:t>
                            </m:r>
                          </m:e>
                        </m:nary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s-CL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CL" sz="24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s-CL" sz="2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s-CL" sz="24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CL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num>
                          <m:den>
                            <m:sSup>
                              <m:sSupPr>
                                <m:ctrlPr>
                                  <a:rPr lang="es-CL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s-CL" sz="24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s-CL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s-CL" sz="24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den>
                    </m:f>
                    <m:r>
                      <a:rPr lang="es-CL" sz="2400" i="1" smtClean="0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es-CL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just">
                  <a:buNone/>
                </a:pPr>
                <a:endParaRPr lang="es-CL" sz="2400" dirty="0" smtClean="0"/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Zona de Rechazo: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b="0" i="1" dirty="0" smtClean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es-CL" sz="2400" b="0" i="1" dirty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endParaRPr lang="es-CL" sz="2400" dirty="0" smtClean="0"/>
              </a:p>
              <a:p>
                <a:pPr marL="400050" lvl="1" indent="0" algn="just">
                  <a:buNone/>
                </a:pPr>
                <a:endParaRPr lang="es-CL" sz="2400" dirty="0"/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Valor P:</a:t>
                </a: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 smtClean="0"/>
                  <a:t>]</a:t>
                </a:r>
                <a:endParaRPr lang="es-CL" sz="2400" dirty="0"/>
              </a:p>
              <a:p>
                <a:pPr marL="400050" lvl="1" indent="0" algn="just">
                  <a:buNone/>
                </a:pPr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6631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</a:rPr>
              <a:t>Wallis.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80552"/>
              </p:ext>
            </p:extLst>
          </p:nvPr>
        </p:nvGraphicFramePr>
        <p:xfrm>
          <a:off x="467544" y="1268760"/>
          <a:ext cx="367240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81"/>
                <a:gridCol w="1630581"/>
                <a:gridCol w="117204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Promedio PSU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Dependencia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Ranking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286250" y="1484784"/>
                <a:ext cx="4318198" cy="4277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𝑃𝑃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=7+5,5=12,5</m:t>
                      </m:r>
                    </m:oMath>
                  </m:oMathPara>
                </a14:m>
                <a:endParaRPr lang="es-CL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es-CL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3,5+1,5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+5,5=1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,5</m:t>
                      </m:r>
                    </m:oMath>
                  </m:oMathPara>
                </a14:m>
                <a:endParaRPr lang="es-CL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r>
                        <a:rPr lang="es-CL" i="1">
                          <a:latin typeface="Cambria Math"/>
                          <a:ea typeface="Cambria Math"/>
                        </a:rPr>
                        <m:t>=3,5+1,5=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es-CL" i="1" dirty="0">
                  <a:latin typeface="Cambria Math"/>
                  <a:ea typeface="Cambria Math"/>
                </a:endParaRPr>
              </a:p>
              <a:p>
                <a:endParaRPr lang="es-CL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CL" b="0" i="1" dirty="0" smtClean="0">
                              <a:latin typeface="Cambria Math"/>
                            </a:rPr>
                            <m:t>600</m:t>
                          </m:r>
                        </m:sub>
                      </m:sSub>
                      <m:r>
                        <a:rPr lang="es-CL" b="0" i="0" dirty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s-CL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CL" i="1" dirty="0">
                              <a:latin typeface="Cambria Math"/>
                            </a:rPr>
                            <m:t>6</m:t>
                          </m:r>
                          <m:r>
                            <a:rPr lang="es-CL" b="0" i="1" dirty="0" smtClean="0">
                              <a:latin typeface="Cambria Math"/>
                            </a:rPr>
                            <m:t>3</m:t>
                          </m:r>
                          <m:r>
                            <a:rPr lang="es-CL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CL" dirty="0">
                          <a:latin typeface="Cambria Math"/>
                        </a:rPr>
                        <m:t>=</m:t>
                      </m:r>
                      <m:r>
                        <a:rPr lang="es-CL" b="0" i="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s-CL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CL" i="1" dirty="0">
                              <a:latin typeface="Cambria Math"/>
                            </a:rPr>
                            <m:t>6</m:t>
                          </m:r>
                          <m:r>
                            <a:rPr lang="es-CL" b="0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s-CL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CL" dirty="0">
                          <a:latin typeface="Cambria Math"/>
                        </a:rPr>
                        <m:t>=</m:t>
                      </m:r>
                      <m:r>
                        <a:rPr lang="es-CL" b="0" i="0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s-CL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 dirty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CL" b="0" i="1" dirty="0" smtClean="0">
                              <a:latin typeface="Cambria Math"/>
                            </a:rPr>
                            <m:t>7</m:t>
                          </m:r>
                          <m:r>
                            <a:rPr lang="es-CL" i="1" dirty="0">
                              <a:latin typeface="Cambria Math"/>
                            </a:rPr>
                            <m:t>00</m:t>
                          </m:r>
                        </m:sub>
                      </m:sSub>
                      <m:r>
                        <a:rPr lang="es-CL" dirty="0">
                          <a:latin typeface="Cambria Math"/>
                        </a:rPr>
                        <m:t>=</m:t>
                      </m:r>
                      <m:r>
                        <a:rPr lang="es-CL" b="0" i="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s-CL" b="0" dirty="0" smtClean="0"/>
              </a:p>
              <a:p>
                <a:endParaRPr lang="es-CL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C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s-CL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i="1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s-CL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 dirty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CL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CL" i="1">
                                  <a:latin typeface="Cambria Math"/>
                                </a:rPr>
                                <m:t>−3(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+1)</m:t>
                              </m:r>
                            </m:e>
                          </m:nary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s-CL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num>
                            <m:den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L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CL" dirty="0" smtClean="0"/>
              </a:p>
              <a:p>
                <a:endParaRPr lang="es-CL" dirty="0" smtClean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0" y="1484784"/>
                <a:ext cx="4318198" cy="42771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467544" y="5229200"/>
                <a:ext cx="8712968" cy="169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CL" i="1" smtClean="0">
                                  <a:latin typeface="Cambria Math"/>
                                </a:rPr>
                                <m:t>7</m:t>
                              </m:r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7+1</m:t>
                                  </m:r>
                                </m:e>
                              </m:d>
                            </m:den>
                          </m:f>
                          <m:r>
                            <a:rPr lang="es-CL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 dirty="0">
                                      <a:latin typeface="Cambria Math"/>
                                    </a:rPr>
                                    <m:t>12,5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L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s-CL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 dirty="0">
                                      <a:latin typeface="Cambria Math"/>
                                    </a:rPr>
                                    <m:t>10,5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L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s-CL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 dirty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CL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s-CL" i="1">
                              <a:latin typeface="Cambria Math"/>
                            </a:rPr>
                            <m:t>)−3(7+1)</m:t>
                          </m:r>
                        </m:num>
                        <m:den>
                          <m:r>
                            <a:rPr lang="es-CL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L" i="1">
                                  <a:latin typeface="Cambria Math"/>
                                </a:rPr>
                                <m:t>−2+</m:t>
                              </m:r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L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L" i="1"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s-CL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CL" i="1">
                                  <a:latin typeface="Cambria Math"/>
                                </a:rPr>
                                <m:t>−7</m:t>
                              </m:r>
                            </m:den>
                          </m:f>
                        </m:den>
                      </m:f>
                      <m:r>
                        <a:rPr lang="es-C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/>
                            </a:rPr>
                            <m:t>3,3</m:t>
                          </m:r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0,95</m:t>
                          </m:r>
                        </m:den>
                      </m:f>
                      <m:r>
                        <a:rPr lang="es-CL" b="0" i="1" smtClean="0">
                          <a:latin typeface="Cambria Math"/>
                        </a:rPr>
                        <m:t>=3,5</m:t>
                      </m:r>
                    </m:oMath>
                  </m:oMathPara>
                </a14:m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8712968" cy="16948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9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</a:rPr>
              <a:t>Wallis.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45828"/>
              </p:ext>
            </p:extLst>
          </p:nvPr>
        </p:nvGraphicFramePr>
        <p:xfrm>
          <a:off x="467544" y="1268760"/>
          <a:ext cx="367240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81"/>
                <a:gridCol w="1630581"/>
                <a:gridCol w="117204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Promedio PSU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Dependencia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Ranking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4787516" y="1268760"/>
                <a:ext cx="4356484" cy="385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</a:rPr>
                        <m:t>3,5</m:t>
                      </m:r>
                    </m:oMath>
                  </m:oMathPara>
                </a14:m>
                <a:endParaRPr lang="es-CL" dirty="0" smtClean="0"/>
              </a:p>
              <a:p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Zona de Rechazo: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es-CL" sz="2400" i="1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5%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</m:oMath>
                </a14:m>
                <a:r>
                  <a:rPr lang="es-CL" sz="2400" dirty="0" smtClean="0"/>
                  <a:t>=</a:t>
                </a: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(Ver tabla)</a:t>
                </a:r>
                <a:endParaRPr lang="es-CL" sz="2400" dirty="0"/>
              </a:p>
              <a:p>
                <a:pPr marL="400050" lvl="1" indent="0" algn="just">
                  <a:buNone/>
                </a:pPr>
                <a:endParaRPr lang="es-CL" sz="2400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Valor P: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/>
                  <a:t>]</a:t>
                </a:r>
              </a:p>
              <a:p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516" y="1268760"/>
                <a:ext cx="4356484" cy="3856697"/>
              </a:xfrm>
              <a:prstGeom prst="rect">
                <a:avLst/>
              </a:prstGeom>
              <a:blipFill rotWithShape="1">
                <a:blip r:embed="rId3"/>
                <a:stretch>
                  <a:fillRect r="-14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2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19030" r="13988" b="10925"/>
          <a:stretch/>
        </p:blipFill>
        <p:spPr bwMode="auto">
          <a:xfrm>
            <a:off x="0" y="21222"/>
            <a:ext cx="9376012" cy="512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19872" y="1338657"/>
            <a:ext cx="648072" cy="2160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53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</a:rPr>
              <a:t>Wallis.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90071"/>
              </p:ext>
            </p:extLst>
          </p:nvPr>
        </p:nvGraphicFramePr>
        <p:xfrm>
          <a:off x="467544" y="1268760"/>
          <a:ext cx="367240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81"/>
                <a:gridCol w="1630581"/>
                <a:gridCol w="117204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Promedio PSU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Dependencia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Ranking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4787516" y="1268760"/>
                <a:ext cx="4356484" cy="385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</a:rPr>
                        <m:t>3,5</m:t>
                      </m:r>
                    </m:oMath>
                  </m:oMathPara>
                </a14:m>
                <a:endParaRPr lang="es-CL" dirty="0" smtClean="0"/>
              </a:p>
              <a:p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Zona de Rechazo: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 smtClean="0"/>
                  <a:t>&lt;</a:t>
                </a: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5,99</a:t>
                </a:r>
                <a:r>
                  <a:rPr lang="es-CL" sz="2400" dirty="0" smtClean="0">
                    <a:sym typeface="Wingdings" pitchFamily="2" charset="2"/>
                  </a:rPr>
                  <a:t> No se rechaza</a:t>
                </a:r>
                <a:endParaRPr lang="es-CL" sz="2400" dirty="0"/>
              </a:p>
              <a:p>
                <a:pPr marL="400050" lvl="1" indent="0" algn="just">
                  <a:buNone/>
                </a:pPr>
                <a:endParaRPr lang="es-CL" sz="2400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Valor P: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/>
                  <a:t>]</a:t>
                </a:r>
                <a:r>
                  <a:rPr lang="es-CL" sz="2400" dirty="0" smtClean="0"/>
                  <a:t>=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s-CL" sz="2400" b="0" i="1" dirty="0" smtClean="0">
                        <a:latin typeface="Cambria Math"/>
                      </a:rPr>
                      <m:t>3,5]</m:t>
                    </m:r>
                  </m:oMath>
                </a14:m>
                <a:r>
                  <a:rPr lang="es-CL" sz="2400" dirty="0"/>
                  <a:t>=</a:t>
                </a:r>
                <a:r>
                  <a:rPr lang="es-CL" sz="2400" dirty="0" smtClean="0"/>
                  <a:t> (Ver tabla)</a:t>
                </a:r>
                <a:endParaRPr lang="es-CL" sz="2400" dirty="0"/>
              </a:p>
              <a:p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516" y="1268760"/>
                <a:ext cx="4356484" cy="38566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2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Varianza y Covarianza Poblacional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Varianza: Medida de dispersión de una variable.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 smtClean="0"/>
              <a:t>Covarianza: Medida de dispersión conjunta de dos variables.</a:t>
            </a:r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3419872" y="2574842"/>
                <a:ext cx="2664296" cy="65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𝑎𝑟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C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574842"/>
                <a:ext cx="2664296" cy="655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2843808" y="4221088"/>
                <a:ext cx="5040560" cy="67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221088"/>
                <a:ext cx="5040560" cy="6731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4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19030" r="13988" b="10925"/>
          <a:stretch/>
        </p:blipFill>
        <p:spPr bwMode="auto">
          <a:xfrm>
            <a:off x="0" y="21222"/>
            <a:ext cx="9376012" cy="512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72000" y="1338657"/>
            <a:ext cx="648072" cy="2160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47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</a:t>
            </a:r>
            <a:r>
              <a:rPr lang="es-ES" sz="3600" b="1" dirty="0" err="1">
                <a:solidFill>
                  <a:srgbClr val="C00000"/>
                </a:solidFill>
              </a:rPr>
              <a:t>Kruskal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smtClean="0">
                <a:solidFill>
                  <a:srgbClr val="C00000"/>
                </a:solidFill>
              </a:rPr>
              <a:t>Wallis. Ejemplo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II. PRUEBAS DE </a:t>
            </a:r>
            <a:r>
              <a:rPr lang="es-CL" sz="2800" b="1" dirty="0" err="1" smtClean="0"/>
              <a:t>DE</a:t>
            </a:r>
            <a:r>
              <a:rPr lang="es-CL" sz="2800" b="1" dirty="0" smtClean="0"/>
              <a:t> DIFERENCIA DE MEDIA/MEDIANA…</a:t>
            </a:r>
            <a:endParaRPr lang="es-CL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32532"/>
              </p:ext>
            </p:extLst>
          </p:nvPr>
        </p:nvGraphicFramePr>
        <p:xfrm>
          <a:off x="467544" y="1268760"/>
          <a:ext cx="3672408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81"/>
                <a:gridCol w="1630581"/>
                <a:gridCol w="117204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Promedio PSU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Dependencia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Ranking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PP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680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3.5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600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4787516" y="1268760"/>
                <a:ext cx="4356484" cy="459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</a:rPr>
                            <m:t>𝑜𝑏𝑠</m:t>
                          </m:r>
                        </m:sub>
                      </m:sSub>
                      <m:r>
                        <a:rPr lang="es-CL" i="1"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</a:rPr>
                        <m:t>3,5</m:t>
                      </m:r>
                    </m:oMath>
                  </m:oMathPara>
                </a14:m>
                <a:endParaRPr lang="es-CL" dirty="0" smtClean="0"/>
              </a:p>
              <a:p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Zona de Rechazo: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 smtClean="0"/>
                  <a:t>&lt;</a:t>
                </a:r>
              </a:p>
              <a:p>
                <a:pPr marL="400050" lvl="1" indent="0" algn="just">
                  <a:buNone/>
                </a:pPr>
                <a:r>
                  <a:rPr lang="es-CL" sz="2400" dirty="0" smtClean="0"/>
                  <a:t>5,99</a:t>
                </a:r>
                <a:r>
                  <a:rPr lang="es-CL" sz="2400" dirty="0" smtClean="0">
                    <a:sym typeface="Wingdings" pitchFamily="2" charset="2"/>
                  </a:rPr>
                  <a:t> No se rechaza</a:t>
                </a:r>
                <a:endParaRPr lang="es-CL" sz="2400" dirty="0"/>
              </a:p>
              <a:p>
                <a:pPr marL="400050" lvl="1" indent="0" algn="just">
                  <a:buNone/>
                </a:pPr>
                <a:endParaRPr lang="es-CL" sz="2400" dirty="0"/>
              </a:p>
              <a:p>
                <a:pPr marL="400050" lvl="1" indent="0" algn="just">
                  <a:buNone/>
                </a:pPr>
                <a:r>
                  <a:rPr lang="es-CL" sz="2400" dirty="0"/>
                  <a:t>Valor P: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−1 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s-C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i="1" dirty="0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s-CL" sz="2400" dirty="0"/>
                  <a:t>]</a:t>
                </a:r>
                <a:r>
                  <a:rPr lang="es-CL" sz="2400" dirty="0" smtClean="0"/>
                  <a:t>=</a:t>
                </a:r>
              </a:p>
              <a:p>
                <a:pPr marL="400050" lvl="1" indent="0" algn="just">
                  <a:buNone/>
                </a:pPr>
                <a:r>
                  <a:rPr lang="es-CL" sz="2400" dirty="0"/>
                  <a:t>P[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s-CL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s-CL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𝑔𝑙</m:t>
                        </m:r>
                      </m:sub>
                    </m:sSub>
                    <m:r>
                      <a:rPr lang="es-CL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s-CL" sz="2400" b="0" i="1" dirty="0" smtClean="0">
                        <a:latin typeface="Cambria Math"/>
                      </a:rPr>
                      <m:t>3,5]</m:t>
                    </m:r>
                    <m:r>
                      <a:rPr lang="es-CL" sz="2400" b="0" i="1" dirty="0" smtClean="0">
                        <a:latin typeface="Cambria Math"/>
                        <a:ea typeface="Cambria Math"/>
                      </a:rPr>
                      <m:t>~0,15</m:t>
                    </m:r>
                  </m:oMath>
                </a14:m>
                <a:endParaRPr lang="es-CL" sz="2400" dirty="0" smtClean="0"/>
              </a:p>
              <a:p>
                <a:pPr marL="400050" lvl="1" indent="0" algn="just">
                  <a:buNone/>
                </a:pPr>
                <a:r>
                  <a:rPr lang="es-CL" sz="2400" dirty="0">
                    <a:sym typeface="Wingdings" pitchFamily="2" charset="2"/>
                  </a:rPr>
                  <a:t> </a:t>
                </a:r>
                <a:r>
                  <a:rPr lang="es-CL" sz="2400" dirty="0" smtClean="0">
                    <a:sym typeface="Wingdings" pitchFamily="2" charset="2"/>
                  </a:rPr>
                  <a:t>Con 5% de significancia, no </a:t>
                </a:r>
                <a:r>
                  <a:rPr lang="es-CL" sz="2400" dirty="0">
                    <a:sym typeface="Wingdings" pitchFamily="2" charset="2"/>
                  </a:rPr>
                  <a:t>se rechaza</a:t>
                </a:r>
                <a:endParaRPr lang="es-CL" sz="2400" dirty="0"/>
              </a:p>
              <a:p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516" y="1268760"/>
                <a:ext cx="4356484" cy="4595361"/>
              </a:xfrm>
              <a:prstGeom prst="rect">
                <a:avLst/>
              </a:prstGeom>
              <a:blipFill rotWithShape="1">
                <a:blip r:embed="rId3"/>
                <a:stretch>
                  <a:fillRect r="-22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5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/>
          </a:bodyPr>
          <a:lstStyle/>
          <a:p>
            <a:pPr marL="4763" lvl="1" indent="0" algn="just">
              <a:buNone/>
            </a:pPr>
            <a:r>
              <a:rPr lang="es-CL" sz="1800" dirty="0" smtClean="0"/>
              <a:t>1. Un grupo de investigadores </a:t>
            </a:r>
            <a:r>
              <a:rPr lang="es-CL" sz="1800" dirty="0"/>
              <a:t>r</a:t>
            </a:r>
            <a:r>
              <a:rPr lang="es-CL" sz="1800" dirty="0" smtClean="0"/>
              <a:t>ealizó una encuesta con una muestra probabilística a 4000 chilenos, y quieren probar la hipótesis de que los jóvenes (=&lt;30 años) tienen diferentes ingresos que los Adultos(&gt;30 años y &lt;61) y que los adultos mayores (&gt;60 años). ¿Bajo que circunstancias recomendaría usar ANOVA y bajo cuáles </a:t>
            </a:r>
            <a:r>
              <a:rPr lang="es-CL" sz="1800" dirty="0" err="1" smtClean="0"/>
              <a:t>Kruskal</a:t>
            </a:r>
            <a:r>
              <a:rPr lang="es-CL" sz="1800" dirty="0" smtClean="0"/>
              <a:t>-Wallis?</a:t>
            </a:r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r>
              <a:rPr lang="es-CL" sz="1800" dirty="0" smtClean="0"/>
              <a:t>2. Un </a:t>
            </a:r>
            <a:r>
              <a:rPr lang="es-CL" sz="1800" dirty="0"/>
              <a:t>grupo de investigadores </a:t>
            </a:r>
            <a:r>
              <a:rPr lang="es-CL" sz="1800" dirty="0" smtClean="0"/>
              <a:t>quiere comparar un índice de aprobación al gobierno (de 1 a 10), entre los habitantes del Gran Santiago, de Gran Valparaíso y Chiloé, utilizando datos de una muestra probabilística. Para decidir qué test utilizar realizaron distintos test previos, obteniendo los siguientes resultados. Considerando dichos resultados, ¿Qué test recomendaría utilizar y por qué?</a:t>
            </a:r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76393"/>
              </p:ext>
            </p:extLst>
          </p:nvPr>
        </p:nvGraphicFramePr>
        <p:xfrm>
          <a:off x="539552" y="3356992"/>
          <a:ext cx="770485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2518436"/>
                <a:gridCol w="1333992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Gran Santiago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Gran Valparaíso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Chiloé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Valor P en Test K-S de normalidad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0,05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0,1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0,11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Valor P en Test de </a:t>
                      </a:r>
                      <a:r>
                        <a:rPr lang="es-CL" dirty="0" err="1" smtClean="0"/>
                        <a:t>Levene</a:t>
                      </a:r>
                      <a:endParaRPr lang="es-C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0,2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/>
          </a:bodyPr>
          <a:lstStyle/>
          <a:p>
            <a:pPr marL="4763" lvl="1" indent="0" algn="just">
              <a:buNone/>
            </a:pPr>
            <a:r>
              <a:rPr lang="es-CL" sz="1800" dirty="0" smtClean="0"/>
              <a:t>3. Un grupo de investigadores realiza un </a:t>
            </a:r>
            <a:r>
              <a:rPr lang="es-CL" sz="1800" dirty="0" err="1" smtClean="0"/>
              <a:t>Anova</a:t>
            </a:r>
            <a:r>
              <a:rPr lang="es-CL" sz="1800" dirty="0" smtClean="0"/>
              <a:t> de una vía, para analizar si existen diferencias en los años de escolaridad entre en las regiones del país, a partir de la CASEN 2013. La tabla siguiente muestra los resultados. </a:t>
            </a:r>
          </a:p>
          <a:p>
            <a:pPr marL="4763" lvl="1" indent="0" algn="just">
              <a:buNone/>
            </a:pPr>
            <a:r>
              <a:rPr lang="es-CL" sz="1800" dirty="0" smtClean="0"/>
              <a:t>3.A A partir de estos ¿Usted concluiría </a:t>
            </a:r>
          </a:p>
          <a:p>
            <a:pPr marL="4763" lvl="1" indent="0" algn="just">
              <a:buNone/>
            </a:pPr>
            <a:r>
              <a:rPr lang="es-CL" sz="1800" dirty="0" smtClean="0"/>
              <a:t>que existen diferencias? ¿Cómo llegó</a:t>
            </a:r>
          </a:p>
          <a:p>
            <a:pPr marL="4763" lvl="1" indent="0" algn="just">
              <a:buNone/>
            </a:pPr>
            <a:r>
              <a:rPr lang="es-CL" sz="1800" dirty="0" smtClean="0"/>
              <a:t> a esa conclusión? </a:t>
            </a:r>
          </a:p>
          <a:p>
            <a:pPr marL="4763" lvl="1" indent="0" algn="just">
              <a:buNone/>
            </a:pPr>
            <a:r>
              <a:rPr lang="es-CL" sz="1800" dirty="0" smtClean="0"/>
              <a:t>3.B ¿Cuál es la magnitud del efecto de</a:t>
            </a:r>
          </a:p>
          <a:p>
            <a:pPr marL="4763" lvl="1" indent="0" algn="just">
              <a:buNone/>
            </a:pPr>
            <a:r>
              <a:rPr lang="es-CL" sz="1800" dirty="0" smtClean="0"/>
              <a:t> la región en la escolaridad? </a:t>
            </a:r>
          </a:p>
          <a:p>
            <a:pPr marL="4763" lvl="1" indent="0" algn="just">
              <a:buNone/>
            </a:pPr>
            <a:r>
              <a:rPr lang="es-CL" sz="1800" dirty="0" smtClean="0"/>
              <a:t>Comente sus resultados.</a:t>
            </a:r>
          </a:p>
          <a:p>
            <a:pPr marL="4763" lvl="1" indent="0" algn="just">
              <a:buNone/>
            </a:pPr>
            <a:r>
              <a:rPr lang="es-CL" sz="1800" dirty="0" smtClean="0"/>
              <a:t>3.C La tabla siguiente muestras las</a:t>
            </a:r>
          </a:p>
          <a:p>
            <a:pPr marL="4763" lvl="1" indent="0" algn="just">
              <a:buNone/>
            </a:pPr>
            <a:r>
              <a:rPr lang="es-CL" sz="1800" dirty="0" smtClean="0"/>
              <a:t>comparaciones entre algunas regiones</a:t>
            </a:r>
          </a:p>
          <a:p>
            <a:pPr marL="4763" lvl="1" indent="0" algn="just">
              <a:buNone/>
            </a:pPr>
            <a:r>
              <a:rPr lang="es-CL" sz="1800" dirty="0" smtClean="0"/>
              <a:t>Realizadas a través del test </a:t>
            </a:r>
            <a:r>
              <a:rPr lang="es-CL" sz="1800" dirty="0" err="1" smtClean="0"/>
              <a:t>Tukey</a:t>
            </a:r>
            <a:r>
              <a:rPr lang="es-CL" sz="1800" dirty="0" smtClean="0"/>
              <a:t>. Con 95% de confianza ¿Para qué pares de regiones no se descarta que las medias de escolaridad sean iguales?</a:t>
            </a: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/>
          <a:stretch/>
        </p:blipFill>
        <p:spPr bwMode="auto">
          <a:xfrm>
            <a:off x="3652689" y="1196752"/>
            <a:ext cx="5472608" cy="238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 bwMode="auto">
          <a:xfrm>
            <a:off x="1" y="4231992"/>
            <a:ext cx="5508104" cy="255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/>
          </a:bodyPr>
          <a:lstStyle/>
          <a:p>
            <a:pPr marL="4763" lvl="1" indent="0" algn="just">
              <a:buNone/>
            </a:pPr>
            <a:r>
              <a:rPr lang="es-CL" sz="1800" dirty="0" smtClean="0"/>
              <a:t>4. Un grupo de investigadores realiza un </a:t>
            </a:r>
            <a:r>
              <a:rPr lang="es-CL" sz="1800" dirty="0" err="1" smtClean="0"/>
              <a:t>Anova</a:t>
            </a:r>
            <a:r>
              <a:rPr lang="es-CL" sz="1800" dirty="0" smtClean="0"/>
              <a:t> de dos vías, siendo la escolaridad la variable dependiente, y el hacinamiento (bajo, medio bajo, medio alto, alto) y la condición de actividad (ocupado, cesante, inactivo) las variables independientes. La tabla muestra sus resultados estimados a partir de la CASEN 2013. </a:t>
            </a:r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endParaRPr lang="es-CL" sz="1800" dirty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endParaRPr lang="es-CL" sz="1800" dirty="0" smtClean="0"/>
          </a:p>
          <a:p>
            <a:pPr marL="4763" lvl="1" indent="0" algn="just">
              <a:buNone/>
            </a:pPr>
            <a:r>
              <a:rPr lang="es-CL" sz="1800" dirty="0" smtClean="0"/>
              <a:t>¿</a:t>
            </a:r>
            <a:r>
              <a:rPr lang="es-CL" sz="1800" dirty="0"/>
              <a:t>Existen diferencias en </a:t>
            </a:r>
            <a:r>
              <a:rPr lang="es-CL" sz="1800" dirty="0" smtClean="0"/>
              <a:t>las</a:t>
            </a:r>
          </a:p>
          <a:p>
            <a:pPr marL="4763" lvl="1" indent="0" algn="just">
              <a:buNone/>
            </a:pPr>
            <a:r>
              <a:rPr lang="es-CL" sz="1800" dirty="0" smtClean="0"/>
              <a:t>medias de escolaridad </a:t>
            </a:r>
            <a:r>
              <a:rPr lang="es-CL" sz="1800" dirty="0"/>
              <a:t>para las distintas condiciones de actividad?</a:t>
            </a:r>
          </a:p>
          <a:p>
            <a:pPr marL="4763" lvl="1" indent="0" algn="just">
              <a:buNone/>
            </a:pPr>
            <a:r>
              <a:rPr lang="es-CL" sz="1800" dirty="0" smtClean="0"/>
              <a:t>4.C ¿Existe un efecto de la interacción entre hacinamiento y la condición de actividad en la escolaridad?</a:t>
            </a:r>
          </a:p>
          <a:p>
            <a:pPr marL="4763" lvl="1" indent="0" algn="just">
              <a:buNone/>
            </a:pPr>
            <a:r>
              <a:rPr lang="es-CL" sz="1800" dirty="0" smtClean="0"/>
              <a:t>5.D ¿Qué efecto explica en mayor medida la varianza de la escolaridad?</a:t>
            </a:r>
          </a:p>
          <a:p>
            <a:pPr marL="4763" lvl="1" indent="0" algn="just">
              <a:buNone/>
            </a:pPr>
            <a:endParaRPr lang="es-CL" sz="1800" i="1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2161317" y="1515666"/>
            <a:ext cx="7017707" cy="27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1520627"/>
            <a:ext cx="2267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CL" dirty="0"/>
              <a:t>4.A  Controlando por </a:t>
            </a:r>
            <a:r>
              <a:rPr lang="es-CL" dirty="0" smtClean="0"/>
              <a:t>nivel de actividad y con 5% de significancia, ¿Existen diferencias en las medias  de escolaridad para los distintos niveles de hacinamiento?</a:t>
            </a:r>
          </a:p>
          <a:p>
            <a:pPr marL="0" lvl="1"/>
            <a:r>
              <a:rPr lang="es-CL" dirty="0" smtClean="0"/>
              <a:t>4.B  </a:t>
            </a:r>
            <a:r>
              <a:rPr lang="es-CL" dirty="0"/>
              <a:t>Controlando por nivel </a:t>
            </a:r>
            <a:r>
              <a:rPr lang="es-CL" dirty="0" smtClean="0"/>
              <a:t>de hacinamiento y </a:t>
            </a:r>
            <a:r>
              <a:rPr lang="es-CL" dirty="0"/>
              <a:t>con 5% de significancia, </a:t>
            </a:r>
          </a:p>
          <a:p>
            <a:endParaRPr lang="es-CL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17771"/>
              </p:ext>
            </p:extLst>
          </p:nvPr>
        </p:nvGraphicFramePr>
        <p:xfrm>
          <a:off x="2622170" y="4437112"/>
          <a:ext cx="6096000" cy="93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12035">
                <a:tc gridSpan="3"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Eta cuadrado</a:t>
                      </a:r>
                      <a:endParaRPr lang="es-C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Hacinamiento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Actividad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Interacción</a:t>
                      </a:r>
                      <a:endParaRPr lang="es-CL" sz="1200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0,12%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0,25%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0,17%</a:t>
                      </a:r>
                      <a:endParaRPr lang="es-CL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Estimador de Varianza y Covarianza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Varianza: Medida de dispersión de una variable.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 smtClean="0"/>
              <a:t>Covarianza: Medida de dispersión conjunta de dos variables.</a:t>
            </a:r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3419872" y="2574842"/>
                <a:ext cx="2664296" cy="65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𝑎𝑟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C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574842"/>
                <a:ext cx="2664296" cy="655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2843808" y="4221088"/>
                <a:ext cx="5040560" cy="63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221088"/>
                <a:ext cx="5040560" cy="635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2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Estimador de Varianza y Covarianza</a:t>
            </a:r>
            <a:endParaRPr lang="es-CL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 smtClean="0"/>
              <a:t>Covarianza: Medida de dispersión conjunta de dos variables.</a:t>
            </a:r>
            <a:endParaRPr lang="es-ES" dirty="0"/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CONCEPTOS BÁSICOS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907704" y="2780927"/>
                <a:ext cx="5040560" cy="63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780927"/>
                <a:ext cx="5040560" cy="635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8" y="3424083"/>
            <a:ext cx="8851007" cy="225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7236296" y="5494012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5494012"/>
                <a:ext cx="367986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388007" y="546174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07" y="5461746"/>
                <a:ext cx="367986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1403648" y="546174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461746"/>
                <a:ext cx="367986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123982" y="4366714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2" y="4366714"/>
                <a:ext cx="36798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3059832" y="4366714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66714"/>
                <a:ext cx="36798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5868144" y="4334448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34448"/>
                <a:ext cx="36798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8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11028</TotalTime>
  <Words>6324</Words>
  <Application>Microsoft Office PowerPoint</Application>
  <PresentationFormat>Presentación en pantalla (4:3)</PresentationFormat>
  <Paragraphs>836</Paragraphs>
  <Slides>74</Slides>
  <Notes>70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75" baseType="lpstr">
      <vt:lpstr>Office Theme</vt:lpstr>
      <vt:lpstr>Presentación de PowerPoint</vt:lpstr>
      <vt:lpstr>Contenidos</vt:lpstr>
      <vt:lpstr>I. Conceptos básicos</vt:lpstr>
      <vt:lpstr>Modelo</vt:lpstr>
      <vt:lpstr>Variables</vt:lpstr>
      <vt:lpstr>Variables</vt:lpstr>
      <vt:lpstr>Varianza y Covarianza Poblacional</vt:lpstr>
      <vt:lpstr>Estimador de Varianza y Covarianza</vt:lpstr>
      <vt:lpstr>Estimador de Varianza y Covarianza</vt:lpstr>
      <vt:lpstr>II. Pruebas de significación de diferencia medias/medianas en más de dos grupos</vt:lpstr>
      <vt:lpstr>Comparaciones entre dos o más grupos</vt:lpstr>
      <vt:lpstr>ANOVA</vt:lpstr>
      <vt:lpstr>ANOVA</vt:lpstr>
      <vt:lpstr>ANOVA de un factor</vt:lpstr>
      <vt:lpstr>ANOVA de un factor</vt:lpstr>
      <vt:lpstr>ANOVA de un factor</vt:lpstr>
      <vt:lpstr>ANOVA de un factor</vt:lpstr>
      <vt:lpstr>ANOVA de un factor</vt:lpstr>
      <vt:lpstr>ANOVA de un factor: El modelo</vt:lpstr>
      <vt:lpstr>ANOVA de un factor: Residuos</vt:lpstr>
      <vt:lpstr>ANOVA de un factor: Análisis de varianza</vt:lpstr>
      <vt:lpstr>ANOVA de un factor: Análisis de varianza</vt:lpstr>
      <vt:lpstr>ANOVA de un factor: Estadístico del Test y distribución nula</vt:lpstr>
      <vt:lpstr>ANOVA de un factor: Estadístico del Test y distribución nula</vt:lpstr>
      <vt:lpstr>ANOVA de un factor: Zona de Rechazo y Valor P</vt:lpstr>
      <vt:lpstr>ANOVA de un factor: Tamaño del Efecto</vt:lpstr>
      <vt:lpstr>ANOVA de un factor: Ejemplo</vt:lpstr>
      <vt:lpstr>Presentación de PowerPoint</vt:lpstr>
      <vt:lpstr>Presentación de PowerPoint</vt:lpstr>
      <vt:lpstr>ANOVA de un factor: Ejemplo</vt:lpstr>
      <vt:lpstr>ANOVA de un factor: Ejemplo</vt:lpstr>
      <vt:lpstr>Presentación de PowerPoint</vt:lpstr>
      <vt:lpstr>ANOVA de un factor: Ejemplo</vt:lpstr>
      <vt:lpstr>ANOVA de un factor: Ejemplo</vt:lpstr>
      <vt:lpstr>ANOVA de un factor: Ejemplo 2</vt:lpstr>
      <vt:lpstr>ANOVA de un factor: Limitaciones</vt:lpstr>
      <vt:lpstr>Test de Tukey HSD</vt:lpstr>
      <vt:lpstr>Test de Tukey HSD</vt:lpstr>
      <vt:lpstr>Test de Tukey HSD</vt:lpstr>
      <vt:lpstr>Test de Tukey HSD. Ejemplo</vt:lpstr>
      <vt:lpstr>Presentación de PowerPoint</vt:lpstr>
      <vt:lpstr>Test de Tukey HSD. Ejemplo</vt:lpstr>
      <vt:lpstr>Test de Tukey HSD. Ejemplo</vt:lpstr>
      <vt:lpstr>Test de Tukey HSD. Ejemplo</vt:lpstr>
      <vt:lpstr>ANOVA</vt:lpstr>
      <vt:lpstr>ANOVA de dos factores</vt:lpstr>
      <vt:lpstr>ANOVA de dos factores: El modelo</vt:lpstr>
      <vt:lpstr>ANOVA de dos factores: Ausencia de Interacción</vt:lpstr>
      <vt:lpstr>ANOVA de dos factores: Interacción</vt:lpstr>
      <vt:lpstr>ANOVA de dos factores: Interacción</vt:lpstr>
      <vt:lpstr>ANOVA de dos factores: Interacción</vt:lpstr>
      <vt:lpstr>ANOVA de dos factores: Análisis de varianza</vt:lpstr>
      <vt:lpstr>ANOVA de dos factores: Análisis de varianza</vt:lpstr>
      <vt:lpstr>ANOVA de dos factores: test de hipótesis</vt:lpstr>
      <vt:lpstr>ANOVA de dos factores: Estadístico del Test y distribución nula</vt:lpstr>
      <vt:lpstr>ANOVA de dos factores: Estadístico del Test y distribución nula</vt:lpstr>
      <vt:lpstr>ANOVA de dos factores: Zona de Rechazo</vt:lpstr>
      <vt:lpstr>ANOVA de dos factores: Valor P</vt:lpstr>
      <vt:lpstr>ANOVA de dos factores: Tamaño del Efecto</vt:lpstr>
      <vt:lpstr>ANOVA de dos factores: Ejemplo</vt:lpstr>
      <vt:lpstr>ANOVA de dos factores: Ejemplo</vt:lpstr>
      <vt:lpstr>Test Kruskal Wallis</vt:lpstr>
      <vt:lpstr>Test Kruskal Wallis</vt:lpstr>
      <vt:lpstr>Estadístico en Test Kruskal Wallis</vt:lpstr>
      <vt:lpstr>Estadístico, distribución nula, zona de rechazo y valor P en Test Kruskal Wallis</vt:lpstr>
      <vt:lpstr>Test Kruskal Wallis. Ejemplo</vt:lpstr>
      <vt:lpstr>Test Kruskal Wallis. Ejemplo</vt:lpstr>
      <vt:lpstr>Presentación de PowerPoint</vt:lpstr>
      <vt:lpstr>Test Kruskal Wallis. Ejemplo</vt:lpstr>
      <vt:lpstr>Presentación de PowerPoint</vt:lpstr>
      <vt:lpstr>Test Kruskal Wallis. Ejemplo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Canals</cp:lastModifiedBy>
  <cp:revision>981</cp:revision>
  <cp:lastPrinted>2016-04-03T19:20:01Z</cp:lastPrinted>
  <dcterms:created xsi:type="dcterms:W3CDTF">2012-11-29T18:38:36Z</dcterms:created>
  <dcterms:modified xsi:type="dcterms:W3CDTF">2016-05-29T18:04:19Z</dcterms:modified>
</cp:coreProperties>
</file>